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6" r:id="rId20"/>
    <p:sldId id="275" r:id="rId21"/>
    <p:sldId id="274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0"/>
      <p:bold r:id="rId31"/>
      <p:italic r:id="rId32"/>
      <p:boldItalic r:id="rId33"/>
    </p:embeddedFont>
    <p:embeddedFont>
      <p:font typeface="Lucida Sans" panose="020B0602030504020204" pitchFamily="34" charset="0"/>
      <p:regular r:id="rId34"/>
      <p:bold r:id="rId35"/>
      <p:italic r:id="rId36"/>
      <p:boldItalic r:id="rId37"/>
    </p:embeddedFont>
    <p:embeddedFont>
      <p:font typeface="Corbel" panose="020B0503020204020204" pitchFamily="34" charset="0"/>
      <p:regular r:id="rId38"/>
      <p:bold r:id="rId39"/>
      <p:italic r:id="rId40"/>
      <p:boldItalic r:id="rId4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52" y="9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41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font" Target="fonts/font11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d38ce0c1e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d38ce0c1e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gd38ce0c1e5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d38ce0c1e5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d38ce0c1e5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gd38ce0c1e5_0_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1" name="Google Shape;251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Corbel"/>
              <a:buNone/>
              <a:defRPr sz="6000" b="1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FFFFFF"/>
                </a:solidFill>
              </a:defRPr>
            </a:lvl1pPr>
            <a:lvl2pPr lvl="1" algn="ctr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None/>
              <a:defRPr sz="1800"/>
            </a:lvl2pPr>
            <a:lvl3pPr lvl="2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4pPr>
            <a:lvl5pPr lvl="4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5pPr>
            <a:lvl6pPr lvl="5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6pPr>
            <a:lvl7pPr lvl="6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7pPr>
            <a:lvl8pPr lvl="7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8pPr>
            <a:lvl9pPr lvl="8" algn="ctr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200"/>
              <a:buNone/>
              <a:defRPr sz="15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lvl="1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lvl="2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lvl="3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lvl="4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lvl="5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lvl="6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lvl="7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lvl="8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23" name="Google Shape;23;p2"/>
          <p:cNvCxnSpPr/>
          <p:nvPr/>
        </p:nvCxnSpPr>
        <p:spPr>
          <a:xfrm>
            <a:off x="1483995" y="3733800"/>
            <a:ext cx="6172201" cy="0"/>
          </a:xfrm>
          <a:prstGeom prst="straightConnector1">
            <a:avLst/>
          </a:prstGeom>
          <a:noFill/>
          <a:ln w="100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3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28" name="Google Shape;28;p3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3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4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0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5"/>
          <p:cNvSpPr txBox="1"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Corbel"/>
              <a:buNone/>
              <a:defRPr sz="6000" b="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080"/>
              <a:buNone/>
              <a:defRPr sz="135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840"/>
              <a:buNone/>
              <a:defRPr sz="105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43" name="Google Shape;43;p5"/>
          <p:cNvCxnSpPr/>
          <p:nvPr/>
        </p:nvCxnSpPr>
        <p:spPr>
          <a:xfrm>
            <a:off x="1485900" y="4020408"/>
            <a:ext cx="6172201" cy="0"/>
          </a:xfrm>
          <a:prstGeom prst="straightConnector1">
            <a:avLst/>
          </a:prstGeom>
          <a:noFill/>
          <a:ln w="100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6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4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None/>
              <a:defRPr sz="1350" b="1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None/>
              <a:defRPr sz="1200" b="1"/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body" idx="2"/>
          </p:nvPr>
        </p:nvSpPr>
        <p:spPr>
          <a:xfrm>
            <a:off x="857250" y="2721483"/>
            <a:ext cx="3566160" cy="3383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48" name="Google Shape;48;p6"/>
          <p:cNvSpPr txBox="1">
            <a:spLocks noGrp="1"/>
          </p:cNvSpPr>
          <p:nvPr>
            <p:ph type="body" idx="3"/>
          </p:nvPr>
        </p:nvSpPr>
        <p:spPr>
          <a:xfrm>
            <a:off x="4701880" y="1999032"/>
            <a:ext cx="356616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4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None/>
              <a:defRPr sz="1350" b="1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None/>
              <a:defRPr sz="1200" b="1"/>
            </a:lvl9pPr>
          </a:lstStyle>
          <a:p>
            <a:endParaRPr/>
          </a:p>
        </p:txBody>
      </p:sp>
      <p:sp>
        <p:nvSpPr>
          <p:cNvPr id="49" name="Google Shape;49;p6"/>
          <p:cNvSpPr txBox="1">
            <a:spLocks noGrp="1"/>
          </p:cNvSpPr>
          <p:nvPr>
            <p:ph type="body" idx="4"/>
          </p:nvPr>
        </p:nvSpPr>
        <p:spPr>
          <a:xfrm>
            <a:off x="4701880" y="2719322"/>
            <a:ext cx="3566160" cy="3383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50" name="Google Shape;50;p6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6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6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8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8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9"/>
          <p:cNvSpPr txBox="1"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orbel"/>
              <a:buNone/>
              <a:defRPr sz="3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1"/>
          </p:nvPr>
        </p:nvSpPr>
        <p:spPr>
          <a:xfrm>
            <a:off x="4129314" y="1097280"/>
            <a:ext cx="4149638" cy="466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505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  <a:defRPr sz="2400"/>
            </a:lvl1pPr>
            <a:lvl2pPr marL="914400" lvl="1" indent="-33528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80"/>
              <a:buChar char="•"/>
              <a:defRPr sz="2100"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 sz="1800"/>
            </a:lvl3pPr>
            <a:lvl4pPr marL="1828800" lvl="3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4pPr>
            <a:lvl5pPr marL="2286000" lvl="4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5pPr>
            <a:lvl6pPr marL="2743200" lvl="5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6pPr>
            <a:lvl7pPr marL="3200400" lvl="6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7pPr>
            <a:lvl8pPr marL="3657600" lvl="7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8pPr>
            <a:lvl9pPr marL="4114800" lvl="8" indent="-30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200"/>
              <a:buChar char="•"/>
              <a:defRPr sz="1500"/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body" idx="2"/>
          </p:nvPr>
        </p:nvSpPr>
        <p:spPr>
          <a:xfrm>
            <a:off x="857250" y="2834640"/>
            <a:ext cx="283464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20"/>
              <a:buNone/>
              <a:defRPr sz="1275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720"/>
              <a:buNone/>
              <a:defRPr sz="900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600"/>
              <a:buNone/>
              <a:defRPr sz="750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540"/>
              <a:buNone/>
              <a:defRPr sz="675"/>
            </a:lvl9pPr>
          </a:lstStyle>
          <a:p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0"/>
          <p:cNvSpPr txBox="1"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orbel"/>
              <a:buNone/>
              <a:defRPr sz="3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0"/>
          <p:cNvSpPr>
            <a:spLocks noGrp="1"/>
          </p:cNvSpPr>
          <p:nvPr>
            <p:ph type="pic" idx="2"/>
          </p:nvPr>
        </p:nvSpPr>
        <p:spPr>
          <a:xfrm>
            <a:off x="4019107" y="1069847"/>
            <a:ext cx="4257703" cy="4645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4300" tIns="182875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80"/>
              <a:buFont typeface="Corbel"/>
              <a:buNone/>
              <a:defRPr sz="21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1"/>
              </a:buClr>
              <a:buSzPts val="1680"/>
              <a:buFont typeface="Corbel"/>
              <a:buNone/>
              <a:defRPr sz="21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None/>
              <a:defRPr sz="1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body" idx="1"/>
          </p:nvPr>
        </p:nvSpPr>
        <p:spPr>
          <a:xfrm>
            <a:off x="857250" y="2834640"/>
            <a:ext cx="2834640" cy="2880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20"/>
              <a:buNone/>
              <a:defRPr sz="1275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720"/>
              <a:buNone/>
              <a:defRPr sz="900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600"/>
              <a:buNone/>
              <a:defRPr sz="750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540"/>
              <a:buNone/>
              <a:defRPr sz="675"/>
            </a:lvl9pPr>
          </a:lstStyle>
          <a:p>
            <a:endParaRPr/>
          </a:p>
        </p:txBody>
      </p:sp>
      <p:sp>
        <p:nvSpPr>
          <p:cNvPr id="73" name="Google Shape;73;p10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0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0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 rot="5400000">
            <a:off x="2540278" y="374374"/>
            <a:ext cx="4038600" cy="7404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1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1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2"/>
          <p:cNvSpPr txBox="1">
            <a:spLocks noGrp="1"/>
          </p:cNvSpPr>
          <p:nvPr>
            <p:ph type="title"/>
          </p:nvPr>
        </p:nvSpPr>
        <p:spPr>
          <a:xfrm rot="5400000">
            <a:off x="4710112" y="2595563"/>
            <a:ext cx="5410200" cy="1743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2"/>
          <p:cNvSpPr txBox="1">
            <a:spLocks noGrp="1"/>
          </p:cNvSpPr>
          <p:nvPr>
            <p:ph type="body" idx="1"/>
          </p:nvPr>
        </p:nvSpPr>
        <p:spPr>
          <a:xfrm rot="5400000">
            <a:off x="938212" y="681038"/>
            <a:ext cx="5410200" cy="5572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85" name="Google Shape;85;p12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2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2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  <a:defRPr sz="4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0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Char char="•"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32004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30988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299719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299720" algn="l" rtl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5" name="Google Shape;15;p1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ATMcJA0AWA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uYzNgUZi98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ssl.microsofttranslator.com/bv.aspx?ref=TAns&amp;from=&amp;to=cy&amp;a=https%3A%2F%2Fwww.youtube.com%2Fwatch%3Fv%3DRuYzNgUZi98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ites/default/files/publications/2018-02/welsh-in-education-action-plan-2017%E2%80%9321.pdf" TargetMode="External"/><Relationship Id="rId3" Type="http://schemas.openxmlformats.org/officeDocument/2006/relationships/hyperlink" Target="http://www.comisiynyddygymraeg.cymru/Cymraeg/Fy%20hawliau/Pages/Mae-gen-i-hawl.aspx" TargetMode="External"/><Relationship Id="rId7" Type="http://schemas.openxmlformats.org/officeDocument/2006/relationships/hyperlink" Target="http://www.weacymru.org.uk/UserFiles/Files/doc-Language_for_All-en.pdf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youtube.com/watch?v=pu59RL-msBQ" TargetMode="External"/><Relationship Id="rId5" Type="http://schemas.openxmlformats.org/officeDocument/2006/relationships/hyperlink" Target="http://www.mentergorllewinsirgar.cymru/teuluoedd/" TargetMode="External"/><Relationship Id="rId4" Type="http://schemas.openxmlformats.org/officeDocument/2006/relationships/hyperlink" Target="http://www.mentergorllewinsirgar.cymru/datblygu-cymunedol/" TargetMode="External"/><Relationship Id="rId9" Type="http://schemas.openxmlformats.org/officeDocument/2006/relationships/hyperlink" Target="https://futuregenerations.wales/about-us/future-generations-ac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3"/>
          <p:cNvSpPr txBox="1">
            <a:spLocks noGrp="1"/>
          </p:cNvSpPr>
          <p:nvPr>
            <p:ph type="ctrTitle"/>
          </p:nvPr>
        </p:nvSpPr>
        <p:spPr>
          <a:xfrm>
            <a:off x="762000" y="2514600"/>
            <a:ext cx="7851648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ct val="100000"/>
              <a:buFont typeface="Arial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ECES5010/C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DWYIEITHRWYDD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BILINGUALISM/ 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1"/>
          </p:nvPr>
        </p:nvSpPr>
        <p:spPr>
          <a:xfrm>
            <a:off x="609600" y="4419600"/>
            <a:ext cx="7854696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Sesiwn 4 / Session 4</a:t>
            </a:r>
            <a:endParaRPr sz="28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4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Cynnwys / Content</a:t>
            </a:r>
            <a:endParaRPr/>
          </a:p>
        </p:txBody>
      </p:sp>
      <p:sp>
        <p:nvSpPr>
          <p:cNvPr id="99" name="Google Shape;99;p14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Dwyieithrwydd-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Agweddau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Pwysigrwydd dwyieithrwydd ar gyfer cymunedau cynaliadwy</a:t>
            </a:r>
            <a:endParaRPr sz="2400"/>
          </a:p>
        </p:txBody>
      </p:sp>
      <p:sp>
        <p:nvSpPr>
          <p:cNvPr id="100" name="Google Shape;100;p14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Bilingualism</a:t>
            </a:r>
            <a:endParaRPr sz="2400" i="1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Attitudes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importance of bilingualism for sustainable communities</a:t>
            </a:r>
            <a:endParaRPr/>
          </a:p>
        </p:txBody>
      </p:sp>
      <p:pic>
        <p:nvPicPr>
          <p:cNvPr id="101" name="Google Shape;101;p14" descr="C:\Users\l.roberts\AppData\Local\Microsoft\Windows\Temporary Internet Files\Content.IE5\6IDJCSBB\istock_discussionbubblesl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14600" y="4419599"/>
            <a:ext cx="3571875" cy="20767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5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rial"/>
              <a:buNone/>
            </a:pPr>
            <a:r>
              <a:rPr lang="en-GB" sz="4000">
                <a:latin typeface="Arial"/>
                <a:ea typeface="Arial"/>
                <a:cs typeface="Arial"/>
                <a:sym typeface="Arial"/>
              </a:rPr>
              <a:t>Deilliant Dysgu Perthnasol/ </a:t>
            </a:r>
            <a:br>
              <a:rPr lang="en-GB" sz="4000">
                <a:latin typeface="Arial"/>
                <a:ea typeface="Arial"/>
                <a:cs typeface="Arial"/>
                <a:sym typeface="Arial"/>
              </a:rPr>
            </a:br>
            <a:r>
              <a:rPr lang="en-GB" sz="4000">
                <a:latin typeface="Arial"/>
                <a:ea typeface="Arial"/>
                <a:cs typeface="Arial"/>
                <a:sym typeface="Arial"/>
              </a:rPr>
              <a:t>Relevant </a:t>
            </a:r>
            <a:r>
              <a:rPr lang="en-GB" sz="4000" i="1">
                <a:latin typeface="Arial"/>
                <a:ea typeface="Arial"/>
                <a:cs typeface="Arial"/>
                <a:sym typeface="Arial"/>
              </a:rPr>
              <a:t>Learning Outcome </a:t>
            </a:r>
            <a:endParaRPr i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7" name="Google Shape;107;p15"/>
          <p:cNvSpPr txBox="1">
            <a:spLocks noGrp="1"/>
          </p:cNvSpPr>
          <p:nvPr>
            <p:ph type="body" idx="1"/>
          </p:nvPr>
        </p:nvSpPr>
        <p:spPr>
          <a:xfrm>
            <a:off x="457200" y="1905000"/>
            <a:ext cx="4191000" cy="32613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en-GB" sz="2400"/>
              <a:t>Gwerthuso pwysigrwydd agweddau positif tuag at ddwyieithrwydd a darparu profiadau ieithyddol Cymraeg i blant yng Nghymru a phwysigrwydd dwyieithrwydd ar gyfer cymenedau cynaliadwy</a:t>
            </a:r>
            <a:endParaRPr sz="2400"/>
          </a:p>
        </p:txBody>
      </p:sp>
      <p:sp>
        <p:nvSpPr>
          <p:cNvPr id="108" name="Google Shape;108;p15"/>
          <p:cNvSpPr txBox="1">
            <a:spLocks noGrp="1"/>
          </p:cNvSpPr>
          <p:nvPr>
            <p:ph type="body" idx="2"/>
          </p:nvPr>
        </p:nvSpPr>
        <p:spPr>
          <a:xfrm>
            <a:off x="4953000" y="2498598"/>
            <a:ext cx="3886201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Evaluate the importance of positive attitudes towards bilingualism and providing Welsh language experiences for children in Wales and the importance of bilingualism for sustainable communities</a:t>
            </a:r>
            <a:endParaRPr sz="2400" i="1"/>
          </a:p>
        </p:txBody>
      </p:sp>
      <p:pic>
        <p:nvPicPr>
          <p:cNvPr id="109" name="Google Shape;109;p15" descr="HRsuccessmantra: Learning &amp; Development - Learning Styles ..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" y="4449318"/>
            <a:ext cx="4724400" cy="23149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6"/>
          <p:cNvSpPr txBox="1">
            <a:spLocks noGrp="1"/>
          </p:cNvSpPr>
          <p:nvPr>
            <p:ph type="title"/>
          </p:nvPr>
        </p:nvSpPr>
        <p:spPr>
          <a:xfrm>
            <a:off x="228600" y="24384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orbel"/>
              <a:buNone/>
            </a:pPr>
            <a:r>
              <a:rPr lang="en-GB" sz="3600"/>
              <a:t>Iaith a ph</a:t>
            </a:r>
            <a:r>
              <a:rPr lang="en-GB" sz="2800">
                <a:latin typeface="Lucida Sans"/>
                <a:ea typeface="Lucida Sans"/>
                <a:cs typeface="Lucida Sans"/>
                <a:sym typeface="Lucida Sans"/>
              </a:rPr>
              <a:t>ŵ</a:t>
            </a:r>
            <a:r>
              <a:rPr lang="en-GB" sz="3600"/>
              <a:t>er / Language and power</a:t>
            </a:r>
            <a:endParaRPr sz="3600"/>
          </a:p>
        </p:txBody>
      </p:sp>
      <p:sp>
        <p:nvSpPr>
          <p:cNvPr id="115" name="Google Shape;115;p16"/>
          <p:cNvSpPr txBox="1">
            <a:spLocks noGrp="1"/>
          </p:cNvSpPr>
          <p:nvPr>
            <p:ph type="body" idx="1"/>
          </p:nvPr>
        </p:nvSpPr>
        <p:spPr>
          <a:xfrm>
            <a:off x="457200" y="1713807"/>
            <a:ext cx="4038600" cy="46632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Mae iaith yn system o gyfathrebu ond hefyd yn arf  o bŵer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Jargon – medru gelyniaethu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Stereoteipio – medru cynnal camwahaniaethu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Stigma- mae rhai ffurfiau o iaith yn cario stigma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Allgau- rhai mathau o siarad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Dadbersonoli- effaith ddad-ddyneiddiol</a:t>
            </a:r>
            <a:endParaRPr sz="2400"/>
          </a:p>
        </p:txBody>
      </p:sp>
      <p:sp>
        <p:nvSpPr>
          <p:cNvPr id="116" name="Google Shape;116;p16"/>
          <p:cNvSpPr txBox="1">
            <a:spLocks noGrp="1"/>
          </p:cNvSpPr>
          <p:nvPr>
            <p:ph type="body" idx="2"/>
          </p:nvPr>
        </p:nvSpPr>
        <p:spPr>
          <a:xfrm>
            <a:off x="4724400" y="1447800"/>
            <a:ext cx="4038600" cy="47855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Language is a system of communication but also a vehicle for power (Gergen, 1999 cited in Thompson 2003)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Jargon – can be alienating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Stereotypes- discrimination can be maintained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Stigma- some forms of language carry stigma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Exclusion – certain forms of speech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Depersonalization- dehumanizing effect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7"/>
          <p:cNvSpPr txBox="1">
            <a:spLocks noGrp="1"/>
          </p:cNvSpPr>
          <p:nvPr>
            <p:ph type="title"/>
          </p:nvPr>
        </p:nvSpPr>
        <p:spPr>
          <a:xfrm>
            <a:off x="457200" y="32004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orbel"/>
              <a:buNone/>
            </a:pPr>
            <a:r>
              <a:rPr lang="en-GB" sz="3600"/>
              <a:t>Iaith a ph</a:t>
            </a:r>
            <a:r>
              <a:rPr lang="en-GB" sz="3200">
                <a:latin typeface="Lucida Sans"/>
                <a:ea typeface="Lucida Sans"/>
                <a:cs typeface="Lucida Sans"/>
                <a:sym typeface="Lucida Sans"/>
              </a:rPr>
              <a:t>ŵ</a:t>
            </a:r>
            <a:r>
              <a:rPr lang="en-GB" sz="3600"/>
              <a:t>er / Language and power</a:t>
            </a:r>
            <a:endParaRPr sz="3600"/>
          </a:p>
        </p:txBody>
      </p:sp>
      <p:sp>
        <p:nvSpPr>
          <p:cNvPr id="122" name="Google Shape;122;p17"/>
          <p:cNvSpPr txBox="1">
            <a:spLocks noGrp="1"/>
          </p:cNvSpPr>
          <p:nvPr>
            <p:ph type="body" idx="1"/>
          </p:nvPr>
        </p:nvSpPr>
        <p:spPr>
          <a:xfrm>
            <a:off x="521497" y="1610669"/>
            <a:ext cx="39662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Cysylltiau pellach rhwng iaith a phŵer- y dewis o iaith a ddefnyddir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Ieithoedd lleiafrifol yn cael eu tanbrisio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Potensial sylweddol o siaradwyr iaith leiafrifol yn cael eu camwahaniaethu a’u gorthrymu</a:t>
            </a:r>
            <a:endParaRPr sz="2400"/>
          </a:p>
        </p:txBody>
      </p:sp>
      <p:sp>
        <p:nvSpPr>
          <p:cNvPr id="123" name="Google Shape;123;p17"/>
          <p:cNvSpPr txBox="1">
            <a:spLocks noGrp="1"/>
          </p:cNvSpPr>
          <p:nvPr>
            <p:ph type="body" idx="2"/>
          </p:nvPr>
        </p:nvSpPr>
        <p:spPr>
          <a:xfrm>
            <a:off x="4724400" y="1601350"/>
            <a:ext cx="4038600" cy="47855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Further interlinking of language with power – choice of language used (Thompson, 2003)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Minority languages are  devalued (Bellin 1994 in Thompson, 2003)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Potential for speakers of a minority language being discriminated and oppressed is significant 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Char char="•"/>
            </a:pPr>
            <a:r>
              <a:rPr lang="en-GB" sz="1600"/>
              <a:t>(Thompson, 2003)</a:t>
            </a:r>
            <a:endParaRPr/>
          </a:p>
          <a:p>
            <a:pPr marL="171450" lvl="0" indent="-5587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</a:pPr>
            <a:endParaRPr sz="1600"/>
          </a:p>
        </p:txBody>
      </p:sp>
      <p:pic>
        <p:nvPicPr>
          <p:cNvPr id="124" name="Google Shape;124;p17" descr="C:\Users\l.roberts\AppData\Local\Microsoft\Windows\Temporary Internet Files\Content.IE5\EME09GLO\2388418126_99bb98fa36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422214" y="4770118"/>
            <a:ext cx="1905000" cy="16916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8"/>
          <p:cNvSpPr txBox="1">
            <a:spLocks noGrp="1"/>
          </p:cNvSpPr>
          <p:nvPr>
            <p:ph type="title"/>
          </p:nvPr>
        </p:nvSpPr>
        <p:spPr>
          <a:xfrm>
            <a:off x="381000" y="228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orbel"/>
              <a:buNone/>
            </a:pPr>
            <a:r>
              <a:rPr lang="en-GB" sz="3600"/>
              <a:t>Iaith a ph</a:t>
            </a:r>
            <a:r>
              <a:rPr lang="en-GB" sz="3200">
                <a:latin typeface="Lucida Sans"/>
                <a:ea typeface="Lucida Sans"/>
                <a:cs typeface="Lucida Sans"/>
                <a:sym typeface="Lucida Sans"/>
              </a:rPr>
              <a:t>ŵ</a:t>
            </a:r>
            <a:r>
              <a:rPr lang="en-GB" sz="3600"/>
              <a:t>er / Language and power</a:t>
            </a:r>
            <a:endParaRPr/>
          </a:p>
        </p:txBody>
      </p:sp>
      <p:sp>
        <p:nvSpPr>
          <p:cNvPr id="130" name="Google Shape;130;p18"/>
          <p:cNvSpPr txBox="1">
            <a:spLocks noGrp="1"/>
          </p:cNvSpPr>
          <p:nvPr>
            <p:ph type="body" idx="1"/>
          </p:nvPr>
        </p:nvSpPr>
        <p:spPr>
          <a:xfrm>
            <a:off x="304800" y="2079566"/>
            <a:ext cx="41186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Iaith yn adlewyrchu ac yn cadarnhau anghydraddoldeb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Iaith yn medru gelyniaethu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Materion ieithyddol yn cael eu tanbrisio yn aml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Mae dewis o iaith yn fater allweddol</a:t>
            </a:r>
            <a:endParaRPr sz="2400"/>
          </a:p>
        </p:txBody>
      </p:sp>
      <p:sp>
        <p:nvSpPr>
          <p:cNvPr id="131" name="Google Shape;131;p18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Language reflects and reinforces inequality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Language can alienate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Language issues are often trivialized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choice of language is a key issue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</a:pPr>
            <a:r>
              <a:rPr lang="en-GB" sz="1600"/>
              <a:t>(Thompson, 2003)</a:t>
            </a:r>
            <a:endParaRPr sz="1600"/>
          </a:p>
        </p:txBody>
      </p:sp>
      <p:pic>
        <p:nvPicPr>
          <p:cNvPr id="132" name="Google Shape;132;p18" descr="C:\Users\l.roberts\AppData\Local\Microsoft\Windows\Temporary Internet Files\Content.IE5\EME09GLO\2388418126_99bb98fa36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010400" y="5029200"/>
            <a:ext cx="1905000" cy="16916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9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700" cy="13563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/ Group </a:t>
            </a:r>
            <a:r>
              <a:rPr lang="en-GB" dirty="0"/>
              <a:t>Task</a:t>
            </a:r>
            <a:endParaRPr dirty="0"/>
          </a:p>
        </p:txBody>
      </p:sp>
      <p:sp>
        <p:nvSpPr>
          <p:cNvPr id="139" name="Google Shape;139;p19"/>
          <p:cNvSpPr txBox="1">
            <a:spLocks noGrp="1"/>
          </p:cNvSpPr>
          <p:nvPr>
            <p:ph type="body" idx="1"/>
          </p:nvPr>
        </p:nvSpPr>
        <p:spPr>
          <a:xfrm>
            <a:off x="533400" y="2057399"/>
            <a:ext cx="3889950" cy="40233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85750" indent="-285750"/>
            <a:r>
              <a:rPr lang="en-GB" dirty="0" smtClean="0"/>
              <a:t>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ystafelloedd</a:t>
            </a:r>
            <a:r>
              <a:rPr lang="en-GB" dirty="0" smtClean="0"/>
              <a:t> </a:t>
            </a:r>
            <a:r>
              <a:rPr lang="en-GB" dirty="0" err="1" smtClean="0"/>
              <a:t>trafod</a:t>
            </a:r>
            <a:r>
              <a:rPr lang="en-GB" dirty="0" smtClean="0"/>
              <a:t> , </a:t>
            </a:r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/>
              <a:t>sut y gall </a:t>
            </a:r>
            <a:r>
              <a:rPr lang="en-GB" dirty="0" err="1"/>
              <a:t>gosod</a:t>
            </a:r>
            <a:r>
              <a:rPr lang="en-GB" dirty="0"/>
              <a:t> iaith </a:t>
            </a:r>
            <a:r>
              <a:rPr lang="en-GB" dirty="0" err="1"/>
              <a:t>gael</a:t>
            </a:r>
            <a:r>
              <a:rPr lang="en-GB" dirty="0"/>
              <a:t> effaith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ddynameg</a:t>
            </a:r>
            <a:r>
              <a:rPr lang="en-GB" dirty="0"/>
              <a:t> </a:t>
            </a:r>
            <a:r>
              <a:rPr lang="en-GB" dirty="0" err="1"/>
              <a:t>pŵer</a:t>
            </a:r>
            <a:r>
              <a:rPr lang="en-GB" dirty="0"/>
              <a:t> o fewn </a:t>
            </a:r>
            <a:r>
              <a:rPr lang="en-GB" dirty="0" err="1"/>
              <a:t>cymdeithas</a:t>
            </a:r>
            <a:r>
              <a:rPr lang="en-GB" dirty="0"/>
              <a:t>. </a:t>
            </a:r>
            <a:r>
              <a:rPr lang="en-GB" dirty="0" err="1"/>
              <a:t>Ystyriwch</a:t>
            </a:r>
            <a:r>
              <a:rPr lang="en-GB" dirty="0"/>
              <a:t> o </a:t>
            </a:r>
            <a:r>
              <a:rPr lang="en-GB" dirty="0" err="1"/>
              <a:t>safbwynt</a:t>
            </a:r>
            <a:r>
              <a:rPr lang="en-GB" dirty="0"/>
              <a:t> </a:t>
            </a:r>
            <a:r>
              <a:rPr lang="en-GB" dirty="0" err="1"/>
              <a:t>rhyngwladol</a:t>
            </a:r>
            <a:r>
              <a:rPr lang="en-GB" dirty="0"/>
              <a:t>. </a:t>
            </a:r>
          </a:p>
          <a:p>
            <a:pPr marL="285750" indent="-285750"/>
            <a:r>
              <a:rPr lang="en-GB" dirty="0"/>
              <a:t>Gan </a:t>
            </a:r>
            <a:r>
              <a:rPr lang="en-GB" dirty="0" err="1"/>
              <a:t>ddefnyddio'r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</a:t>
            </a:r>
            <a:r>
              <a:rPr lang="en-GB" dirty="0" err="1"/>
              <a:t>honno</a:t>
            </a:r>
            <a:r>
              <a:rPr lang="en-GB" dirty="0"/>
              <a:t>, </a:t>
            </a:r>
            <a:r>
              <a:rPr lang="en-GB" dirty="0" err="1"/>
              <a:t>cysylltwch</a:t>
            </a:r>
            <a:r>
              <a:rPr lang="en-GB" dirty="0"/>
              <a:t> â sut mae'r un </a:t>
            </a:r>
            <a:r>
              <a:rPr lang="en-GB" dirty="0" err="1"/>
              <a:t>themâu'n</a:t>
            </a:r>
            <a:r>
              <a:rPr lang="en-GB" dirty="0"/>
              <a:t> berthnasol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pPr marL="285750" indent="-285750"/>
            <a:r>
              <a:rPr lang="en-GB" dirty="0"/>
              <a:t>A </a:t>
            </a:r>
            <a:r>
              <a:rPr lang="en-GB" dirty="0" err="1"/>
              <a:t>yw</a:t>
            </a:r>
            <a:r>
              <a:rPr lang="en-GB" dirty="0"/>
              <a:t> iaith </a:t>
            </a:r>
            <a:r>
              <a:rPr lang="en-GB" dirty="0" err="1"/>
              <a:t>amlycaf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 yn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briodoleddau</a:t>
            </a:r>
            <a:r>
              <a:rPr lang="en-GB" dirty="0"/>
              <a:t> </a:t>
            </a:r>
            <a:r>
              <a:rPr lang="en-GB" dirty="0" err="1"/>
              <a:t>pŵer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mewn </a:t>
            </a:r>
            <a:r>
              <a:rPr lang="en-GB" dirty="0" err="1"/>
              <a:t>iddi</a:t>
            </a:r>
            <a:r>
              <a:rPr lang="en-GB" dirty="0"/>
              <a:t>? </a:t>
            </a:r>
          </a:p>
          <a:p>
            <a:pPr marL="285750" indent="-285750"/>
            <a:r>
              <a:rPr lang="en-GB" dirty="0"/>
              <a:t>A </a:t>
            </a:r>
            <a:r>
              <a:rPr lang="en-GB" dirty="0" err="1"/>
              <a:t>allwn</a:t>
            </a:r>
            <a:r>
              <a:rPr lang="en-GB" dirty="0"/>
              <a:t> feddwl am </a:t>
            </a:r>
            <a:r>
              <a:rPr lang="en-GB" dirty="0" err="1"/>
              <a:t>enghreifftiau</a:t>
            </a:r>
            <a:r>
              <a:rPr lang="en-GB" dirty="0"/>
              <a:t> lle </a:t>
            </a:r>
            <a:r>
              <a:rPr lang="en-GB" dirty="0" err="1"/>
              <a:t>mae</a:t>
            </a:r>
            <a:r>
              <a:rPr lang="en-GB" dirty="0"/>
              <a:t> gan iaith </a:t>
            </a:r>
            <a:r>
              <a:rPr lang="en-GB" dirty="0" err="1"/>
              <a:t>leiafrifol</a:t>
            </a:r>
            <a:r>
              <a:rPr lang="en-GB" dirty="0"/>
              <a:t> </a:t>
            </a:r>
            <a:r>
              <a:rPr lang="en-GB" dirty="0" err="1"/>
              <a:t>bŵer</a:t>
            </a:r>
            <a:r>
              <a:rPr lang="en-GB" dirty="0"/>
              <a:t> </a:t>
            </a:r>
            <a:r>
              <a:rPr lang="en-GB" dirty="0" err="1"/>
              <a:t>anghymesur</a:t>
            </a:r>
            <a:r>
              <a:rPr lang="en-GB" dirty="0"/>
              <a:t> (</a:t>
            </a:r>
            <a:r>
              <a:rPr lang="en-GB" dirty="0" err="1"/>
              <a:t>cadarnhaol</a:t>
            </a:r>
            <a:r>
              <a:rPr lang="en-GB" dirty="0"/>
              <a:t> neu </a:t>
            </a:r>
            <a:r>
              <a:rPr lang="en-GB" dirty="0" err="1"/>
              <a:t>negyddol</a:t>
            </a:r>
            <a:r>
              <a:rPr lang="en-GB" dirty="0"/>
              <a:t>) o fewn ei </a:t>
            </a:r>
            <a:r>
              <a:rPr lang="en-GB" dirty="0" err="1"/>
              <a:t>chymdeithas</a:t>
            </a:r>
            <a:r>
              <a:rPr lang="en-GB" dirty="0"/>
              <a:t>?</a:t>
            </a: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0" name="Google Shape;140;p19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00" cy="40233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312420" algn="l" rtl="0">
              <a:spcBef>
                <a:spcPts val="1000"/>
              </a:spcBef>
              <a:spcAft>
                <a:spcPts val="0"/>
              </a:spcAft>
              <a:buSzPts val="1320"/>
              <a:buChar char="•"/>
            </a:pPr>
            <a:r>
              <a:rPr lang="en-GB" dirty="0"/>
              <a:t>In breakout rooms, discuss how imposition of language can have an affect on power dynamics within a society. Consider from an international perspective. </a:t>
            </a:r>
            <a:endParaRPr dirty="0"/>
          </a:p>
          <a:p>
            <a:pPr marL="457200" lvl="0" indent="-312420" algn="l" rtl="0">
              <a:spcBef>
                <a:spcPts val="0"/>
              </a:spcBef>
              <a:spcAft>
                <a:spcPts val="0"/>
              </a:spcAft>
              <a:buSzPts val="1320"/>
              <a:buChar char="•"/>
            </a:pPr>
            <a:r>
              <a:rPr lang="en-GB" dirty="0"/>
              <a:t>Using that example, link to how the same themes apply within Wales.</a:t>
            </a:r>
            <a:endParaRPr dirty="0"/>
          </a:p>
          <a:p>
            <a:pPr marL="457200" lvl="0" indent="-312420" algn="l" rtl="0">
              <a:spcBef>
                <a:spcPts val="0"/>
              </a:spcBef>
              <a:spcAft>
                <a:spcPts val="0"/>
              </a:spcAft>
              <a:buSzPts val="1320"/>
              <a:buChar char="•"/>
            </a:pPr>
            <a:r>
              <a:rPr lang="en-GB" dirty="0"/>
              <a:t>Does a society’s dominant language affect attributions of power within it? </a:t>
            </a:r>
            <a:endParaRPr dirty="0"/>
          </a:p>
          <a:p>
            <a:pPr marL="457200" lvl="0" indent="-312420" algn="l" rtl="0">
              <a:spcBef>
                <a:spcPts val="0"/>
              </a:spcBef>
              <a:spcAft>
                <a:spcPts val="0"/>
              </a:spcAft>
              <a:buSzPts val="1320"/>
              <a:buChar char="•"/>
            </a:pPr>
            <a:r>
              <a:rPr lang="en-GB" dirty="0"/>
              <a:t>Can we think of examples where a minority language has disproportionate power (positive or negative) within its society?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0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 dirty="0" err="1"/>
              <a:t>Agwedd</a:t>
            </a:r>
            <a:r>
              <a:rPr lang="en-GB" dirty="0"/>
              <a:t> / Attitude</a:t>
            </a:r>
            <a:endParaRPr dirty="0"/>
          </a:p>
        </p:txBody>
      </p:sp>
      <p:sp>
        <p:nvSpPr>
          <p:cNvPr id="146" name="Google Shape;146;p20"/>
          <p:cNvSpPr txBox="1">
            <a:spLocks noGrp="1"/>
          </p:cNvSpPr>
          <p:nvPr>
            <p:ph type="body" idx="1"/>
          </p:nvPr>
        </p:nvSpPr>
        <p:spPr>
          <a:xfrm>
            <a:off x="304800" y="2057399"/>
            <a:ext cx="41186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400" dirty="0"/>
              <a:t>Mae </a:t>
            </a:r>
            <a:r>
              <a:rPr lang="en-GB" sz="2400" dirty="0" err="1"/>
              <a:t>agwedd</a:t>
            </a:r>
            <a:r>
              <a:rPr lang="en-GB" sz="2400" dirty="0"/>
              <a:t> yn </a:t>
            </a:r>
            <a:r>
              <a:rPr lang="en-GB" sz="2400" dirty="0" err="1"/>
              <a:t>luniad</a:t>
            </a:r>
            <a:r>
              <a:rPr lang="en-GB" sz="2400" dirty="0"/>
              <a:t> </a:t>
            </a:r>
            <a:r>
              <a:rPr lang="en-GB" sz="2400" dirty="0" err="1"/>
              <a:t>damcaniaethol</a:t>
            </a:r>
            <a:r>
              <a:rPr lang="en-GB" sz="2400" dirty="0"/>
              <a:t> a </a:t>
            </a:r>
            <a:r>
              <a:rPr lang="en-GB" sz="2400" dirty="0" err="1"/>
              <a:t>ddefnyddir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egluro </a:t>
            </a:r>
            <a:r>
              <a:rPr lang="en-GB" sz="2400" dirty="0" err="1"/>
              <a:t>cyfeiriad</a:t>
            </a:r>
            <a:r>
              <a:rPr lang="en-GB" sz="2400" dirty="0"/>
              <a:t> a </a:t>
            </a:r>
            <a:r>
              <a:rPr lang="en-GB" sz="2400" dirty="0" err="1"/>
              <a:t>dyfalbarhad</a:t>
            </a:r>
            <a:r>
              <a:rPr lang="en-GB" sz="2400" dirty="0"/>
              <a:t>  ymddygiad </a:t>
            </a:r>
            <a:r>
              <a:rPr lang="en-GB" sz="2400" dirty="0" err="1"/>
              <a:t>dynol</a:t>
            </a:r>
            <a:endParaRPr sz="2400" dirty="0"/>
          </a:p>
          <a:p>
            <a:pPr marL="3429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None/>
            </a:pPr>
            <a:r>
              <a:rPr lang="en-GB" sz="2400" dirty="0" err="1"/>
              <a:t>Tair</a:t>
            </a:r>
            <a:r>
              <a:rPr lang="en-GB" sz="2400" dirty="0"/>
              <a:t> </a:t>
            </a:r>
            <a:r>
              <a:rPr lang="en-GB" sz="2400" dirty="0" err="1"/>
              <a:t>cydran</a:t>
            </a:r>
            <a:endParaRPr sz="2400" dirty="0"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Gwybyddol</a:t>
            </a:r>
            <a:endParaRPr sz="2400" dirty="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Emosiynol</a:t>
            </a:r>
            <a:endParaRPr sz="2400" dirty="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Parodrwydd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weithredu</a:t>
            </a:r>
            <a:endParaRPr sz="2400" dirty="0"/>
          </a:p>
        </p:txBody>
      </p:sp>
      <p:sp>
        <p:nvSpPr>
          <p:cNvPr id="147" name="Google Shape;147;p20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Attitude is a hypothetical construct used to explain the direction and persistence of human behaviour </a:t>
            </a:r>
            <a:r>
              <a:rPr lang="en-GB" sz="1800" i="1"/>
              <a:t>( Baker, 1992)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</a:pPr>
            <a:r>
              <a:rPr lang="en-GB" sz="2400" i="1"/>
              <a:t>Three Components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920"/>
              <a:buFont typeface="Arial"/>
              <a:buChar char="•"/>
            </a:pPr>
            <a:r>
              <a:rPr lang="en-GB" sz="2400" i="1"/>
              <a:t>Cognitive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920"/>
              <a:buFont typeface="Arial"/>
              <a:buChar char="•"/>
            </a:pPr>
            <a:r>
              <a:rPr lang="en-GB" sz="2400" i="1"/>
              <a:t>Affective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920"/>
              <a:buFont typeface="Arial"/>
              <a:buChar char="•"/>
            </a:pPr>
            <a:r>
              <a:rPr lang="en-GB" sz="2400" i="1"/>
              <a:t>Readiness for action</a:t>
            </a:r>
            <a:endParaRPr/>
          </a:p>
        </p:txBody>
      </p:sp>
      <p:pic>
        <p:nvPicPr>
          <p:cNvPr id="148" name="Google Shape;148;p20" descr="C:\Users\l.roberts\AppData\Local\Microsoft\Windows\Temporary Internet Files\Content.IE5\HEPN0LIZ\Final_attitude_logo_small3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91643" y="228600"/>
            <a:ext cx="2558512" cy="1568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3 cydran o agwedd</a:t>
            </a:r>
            <a:br>
              <a:rPr lang="en-GB"/>
            </a:br>
            <a:r>
              <a:rPr lang="en-GB"/>
              <a:t>3 components of attitude</a:t>
            </a:r>
            <a:endParaRPr/>
          </a:p>
        </p:txBody>
      </p:sp>
      <p:sp>
        <p:nvSpPr>
          <p:cNvPr id="154" name="Google Shape;154;p21"/>
          <p:cNvSpPr txBox="1">
            <a:spLocks noGrp="1"/>
          </p:cNvSpPr>
          <p:nvPr>
            <p:ph type="body" idx="1"/>
          </p:nvPr>
        </p:nvSpPr>
        <p:spPr>
          <a:xfrm>
            <a:off x="381000" y="2057398"/>
            <a:ext cx="4042410" cy="43434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Gwybyddol</a:t>
            </a:r>
            <a:endParaRPr sz="2400"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Meddyliau a chredoau</a:t>
            </a:r>
            <a:endParaRPr sz="200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e.e. parhad, trosglwyddiad, buddion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Emosiynol</a:t>
            </a:r>
            <a:endParaRPr sz="2400"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Teimladau</a:t>
            </a:r>
            <a:endParaRPr sz="200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e.e. cariad, casineb, pryder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Parodrwydd i weithredu</a:t>
            </a:r>
            <a:endParaRPr sz="2400"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Cynllun gweithredu dan amgylchiadau penodol</a:t>
            </a:r>
            <a:endParaRPr sz="200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e.e. anfon eich plentyn i ysgol ddwyieithog</a:t>
            </a:r>
            <a:endParaRPr sz="2000"/>
          </a:p>
          <a:p>
            <a:pPr marL="171450" lvl="0" indent="-53339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sp>
        <p:nvSpPr>
          <p:cNvPr id="155" name="Google Shape;155;p21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3986091" cy="441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Cognitive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Thoughts and beliefs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e.g. continuity, transmission, benefits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Affective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Feelings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e.g. love, hate, anxiety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Readiness for action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A plan of action under defined circumstances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e.g. send your child to a bilingual school</a:t>
            </a:r>
            <a:endParaRPr i="1"/>
          </a:p>
          <a:p>
            <a:pPr marL="393192" lvl="1" indent="0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360"/>
              <a:buNone/>
            </a:pPr>
            <a:r>
              <a:rPr lang="en-GB" sz="1700"/>
              <a:t>(Baker ,1992, p.12)</a:t>
            </a:r>
            <a:endParaRPr sz="1700"/>
          </a:p>
        </p:txBody>
      </p:sp>
      <p:pic>
        <p:nvPicPr>
          <p:cNvPr id="156" name="Google Shape;156;p21" descr="C:\Users\l.roberts\AppData\Local\Microsoft\Windows\Temporary Internet Files\Content.IE5\HEPN0LIZ\Final_attitude_logo_small3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45915" y="259079"/>
            <a:ext cx="2235631" cy="1752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2"/>
          <p:cNvSpPr txBox="1">
            <a:spLocks noGrp="1"/>
          </p:cNvSpPr>
          <p:nvPr>
            <p:ph type="title"/>
          </p:nvPr>
        </p:nvSpPr>
        <p:spPr>
          <a:xfrm>
            <a:off x="860229" y="518083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orbel"/>
              <a:buNone/>
            </a:pPr>
            <a:r>
              <a:rPr lang="en-GB" sz="3600"/>
              <a:t>Ymchwil i agweddau iaith </a:t>
            </a:r>
            <a:br>
              <a:rPr lang="en-GB" sz="3600"/>
            </a:br>
            <a:r>
              <a:rPr lang="en-GB" sz="3600"/>
              <a:t>Language attitude research</a:t>
            </a:r>
            <a:endParaRPr sz="3600"/>
          </a:p>
        </p:txBody>
      </p:sp>
      <p:sp>
        <p:nvSpPr>
          <p:cNvPr id="162" name="Google Shape;162;p22"/>
          <p:cNvSpPr txBox="1">
            <a:spLocks noGrp="1"/>
          </p:cNvSpPr>
          <p:nvPr>
            <p:ph type="body" idx="1"/>
          </p:nvPr>
        </p:nvSpPr>
        <p:spPr>
          <a:xfrm>
            <a:off x="381000" y="2133600"/>
            <a:ext cx="4038600" cy="40235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157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800" dirty="0" err="1"/>
              <a:t>Agweddau</a:t>
            </a:r>
            <a:endParaRPr sz="2800" dirty="0"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 err="1"/>
              <a:t>Gwahaniaethau</a:t>
            </a:r>
            <a:r>
              <a:rPr lang="en-GB" sz="2400" dirty="0"/>
              <a:t> ieithyddol, </a:t>
            </a:r>
            <a:r>
              <a:rPr lang="en-GB" sz="2400" dirty="0" err="1"/>
              <a:t>tafodiaith</a:t>
            </a:r>
            <a:endParaRPr sz="2400" dirty="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/>
              <a:t>Dysgu iaith newydd </a:t>
            </a:r>
            <a:endParaRPr dirty="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/>
              <a:t>Iaith </a:t>
            </a:r>
            <a:r>
              <a:rPr lang="en-GB" sz="2400" dirty="0" err="1"/>
              <a:t>leiafrifol</a:t>
            </a:r>
            <a:r>
              <a:rPr lang="en-GB" sz="2400" dirty="0"/>
              <a:t> </a:t>
            </a:r>
            <a:r>
              <a:rPr lang="en-GB" sz="2400" dirty="0" err="1"/>
              <a:t>benodol</a:t>
            </a:r>
            <a:endParaRPr sz="2400" dirty="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 err="1"/>
              <a:t>Gwersi</a:t>
            </a:r>
            <a:r>
              <a:rPr lang="en-GB" sz="2400" dirty="0"/>
              <a:t> iaith</a:t>
            </a:r>
            <a:endParaRPr sz="2400" dirty="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/>
              <a:t>Defnydd o iaith </a:t>
            </a:r>
            <a:r>
              <a:rPr lang="en-GB" sz="2400" dirty="0" err="1"/>
              <a:t>benodol</a:t>
            </a:r>
            <a:endParaRPr sz="2400" dirty="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 err="1"/>
              <a:t>Rhieni</a:t>
            </a:r>
            <a:r>
              <a:rPr lang="en-GB" sz="2400" dirty="0"/>
              <a:t> at </a:t>
            </a:r>
            <a:r>
              <a:rPr lang="en-GB" sz="2400" dirty="0" err="1"/>
              <a:t>ddysgu</a:t>
            </a:r>
            <a:r>
              <a:rPr lang="en-GB" sz="2400" dirty="0"/>
              <a:t> iaith</a:t>
            </a:r>
            <a:endParaRPr sz="2400" dirty="0"/>
          </a:p>
          <a:p>
            <a:pPr marL="342900" lvl="1" indent="-24383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None/>
            </a:pPr>
            <a:endParaRPr sz="2400" dirty="0"/>
          </a:p>
        </p:txBody>
      </p:sp>
      <p:sp>
        <p:nvSpPr>
          <p:cNvPr id="163" name="Google Shape;163;p22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171450" lvl="0" indent="-13157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800" i="1"/>
              <a:t>Attitude to 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Language variation, dialect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Learning a new language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A specific minority language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Language lessons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Uses of a specific language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Of parents to language learning</a:t>
            </a:r>
            <a:endParaRPr/>
          </a:p>
          <a:p>
            <a:pPr marL="393192" lvl="1" indent="0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80000"/>
              <a:buNone/>
            </a:pPr>
            <a:r>
              <a:rPr lang="en-GB" sz="1700"/>
              <a:t>( Baker, 1992)</a:t>
            </a:r>
            <a:endParaRPr sz="1700"/>
          </a:p>
        </p:txBody>
      </p:sp>
      <p:pic>
        <p:nvPicPr>
          <p:cNvPr id="164" name="Google Shape;164;p22" descr="C:\Users\l.roberts\AppData\Local\Microsoft\Windows\Temporary Internet Files\Content.IE5\6IDJCSBB\Research_2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94201" y="239211"/>
            <a:ext cx="2120900" cy="18275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3"/>
          <p:cNvSpPr txBox="1">
            <a:spLocks noGrp="1"/>
          </p:cNvSpPr>
          <p:nvPr>
            <p:ph type="title"/>
          </p:nvPr>
        </p:nvSpPr>
        <p:spPr>
          <a:xfrm>
            <a:off x="457200" y="704088"/>
            <a:ext cx="8229600" cy="1734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 sz="4400"/>
              <a:t>Newid mewn Agweddau</a:t>
            </a:r>
            <a:br>
              <a:rPr lang="en-GB" sz="4400"/>
            </a:br>
            <a:r>
              <a:rPr lang="en-GB" sz="4400"/>
              <a:t>Attitude Change</a:t>
            </a:r>
            <a:r>
              <a:rPr lang="en-GB"/>
              <a:t/>
            </a:r>
            <a:br>
              <a:rPr lang="en-GB"/>
            </a:br>
            <a:endParaRPr/>
          </a:p>
        </p:txBody>
      </p:sp>
      <p:sp>
        <p:nvSpPr>
          <p:cNvPr id="170" name="Google Shape;170;p23"/>
          <p:cNvSpPr txBox="1">
            <a:spLocks noGrp="1"/>
          </p:cNvSpPr>
          <p:nvPr>
            <p:ph type="body" idx="1"/>
          </p:nvPr>
        </p:nvSpPr>
        <p:spPr>
          <a:xfrm>
            <a:off x="228600" y="2057399"/>
            <a:ext cx="41948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/>
              <a:t>Damcaniaeth </a:t>
            </a:r>
            <a:r>
              <a:rPr lang="en-GB" sz="2400" dirty="0" err="1"/>
              <a:t>Swyddogaethol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Cyfryngol</a:t>
            </a:r>
            <a:r>
              <a:rPr lang="en-GB" sz="2400" dirty="0"/>
              <a:t> – </a:t>
            </a:r>
            <a:r>
              <a:rPr lang="en-GB" sz="2400" dirty="0" err="1"/>
              <a:t>gwobr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smtClean="0"/>
              <a:t>Hunan-</a:t>
            </a:r>
            <a:r>
              <a:rPr lang="en-GB" sz="2400" dirty="0" err="1" smtClean="0"/>
              <a:t>amddiffynnol</a:t>
            </a:r>
            <a:r>
              <a:rPr lang="en-GB" sz="2400" dirty="0" smtClean="0"/>
              <a:t> </a:t>
            </a:r>
            <a:r>
              <a:rPr lang="en-GB" sz="2400" dirty="0"/>
              <a:t>– angen </a:t>
            </a:r>
            <a:r>
              <a:rPr lang="en-GB" sz="2400" dirty="0" err="1"/>
              <a:t>diogelwch</a:t>
            </a:r>
            <a:r>
              <a:rPr lang="en-GB" sz="2400" dirty="0"/>
              <a:t> </a:t>
            </a:r>
            <a:r>
              <a:rPr lang="en-GB" sz="2400" dirty="0" err="1"/>
              <a:t>mewnol</a:t>
            </a:r>
            <a:r>
              <a:rPr lang="en-GB" sz="2400" dirty="0"/>
              <a:t>, </a:t>
            </a:r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fygythiad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Gwerth</a:t>
            </a:r>
            <a:r>
              <a:rPr lang="en-GB" sz="2400" dirty="0"/>
              <a:t> </a:t>
            </a:r>
            <a:r>
              <a:rPr lang="en-GB" sz="2400" dirty="0" err="1"/>
              <a:t>mynegiannol</a:t>
            </a:r>
            <a:r>
              <a:rPr lang="en-GB" sz="2400" dirty="0"/>
              <a:t>- </a:t>
            </a:r>
            <a:r>
              <a:rPr lang="en-GB" sz="2400" dirty="0" err="1"/>
              <a:t>cyfath</a:t>
            </a:r>
            <a:r>
              <a:rPr lang="en-GB" sz="2400" dirty="0"/>
              <a:t> â </a:t>
            </a:r>
            <a:r>
              <a:rPr lang="en-GB" sz="2400" dirty="0" err="1"/>
              <a:t>gwerthoedd</a:t>
            </a:r>
            <a:r>
              <a:rPr lang="en-GB" sz="2400" dirty="0"/>
              <a:t> </a:t>
            </a:r>
            <a:r>
              <a:rPr lang="en-GB" sz="2400" dirty="0" err="1"/>
              <a:t>personol</a:t>
            </a:r>
            <a:r>
              <a:rPr lang="en-GB" sz="2400" dirty="0"/>
              <a:t> a </a:t>
            </a:r>
            <a:r>
              <a:rPr lang="en-GB" sz="2400" dirty="0" err="1"/>
              <a:t>chysyniad</a:t>
            </a:r>
            <a:r>
              <a:rPr lang="en-GB" sz="2400" dirty="0"/>
              <a:t> </a:t>
            </a:r>
            <a:r>
              <a:rPr lang="en-GB" sz="2400" dirty="0" err="1"/>
              <a:t>personol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/>
              <a:t>Gwybodaeth –  gwybodaeth yn </a:t>
            </a:r>
            <a:r>
              <a:rPr lang="en-GB" sz="2400" dirty="0" err="1"/>
              <a:t>dod</a:t>
            </a:r>
            <a:r>
              <a:rPr lang="en-GB" sz="2400" dirty="0"/>
              <a:t> o </a:t>
            </a:r>
            <a:r>
              <a:rPr lang="en-GB" sz="2400" dirty="0" err="1"/>
              <a:t>flaen</a:t>
            </a:r>
            <a:r>
              <a:rPr lang="en-GB" sz="2400" dirty="0"/>
              <a:t> </a:t>
            </a:r>
            <a:r>
              <a:rPr lang="en-GB" sz="2400" dirty="0" err="1"/>
              <a:t>agwedd</a:t>
            </a:r>
            <a:r>
              <a:rPr lang="en-GB" sz="2400" dirty="0"/>
              <a:t> ac yn medru </a:t>
            </a:r>
            <a:r>
              <a:rPr lang="en-GB" sz="2400" dirty="0" err="1"/>
              <a:t>dylanwadu</a:t>
            </a:r>
            <a:endParaRPr sz="2400" dirty="0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dirty="0"/>
          </a:p>
        </p:txBody>
      </p:sp>
      <p:sp>
        <p:nvSpPr>
          <p:cNvPr id="171" name="Google Shape;171;p23"/>
          <p:cNvSpPr txBox="1">
            <a:spLocks noGrp="1"/>
          </p:cNvSpPr>
          <p:nvPr>
            <p:ph type="body" idx="2"/>
          </p:nvPr>
        </p:nvSpPr>
        <p:spPr>
          <a:xfrm>
            <a:off x="4648200" y="1920084"/>
            <a:ext cx="4038600" cy="4709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Functional theory ( Katz 1960 cited in Baker 1992,p.99)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Instrumental – a reward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Ego-defensive- basic inner security required, with removal of threat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Value-expressive- congruent with personal values and self concept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Knowledge - knowledge precedes attitude and can influence</a:t>
            </a:r>
            <a:endParaRPr/>
          </a:p>
          <a:p>
            <a:pPr marL="274320" lvl="1" indent="-27432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3"/>
              </a:buClr>
              <a:buSzPts val="1615"/>
              <a:buChar char="•"/>
            </a:pPr>
            <a:r>
              <a:rPr lang="en-GB" sz="1700"/>
              <a:t>( Baker, 1992)</a:t>
            </a:r>
            <a:endParaRPr sz="1700"/>
          </a:p>
          <a:p>
            <a:pPr marL="171450" lvl="0" indent="-53339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pic>
        <p:nvPicPr>
          <p:cNvPr id="172" name="Google Shape;172;p23" descr="C:\Users\l.roberts\AppData\Local\Microsoft\Windows\Temporary Internet Files\Content.IE5\5KQJEYQZ\research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" y="207219"/>
            <a:ext cx="3002797" cy="1828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4"/>
          <p:cNvSpPr txBox="1">
            <a:spLocks noGrp="1"/>
          </p:cNvSpPr>
          <p:nvPr>
            <p:ph type="title"/>
          </p:nvPr>
        </p:nvSpPr>
        <p:spPr>
          <a:xfrm>
            <a:off x="457200" y="704088"/>
            <a:ext cx="8229600" cy="1810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 sz="4000"/>
              <a:t>Newid mewn Agweddau</a:t>
            </a:r>
            <a:br>
              <a:rPr lang="en-GB" sz="4000"/>
            </a:br>
            <a:r>
              <a:rPr lang="en-GB" sz="4000"/>
              <a:t>Attitude Change</a:t>
            </a:r>
            <a:r>
              <a:rPr lang="en-GB"/>
              <a:t/>
            </a:r>
            <a:br>
              <a:rPr lang="en-GB"/>
            </a:br>
            <a:endParaRPr/>
          </a:p>
        </p:txBody>
      </p:sp>
      <p:sp>
        <p:nvSpPr>
          <p:cNvPr id="178" name="Google Shape;178;p24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Cyflyru</a:t>
            </a:r>
            <a:r>
              <a:rPr lang="en-GB" sz="2400" dirty="0"/>
              <a:t> </a:t>
            </a:r>
            <a:r>
              <a:rPr lang="en-GB" sz="2400" dirty="0" err="1"/>
              <a:t>clasurol</a:t>
            </a:r>
            <a:r>
              <a:rPr lang="en-GB" sz="2400" dirty="0"/>
              <a:t> (Pavlov) - </a:t>
            </a:r>
            <a:r>
              <a:rPr lang="en-GB" sz="2400" dirty="0" err="1"/>
              <a:t>agweddau</a:t>
            </a:r>
            <a:r>
              <a:rPr lang="en-GB" sz="2400" dirty="0"/>
              <a:t> yn medru </a:t>
            </a:r>
            <a:r>
              <a:rPr lang="en-GB" sz="2400" dirty="0" err="1"/>
              <a:t>newid</a:t>
            </a:r>
            <a:r>
              <a:rPr lang="en-GB" sz="2400" dirty="0"/>
              <a:t> pan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cysylltir</a:t>
            </a:r>
            <a:r>
              <a:rPr lang="en-GB" sz="2400" dirty="0" smtClean="0"/>
              <a:t> </a:t>
            </a:r>
            <a:r>
              <a:rPr lang="en-GB" sz="2400" dirty="0"/>
              <a:t>gyda </a:t>
            </a:r>
            <a:r>
              <a:rPr lang="en-GB" sz="2400" dirty="0" err="1"/>
              <a:t>digwyddiadau</a:t>
            </a:r>
            <a:r>
              <a:rPr lang="en-GB" sz="2400" dirty="0"/>
              <a:t> </a:t>
            </a:r>
            <a:r>
              <a:rPr lang="en-GB" sz="2400" dirty="0" err="1"/>
              <a:t>dymunol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Atgyfnerthiad</a:t>
            </a:r>
            <a:r>
              <a:rPr lang="en-GB" sz="2400" dirty="0"/>
              <a:t> a </a:t>
            </a:r>
            <a:r>
              <a:rPr lang="en-GB" sz="2400" dirty="0" err="1"/>
              <a:t>chyflyru</a:t>
            </a:r>
            <a:r>
              <a:rPr lang="en-GB" sz="2400" dirty="0"/>
              <a:t> </a:t>
            </a:r>
            <a:r>
              <a:rPr lang="en-GB" sz="2400" dirty="0" err="1"/>
              <a:t>gweithredol</a:t>
            </a:r>
            <a:r>
              <a:rPr lang="en-GB" sz="2400" dirty="0"/>
              <a:t> (Skinner) – </a:t>
            </a:r>
            <a:r>
              <a:rPr lang="en-GB" sz="2400" dirty="0" err="1"/>
              <a:t>trefniant</a:t>
            </a:r>
            <a:r>
              <a:rPr lang="en-GB" sz="2400" dirty="0"/>
              <a:t> addas o </a:t>
            </a:r>
            <a:r>
              <a:rPr lang="en-GB" sz="2400" dirty="0" err="1"/>
              <a:t>wobr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Modelu</a:t>
            </a:r>
            <a:r>
              <a:rPr lang="en-GB" sz="2400" dirty="0"/>
              <a:t> </a:t>
            </a:r>
            <a:r>
              <a:rPr lang="en-GB" sz="2400" dirty="0" err="1" smtClean="0"/>
              <a:t>dynol</a:t>
            </a:r>
            <a:r>
              <a:rPr lang="en-GB" sz="2400" dirty="0" smtClean="0"/>
              <a:t> - </a:t>
            </a:r>
            <a:r>
              <a:rPr lang="en-GB" sz="2400" dirty="0" err="1"/>
              <a:t>dynwared</a:t>
            </a:r>
            <a:r>
              <a:rPr lang="en-GB" sz="2400" dirty="0"/>
              <a:t> </a:t>
            </a:r>
            <a:r>
              <a:rPr lang="en-GB" sz="2400" dirty="0" err="1"/>
              <a:t>rhywun</a:t>
            </a:r>
            <a:r>
              <a:rPr lang="en-GB" sz="2400" dirty="0"/>
              <a:t> arall</a:t>
            </a:r>
            <a:endParaRPr sz="2400" dirty="0"/>
          </a:p>
        </p:txBody>
      </p:sp>
      <p:sp>
        <p:nvSpPr>
          <p:cNvPr id="179" name="Google Shape;179;p24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Classical conditioning (Pavlov) – attitudes can change when associated with pleasant events</a:t>
            </a:r>
            <a:endParaRPr sz="2400" i="1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Reinforcement and operant conditioning (Skinner) - the suitable arrangement of a reward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Human modelling- imitation of someone else</a:t>
            </a:r>
            <a:endParaRPr/>
          </a:p>
          <a:p>
            <a:pPr marL="274320" lvl="1" indent="-27432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3"/>
              </a:buClr>
              <a:buSzPts val="1615"/>
              <a:buChar char="•"/>
            </a:pPr>
            <a:r>
              <a:rPr lang="en-GB" sz="1700"/>
              <a:t>( Baker, 1992)</a:t>
            </a:r>
            <a:endParaRPr sz="1700"/>
          </a:p>
          <a:p>
            <a:pPr marL="171450" lvl="0" indent="-53339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320"/>
              <a:buNone/>
            </a:pPr>
            <a:endParaRPr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pic>
        <p:nvPicPr>
          <p:cNvPr id="180" name="Google Shape;180;p24" descr="C:\Users\l.roberts\AppData\Local\Microsoft\Windows\Temporary Internet Files\Content.IE5\5KQJEYQZ\research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0997" y="0"/>
            <a:ext cx="3002797" cy="1828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5"/>
          <p:cNvSpPr txBox="1">
            <a:spLocks noGrp="1"/>
          </p:cNvSpPr>
          <p:nvPr>
            <p:ph type="title"/>
          </p:nvPr>
        </p:nvSpPr>
        <p:spPr>
          <a:xfrm>
            <a:off x="457200" y="704088"/>
            <a:ext cx="8229600" cy="1734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orbel"/>
              <a:buNone/>
            </a:pPr>
            <a:r>
              <a:rPr lang="en-GB" sz="3600"/>
              <a:t>Newid mewn Agweddau</a:t>
            </a:r>
            <a:br>
              <a:rPr lang="en-GB" sz="3600"/>
            </a:br>
            <a:r>
              <a:rPr lang="en-GB" sz="3600"/>
              <a:t>Attitude Change</a:t>
            </a:r>
            <a:r>
              <a:rPr lang="en-GB" sz="4500"/>
              <a:t/>
            </a:r>
            <a:br>
              <a:rPr lang="en-GB" sz="4500"/>
            </a:br>
            <a:endParaRPr/>
          </a:p>
        </p:txBody>
      </p:sp>
      <p:sp>
        <p:nvSpPr>
          <p:cNvPr id="186" name="Google Shape;186;p25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Oedran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Digwyddiadau</a:t>
            </a:r>
            <a:r>
              <a:rPr lang="en-GB" sz="2400" dirty="0"/>
              <a:t> </a:t>
            </a:r>
            <a:r>
              <a:rPr lang="en-GB" sz="2400" dirty="0" err="1"/>
              <a:t>dramatig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 smtClean="0"/>
              <a:t>Effeithiau</a:t>
            </a:r>
            <a:r>
              <a:rPr lang="en-GB" sz="2400" dirty="0" smtClean="0"/>
              <a:t> </a:t>
            </a:r>
            <a:r>
              <a:rPr lang="en-GB" sz="2400" dirty="0" err="1" smtClean="0"/>
              <a:t>cymuned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Effeithiau</a:t>
            </a:r>
            <a:r>
              <a:rPr lang="en-GB" sz="2400" dirty="0"/>
              <a:t> </a:t>
            </a:r>
            <a:r>
              <a:rPr lang="en-GB" sz="2400" dirty="0" err="1"/>
              <a:t>rhieni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Effeithiau</a:t>
            </a:r>
            <a:r>
              <a:rPr lang="en-GB" sz="2400" dirty="0"/>
              <a:t> grwp </a:t>
            </a:r>
            <a:r>
              <a:rPr lang="en-GB" sz="2400" dirty="0" err="1" smtClean="0"/>
              <a:t>cyfoedion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Effeithiau</a:t>
            </a:r>
            <a:r>
              <a:rPr lang="en-GB" sz="2400" dirty="0"/>
              <a:t> </a:t>
            </a:r>
            <a:r>
              <a:rPr lang="en-GB" sz="2400" dirty="0" err="1"/>
              <a:t>sefydliadol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Effeithiau</a:t>
            </a:r>
            <a:r>
              <a:rPr lang="en-GB" sz="2400" dirty="0"/>
              <a:t> </a:t>
            </a:r>
            <a:r>
              <a:rPr lang="en-GB" sz="2400" dirty="0" err="1"/>
              <a:t>cyfryngau</a:t>
            </a:r>
            <a:r>
              <a:rPr lang="en-GB" sz="2400" dirty="0"/>
              <a:t> </a:t>
            </a:r>
            <a:r>
              <a:rPr lang="en-GB" sz="2400" dirty="0" err="1"/>
              <a:t>torfol</a:t>
            </a:r>
            <a:endParaRPr sz="2400" dirty="0"/>
          </a:p>
        </p:txBody>
      </p:sp>
      <p:sp>
        <p:nvSpPr>
          <p:cNvPr id="187" name="Google Shape;187;p25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20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Age changes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Dramatic experiences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Community effects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Parental effects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Peer group effects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Institutional effects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Mass media effects</a:t>
            </a:r>
            <a:endParaRPr/>
          </a:p>
          <a:p>
            <a:pPr marL="274320" lvl="1" indent="-27432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3"/>
              </a:buClr>
              <a:buSzPts val="1615"/>
              <a:buChar char="•"/>
            </a:pPr>
            <a:r>
              <a:rPr lang="en-GB" sz="1700"/>
              <a:t>( Baker, 1992)</a:t>
            </a:r>
            <a:endParaRPr sz="1700"/>
          </a:p>
          <a:p>
            <a:pPr marL="171450" lvl="0" indent="-53339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pic>
        <p:nvPicPr>
          <p:cNvPr id="188" name="Google Shape;188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501" y="0"/>
            <a:ext cx="3005137" cy="1828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6"/>
          <p:cNvSpPr txBox="1">
            <a:spLocks noGrp="1"/>
          </p:cNvSpPr>
          <p:nvPr>
            <p:ph type="title"/>
          </p:nvPr>
        </p:nvSpPr>
        <p:spPr>
          <a:xfrm>
            <a:off x="457200" y="838200"/>
            <a:ext cx="822960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9900FF"/>
              </a:buClr>
              <a:buSzPct val="100000"/>
              <a:buFont typeface="Corbel"/>
              <a:buNone/>
            </a:pPr>
            <a:r>
              <a:rPr lang="en-GB" sz="3100" b="1" u="sng">
                <a:solidFill>
                  <a:srgbClr val="9900FF"/>
                </a:solidFill>
              </a:rPr>
              <a:t>Rhagdybiaethau, stereoteipiau a rhagfarnau</a:t>
            </a:r>
            <a:br>
              <a:rPr lang="en-GB" sz="3100" b="1" u="sng">
                <a:solidFill>
                  <a:srgbClr val="9900FF"/>
                </a:solidFill>
              </a:rPr>
            </a:br>
            <a:r>
              <a:rPr lang="en-GB" sz="3100" b="1" u="sng">
                <a:solidFill>
                  <a:srgbClr val="9900FF"/>
                </a:solidFill>
              </a:rPr>
              <a:t>Assumptions, stereotypes and prejudice</a:t>
            </a:r>
            <a:r>
              <a:rPr lang="en-GB" sz="3200"/>
              <a:t/>
            </a:r>
            <a:br>
              <a:rPr lang="en-GB" sz="3200"/>
            </a:br>
            <a:endParaRPr sz="3200"/>
          </a:p>
        </p:txBody>
      </p:sp>
      <p:sp>
        <p:nvSpPr>
          <p:cNvPr id="194" name="Google Shape;194;p26"/>
          <p:cNvSpPr txBox="1">
            <a:spLocks noGrp="1"/>
          </p:cNvSpPr>
          <p:nvPr>
            <p:ph type="body" idx="1"/>
          </p:nvPr>
        </p:nvSpPr>
        <p:spPr>
          <a:xfrm>
            <a:off x="457200" y="1920084"/>
            <a:ext cx="4038600" cy="47855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Nid oes </a:t>
            </a:r>
            <a:r>
              <a:rPr lang="en-GB" sz="2000" dirty="0" err="1"/>
              <a:t>geirfa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bopeth</a:t>
            </a:r>
            <a:r>
              <a:rPr lang="en-GB" sz="2000" dirty="0"/>
              <a:t> yn y Gymraeg</a:t>
            </a:r>
            <a:endParaRPr sz="2000" dirty="0"/>
          </a:p>
          <a:p>
            <a:pPr marL="171450" indent="-137160">
              <a:buSzPts val="1600"/>
            </a:pPr>
            <a:r>
              <a:rPr lang="en-GB" sz="2000" dirty="0" smtClean="0"/>
              <a:t>Y Gymraeg yn seiliedig 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Saesneg</a:t>
            </a:r>
            <a:endParaRPr lang="en-GB" sz="2000" dirty="0" smtClean="0"/>
          </a:p>
          <a:p>
            <a:pPr marL="171450" indent="-137160">
              <a:buSzPts val="1600"/>
            </a:pPr>
            <a:r>
              <a:rPr lang="en-GB" sz="2000" dirty="0" smtClean="0"/>
              <a:t>Mae </a:t>
            </a:r>
            <a:r>
              <a:rPr lang="en-GB" sz="2000" dirty="0" err="1"/>
              <a:t>pawb</a:t>
            </a:r>
            <a:r>
              <a:rPr lang="en-GB" sz="2000" dirty="0"/>
              <a:t> </a:t>
            </a:r>
            <a:r>
              <a:rPr lang="en-GB" sz="2000" dirty="0" err="1"/>
              <a:t>yng</a:t>
            </a:r>
            <a:r>
              <a:rPr lang="en-GB" sz="2000" dirty="0"/>
              <a:t> </a:t>
            </a:r>
            <a:r>
              <a:rPr lang="en-GB" sz="2000" dirty="0" err="1"/>
              <a:t>Nghymru</a:t>
            </a:r>
            <a:r>
              <a:rPr lang="en-GB" sz="2000" dirty="0"/>
              <a:t> yn </a:t>
            </a:r>
            <a:r>
              <a:rPr lang="en-GB" sz="2000" dirty="0" err="1"/>
              <a:t>siarad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iaith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Mae’r Gymraeg wedi </a:t>
            </a:r>
            <a:r>
              <a:rPr lang="en-GB" sz="2000" dirty="0" err="1"/>
              <a:t>marw</a:t>
            </a:r>
            <a:endParaRPr sz="20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Nid oes </a:t>
            </a:r>
            <a:r>
              <a:rPr lang="en-GB" sz="2000" dirty="0" err="1"/>
              <a:t>gwerth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Gymraeg</a:t>
            </a:r>
            <a:endParaRPr sz="20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Mae’r Gymraeg yn fwy </a:t>
            </a:r>
            <a:r>
              <a:rPr lang="en-GB" sz="2000" dirty="0" err="1"/>
              <a:t>anodd</a:t>
            </a:r>
            <a:endParaRPr sz="20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Mae’r Gymraeg yn </a:t>
            </a:r>
            <a:r>
              <a:rPr lang="en-GB" sz="2000" dirty="0" err="1"/>
              <a:t>bwysicach</a:t>
            </a:r>
            <a:r>
              <a:rPr lang="en-GB" sz="2000" dirty="0"/>
              <a:t> </a:t>
            </a:r>
            <a:r>
              <a:rPr lang="en-GB" sz="2000" dirty="0" err="1"/>
              <a:t>na</a:t>
            </a:r>
            <a:r>
              <a:rPr lang="en-GB" sz="2000" dirty="0"/>
              <a:t> </a:t>
            </a:r>
            <a:r>
              <a:rPr lang="en-GB" sz="2000" dirty="0" err="1"/>
              <a:t>popeth</a:t>
            </a:r>
            <a:r>
              <a:rPr lang="en-GB" sz="2000" dirty="0"/>
              <a:t> arall</a:t>
            </a:r>
            <a:endParaRPr dirty="0"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520"/>
              <a:buChar char="•"/>
            </a:pPr>
            <a:r>
              <a:rPr lang="en-GB" sz="1900" dirty="0"/>
              <a:t>(Reynolds, 2007, t. 246)</a:t>
            </a:r>
            <a:endParaRPr sz="1900" dirty="0"/>
          </a:p>
        </p:txBody>
      </p:sp>
      <p:sp>
        <p:nvSpPr>
          <p:cNvPr id="195" name="Google Shape;195;p26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There is no vocabulary for everything in Welsh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Welsh is based on English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Everyone in Wales speaks the language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Welsh has died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There is no value to Welsh education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Welsh is more difficult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Welsh is more important than everything else</a:t>
            </a:r>
            <a:endParaRPr sz="2000" i="1"/>
          </a:p>
        </p:txBody>
      </p:sp>
      <p:pic>
        <p:nvPicPr>
          <p:cNvPr id="196" name="Google Shape;196;p26" descr="C:\Users\l.roberts\AppData\Local\Microsoft\Windows\Temporary Internet Files\Content.IE5\6IDJCSBB\Research_2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143000" cy="914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9900FF"/>
              </a:buClr>
              <a:buSzPts val="2900"/>
              <a:buFont typeface="Corbel"/>
              <a:buNone/>
            </a:pPr>
            <a:r>
              <a:rPr lang="en-GB" sz="2900" b="1" u="sng">
                <a:solidFill>
                  <a:srgbClr val="9900FF"/>
                </a:solidFill>
              </a:rPr>
              <a:t>Rhagdybiaethau, stereoteipiau a rhagfarnau</a:t>
            </a:r>
            <a:br>
              <a:rPr lang="en-GB" sz="2900" b="1" u="sng">
                <a:solidFill>
                  <a:srgbClr val="9900FF"/>
                </a:solidFill>
              </a:rPr>
            </a:br>
            <a:r>
              <a:rPr lang="en-GB" sz="2900" b="1" u="sng">
                <a:solidFill>
                  <a:srgbClr val="9900FF"/>
                </a:solidFill>
              </a:rPr>
              <a:t>Assumptions, stereotypes and prejudice</a:t>
            </a:r>
            <a:endParaRPr b="1" u="sng">
              <a:solidFill>
                <a:srgbClr val="9900FF"/>
              </a:solidFill>
            </a:endParaRPr>
          </a:p>
        </p:txBody>
      </p:sp>
      <p:sp>
        <p:nvSpPr>
          <p:cNvPr id="202" name="Google Shape;202;p27"/>
          <p:cNvSpPr txBox="1">
            <a:spLocks noGrp="1"/>
          </p:cNvSpPr>
          <p:nvPr>
            <p:ph type="body" idx="1"/>
          </p:nvPr>
        </p:nvSpPr>
        <p:spPr>
          <a:xfrm>
            <a:off x="457200" y="1920084"/>
            <a:ext cx="4038600" cy="4709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 smtClean="0"/>
              <a:t>Mae </a:t>
            </a:r>
            <a:r>
              <a:rPr lang="en-GB" sz="2400" dirty="0" err="1"/>
              <a:t>Cymry</a:t>
            </a:r>
            <a:r>
              <a:rPr lang="en-GB" sz="2400" dirty="0"/>
              <a:t> yn </a:t>
            </a:r>
            <a:r>
              <a:rPr lang="en-GB" sz="2400" dirty="0" err="1"/>
              <a:t>hiliol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/>
              <a:t>Nid yw’r Gymraeg </a:t>
            </a:r>
            <a:r>
              <a:rPr lang="en-GB" sz="2400" dirty="0" smtClean="0"/>
              <a:t>yn </a:t>
            </a:r>
            <a:r>
              <a:rPr lang="en-GB" sz="2400" dirty="0" err="1" smtClean="0"/>
              <a:t>ddefnyddiol</a:t>
            </a:r>
            <a:r>
              <a:rPr lang="en-GB" sz="2400" dirty="0" smtClean="0"/>
              <a:t> </a:t>
            </a:r>
            <a:r>
              <a:rPr lang="en-GB" sz="2400" dirty="0"/>
              <a:t>yn unman arall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/>
              <a:t>Nid oes neb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 yn </a:t>
            </a:r>
            <a:r>
              <a:rPr lang="en-GB" sz="2400" dirty="0" err="1"/>
              <a:t>defnyddio’r</a:t>
            </a:r>
            <a:r>
              <a:rPr lang="en-GB" sz="2400" dirty="0"/>
              <a:t> iaith yn </a:t>
            </a:r>
            <a:r>
              <a:rPr lang="en-GB" sz="2400" dirty="0" err="1"/>
              <a:t>swyddogol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/>
              <a:t>Mae </a:t>
            </a:r>
            <a:r>
              <a:rPr lang="en-GB" sz="2400" dirty="0" err="1"/>
              <a:t>Cymry</a:t>
            </a:r>
            <a:r>
              <a:rPr lang="en-GB" sz="2400" dirty="0"/>
              <a:t> yn </a:t>
            </a:r>
            <a:r>
              <a:rPr lang="en-GB" sz="2400" dirty="0" err="1"/>
              <a:t>dewis</a:t>
            </a:r>
            <a:r>
              <a:rPr lang="en-GB" sz="2400" dirty="0"/>
              <a:t> </a:t>
            </a:r>
            <a:r>
              <a:rPr lang="en-GB" sz="2400" dirty="0" err="1"/>
              <a:t>defnyddio’r</a:t>
            </a:r>
            <a:r>
              <a:rPr lang="en-GB" sz="2400" dirty="0"/>
              <a:t> </a:t>
            </a:r>
            <a:r>
              <a:rPr lang="en-GB" sz="2400" dirty="0" err="1"/>
              <a:t>Saesneg</a:t>
            </a:r>
            <a:r>
              <a:rPr lang="en-GB" sz="2400" dirty="0"/>
              <a:t> pan </a:t>
            </a:r>
            <a:r>
              <a:rPr lang="en-GB" sz="2400" dirty="0" err="1"/>
              <a:t>fo</a:t>
            </a:r>
            <a:r>
              <a:rPr lang="en-GB" sz="2400" dirty="0"/>
              <a:t> </a:t>
            </a:r>
            <a:r>
              <a:rPr lang="en-GB" sz="2400" dirty="0" err="1"/>
              <a:t>dewis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/>
              <a:t>Mae’r Gymraeg yn </a:t>
            </a:r>
            <a:r>
              <a:rPr lang="en-GB" sz="2400" dirty="0" err="1"/>
              <a:t>wastraff</a:t>
            </a:r>
            <a:r>
              <a:rPr lang="en-GB" sz="2400" dirty="0"/>
              <a:t> </a:t>
            </a:r>
            <a:r>
              <a:rPr lang="en-GB" sz="2400" dirty="0" err="1"/>
              <a:t>arian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400" dirty="0"/>
              <a:t>Mae </a:t>
            </a:r>
            <a:r>
              <a:rPr lang="en-GB" sz="2400" dirty="0" err="1"/>
              <a:t>dwy</a:t>
            </a:r>
            <a:r>
              <a:rPr lang="en-GB" sz="2400" dirty="0"/>
              <a:t> iaith yn </a:t>
            </a:r>
            <a:r>
              <a:rPr lang="en-GB" sz="2400" dirty="0" err="1"/>
              <a:t>cymysgu</a:t>
            </a:r>
            <a:r>
              <a:rPr lang="en-GB" sz="2400" dirty="0"/>
              <a:t> plant </a:t>
            </a:r>
            <a:r>
              <a:rPr lang="en-GB" sz="2400" dirty="0" err="1"/>
              <a:t>ifanc</a:t>
            </a:r>
            <a:endParaRPr dirty="0"/>
          </a:p>
          <a:p>
            <a:pPr marL="171450" lvl="0" indent="-13718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1900" dirty="0"/>
              <a:t>( Reynolds,2007, t. 247)</a:t>
            </a:r>
            <a:endParaRPr sz="1900" dirty="0"/>
          </a:p>
        </p:txBody>
      </p:sp>
      <p:sp>
        <p:nvSpPr>
          <p:cNvPr id="203" name="Google Shape;203;p27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Welsh people are racist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Welsh isn’t useful anywhere else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No-one uses Welsh officially in Wales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Welsh people choose to use English when there is a choice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Welsh is a waste of money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Two languages confuse young children</a:t>
            </a:r>
            <a:endParaRPr sz="2400" i="1"/>
          </a:p>
        </p:txBody>
      </p:sp>
      <p:pic>
        <p:nvPicPr>
          <p:cNvPr id="204" name="Google Shape;204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915" y="30997"/>
            <a:ext cx="1450975" cy="8834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8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TASG GRWP /</a:t>
            </a:r>
            <a:endParaRPr/>
          </a:p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 GROUP TASK</a:t>
            </a:r>
            <a:endParaRPr/>
          </a:p>
        </p:txBody>
      </p:sp>
      <p:sp>
        <p:nvSpPr>
          <p:cNvPr id="210" name="Google Shape;210;p28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Trafodwch y </a:t>
            </a:r>
            <a:r>
              <a:rPr lang="en-GB" sz="2800" b="1"/>
              <a:t>rhagdybiaethau, y stereoteipiau a’r rhagfarnau </a:t>
            </a:r>
            <a:r>
              <a:rPr lang="en-GB" sz="2800"/>
              <a:t>ar y ddwy sleid cynt</a:t>
            </a:r>
            <a:endParaRPr sz="280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A fedrwch ymateb iddynt?</a:t>
            </a:r>
            <a:endParaRPr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Ystyriwch eich agweddau eich hunan at yr iaith Gymraeg</a:t>
            </a:r>
            <a:endParaRPr sz="2800"/>
          </a:p>
        </p:txBody>
      </p:sp>
      <p:sp>
        <p:nvSpPr>
          <p:cNvPr id="211" name="Google Shape;211;p28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Discuss the </a:t>
            </a:r>
            <a:r>
              <a:rPr lang="en-GB" sz="2800" b="1" i="1"/>
              <a:t>assumptions, stereotypes and prejudice </a:t>
            </a:r>
            <a:r>
              <a:rPr lang="en-GB" sz="2800" i="1"/>
              <a:t>on the previous slides</a:t>
            </a:r>
            <a:endParaRPr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Can you respond to them? </a:t>
            </a:r>
            <a:endParaRPr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Consider your own attitudes to the Welsh language</a:t>
            </a:r>
            <a:endParaRPr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pic>
        <p:nvPicPr>
          <p:cNvPr id="212" name="Google Shape;212;p28" descr="C:\Users\l.roberts\AppData\Local\Microsoft\Windows\Temporary Internet Files\Content.IE5\S9T0P2O1\blog-commenting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33400" y="228600"/>
            <a:ext cx="3148739" cy="15940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29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orbel"/>
              <a:buNone/>
            </a:pPr>
            <a:r>
              <a:rPr lang="en-GB" sz="3600"/>
              <a:t>Hawliau a Chyfrifoldebau</a:t>
            </a:r>
            <a:br>
              <a:rPr lang="en-GB" sz="3600"/>
            </a:br>
            <a:r>
              <a:rPr lang="en-GB" sz="3600"/>
              <a:t>Rights and Responsibilities</a:t>
            </a:r>
            <a:endParaRPr sz="3600"/>
          </a:p>
        </p:txBody>
      </p:sp>
      <p:sp>
        <p:nvSpPr>
          <p:cNvPr id="218" name="Google Shape;218;p29"/>
          <p:cNvSpPr txBox="1">
            <a:spLocks noGrp="1"/>
          </p:cNvSpPr>
          <p:nvPr>
            <p:ph type="body" idx="1"/>
          </p:nvPr>
        </p:nvSpPr>
        <p:spPr>
          <a:xfrm>
            <a:off x="304800" y="1965960"/>
            <a:ext cx="4038600" cy="44957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Os ydym yn cydnabod yr isod</a:t>
            </a:r>
            <a:endParaRPr sz="2400"/>
          </a:p>
          <a:p>
            <a:pPr marL="342900" lvl="1" indent="-137159" algn="l" rtl="0">
              <a:lnSpc>
                <a:spcPct val="12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Nid </a:t>
            </a:r>
            <a:r>
              <a:rPr lang="en-GB" sz="2000" b="1"/>
              <a:t>braint</a:t>
            </a:r>
            <a:r>
              <a:rPr lang="en-GB" sz="2000"/>
              <a:t> yw defnyddio iaith</a:t>
            </a:r>
            <a:endParaRPr/>
          </a:p>
          <a:p>
            <a:pPr marL="342900" lvl="1" indent="-137159" algn="l" rtl="0">
              <a:lnSpc>
                <a:spcPct val="12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Mae</a:t>
            </a:r>
            <a:r>
              <a:rPr lang="en-GB" sz="2000" b="1"/>
              <a:t> hawl</a:t>
            </a:r>
            <a:r>
              <a:rPr lang="en-GB" sz="2000"/>
              <a:t> gan unigolyn i ddefnyddio yr iaith y mae’n ei ddewis</a:t>
            </a:r>
            <a:endParaRPr sz="2000"/>
          </a:p>
          <a:p>
            <a:pPr marL="342900" lvl="1" indent="-137159" algn="l" rtl="0">
              <a:lnSpc>
                <a:spcPct val="12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Mae</a:t>
            </a:r>
            <a:r>
              <a:rPr lang="en-GB" sz="2000" b="1"/>
              <a:t> cyfrifoldeb</a:t>
            </a:r>
            <a:r>
              <a:rPr lang="en-GB" sz="2000"/>
              <a:t> ar sefydliadau yng Nghymru i gydnabod a hwyluso’r hawl hwnnw</a:t>
            </a:r>
            <a:endParaRPr sz="2000"/>
          </a:p>
          <a:p>
            <a:pPr marL="171450" lvl="0" indent="-137160" algn="l" rtl="0">
              <a:lnSpc>
                <a:spcPct val="120000"/>
              </a:lnSpc>
              <a:spcBef>
                <a:spcPts val="13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Yna, mae angen i ni ystyried rôl cymunedau/ sefydliadau i alluogi hyn  </a:t>
            </a:r>
            <a:endParaRPr sz="2400"/>
          </a:p>
        </p:txBody>
      </p:sp>
      <p:sp>
        <p:nvSpPr>
          <p:cNvPr id="219" name="Google Shape;219;p29"/>
          <p:cNvSpPr txBox="1">
            <a:spLocks noGrp="1"/>
          </p:cNvSpPr>
          <p:nvPr>
            <p:ph type="body" idx="2"/>
          </p:nvPr>
        </p:nvSpPr>
        <p:spPr>
          <a:xfrm>
            <a:off x="4648200" y="1866207"/>
            <a:ext cx="4038600" cy="44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If we recognise the following </a:t>
            </a:r>
            <a:endParaRPr/>
          </a:p>
          <a:p>
            <a:pPr marL="342900" lvl="1" indent="-137159" algn="l" rtl="0">
              <a:lnSpc>
                <a:spcPct val="12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Using a language is not a </a:t>
            </a:r>
            <a:r>
              <a:rPr lang="en-GB" sz="2000" b="1" i="1"/>
              <a:t>privilege</a:t>
            </a:r>
            <a:endParaRPr/>
          </a:p>
          <a:p>
            <a:pPr marL="342900" lvl="1" indent="-137159" algn="l" rtl="0">
              <a:lnSpc>
                <a:spcPct val="12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It is the </a:t>
            </a:r>
            <a:r>
              <a:rPr lang="en-GB" sz="2000" b="1" i="1"/>
              <a:t>right</a:t>
            </a:r>
            <a:r>
              <a:rPr lang="en-GB" sz="2000" i="1"/>
              <a:t> of the individual to use the language of their choice</a:t>
            </a:r>
            <a:endParaRPr/>
          </a:p>
          <a:p>
            <a:pPr marL="342900" lvl="1" indent="-137159" algn="l" rtl="0">
              <a:lnSpc>
                <a:spcPct val="12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It is the </a:t>
            </a:r>
            <a:r>
              <a:rPr lang="en-GB" sz="2000" b="1" i="1"/>
              <a:t>responsibility</a:t>
            </a:r>
            <a:r>
              <a:rPr lang="en-GB" sz="2000" i="1"/>
              <a:t> of organisations within Wales to acknowledge and facilitate that right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3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Then we need to consider the role of communities/ organisations in enabling this</a:t>
            </a:r>
            <a:endParaRPr sz="2400" i="1"/>
          </a:p>
        </p:txBody>
      </p:sp>
      <p:pic>
        <p:nvPicPr>
          <p:cNvPr id="220" name="Google Shape;220;p29" descr="C:\Users\l.roberts\AppData\Local\Microsoft\Windows\Temporary Internet Files\Content.IE5\UU4Z21D1\Five_Happy_Kids_1998645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34340" y="304800"/>
            <a:ext cx="2438400" cy="14630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30"/>
          <p:cNvSpPr txBox="1">
            <a:spLocks noGrp="1"/>
          </p:cNvSpPr>
          <p:nvPr>
            <p:ph type="title"/>
          </p:nvPr>
        </p:nvSpPr>
        <p:spPr>
          <a:xfrm>
            <a:off x="228600" y="609600"/>
            <a:ext cx="868680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Llesiant</a:t>
            </a:r>
            <a:r>
              <a:rPr lang="en-GB" dirty="0"/>
              <a:t> </a:t>
            </a:r>
            <a:r>
              <a:rPr lang="en-GB" dirty="0" err="1"/>
              <a:t>Cenedlaethau’r</a:t>
            </a:r>
            <a:r>
              <a:rPr lang="en-GB" dirty="0"/>
              <a:t> </a:t>
            </a:r>
            <a:r>
              <a:rPr lang="en-GB" dirty="0" err="1"/>
              <a:t>Dyfodol</a:t>
            </a:r>
            <a:r>
              <a:rPr lang="en-GB" dirty="0"/>
              <a:t> 2015</a:t>
            </a:r>
            <a:br>
              <a:rPr lang="en-GB" dirty="0"/>
            </a:br>
            <a:r>
              <a:rPr lang="en-GB" sz="3600" dirty="0"/>
              <a:t>The </a:t>
            </a:r>
            <a:r>
              <a:rPr lang="en-GB" sz="3600" dirty="0" smtClean="0"/>
              <a:t>Well–being </a:t>
            </a:r>
            <a:r>
              <a:rPr lang="en-GB" sz="3600" dirty="0"/>
              <a:t>of Future Generations Act 2015</a:t>
            </a:r>
            <a:endParaRPr dirty="0"/>
          </a:p>
        </p:txBody>
      </p:sp>
      <p:sp>
        <p:nvSpPr>
          <p:cNvPr id="226" name="Google Shape;226;p30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 err="1"/>
              <a:t>Gwyliwch</a:t>
            </a:r>
            <a:r>
              <a:rPr lang="en-GB" sz="2000" dirty="0"/>
              <a:t> y clip </a:t>
            </a:r>
            <a:r>
              <a:rPr lang="en-GB" sz="2000" dirty="0" err="1"/>
              <a:t>canlynol</a:t>
            </a:r>
            <a:r>
              <a:rPr lang="en-GB" sz="2000" dirty="0"/>
              <a:t> o’r </a:t>
            </a:r>
            <a:r>
              <a:rPr lang="en-GB" sz="2000" dirty="0" err="1"/>
              <a:t>A</a:t>
            </a:r>
            <a:r>
              <a:rPr lang="en-GB" sz="2000" dirty="0" err="1" smtClean="0"/>
              <a:t>thro</a:t>
            </a:r>
            <a:r>
              <a:rPr lang="en-GB" sz="2000" dirty="0" smtClean="0"/>
              <a:t> </a:t>
            </a:r>
            <a:r>
              <a:rPr lang="en-GB" sz="2000" dirty="0" err="1"/>
              <a:t>Meredydd</a:t>
            </a:r>
            <a:r>
              <a:rPr lang="en-GB" sz="2000" dirty="0"/>
              <a:t> Evans yn </a:t>
            </a:r>
            <a:r>
              <a:rPr lang="en-GB" sz="2000" dirty="0" err="1"/>
              <a:t>trafod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iaith Gymraeg </a:t>
            </a:r>
            <a:r>
              <a:rPr lang="en-GB" sz="2000" dirty="0" smtClean="0"/>
              <a:t>ac </a:t>
            </a:r>
            <a:r>
              <a:rPr lang="en-GB" sz="2000" dirty="0" err="1"/>
              <a:t>hunaniaeth</a:t>
            </a:r>
            <a:r>
              <a:rPr lang="en-GB" sz="2000" dirty="0"/>
              <a:t> </a:t>
            </a:r>
            <a:r>
              <a:rPr lang="en-GB" sz="2000" dirty="0" err="1" smtClean="0"/>
              <a:t>ddiwylliannol</a:t>
            </a:r>
            <a:endParaRPr sz="20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u="sng" dirty="0">
                <a:solidFill>
                  <a:schemeClr val="hlink"/>
                </a:solidFill>
                <a:hlinkClick r:id="rId3"/>
              </a:rPr>
              <a:t>https://www.youtube.com/watch?v=zATMcJA0AWA</a:t>
            </a:r>
            <a:endParaRPr sz="20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Beth mae’n ei </a:t>
            </a:r>
            <a:r>
              <a:rPr lang="en-GB" sz="2000" dirty="0" err="1"/>
              <a:t>olygu</a:t>
            </a:r>
            <a:r>
              <a:rPr lang="en-GB" sz="2000" dirty="0"/>
              <a:t> wrth ddweud, ‘You make sense of your life in the terms of your language / cultural identity’?</a:t>
            </a:r>
            <a:endParaRPr dirty="0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dirty="0"/>
          </a:p>
        </p:txBody>
      </p:sp>
      <p:sp>
        <p:nvSpPr>
          <p:cNvPr id="227" name="Google Shape;227;p30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Watch the following clip of Professor Meredydd Evans discussing the Welsh language and cultural identity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u="sng">
                <a:solidFill>
                  <a:schemeClr val="hlink"/>
                </a:solidFill>
                <a:hlinkClick r:id="rId3"/>
              </a:rPr>
              <a:t>https://www.youtube.com/watch?v=zATMcJA0AWA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What does he mean when he says that, ‘You make sense of your life in the terms of your language / cultural identity’?</a:t>
            </a:r>
            <a:endParaRPr sz="20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33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700" cy="13563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/ Group </a:t>
            </a:r>
            <a:r>
              <a:rPr lang="en-GB" dirty="0"/>
              <a:t>Task</a:t>
            </a:r>
            <a:endParaRPr dirty="0"/>
          </a:p>
        </p:txBody>
      </p:sp>
      <p:sp>
        <p:nvSpPr>
          <p:cNvPr id="248" name="Google Shape;248;p33"/>
          <p:cNvSpPr txBox="1">
            <a:spLocks noGrp="1"/>
          </p:cNvSpPr>
          <p:nvPr>
            <p:ph type="body" idx="1"/>
          </p:nvPr>
        </p:nvSpPr>
        <p:spPr>
          <a:xfrm>
            <a:off x="4572000" y="2057400"/>
            <a:ext cx="3689700" cy="4038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 fontScale="85000" lnSpcReduction="10000"/>
          </a:bodyPr>
          <a:lstStyle/>
          <a:p>
            <a:pPr marL="171450" lvl="0" indent="-129540" algn="l" rtl="0"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dirty="0"/>
              <a:t>What does </a:t>
            </a:r>
            <a:r>
              <a:rPr lang="en-GB" dirty="0" err="1"/>
              <a:t>Meredydd</a:t>
            </a:r>
            <a:r>
              <a:rPr lang="en-GB" dirty="0"/>
              <a:t> Evans mean when he says that, ‘You make sense of your life in the terms of your language / cultural identity’?</a:t>
            </a:r>
            <a:endParaRPr dirty="0"/>
          </a:p>
          <a:p>
            <a:pPr marL="171450" lvl="0" indent="-113093" algn="l" rtl="0">
              <a:spcBef>
                <a:spcPts val="1000"/>
              </a:spcBef>
              <a:spcAft>
                <a:spcPts val="0"/>
              </a:spcAft>
              <a:buSzPct val="66000"/>
              <a:buChar char="•"/>
            </a:pPr>
            <a:r>
              <a:rPr lang="en-GB" dirty="0"/>
              <a:t> Do you believe language plays a part in </a:t>
            </a:r>
            <a:r>
              <a:rPr lang="en-GB" b="1" dirty="0"/>
              <a:t>your </a:t>
            </a:r>
            <a:r>
              <a:rPr lang="en-GB" dirty="0"/>
              <a:t>cultural identity?</a:t>
            </a:r>
            <a:endParaRPr dirty="0"/>
          </a:p>
          <a:p>
            <a:pPr marL="171450" lvl="0" indent="-113093" algn="l" rtl="0">
              <a:spcBef>
                <a:spcPts val="1000"/>
              </a:spcBef>
              <a:spcAft>
                <a:spcPts val="0"/>
              </a:spcAft>
              <a:buSzPct val="66000"/>
              <a:buChar char="•"/>
            </a:pPr>
            <a:r>
              <a:rPr lang="en-GB" dirty="0"/>
              <a:t>Will having a growing Welsh speaking population have an impact on the Well-Being of Future-Generations Acts proposed outcomes? If yes or no, why?</a:t>
            </a:r>
            <a:endParaRPr dirty="0"/>
          </a:p>
          <a:p>
            <a:pPr marL="171450" lvl="0" indent="-113093" algn="l" rtl="0">
              <a:spcBef>
                <a:spcPts val="1000"/>
              </a:spcBef>
              <a:spcAft>
                <a:spcPts val="0"/>
              </a:spcAft>
              <a:buSzPct val="66000"/>
              <a:buChar char="•"/>
            </a:pPr>
            <a:r>
              <a:rPr lang="en-GB" u="sng" dirty="0">
                <a:solidFill>
                  <a:schemeClr val="hlink"/>
                </a:solidFill>
                <a:hlinkClick r:id="rId3"/>
              </a:rPr>
              <a:t>https://www.youtube.com/watch?v=RuYzNgUZi98</a:t>
            </a:r>
            <a:r>
              <a:rPr lang="en-GB" dirty="0"/>
              <a:t> use this video as a quick reference to the final question.</a:t>
            </a:r>
            <a:endParaRPr dirty="0"/>
          </a:p>
        </p:txBody>
      </p:sp>
      <p:sp>
        <p:nvSpPr>
          <p:cNvPr id="2" name="Rectangle 1"/>
          <p:cNvSpPr/>
          <p:nvPr/>
        </p:nvSpPr>
        <p:spPr>
          <a:xfrm>
            <a:off x="554182" y="2177112"/>
            <a:ext cx="351905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Beth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mae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Meredydd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Evans yn ei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olygu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pan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ddywed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, '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Rydych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chi'n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gwneud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synnwyr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o'ch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bywyd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yn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nhermau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eich iaith /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hunaniaeth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ddiwylliannol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  <a:latin typeface="Roboto"/>
              </a:rPr>
              <a:t>'?</a:t>
            </a:r>
          </a:p>
          <a:p>
            <a:endParaRPr lang="en-GB" dirty="0" smtClean="0">
              <a:solidFill>
                <a:schemeClr val="accent1">
                  <a:lumMod val="75000"/>
                </a:schemeClr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  <a:latin typeface="Roboto"/>
              </a:rPr>
              <a:t>Ydych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chi'n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credu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bod iaith yn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chwarae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rhan yn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eich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hunaniaeth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  <a:latin typeface="Roboto"/>
              </a:rPr>
              <a:t>ddiwylliannol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  <a:latin typeface="Roboto"/>
              </a:rPr>
              <a:t>?</a:t>
            </a:r>
          </a:p>
          <a:p>
            <a:endParaRPr lang="en-GB" dirty="0" smtClean="0">
              <a:solidFill>
                <a:schemeClr val="accent1">
                  <a:lumMod val="75000"/>
                </a:schemeClr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  <a:latin typeface="Roboto"/>
              </a:rPr>
              <a:t>A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fydd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cael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poblogaeth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sy'n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tyfu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yng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Nghymru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yn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cael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effaith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ar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ganlyniadau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arfaethedig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Deddf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Llesiant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Cenedlaethau'r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Dyfodol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?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Os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oes neu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na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, pam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  <a:latin typeface="Roboto"/>
              </a:rPr>
              <a:t>?</a:t>
            </a:r>
          </a:p>
          <a:p>
            <a:endParaRPr lang="en-GB" dirty="0" smtClean="0">
              <a:solidFill>
                <a:schemeClr val="accent1">
                  <a:lumMod val="75000"/>
                </a:schemeClr>
              </a:solidFill>
              <a:latin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660099"/>
                </a:solidFill>
                <a:latin typeface="Roboto"/>
                <a:hlinkClick r:id="rId4"/>
              </a:rPr>
              <a:t>https</a:t>
            </a:r>
            <a:r>
              <a:rPr lang="en-GB" dirty="0">
                <a:solidFill>
                  <a:srgbClr val="660099"/>
                </a:solidFill>
                <a:latin typeface="Roboto"/>
                <a:hlinkClick r:id="rId4"/>
              </a:rPr>
              <a:t>://www.youtube.com/watch?v=RuYzNgUZi98</a:t>
            </a:r>
            <a:r>
              <a:rPr lang="en-GB" dirty="0">
                <a:solidFill>
                  <a:srgbClr val="111111"/>
                </a:solidFill>
                <a:latin typeface="Roboto"/>
              </a:rPr>
              <a:t> 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ddefnyddio'r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fideo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hwn fel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cyfeiriad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cyflym at 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cwestiwn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Roboto"/>
              </a:rPr>
              <a:t>olaf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Roboto"/>
              </a:rPr>
              <a:t>.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Google Shape;239;p32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752600" y="1373245"/>
            <a:ext cx="5239603" cy="4495800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32"/>
          <p:cNvSpPr txBox="1"/>
          <p:nvPr/>
        </p:nvSpPr>
        <p:spPr>
          <a:xfrm>
            <a:off x="6934200" y="5867400"/>
            <a:ext cx="205740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(Llywodraeth Cymru, 2015) </a:t>
            </a:r>
            <a:endParaRPr sz="18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41" name="Google Shape;241;p32"/>
          <p:cNvSpPr txBox="1"/>
          <p:nvPr/>
        </p:nvSpPr>
        <p:spPr>
          <a:xfrm>
            <a:off x="1143000" y="424934"/>
            <a:ext cx="6749878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rgbClr val="9900FF"/>
                </a:solidFill>
                <a:latin typeface="Corbel"/>
                <a:ea typeface="Corbel"/>
                <a:cs typeface="Corbel"/>
                <a:sym typeface="Corbel"/>
              </a:rPr>
              <a:t>Deddf Llesiant Cenedlaethau’r Dyfodol 2015</a:t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1"/>
          <p:cNvSpPr txBox="1">
            <a:spLocks noGrp="1"/>
          </p:cNvSpPr>
          <p:nvPr>
            <p:ph type="title"/>
          </p:nvPr>
        </p:nvSpPr>
        <p:spPr>
          <a:xfrm>
            <a:off x="228600" y="609600"/>
            <a:ext cx="868680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orbel"/>
              <a:buNone/>
            </a:pPr>
            <a:r>
              <a:rPr lang="en-GB" sz="3200" dirty="0" err="1" smtClean="0"/>
              <a:t>Deddf</a:t>
            </a:r>
            <a:r>
              <a:rPr lang="en-GB" sz="3200" dirty="0" smtClean="0"/>
              <a:t> </a:t>
            </a:r>
            <a:r>
              <a:rPr lang="en-GB" sz="3200" dirty="0" err="1" smtClean="0"/>
              <a:t>Llesiant</a:t>
            </a:r>
            <a:r>
              <a:rPr lang="en-GB" sz="3200" dirty="0" smtClean="0"/>
              <a:t> </a:t>
            </a:r>
            <a:r>
              <a:rPr lang="en-GB" sz="3200" dirty="0" err="1" smtClean="0"/>
              <a:t>Cenedlaethau’r</a:t>
            </a:r>
            <a:r>
              <a:rPr lang="en-GB" sz="3200" dirty="0" smtClean="0"/>
              <a:t> </a:t>
            </a:r>
            <a:r>
              <a:rPr lang="en-GB" sz="3200" dirty="0" err="1" smtClean="0"/>
              <a:t>Dyfodol</a:t>
            </a:r>
            <a:r>
              <a:rPr lang="en-GB" sz="3200" dirty="0" smtClean="0"/>
              <a:t> 2015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The </a:t>
            </a:r>
            <a:r>
              <a:rPr lang="en-GB" sz="3200" dirty="0" smtClean="0"/>
              <a:t>Well–being </a:t>
            </a:r>
            <a:r>
              <a:rPr lang="en-GB" sz="3200" dirty="0"/>
              <a:t>of Future Generations Act 2015</a:t>
            </a:r>
            <a:endParaRPr sz="3200" dirty="0"/>
          </a:p>
        </p:txBody>
      </p:sp>
      <p:pic>
        <p:nvPicPr>
          <p:cNvPr id="233" name="Google Shape;233;p3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133600" y="1832471"/>
            <a:ext cx="5334000" cy="4735440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31"/>
          <p:cNvSpPr txBox="1"/>
          <p:nvPr/>
        </p:nvSpPr>
        <p:spPr>
          <a:xfrm>
            <a:off x="6477000" y="5867400"/>
            <a:ext cx="205740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(Welsh Government, 2015) </a:t>
            </a:r>
            <a:endParaRPr sz="1800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34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Nodau llesiant / Well-being goals</a:t>
            </a:r>
            <a:endParaRPr/>
          </a:p>
        </p:txBody>
      </p:sp>
      <p:sp>
        <p:nvSpPr>
          <p:cNvPr id="254" name="Google Shape;254;p34"/>
          <p:cNvSpPr txBox="1">
            <a:spLocks noGrp="1"/>
          </p:cNvSpPr>
          <p:nvPr>
            <p:ph type="body" idx="1"/>
          </p:nvPr>
        </p:nvSpPr>
        <p:spPr>
          <a:xfrm>
            <a:off x="547255" y="2057399"/>
            <a:ext cx="3876155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b="1" dirty="0" err="1"/>
              <a:t>Cymru</a:t>
            </a:r>
            <a:r>
              <a:rPr lang="en-GB" sz="2400" b="1" dirty="0"/>
              <a:t> â </a:t>
            </a:r>
            <a:r>
              <a:rPr lang="en-GB" sz="2400" b="1" dirty="0" err="1"/>
              <a:t>diwylliant</a:t>
            </a:r>
            <a:r>
              <a:rPr lang="en-GB" sz="2400" b="1" dirty="0"/>
              <a:t> </a:t>
            </a:r>
            <a:r>
              <a:rPr lang="en-GB" sz="2400" b="1" dirty="0" err="1"/>
              <a:t>bywiog</a:t>
            </a:r>
            <a:r>
              <a:rPr lang="en-GB" sz="2400" b="1" dirty="0"/>
              <a:t> lle mae’r Gymraeg yn </a:t>
            </a:r>
            <a:r>
              <a:rPr lang="en-GB" sz="2400" b="1" dirty="0" err="1"/>
              <a:t>ffynnu</a:t>
            </a:r>
            <a:endParaRPr sz="2400" b="1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Cymdeithas</a:t>
            </a:r>
            <a:r>
              <a:rPr lang="en-GB" sz="2400" dirty="0"/>
              <a:t> sy’n </a:t>
            </a:r>
            <a:r>
              <a:rPr lang="en-GB" sz="2400" dirty="0" err="1"/>
              <a:t>hyrwyddo</a:t>
            </a:r>
            <a:r>
              <a:rPr lang="en-GB" sz="2400" dirty="0"/>
              <a:t> ac yn </a:t>
            </a:r>
            <a:r>
              <a:rPr lang="en-GB" sz="2400" dirty="0" err="1"/>
              <a:t>gwarchod</a:t>
            </a:r>
            <a:r>
              <a:rPr lang="en-GB" sz="2400" dirty="0"/>
              <a:t> </a:t>
            </a:r>
            <a:r>
              <a:rPr lang="en-GB" sz="2400" dirty="0" err="1"/>
              <a:t>diwylliant</a:t>
            </a:r>
            <a:r>
              <a:rPr lang="en-GB" sz="2400" dirty="0"/>
              <a:t>, </a:t>
            </a:r>
            <a:r>
              <a:rPr lang="en-GB" sz="2400" dirty="0" err="1"/>
              <a:t>treftadaeth</a:t>
            </a:r>
            <a:r>
              <a:rPr lang="en-GB" sz="2400" dirty="0"/>
              <a:t> a’r Gymraeg ac sy’n </a:t>
            </a:r>
            <a:r>
              <a:rPr lang="en-GB" sz="2400" dirty="0" err="1"/>
              <a:t>annog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gyfranogi</a:t>
            </a:r>
            <a:r>
              <a:rPr lang="en-GB" sz="2400" dirty="0"/>
              <a:t> yn y </a:t>
            </a:r>
            <a:r>
              <a:rPr lang="en-GB" sz="2400" dirty="0" err="1"/>
              <a:t>celfyddydau</a:t>
            </a:r>
            <a:r>
              <a:rPr lang="en-GB" sz="2400" dirty="0"/>
              <a:t>, a </a:t>
            </a:r>
            <a:r>
              <a:rPr lang="en-GB" sz="2400" dirty="0" err="1"/>
              <a:t>chwaraeon</a:t>
            </a:r>
            <a:r>
              <a:rPr lang="en-GB" sz="2400" dirty="0"/>
              <a:t> a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hamdden</a:t>
            </a:r>
            <a:r>
              <a:rPr lang="en-GB" sz="2400" dirty="0"/>
              <a:t>.</a:t>
            </a:r>
            <a:endParaRPr dirty="0"/>
          </a:p>
        </p:txBody>
      </p:sp>
      <p:sp>
        <p:nvSpPr>
          <p:cNvPr id="255" name="Google Shape;255;p34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b="1"/>
              <a:t>A Wales of vibrant culture and thriving Welsh language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A society that promotes and protects culture, heritage and the Welsh language, and which encourages people to participate in the arts, and sports and recreation.</a:t>
            </a: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35"/>
          <p:cNvSpPr txBox="1">
            <a:spLocks noGrp="1"/>
          </p:cNvSpPr>
          <p:nvPr>
            <p:ph type="title"/>
          </p:nvPr>
        </p:nvSpPr>
        <p:spPr>
          <a:xfrm>
            <a:off x="495300" y="304800"/>
            <a:ext cx="861060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orbel"/>
              <a:buNone/>
            </a:pPr>
            <a:r>
              <a:rPr lang="en-GB" sz="2800"/>
              <a:t>Cymru â diwylliant bywiog lle mae’r Gymraeg yn ffynnu</a:t>
            </a:r>
            <a:br>
              <a:rPr lang="en-GB" sz="2800"/>
            </a:br>
            <a:r>
              <a:rPr lang="en-GB" sz="2800"/>
              <a:t>A Wales of vibrant culture and thriving Welsh language</a:t>
            </a:r>
            <a:endParaRPr/>
          </a:p>
        </p:txBody>
      </p:sp>
      <p:sp>
        <p:nvSpPr>
          <p:cNvPr id="261" name="Google Shape;261;p35"/>
          <p:cNvSpPr txBox="1">
            <a:spLocks noGrp="1"/>
          </p:cNvSpPr>
          <p:nvPr>
            <p:ph type="body" idx="1"/>
          </p:nvPr>
        </p:nvSpPr>
        <p:spPr>
          <a:xfrm>
            <a:off x="495300" y="1681443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Datblygu sgiliau</a:t>
            </a:r>
            <a:endParaRPr sz="2000" dirty="0"/>
          </a:p>
          <a:p>
            <a:pPr marL="171450" lvl="0" indent="-137160" algn="l" rtl="0">
              <a:lnSpc>
                <a:spcPct val="2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 err="1"/>
              <a:t>Cynorthwyo</a:t>
            </a:r>
            <a:r>
              <a:rPr lang="en-GB" sz="2000" dirty="0"/>
              <a:t> </a:t>
            </a:r>
            <a:r>
              <a:rPr lang="en-GB" sz="2000" dirty="0" err="1"/>
              <a:t>pobl</a:t>
            </a:r>
            <a:endParaRPr sz="2000" dirty="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ymyriadau</a:t>
            </a:r>
            <a:r>
              <a:rPr lang="en-GB" sz="2000" dirty="0"/>
              <a:t> </a:t>
            </a:r>
            <a:r>
              <a:rPr lang="en-GB" sz="2000" dirty="0" err="1"/>
              <a:t>diwylliannol</a:t>
            </a:r>
            <a:r>
              <a:rPr lang="en-GB" sz="2000" dirty="0"/>
              <a:t> a ieithyddol 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fynd</a:t>
            </a:r>
            <a:r>
              <a:rPr lang="en-GB" sz="2000" dirty="0"/>
              <a:t> i’r </a:t>
            </a:r>
            <a:r>
              <a:rPr lang="en-GB" sz="2000" dirty="0" err="1"/>
              <a:t>afael</a:t>
            </a:r>
            <a:r>
              <a:rPr lang="en-GB" sz="2000" dirty="0"/>
              <a:t> â </a:t>
            </a:r>
            <a:r>
              <a:rPr lang="en-GB" sz="2000" dirty="0" err="1"/>
              <a:t>materion</a:t>
            </a:r>
            <a:r>
              <a:rPr lang="en-GB" sz="2000" dirty="0"/>
              <a:t> </a:t>
            </a:r>
            <a:r>
              <a:rPr lang="en-GB" sz="2000" dirty="0" err="1"/>
              <a:t>cymdeithasol</a:t>
            </a:r>
            <a:r>
              <a:rPr lang="en-GB" sz="2000" dirty="0"/>
              <a:t> </a:t>
            </a:r>
            <a:r>
              <a:rPr lang="en-GB" sz="2000" dirty="0" err="1"/>
              <a:t>ehangach</a:t>
            </a:r>
            <a:endParaRPr sz="2000" dirty="0"/>
          </a:p>
          <a:p>
            <a:pPr marL="171450" lvl="0" indent="-137160" algn="l" rtl="0">
              <a:lnSpc>
                <a:spcPct val="2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 err="1"/>
              <a:t>Diwylliant</a:t>
            </a:r>
            <a:r>
              <a:rPr lang="en-GB" sz="2000" dirty="0"/>
              <a:t> a’r Gymraeg</a:t>
            </a:r>
            <a:endParaRPr sz="2000" dirty="0"/>
          </a:p>
          <a:p>
            <a:pPr marL="171450" lvl="0" indent="-13716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 err="1"/>
              <a:t>Galluogi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dinasyddion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ymgysylltu </a:t>
            </a:r>
            <a:r>
              <a:rPr lang="en-GB" sz="2000" dirty="0" err="1"/>
              <a:t>â’u</a:t>
            </a:r>
            <a:r>
              <a:rPr lang="en-GB" sz="2000" dirty="0"/>
              <a:t> </a:t>
            </a:r>
            <a:r>
              <a:rPr lang="en-GB" sz="2000" dirty="0" err="1"/>
              <a:t>diwylliant</a:t>
            </a:r>
            <a:endParaRPr sz="2000" dirty="0"/>
          </a:p>
        </p:txBody>
      </p:sp>
      <p:sp>
        <p:nvSpPr>
          <p:cNvPr id="262" name="Google Shape;262;p35"/>
          <p:cNvSpPr txBox="1">
            <a:spLocks noGrp="1"/>
          </p:cNvSpPr>
          <p:nvPr>
            <p:ph type="body" idx="2"/>
          </p:nvPr>
        </p:nvSpPr>
        <p:spPr>
          <a:xfrm>
            <a:off x="4343400" y="1745673"/>
            <a:ext cx="4191000" cy="4563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171450" lvl="0" indent="-137160" algn="l" rtl="0">
              <a:lnSpc>
                <a:spcPct val="260000"/>
              </a:lnSpc>
              <a:spcBef>
                <a:spcPts val="0"/>
              </a:spcBef>
              <a:spcAft>
                <a:spcPts val="0"/>
              </a:spcAft>
              <a:buSzPct val="79999"/>
              <a:buChar char="•"/>
            </a:pPr>
            <a:r>
              <a:rPr lang="en-GB" sz="2100" b="1" dirty="0"/>
              <a:t>Developing skills</a:t>
            </a:r>
            <a:endParaRPr dirty="0"/>
          </a:p>
          <a:p>
            <a:pPr marL="171450" lvl="0" indent="-137160" algn="l" rtl="0">
              <a:lnSpc>
                <a:spcPct val="26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2100" b="1" dirty="0"/>
              <a:t>Supporting people</a:t>
            </a:r>
            <a:endParaRPr dirty="0"/>
          </a:p>
          <a:p>
            <a:pPr marL="171450" lvl="0" indent="-137160" algn="l" rtl="0">
              <a:lnSpc>
                <a:spcPct val="26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2100" b="1" dirty="0"/>
              <a:t>Using cultural and language interventions to address wider societal issues</a:t>
            </a:r>
            <a:endParaRPr dirty="0"/>
          </a:p>
          <a:p>
            <a:pPr marL="171450" lvl="0" indent="-137160" algn="l" rtl="0">
              <a:lnSpc>
                <a:spcPct val="26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2100" b="1" dirty="0"/>
              <a:t>Culture &amp; the Welsh Language</a:t>
            </a:r>
            <a:endParaRPr dirty="0"/>
          </a:p>
          <a:p>
            <a:pPr marL="171450" lvl="0" indent="-137160" algn="l" rtl="0">
              <a:lnSpc>
                <a:spcPct val="26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2100" b="1" dirty="0"/>
              <a:t>Allowing our citizens to engage with culture</a:t>
            </a:r>
            <a:endParaRPr dirty="0"/>
          </a:p>
          <a:p>
            <a:pPr marL="3429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36"/>
          <p:cNvSpPr txBox="1">
            <a:spLocks noGrp="1"/>
          </p:cNvSpPr>
          <p:nvPr>
            <p:ph type="title"/>
          </p:nvPr>
        </p:nvSpPr>
        <p:spPr>
          <a:xfrm>
            <a:off x="152400" y="278935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Cymunedau cynaliadwy</a:t>
            </a:r>
            <a:br>
              <a:rPr lang="en-GB"/>
            </a:br>
            <a:r>
              <a:rPr lang="en-GB"/>
              <a:t>Sustainable communities</a:t>
            </a:r>
            <a:endParaRPr/>
          </a:p>
        </p:txBody>
      </p:sp>
      <p:sp>
        <p:nvSpPr>
          <p:cNvPr id="268" name="Google Shape;268;p36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Cydnabyddir pwysigrwydd yr economi yn nhermau cynnal cymunedau</a:t>
            </a:r>
            <a:endParaRPr sz="20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Dangosodd ganlyniadau Cyfrifiad 2011 bod llai o bobl yn siarad Cymraeg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Mae’n hollbwysig fod y cysylltiad rhwng yr economi a llwyddiant cymunedau Cymraeg yn cael ei adnabod a’i drafod</a:t>
            </a:r>
            <a:endParaRPr sz="2000"/>
          </a:p>
        </p:txBody>
      </p:sp>
      <p:sp>
        <p:nvSpPr>
          <p:cNvPr id="269" name="Google Shape;269;p36"/>
          <p:cNvSpPr txBox="1">
            <a:spLocks noGrp="1"/>
          </p:cNvSpPr>
          <p:nvPr>
            <p:ph type="body" idx="2"/>
          </p:nvPr>
        </p:nvSpPr>
        <p:spPr>
          <a:xfrm>
            <a:off x="4700708" y="2133600"/>
            <a:ext cx="3986091" cy="394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The importance of the economy in terms of community sustainability is recognised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Census 2011 results showed a decline in the number of Welsh speakers </a:t>
            </a:r>
            <a:endParaRPr sz="2400" i="1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400" i="1"/>
              <a:t>It is vital that the link between the economy and the viability of Welsh-speaking communities is recognised and discussed</a:t>
            </a:r>
            <a:endParaRPr i="1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1600"/>
              <a:t>( Huws, 2013)</a:t>
            </a:r>
            <a:r>
              <a:rPr lang="en-GB"/>
              <a:t> </a:t>
            </a:r>
            <a:endParaRPr/>
          </a:p>
        </p:txBody>
      </p:sp>
      <p:pic>
        <p:nvPicPr>
          <p:cNvPr id="270" name="Google Shape;270;p36" descr="Clipart - Extended Community Circle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445898" y="228600"/>
            <a:ext cx="3718017" cy="1219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Cymunedau cynaliadwy</a:t>
            </a:r>
            <a:br>
              <a:rPr lang="en-GB"/>
            </a:br>
            <a:r>
              <a:rPr lang="en-GB"/>
              <a:t>Sustainable communities</a:t>
            </a:r>
            <a:endParaRPr/>
          </a:p>
        </p:txBody>
      </p:sp>
      <p:sp>
        <p:nvSpPr>
          <p:cNvPr id="276" name="Google Shape;276;p37"/>
          <p:cNvSpPr txBox="1">
            <a:spLocks noGrp="1"/>
          </p:cNvSpPr>
          <p:nvPr>
            <p:ph type="body" idx="1"/>
          </p:nvPr>
        </p:nvSpPr>
        <p:spPr>
          <a:xfrm>
            <a:off x="441840" y="2575560"/>
            <a:ext cx="4221600" cy="47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498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2200" dirty="0" err="1"/>
              <a:t>Pwysigrwydd</a:t>
            </a:r>
            <a:r>
              <a:rPr lang="en-GB" sz="2200" dirty="0"/>
              <a:t> </a:t>
            </a:r>
            <a:r>
              <a:rPr lang="en-GB" sz="2200" dirty="0" err="1"/>
              <a:t>trafod</a:t>
            </a:r>
            <a:endParaRPr sz="2200" dirty="0"/>
          </a:p>
          <a:p>
            <a:pPr marL="342900" lvl="1" indent="-1498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800"/>
              <a:buChar char="•"/>
            </a:pPr>
            <a:r>
              <a:rPr lang="en-GB" sz="2200" dirty="0" err="1"/>
              <a:t>gwerth</a:t>
            </a:r>
            <a:r>
              <a:rPr lang="en-GB" sz="2200" dirty="0"/>
              <a:t> </a:t>
            </a:r>
            <a:r>
              <a:rPr lang="en-GB" sz="2200" dirty="0" err="1"/>
              <a:t>economaidd</a:t>
            </a:r>
            <a:r>
              <a:rPr lang="en-GB" sz="2200" dirty="0"/>
              <a:t> </a:t>
            </a:r>
            <a:r>
              <a:rPr lang="en-GB" sz="2200" dirty="0" err="1"/>
              <a:t>yr</a:t>
            </a:r>
            <a:r>
              <a:rPr lang="en-GB" sz="2200" dirty="0"/>
              <a:t> iaith Gymraeg</a:t>
            </a:r>
            <a:endParaRPr sz="2200" dirty="0"/>
          </a:p>
          <a:p>
            <a:pPr marL="342900" lvl="1" indent="-1498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800"/>
              <a:buChar char="•"/>
            </a:pPr>
            <a:r>
              <a:rPr lang="en-GB" sz="2200" dirty="0" err="1"/>
              <a:t>buddion</a:t>
            </a:r>
            <a:r>
              <a:rPr lang="en-GB" sz="2200" dirty="0"/>
              <a:t> </a:t>
            </a:r>
            <a:r>
              <a:rPr lang="en-GB" sz="2200" dirty="0" err="1"/>
              <a:t>economaidd</a:t>
            </a:r>
            <a:r>
              <a:rPr lang="en-GB" sz="2200" dirty="0"/>
              <a:t> </a:t>
            </a:r>
            <a:r>
              <a:rPr lang="en-GB" sz="2200" dirty="0" err="1"/>
              <a:t>yr</a:t>
            </a:r>
            <a:r>
              <a:rPr lang="en-GB" sz="2200" dirty="0"/>
              <a:t> iaith Gymraeg</a:t>
            </a:r>
            <a:endParaRPr sz="2200" dirty="0"/>
          </a:p>
          <a:p>
            <a:pPr marL="171450" lvl="0" indent="-14986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800"/>
              <a:buChar char="•"/>
            </a:pPr>
            <a:r>
              <a:rPr lang="en-GB" sz="2200" dirty="0" err="1"/>
              <a:t>Yr</a:t>
            </a:r>
            <a:r>
              <a:rPr lang="en-GB" sz="2200" dirty="0"/>
              <a:t> iaith  Gymraeg fel </a:t>
            </a:r>
            <a:r>
              <a:rPr lang="en-GB" sz="2200" dirty="0" err="1"/>
              <a:t>sgil</a:t>
            </a:r>
            <a:endParaRPr sz="2200" dirty="0"/>
          </a:p>
          <a:p>
            <a:pPr marL="171450" lvl="0" indent="-1498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 sz="2200" dirty="0" err="1"/>
              <a:t>Marchnata</a:t>
            </a:r>
            <a:r>
              <a:rPr lang="en-GB" sz="2200" dirty="0"/>
              <a:t> </a:t>
            </a:r>
            <a:r>
              <a:rPr lang="en-GB" sz="2200" dirty="0" err="1"/>
              <a:t>mannau</a:t>
            </a:r>
            <a:r>
              <a:rPr lang="en-GB" sz="2200" dirty="0"/>
              <a:t> gwaith </a:t>
            </a:r>
            <a:r>
              <a:rPr lang="en-GB" sz="2200" dirty="0" err="1" smtClean="0"/>
              <a:t>dwyieithog</a:t>
            </a:r>
            <a:endParaRPr sz="2200" dirty="0"/>
          </a:p>
        </p:txBody>
      </p:sp>
      <p:sp>
        <p:nvSpPr>
          <p:cNvPr id="277" name="Google Shape;277;p37"/>
          <p:cNvSpPr txBox="1">
            <a:spLocks noGrp="1"/>
          </p:cNvSpPr>
          <p:nvPr>
            <p:ph type="body" idx="2"/>
          </p:nvPr>
        </p:nvSpPr>
        <p:spPr>
          <a:xfrm>
            <a:off x="4663440" y="2575560"/>
            <a:ext cx="4328160" cy="4402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594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40"/>
              <a:buChar char="•"/>
            </a:pPr>
            <a:r>
              <a:rPr lang="en-GB" sz="2300" i="1" dirty="0"/>
              <a:t>Importance of discussing </a:t>
            </a:r>
            <a:endParaRPr dirty="0"/>
          </a:p>
          <a:p>
            <a:pPr marL="342900" lvl="1" indent="-145948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840"/>
              <a:buChar char="•"/>
            </a:pPr>
            <a:r>
              <a:rPr lang="en-GB" sz="2300" i="1" dirty="0"/>
              <a:t>economic value of Welsh language</a:t>
            </a:r>
            <a:endParaRPr dirty="0"/>
          </a:p>
          <a:p>
            <a:pPr marL="342900" lvl="1" indent="-145948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840"/>
              <a:buChar char="•"/>
            </a:pPr>
            <a:r>
              <a:rPr lang="en-GB" sz="2300" i="1" dirty="0"/>
              <a:t>economic benefit of Welsh language</a:t>
            </a:r>
            <a:endParaRPr dirty="0"/>
          </a:p>
          <a:p>
            <a:pPr marL="171450" lvl="0" indent="-145948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840"/>
              <a:buChar char="•"/>
            </a:pPr>
            <a:r>
              <a:rPr lang="en-GB" sz="2300" i="1" dirty="0"/>
              <a:t>Welsh language as a skill</a:t>
            </a:r>
            <a:endParaRPr dirty="0"/>
          </a:p>
          <a:p>
            <a:pPr marL="171450" lvl="0" indent="-145948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40"/>
              <a:buChar char="•"/>
            </a:pPr>
            <a:r>
              <a:rPr lang="en-GB" sz="2300" i="1" dirty="0"/>
              <a:t>Marketing bilingual workplaces</a:t>
            </a:r>
            <a:endParaRPr dirty="0"/>
          </a:p>
          <a:p>
            <a:pPr marL="3429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60"/>
              <a:buNone/>
            </a:pPr>
            <a:r>
              <a:rPr lang="en-GB" sz="1700" dirty="0"/>
              <a:t>( Huws, 2013) </a:t>
            </a:r>
            <a:endParaRPr sz="1700" dirty="0"/>
          </a:p>
          <a:p>
            <a:pPr marL="171450" lvl="0" indent="-29108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40"/>
              <a:buNone/>
            </a:pPr>
            <a:endParaRPr sz="2300" dirty="0"/>
          </a:p>
          <a:p>
            <a:pPr marL="171450" lvl="0" indent="-596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dirty="0"/>
          </a:p>
          <a:p>
            <a:pPr marL="171450" lvl="0" indent="-596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dirty="0"/>
          </a:p>
        </p:txBody>
      </p:sp>
      <p:pic>
        <p:nvPicPr>
          <p:cNvPr id="278" name="Google Shape;278;p37" descr="C:\Users\l.roberts\AppData\Local\Microsoft\Windows\Temporary Internet Files\Content.IE5\FDGQFACQ\20121231-community-ring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875" y="0"/>
            <a:ext cx="2205925" cy="1828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38"/>
          <p:cNvSpPr txBox="1">
            <a:spLocks noGrp="1"/>
          </p:cNvSpPr>
          <p:nvPr>
            <p:ph type="title"/>
          </p:nvPr>
        </p:nvSpPr>
        <p:spPr>
          <a:xfrm>
            <a:off x="1371600" y="243841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Mae gan fyfyrwyr hawl i</a:t>
            </a:r>
            <a:br>
              <a:rPr lang="en-GB"/>
            </a:br>
            <a:r>
              <a:rPr lang="en-GB"/>
              <a:t>Students have the right to</a:t>
            </a:r>
            <a:endParaRPr/>
          </a:p>
        </p:txBody>
      </p:sp>
      <p:sp>
        <p:nvSpPr>
          <p:cNvPr id="284" name="Google Shape;284;p38"/>
          <p:cNvSpPr txBox="1">
            <a:spLocks noGrp="1"/>
          </p:cNvSpPr>
          <p:nvPr>
            <p:ph type="body" idx="1"/>
          </p:nvPr>
        </p:nvSpPr>
        <p:spPr>
          <a:xfrm>
            <a:off x="152401" y="1600201"/>
            <a:ext cx="4267200" cy="5105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47500" lnSpcReduction="20000"/>
          </a:bodyPr>
          <a:lstStyle/>
          <a:p>
            <a:pPr marL="171450" lvl="0" indent="-13716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Llythyron yn Gymraeg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Gwneud cais am gymorth ariannol yn Gymraeg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Llyfryn croeso yn y Gymraeg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Prosbectws yn y Gymraeg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Tiwtor personol sy’n siarad Cymraeg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Gwasanaeth cwnsela yn y Gymraeg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Cyfarfodydd yn mewn Cymraeg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Tystysgrifau mewn Cymraeg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Cyflwyno gwaith ysgrifenedig trwy gyfrwng y Gymraeg</a:t>
            </a:r>
            <a:endParaRPr sz="3600"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Ffurflenni yn y Gymraeg</a:t>
            </a:r>
            <a:endParaRPr sz="3600"/>
          </a:p>
          <a:p>
            <a:pPr marL="0" lvl="0" indent="0" algn="l" rtl="0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SzPct val="77575"/>
              <a:buNone/>
            </a:pPr>
            <a:r>
              <a:rPr lang="en-GB"/>
              <a:t>( Comisiynydd y Gymraeg, 2018)</a:t>
            </a:r>
            <a:endParaRPr/>
          </a:p>
          <a:p>
            <a:pPr marL="171450" lvl="0" indent="-97383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/>
          </a:p>
        </p:txBody>
      </p:sp>
      <p:sp>
        <p:nvSpPr>
          <p:cNvPr id="285" name="Google Shape;285;p38"/>
          <p:cNvSpPr txBox="1">
            <a:spLocks noGrp="1"/>
          </p:cNvSpPr>
          <p:nvPr>
            <p:ph type="body" idx="2"/>
          </p:nvPr>
        </p:nvSpPr>
        <p:spPr>
          <a:xfrm>
            <a:off x="4953000" y="1600201"/>
            <a:ext cx="4114800" cy="4952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55000" lnSpcReduction="20000"/>
          </a:bodyPr>
          <a:lstStyle/>
          <a:p>
            <a:pPr marL="171450" lvl="0" indent="-13716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Letters in Welsh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Request financial support in Welsh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Welcome booklet in Welsh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Prospectus in Welsh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Welsh speaking personal tutor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Counselling service in Welsh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Meetings in Welsh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Certificates in Welsh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Submit written work in Welsh</a:t>
            </a:r>
            <a:endParaRPr/>
          </a:p>
          <a:p>
            <a:pPr marL="171450" lvl="0" indent="-13716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3600"/>
              <a:t>Forms in Welsh</a:t>
            </a:r>
            <a:endParaRPr/>
          </a:p>
          <a:p>
            <a:pPr marL="171450" lvl="0" indent="-97383" algn="l" rtl="0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/>
          </a:p>
        </p:txBody>
      </p:sp>
      <p:pic>
        <p:nvPicPr>
          <p:cNvPr id="286" name="Google Shape;286;p3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" y="1"/>
            <a:ext cx="1828800" cy="1600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9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Cyfeirnodau</a:t>
            </a:r>
            <a:br>
              <a:rPr lang="en-GB"/>
            </a:br>
            <a:r>
              <a:rPr lang="en-GB"/>
              <a:t>References</a:t>
            </a:r>
            <a:endParaRPr/>
          </a:p>
        </p:txBody>
      </p:sp>
      <p:sp>
        <p:nvSpPr>
          <p:cNvPr id="292" name="Google Shape;292;p39"/>
          <p:cNvSpPr txBox="1">
            <a:spLocks noGrp="1"/>
          </p:cNvSpPr>
          <p:nvPr>
            <p:ph type="body" idx="1"/>
          </p:nvPr>
        </p:nvSpPr>
        <p:spPr>
          <a:xfrm>
            <a:off x="457200" y="1737361"/>
            <a:ext cx="8382000" cy="49682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171450" lvl="0" indent="-13715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000"/>
              <a:t>Baker, C. ( 1992) </a:t>
            </a:r>
            <a:r>
              <a:rPr lang="en-GB" sz="2000" i="1"/>
              <a:t>Attitudes and Language</a:t>
            </a:r>
            <a:r>
              <a:rPr lang="en-GB" sz="2000"/>
              <a:t>. Clevedon: Multilingual Matters Ltd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000"/>
              <a:t>Comisiynydd y Gymraeg ( 2018) Mae gen i hawl. Available at </a:t>
            </a:r>
            <a:r>
              <a:rPr lang="en-GB" sz="2000" u="sng">
                <a:solidFill>
                  <a:schemeClr val="hlink"/>
                </a:solidFill>
                <a:hlinkClick r:id="rId3"/>
              </a:rPr>
              <a:t>http://www.comisiynyddygymraeg.cymru/Cymraeg/Fy%20hawliau/Pages/Mae-gen-i-hawl.aspx</a:t>
            </a:r>
            <a:r>
              <a:rPr lang="en-GB" sz="2000"/>
              <a:t> ( Accessed 17.08.18)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000"/>
              <a:t>Huws, M. (2013</a:t>
            </a:r>
            <a:r>
              <a:rPr lang="en-GB" sz="2100"/>
              <a:t>)  </a:t>
            </a:r>
            <a:r>
              <a:rPr lang="en-GB" sz="2100" i="1"/>
              <a:t>Call for evidence - Task &amp; Finish Group on Welsh Language and Economic Development. </a:t>
            </a:r>
            <a:r>
              <a:rPr lang="en-GB" sz="2100"/>
              <a:t>Cardiff: Office of the Welsh Language Commissioner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2100"/>
              <a:t>Menter Gorllewin Sir Gar ( 2018) </a:t>
            </a:r>
            <a:r>
              <a:rPr lang="en-GB" sz="2100" i="1"/>
              <a:t>Datblygu Cymunedol</a:t>
            </a:r>
            <a:r>
              <a:rPr lang="en-GB" sz="2100"/>
              <a:t>. Ar gael yn </a:t>
            </a:r>
            <a:r>
              <a:rPr lang="en-GB" sz="2100" u="sng">
                <a:solidFill>
                  <a:schemeClr val="hlink"/>
                </a:solidFill>
                <a:hlinkClick r:id="rId4"/>
              </a:rPr>
              <a:t>http://www.mentergorllewinsirgar.cymru/datblygu-cymunedol/</a:t>
            </a:r>
            <a:r>
              <a:rPr lang="en-GB" sz="2100"/>
              <a:t> ( Accessed 17.08.18)</a:t>
            </a:r>
            <a:endParaRPr sz="21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2100"/>
              <a:t>Menter Gorllewin Sir Gar ( 2018) </a:t>
            </a:r>
            <a:r>
              <a:rPr lang="en-GB" sz="2100" i="1"/>
              <a:t>Teuluoedd</a:t>
            </a:r>
            <a:r>
              <a:rPr lang="en-GB" sz="2100"/>
              <a:t>. Ar gael yn  </a:t>
            </a:r>
            <a:r>
              <a:rPr lang="en-GB" sz="2100" u="sng">
                <a:solidFill>
                  <a:schemeClr val="hlink"/>
                </a:solidFill>
                <a:hlinkClick r:id="rId5"/>
              </a:rPr>
              <a:t>http://www.mentergorllewinsirgar.cymru/teuluoedd/</a:t>
            </a:r>
            <a:r>
              <a:rPr lang="en-GB" sz="2100"/>
              <a:t> ( Accessed 17.08.18)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2100"/>
              <a:t>NPLD (2014) </a:t>
            </a:r>
            <a:r>
              <a:rPr lang="en-GB" sz="2100" i="1"/>
              <a:t>Love your Language</a:t>
            </a:r>
            <a:r>
              <a:rPr lang="en-GB" sz="2100"/>
              <a:t>. Available at </a:t>
            </a:r>
            <a:r>
              <a:rPr lang="en-GB" sz="2100" u="sng">
                <a:solidFill>
                  <a:schemeClr val="hlink"/>
                </a:solidFill>
                <a:hlinkClick r:id="rId6"/>
              </a:rPr>
              <a:t>https://www.youtube.com/watch?v=pu59RL-msBQ</a:t>
            </a:r>
            <a:r>
              <a:rPr lang="en-GB" sz="2100"/>
              <a:t> ( Accessed 17.02.17)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000"/>
              <a:t>Reynolds. E. ( 2007) </a:t>
            </a:r>
            <a:r>
              <a:rPr lang="en-GB" sz="2000" i="1"/>
              <a:t>Ehangu’r Defnydd o’r Gymraeg mewn Addysg Ol-Orfodol</a:t>
            </a:r>
            <a:r>
              <a:rPr lang="en-GB" sz="2000"/>
              <a:t>. Prifysgol Cymru Bangor: nis cyhoeddwyd( not published) 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000"/>
              <a:t>Thompson, N. ( 2003) </a:t>
            </a:r>
            <a:r>
              <a:rPr lang="en-GB" sz="2000" i="1"/>
              <a:t>Promoting Equality: Challenging discrimination and oppression</a:t>
            </a:r>
            <a:r>
              <a:rPr lang="en-GB" sz="2000"/>
              <a:t>. Basingstoke: Palgrave Macmillan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000"/>
              <a:t>Welsh Assembly Government ( 2003</a:t>
            </a:r>
            <a:r>
              <a:rPr lang="en-GB" sz="2000" i="1"/>
              <a:t>) Iaith Pawb : A National Action plan for a Bilingual Wales. Cardiff :</a:t>
            </a:r>
            <a:r>
              <a:rPr lang="en-GB" sz="2000"/>
              <a:t> WAG. Available at </a:t>
            </a:r>
            <a:r>
              <a:rPr lang="en-GB" sz="2000" u="sng">
                <a:solidFill>
                  <a:schemeClr val="hlink"/>
                </a:solidFill>
                <a:hlinkClick r:id="rId7"/>
              </a:rPr>
              <a:t>http://www.weacymru.org.uk/UserFiles/Files/doc-Language_for_All-en.pdf</a:t>
            </a:r>
            <a:r>
              <a:rPr lang="en-GB" sz="2000"/>
              <a:t> ( Accessed 17.2.15)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/>
              <a:t>Welsh Government (2017) Welsh in Education Action plan 2017 – 2021. Available online:  </a:t>
            </a:r>
            <a:r>
              <a:rPr lang="en-GB" u="sng">
                <a:solidFill>
                  <a:schemeClr val="hlink"/>
                </a:solidFill>
                <a:hlinkClick r:id="rId8"/>
              </a:rPr>
              <a:t>https://gov.wales/sites/default/files/publications/2018-02/welsh-in-education-action-plan-2017%E2%80%9321.pdf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/>
              <a:t>Welsh Government (2015) Well-being of Future Generations act Wales 2015. Available online: </a:t>
            </a:r>
            <a:r>
              <a:rPr lang="en-GB" u="sng">
                <a:solidFill>
                  <a:schemeClr val="hlink"/>
                </a:solidFill>
                <a:hlinkClick r:id="rId9"/>
              </a:rPr>
              <a:t>https://futuregenerations.wales/about-us/future-generations-act/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Violet II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2195</Words>
  <Application>Microsoft Office PowerPoint</Application>
  <PresentationFormat>On-screen Show (4:3)</PresentationFormat>
  <Paragraphs>280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Roboto</vt:lpstr>
      <vt:lpstr>Lucida Sans</vt:lpstr>
      <vt:lpstr>Corbel</vt:lpstr>
      <vt:lpstr>Basis</vt:lpstr>
      <vt:lpstr>  ECES5010/C DWYIEITHRWYDD BILINGUALISM/  </vt:lpstr>
      <vt:lpstr>Cynnwys / Content</vt:lpstr>
      <vt:lpstr>Deilliant Dysgu Perthnasol/  Relevant Learning Outcome </vt:lpstr>
      <vt:lpstr>Iaith a phŵer / Language and power</vt:lpstr>
      <vt:lpstr>Iaith a phŵer / Language and power</vt:lpstr>
      <vt:lpstr>Iaith a phŵer / Language and power</vt:lpstr>
      <vt:lpstr>Tasg Grŵp / Group Task</vt:lpstr>
      <vt:lpstr>Agwedd / Attitude</vt:lpstr>
      <vt:lpstr>3 cydran o agwedd 3 components of attitude</vt:lpstr>
      <vt:lpstr>Ymchwil i agweddau iaith  Language attitude research</vt:lpstr>
      <vt:lpstr>Newid mewn Agweddau Attitude Change </vt:lpstr>
      <vt:lpstr>Newid mewn Agweddau Attitude Change </vt:lpstr>
      <vt:lpstr>Newid mewn Agweddau Attitude Change </vt:lpstr>
      <vt:lpstr>Rhagdybiaethau, stereoteipiau a rhagfarnau Assumptions, stereotypes and prejudice </vt:lpstr>
      <vt:lpstr>Rhagdybiaethau, stereoteipiau a rhagfarnau Assumptions, stereotypes and prejudice</vt:lpstr>
      <vt:lpstr>TASG GRWP /  GROUP TASK</vt:lpstr>
      <vt:lpstr>Hawliau a Chyfrifoldebau Rights and Responsibilities</vt:lpstr>
      <vt:lpstr>Deddf Llesiant Cenedlaethau’r Dyfodol 2015 The Well–being of Future Generations Act 2015</vt:lpstr>
      <vt:lpstr>Tasg Grŵp / Group Task</vt:lpstr>
      <vt:lpstr>PowerPoint Presentation</vt:lpstr>
      <vt:lpstr>Deddf Llesiant Cenedlaethau’r Dyfodol 2015 The Well–being of Future Generations Act 2015</vt:lpstr>
      <vt:lpstr>Nodau llesiant / Well-being goals</vt:lpstr>
      <vt:lpstr>Cymru â diwylliant bywiog lle mae’r Gymraeg yn ffynnu A Wales of vibrant culture and thriving Welsh language</vt:lpstr>
      <vt:lpstr>Cymunedau cynaliadwy Sustainable communities</vt:lpstr>
      <vt:lpstr>Cymunedau cynaliadwy Sustainable communities</vt:lpstr>
      <vt:lpstr>Mae gan fyfyrwyr hawl i Students have the right to</vt:lpstr>
      <vt:lpstr>Cyfeirnodau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ECES5010/C DWYIEITHRWYDD BILINGUALISM/</dc:title>
  <dc:creator>Helen A Griffiths</dc:creator>
  <cp:lastModifiedBy>Helen A Griffiths</cp:lastModifiedBy>
  <cp:revision>4</cp:revision>
  <dcterms:modified xsi:type="dcterms:W3CDTF">2021-04-22T17:56:35Z</dcterms:modified>
</cp:coreProperties>
</file>