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2"/>
  </p:notesMasterIdLst>
  <p:sldIdLst>
    <p:sldId id="256" r:id="rId2"/>
    <p:sldId id="258" r:id="rId3"/>
    <p:sldId id="257" r:id="rId4"/>
    <p:sldId id="259" r:id="rId5"/>
    <p:sldId id="260" r:id="rId6"/>
    <p:sldId id="261" r:id="rId7"/>
    <p:sldId id="262" r:id="rId8"/>
    <p:sldId id="264" r:id="rId9"/>
    <p:sldId id="265"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6244F9-B568-46AB-B372-A5423686D682}" v="2" dt="2025-10-17T11:03:51.5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9830" autoAdjust="0"/>
  </p:normalViewPr>
  <p:slideViewPr>
    <p:cSldViewPr snapToGrid="0">
      <p:cViewPr varScale="1">
        <p:scale>
          <a:sx n="54" d="100"/>
          <a:sy n="54" d="100"/>
        </p:scale>
        <p:origin x="1810"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7DF3DD-53EE-45D6-8935-D6A0FF59645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IN"/>
        </a:p>
      </dgm:t>
    </dgm:pt>
    <dgm:pt modelId="{5941D89A-0C1C-43E6-AC66-6E2F1B17BB92}">
      <dgm:prSet/>
      <dgm:spPr/>
      <dgm:t>
        <a:bodyPr/>
        <a:lstStyle/>
        <a:p>
          <a:r>
            <a:rPr lang="en-IN"/>
            <a:t>Introduction and significance of organisational structure and charts.</a:t>
          </a:r>
        </a:p>
      </dgm:t>
    </dgm:pt>
    <dgm:pt modelId="{2A5AB955-ABAB-41F6-B675-D6A8BC88EEBF}" type="parTrans" cxnId="{71D91EE5-1AB2-49A0-A6AB-F6D717A74749}">
      <dgm:prSet/>
      <dgm:spPr/>
      <dgm:t>
        <a:bodyPr/>
        <a:lstStyle/>
        <a:p>
          <a:endParaRPr lang="en-IN"/>
        </a:p>
      </dgm:t>
    </dgm:pt>
    <dgm:pt modelId="{A3F0F995-FAA9-44AA-8603-FDF1723104D8}" type="sibTrans" cxnId="{71D91EE5-1AB2-49A0-A6AB-F6D717A74749}">
      <dgm:prSet/>
      <dgm:spPr/>
      <dgm:t>
        <a:bodyPr/>
        <a:lstStyle/>
        <a:p>
          <a:endParaRPr lang="en-IN"/>
        </a:p>
      </dgm:t>
    </dgm:pt>
    <dgm:pt modelId="{9B08BFC8-7A7D-4AD4-A87C-4A8DB5A9A512}">
      <dgm:prSet/>
      <dgm:spPr/>
      <dgm:t>
        <a:bodyPr/>
        <a:lstStyle/>
        <a:p>
          <a:r>
            <a:rPr lang="en-IN"/>
            <a:t>Background of Tesco.</a:t>
          </a:r>
        </a:p>
      </dgm:t>
    </dgm:pt>
    <dgm:pt modelId="{16A86CCE-EE26-4BB7-BA56-A87BB2CF8BB3}" type="parTrans" cxnId="{A472C1B8-7274-4BD0-AF58-08E1273A49F4}">
      <dgm:prSet/>
      <dgm:spPr/>
      <dgm:t>
        <a:bodyPr/>
        <a:lstStyle/>
        <a:p>
          <a:endParaRPr lang="en-IN"/>
        </a:p>
      </dgm:t>
    </dgm:pt>
    <dgm:pt modelId="{A56D50C7-90AC-44C7-85CD-438E7D0014D0}" type="sibTrans" cxnId="{A472C1B8-7274-4BD0-AF58-08E1273A49F4}">
      <dgm:prSet/>
      <dgm:spPr/>
      <dgm:t>
        <a:bodyPr/>
        <a:lstStyle/>
        <a:p>
          <a:endParaRPr lang="en-IN"/>
        </a:p>
      </dgm:t>
    </dgm:pt>
    <dgm:pt modelId="{5D84CB17-4851-46D7-886F-F0BB7ABC4D4F}">
      <dgm:prSet/>
      <dgm:spPr/>
      <dgm:t>
        <a:bodyPr/>
        <a:lstStyle/>
        <a:p>
          <a:r>
            <a:rPr lang="en-IN"/>
            <a:t>There are three forms of organisation structure design:</a:t>
          </a:r>
        </a:p>
      </dgm:t>
    </dgm:pt>
    <dgm:pt modelId="{03058D8A-65AE-4A19-912F-DD37C00BF465}" type="parTrans" cxnId="{52B1527B-B6DF-42CD-AA6D-747D5FB38139}">
      <dgm:prSet/>
      <dgm:spPr/>
      <dgm:t>
        <a:bodyPr/>
        <a:lstStyle/>
        <a:p>
          <a:endParaRPr lang="en-IN"/>
        </a:p>
      </dgm:t>
    </dgm:pt>
    <dgm:pt modelId="{9B43B686-AEC8-4177-A065-4572076305BA}" type="sibTrans" cxnId="{52B1527B-B6DF-42CD-AA6D-747D5FB38139}">
      <dgm:prSet/>
      <dgm:spPr/>
      <dgm:t>
        <a:bodyPr/>
        <a:lstStyle/>
        <a:p>
          <a:endParaRPr lang="en-IN"/>
        </a:p>
      </dgm:t>
    </dgm:pt>
    <dgm:pt modelId="{D05FE703-7325-4D99-AACC-603F7447DD2F}">
      <dgm:prSet/>
      <dgm:spPr/>
      <dgm:t>
        <a:bodyPr/>
        <a:lstStyle/>
        <a:p>
          <a:r>
            <a:rPr lang="en-IN"/>
            <a:t>Functional Structure</a:t>
          </a:r>
        </a:p>
      </dgm:t>
    </dgm:pt>
    <dgm:pt modelId="{6BD7FAF0-3D95-403E-BF43-3B68E6FADED6}" type="parTrans" cxnId="{25562599-7D84-4982-983B-6496DD1147D2}">
      <dgm:prSet/>
      <dgm:spPr/>
      <dgm:t>
        <a:bodyPr/>
        <a:lstStyle/>
        <a:p>
          <a:endParaRPr lang="en-IN"/>
        </a:p>
      </dgm:t>
    </dgm:pt>
    <dgm:pt modelId="{8AF5E913-55A5-4E95-847D-243CACC5914B}" type="sibTrans" cxnId="{25562599-7D84-4982-983B-6496DD1147D2}">
      <dgm:prSet/>
      <dgm:spPr/>
      <dgm:t>
        <a:bodyPr/>
        <a:lstStyle/>
        <a:p>
          <a:endParaRPr lang="en-IN"/>
        </a:p>
      </dgm:t>
    </dgm:pt>
    <dgm:pt modelId="{1847E1AB-8FB2-4726-9DCE-95133A05C852}">
      <dgm:prSet/>
      <dgm:spPr/>
      <dgm:t>
        <a:bodyPr/>
        <a:lstStyle/>
        <a:p>
          <a:r>
            <a:rPr lang="en-IN"/>
            <a:t>Divisional Structure</a:t>
          </a:r>
        </a:p>
      </dgm:t>
    </dgm:pt>
    <dgm:pt modelId="{AE72B54F-AE13-452A-AFE9-FDB8E7AE62AD}" type="parTrans" cxnId="{FDC85EE9-C9B4-41A3-A776-A03195EC8FD8}">
      <dgm:prSet/>
      <dgm:spPr/>
      <dgm:t>
        <a:bodyPr/>
        <a:lstStyle/>
        <a:p>
          <a:endParaRPr lang="en-IN"/>
        </a:p>
      </dgm:t>
    </dgm:pt>
    <dgm:pt modelId="{3D65173E-DF90-4595-9270-B54D38BA9FB7}" type="sibTrans" cxnId="{FDC85EE9-C9B4-41A3-A776-A03195EC8FD8}">
      <dgm:prSet/>
      <dgm:spPr/>
      <dgm:t>
        <a:bodyPr/>
        <a:lstStyle/>
        <a:p>
          <a:endParaRPr lang="en-IN"/>
        </a:p>
      </dgm:t>
    </dgm:pt>
    <dgm:pt modelId="{99234966-4A22-43AC-96A2-8C23593AD53D}">
      <dgm:prSet/>
      <dgm:spPr/>
      <dgm:t>
        <a:bodyPr/>
        <a:lstStyle/>
        <a:p>
          <a:r>
            <a:rPr lang="en-IN"/>
            <a:t>Matrix Structure</a:t>
          </a:r>
        </a:p>
      </dgm:t>
    </dgm:pt>
    <dgm:pt modelId="{96F8D9AE-C44D-478B-B6E1-EB4EB994E846}" type="parTrans" cxnId="{B8CF5562-CE59-4927-9C4E-0E5F273BE7C0}">
      <dgm:prSet/>
      <dgm:spPr/>
      <dgm:t>
        <a:bodyPr/>
        <a:lstStyle/>
        <a:p>
          <a:endParaRPr lang="en-IN"/>
        </a:p>
      </dgm:t>
    </dgm:pt>
    <dgm:pt modelId="{951A72AE-A4BD-4905-9547-EA0E7081EB91}" type="sibTrans" cxnId="{B8CF5562-CE59-4927-9C4E-0E5F273BE7C0}">
      <dgm:prSet/>
      <dgm:spPr/>
      <dgm:t>
        <a:bodyPr/>
        <a:lstStyle/>
        <a:p>
          <a:endParaRPr lang="en-IN"/>
        </a:p>
      </dgm:t>
    </dgm:pt>
    <dgm:pt modelId="{0149DD84-BF97-43D6-AA1F-A5592D4BDF8F}">
      <dgm:prSet/>
      <dgm:spPr/>
      <dgm:t>
        <a:bodyPr/>
        <a:lstStyle/>
        <a:p>
          <a:r>
            <a:rPr lang="en-IN"/>
            <a:t>Conclusion and key insights</a:t>
          </a:r>
        </a:p>
      </dgm:t>
    </dgm:pt>
    <dgm:pt modelId="{604CC379-26F5-41EB-B61D-68DE38476F29}" type="parTrans" cxnId="{83E5824E-B6AA-4250-B320-F82015293FD1}">
      <dgm:prSet/>
      <dgm:spPr/>
      <dgm:t>
        <a:bodyPr/>
        <a:lstStyle/>
        <a:p>
          <a:endParaRPr lang="en-IN"/>
        </a:p>
      </dgm:t>
    </dgm:pt>
    <dgm:pt modelId="{6BF3E109-5A70-4AE1-BCCB-39D10FEC6898}" type="sibTrans" cxnId="{83E5824E-B6AA-4250-B320-F82015293FD1}">
      <dgm:prSet/>
      <dgm:spPr/>
      <dgm:t>
        <a:bodyPr/>
        <a:lstStyle/>
        <a:p>
          <a:endParaRPr lang="en-IN"/>
        </a:p>
      </dgm:t>
    </dgm:pt>
    <dgm:pt modelId="{9ECDCF85-37E1-409F-95BC-142F7167D29C}" type="pres">
      <dgm:prSet presAssocID="{A07DF3DD-53EE-45D6-8935-D6A0FF596454}" presName="linear" presStyleCnt="0">
        <dgm:presLayoutVars>
          <dgm:animLvl val="lvl"/>
          <dgm:resizeHandles val="exact"/>
        </dgm:presLayoutVars>
      </dgm:prSet>
      <dgm:spPr/>
    </dgm:pt>
    <dgm:pt modelId="{D09DC429-90F7-46CD-BDAB-FA6F81E08317}" type="pres">
      <dgm:prSet presAssocID="{5941D89A-0C1C-43E6-AC66-6E2F1B17BB92}" presName="parentText" presStyleLbl="node1" presStyleIdx="0" presStyleCnt="7">
        <dgm:presLayoutVars>
          <dgm:chMax val="0"/>
          <dgm:bulletEnabled val="1"/>
        </dgm:presLayoutVars>
      </dgm:prSet>
      <dgm:spPr/>
    </dgm:pt>
    <dgm:pt modelId="{9763A0CD-42C1-424A-8D65-5D58A7D1E878}" type="pres">
      <dgm:prSet presAssocID="{A3F0F995-FAA9-44AA-8603-FDF1723104D8}" presName="spacer" presStyleCnt="0"/>
      <dgm:spPr/>
    </dgm:pt>
    <dgm:pt modelId="{8EE1254A-5FE7-45C1-A20D-41F42878D5AB}" type="pres">
      <dgm:prSet presAssocID="{9B08BFC8-7A7D-4AD4-A87C-4A8DB5A9A512}" presName="parentText" presStyleLbl="node1" presStyleIdx="1" presStyleCnt="7">
        <dgm:presLayoutVars>
          <dgm:chMax val="0"/>
          <dgm:bulletEnabled val="1"/>
        </dgm:presLayoutVars>
      </dgm:prSet>
      <dgm:spPr/>
    </dgm:pt>
    <dgm:pt modelId="{ABDC7CA4-8BF5-46B8-B112-DA4EA381E75B}" type="pres">
      <dgm:prSet presAssocID="{A56D50C7-90AC-44C7-85CD-438E7D0014D0}" presName="spacer" presStyleCnt="0"/>
      <dgm:spPr/>
    </dgm:pt>
    <dgm:pt modelId="{3350A89A-56C1-4FB5-8D86-9D7A362E2E0C}" type="pres">
      <dgm:prSet presAssocID="{5D84CB17-4851-46D7-886F-F0BB7ABC4D4F}" presName="parentText" presStyleLbl="node1" presStyleIdx="2" presStyleCnt="7">
        <dgm:presLayoutVars>
          <dgm:chMax val="0"/>
          <dgm:bulletEnabled val="1"/>
        </dgm:presLayoutVars>
      </dgm:prSet>
      <dgm:spPr/>
    </dgm:pt>
    <dgm:pt modelId="{3603BEF0-2FED-497F-9C04-7B2FC8269F00}" type="pres">
      <dgm:prSet presAssocID="{9B43B686-AEC8-4177-A065-4572076305BA}" presName="spacer" presStyleCnt="0"/>
      <dgm:spPr/>
    </dgm:pt>
    <dgm:pt modelId="{1A0A1543-D473-4102-A5C3-AABF478129E2}" type="pres">
      <dgm:prSet presAssocID="{D05FE703-7325-4D99-AACC-603F7447DD2F}" presName="parentText" presStyleLbl="node1" presStyleIdx="3" presStyleCnt="7">
        <dgm:presLayoutVars>
          <dgm:chMax val="0"/>
          <dgm:bulletEnabled val="1"/>
        </dgm:presLayoutVars>
      </dgm:prSet>
      <dgm:spPr/>
    </dgm:pt>
    <dgm:pt modelId="{AAD38E5B-E336-44E5-B5F9-1D07C7584540}" type="pres">
      <dgm:prSet presAssocID="{8AF5E913-55A5-4E95-847D-243CACC5914B}" presName="spacer" presStyleCnt="0"/>
      <dgm:spPr/>
    </dgm:pt>
    <dgm:pt modelId="{2AFF421C-C0AF-4E5D-BBFD-7038F9B25FC4}" type="pres">
      <dgm:prSet presAssocID="{1847E1AB-8FB2-4726-9DCE-95133A05C852}" presName="parentText" presStyleLbl="node1" presStyleIdx="4" presStyleCnt="7">
        <dgm:presLayoutVars>
          <dgm:chMax val="0"/>
          <dgm:bulletEnabled val="1"/>
        </dgm:presLayoutVars>
      </dgm:prSet>
      <dgm:spPr/>
    </dgm:pt>
    <dgm:pt modelId="{AB3707B3-777D-4A6D-972B-528874EDEF5E}" type="pres">
      <dgm:prSet presAssocID="{3D65173E-DF90-4595-9270-B54D38BA9FB7}" presName="spacer" presStyleCnt="0"/>
      <dgm:spPr/>
    </dgm:pt>
    <dgm:pt modelId="{0128498F-A249-4DB2-8760-65A24D482A93}" type="pres">
      <dgm:prSet presAssocID="{99234966-4A22-43AC-96A2-8C23593AD53D}" presName="parentText" presStyleLbl="node1" presStyleIdx="5" presStyleCnt="7">
        <dgm:presLayoutVars>
          <dgm:chMax val="0"/>
          <dgm:bulletEnabled val="1"/>
        </dgm:presLayoutVars>
      </dgm:prSet>
      <dgm:spPr/>
    </dgm:pt>
    <dgm:pt modelId="{CFDE04DD-7BC9-49A4-891F-95CFEAFA2645}" type="pres">
      <dgm:prSet presAssocID="{951A72AE-A4BD-4905-9547-EA0E7081EB91}" presName="spacer" presStyleCnt="0"/>
      <dgm:spPr/>
    </dgm:pt>
    <dgm:pt modelId="{3989251D-3A95-4953-9832-0E8D7E7CCCDB}" type="pres">
      <dgm:prSet presAssocID="{0149DD84-BF97-43D6-AA1F-A5592D4BDF8F}" presName="parentText" presStyleLbl="node1" presStyleIdx="6" presStyleCnt="7">
        <dgm:presLayoutVars>
          <dgm:chMax val="0"/>
          <dgm:bulletEnabled val="1"/>
        </dgm:presLayoutVars>
      </dgm:prSet>
      <dgm:spPr/>
    </dgm:pt>
  </dgm:ptLst>
  <dgm:cxnLst>
    <dgm:cxn modelId="{E6A8D630-03A0-4A61-B5B1-E89848B78E3A}" type="presOf" srcId="{9B08BFC8-7A7D-4AD4-A87C-4A8DB5A9A512}" destId="{8EE1254A-5FE7-45C1-A20D-41F42878D5AB}" srcOrd="0" destOrd="0" presId="urn:microsoft.com/office/officeart/2005/8/layout/vList2"/>
    <dgm:cxn modelId="{B8CF5562-CE59-4927-9C4E-0E5F273BE7C0}" srcId="{A07DF3DD-53EE-45D6-8935-D6A0FF596454}" destId="{99234966-4A22-43AC-96A2-8C23593AD53D}" srcOrd="5" destOrd="0" parTransId="{96F8D9AE-C44D-478B-B6E1-EB4EB994E846}" sibTransId="{951A72AE-A4BD-4905-9547-EA0E7081EB91}"/>
    <dgm:cxn modelId="{5C1A3E4A-EAEF-4FEA-A036-17B4E80E583E}" type="presOf" srcId="{5D84CB17-4851-46D7-886F-F0BB7ABC4D4F}" destId="{3350A89A-56C1-4FB5-8D86-9D7A362E2E0C}" srcOrd="0" destOrd="0" presId="urn:microsoft.com/office/officeart/2005/8/layout/vList2"/>
    <dgm:cxn modelId="{83E5824E-B6AA-4250-B320-F82015293FD1}" srcId="{A07DF3DD-53EE-45D6-8935-D6A0FF596454}" destId="{0149DD84-BF97-43D6-AA1F-A5592D4BDF8F}" srcOrd="6" destOrd="0" parTransId="{604CC379-26F5-41EB-B61D-68DE38476F29}" sibTransId="{6BF3E109-5A70-4AE1-BCCB-39D10FEC6898}"/>
    <dgm:cxn modelId="{52B1527B-B6DF-42CD-AA6D-747D5FB38139}" srcId="{A07DF3DD-53EE-45D6-8935-D6A0FF596454}" destId="{5D84CB17-4851-46D7-886F-F0BB7ABC4D4F}" srcOrd="2" destOrd="0" parTransId="{03058D8A-65AE-4A19-912F-DD37C00BF465}" sibTransId="{9B43B686-AEC8-4177-A065-4572076305BA}"/>
    <dgm:cxn modelId="{173EE887-E202-4BC1-9B2A-2CFD6F148BB6}" type="presOf" srcId="{0149DD84-BF97-43D6-AA1F-A5592D4BDF8F}" destId="{3989251D-3A95-4953-9832-0E8D7E7CCCDB}" srcOrd="0" destOrd="0" presId="urn:microsoft.com/office/officeart/2005/8/layout/vList2"/>
    <dgm:cxn modelId="{FF08048D-AF84-408B-82E4-32DBFC59620B}" type="presOf" srcId="{A07DF3DD-53EE-45D6-8935-D6A0FF596454}" destId="{9ECDCF85-37E1-409F-95BC-142F7167D29C}" srcOrd="0" destOrd="0" presId="urn:microsoft.com/office/officeart/2005/8/layout/vList2"/>
    <dgm:cxn modelId="{25562599-7D84-4982-983B-6496DD1147D2}" srcId="{A07DF3DD-53EE-45D6-8935-D6A0FF596454}" destId="{D05FE703-7325-4D99-AACC-603F7447DD2F}" srcOrd="3" destOrd="0" parTransId="{6BD7FAF0-3D95-403E-BF43-3B68E6FADED6}" sibTransId="{8AF5E913-55A5-4E95-847D-243CACC5914B}"/>
    <dgm:cxn modelId="{CDA197B4-BF04-4E97-8C1D-29FA975F4B44}" type="presOf" srcId="{99234966-4A22-43AC-96A2-8C23593AD53D}" destId="{0128498F-A249-4DB2-8760-65A24D482A93}" srcOrd="0" destOrd="0" presId="urn:microsoft.com/office/officeart/2005/8/layout/vList2"/>
    <dgm:cxn modelId="{A472C1B8-7274-4BD0-AF58-08E1273A49F4}" srcId="{A07DF3DD-53EE-45D6-8935-D6A0FF596454}" destId="{9B08BFC8-7A7D-4AD4-A87C-4A8DB5A9A512}" srcOrd="1" destOrd="0" parTransId="{16A86CCE-EE26-4BB7-BA56-A87BB2CF8BB3}" sibTransId="{A56D50C7-90AC-44C7-85CD-438E7D0014D0}"/>
    <dgm:cxn modelId="{39753ABF-BDA0-4A2F-AEFD-C0F1BB2EB112}" type="presOf" srcId="{D05FE703-7325-4D99-AACC-603F7447DD2F}" destId="{1A0A1543-D473-4102-A5C3-AABF478129E2}" srcOrd="0" destOrd="0" presId="urn:microsoft.com/office/officeart/2005/8/layout/vList2"/>
    <dgm:cxn modelId="{F929DFC0-CDFC-4D58-A072-41693109A0AB}" type="presOf" srcId="{1847E1AB-8FB2-4726-9DCE-95133A05C852}" destId="{2AFF421C-C0AF-4E5D-BBFD-7038F9B25FC4}" srcOrd="0" destOrd="0" presId="urn:microsoft.com/office/officeart/2005/8/layout/vList2"/>
    <dgm:cxn modelId="{B82A93DA-D29D-42D2-96A9-E1429D2517E2}" type="presOf" srcId="{5941D89A-0C1C-43E6-AC66-6E2F1B17BB92}" destId="{D09DC429-90F7-46CD-BDAB-FA6F81E08317}" srcOrd="0" destOrd="0" presId="urn:microsoft.com/office/officeart/2005/8/layout/vList2"/>
    <dgm:cxn modelId="{71D91EE5-1AB2-49A0-A6AB-F6D717A74749}" srcId="{A07DF3DD-53EE-45D6-8935-D6A0FF596454}" destId="{5941D89A-0C1C-43E6-AC66-6E2F1B17BB92}" srcOrd="0" destOrd="0" parTransId="{2A5AB955-ABAB-41F6-B675-D6A8BC88EEBF}" sibTransId="{A3F0F995-FAA9-44AA-8603-FDF1723104D8}"/>
    <dgm:cxn modelId="{FDC85EE9-C9B4-41A3-A776-A03195EC8FD8}" srcId="{A07DF3DD-53EE-45D6-8935-D6A0FF596454}" destId="{1847E1AB-8FB2-4726-9DCE-95133A05C852}" srcOrd="4" destOrd="0" parTransId="{AE72B54F-AE13-452A-AFE9-FDB8E7AE62AD}" sibTransId="{3D65173E-DF90-4595-9270-B54D38BA9FB7}"/>
    <dgm:cxn modelId="{363A2885-34F8-4182-9558-5395197C92D6}" type="presParOf" srcId="{9ECDCF85-37E1-409F-95BC-142F7167D29C}" destId="{D09DC429-90F7-46CD-BDAB-FA6F81E08317}" srcOrd="0" destOrd="0" presId="urn:microsoft.com/office/officeart/2005/8/layout/vList2"/>
    <dgm:cxn modelId="{76CE5D74-E814-4AFC-947A-741E6ADD6E71}" type="presParOf" srcId="{9ECDCF85-37E1-409F-95BC-142F7167D29C}" destId="{9763A0CD-42C1-424A-8D65-5D58A7D1E878}" srcOrd="1" destOrd="0" presId="urn:microsoft.com/office/officeart/2005/8/layout/vList2"/>
    <dgm:cxn modelId="{BCDB23A1-E8EE-4A82-9C7E-CF598F1D0C7E}" type="presParOf" srcId="{9ECDCF85-37E1-409F-95BC-142F7167D29C}" destId="{8EE1254A-5FE7-45C1-A20D-41F42878D5AB}" srcOrd="2" destOrd="0" presId="urn:microsoft.com/office/officeart/2005/8/layout/vList2"/>
    <dgm:cxn modelId="{D1AB0A60-E9C3-43D7-B406-F1AC46A3B57A}" type="presParOf" srcId="{9ECDCF85-37E1-409F-95BC-142F7167D29C}" destId="{ABDC7CA4-8BF5-46B8-B112-DA4EA381E75B}" srcOrd="3" destOrd="0" presId="urn:microsoft.com/office/officeart/2005/8/layout/vList2"/>
    <dgm:cxn modelId="{CC174327-970C-49A7-84EF-BE4DB4FCBC7D}" type="presParOf" srcId="{9ECDCF85-37E1-409F-95BC-142F7167D29C}" destId="{3350A89A-56C1-4FB5-8D86-9D7A362E2E0C}" srcOrd="4" destOrd="0" presId="urn:microsoft.com/office/officeart/2005/8/layout/vList2"/>
    <dgm:cxn modelId="{C003E475-EF89-42AE-98F7-00554315EB75}" type="presParOf" srcId="{9ECDCF85-37E1-409F-95BC-142F7167D29C}" destId="{3603BEF0-2FED-497F-9C04-7B2FC8269F00}" srcOrd="5" destOrd="0" presId="urn:microsoft.com/office/officeart/2005/8/layout/vList2"/>
    <dgm:cxn modelId="{504936EF-44D9-4EEF-87F6-8DF6759005D4}" type="presParOf" srcId="{9ECDCF85-37E1-409F-95BC-142F7167D29C}" destId="{1A0A1543-D473-4102-A5C3-AABF478129E2}" srcOrd="6" destOrd="0" presId="urn:microsoft.com/office/officeart/2005/8/layout/vList2"/>
    <dgm:cxn modelId="{881B1BE5-E63F-430F-89A9-92A59ADD2347}" type="presParOf" srcId="{9ECDCF85-37E1-409F-95BC-142F7167D29C}" destId="{AAD38E5B-E336-44E5-B5F9-1D07C7584540}" srcOrd="7" destOrd="0" presId="urn:microsoft.com/office/officeart/2005/8/layout/vList2"/>
    <dgm:cxn modelId="{74DE8906-D809-4625-911E-D5507E5AD4CC}" type="presParOf" srcId="{9ECDCF85-37E1-409F-95BC-142F7167D29C}" destId="{2AFF421C-C0AF-4E5D-BBFD-7038F9B25FC4}" srcOrd="8" destOrd="0" presId="urn:microsoft.com/office/officeart/2005/8/layout/vList2"/>
    <dgm:cxn modelId="{C9E5F7F5-83B7-44D3-BD55-8AB5ADAFE96F}" type="presParOf" srcId="{9ECDCF85-37E1-409F-95BC-142F7167D29C}" destId="{AB3707B3-777D-4A6D-972B-528874EDEF5E}" srcOrd="9" destOrd="0" presId="urn:microsoft.com/office/officeart/2005/8/layout/vList2"/>
    <dgm:cxn modelId="{6162CF56-B6AF-437F-B2E1-755961525580}" type="presParOf" srcId="{9ECDCF85-37E1-409F-95BC-142F7167D29C}" destId="{0128498F-A249-4DB2-8760-65A24D482A93}" srcOrd="10" destOrd="0" presId="urn:microsoft.com/office/officeart/2005/8/layout/vList2"/>
    <dgm:cxn modelId="{5187952A-1B4C-4A81-BF08-3278DDE820BE}" type="presParOf" srcId="{9ECDCF85-37E1-409F-95BC-142F7167D29C}" destId="{CFDE04DD-7BC9-49A4-891F-95CFEAFA2645}" srcOrd="11" destOrd="0" presId="urn:microsoft.com/office/officeart/2005/8/layout/vList2"/>
    <dgm:cxn modelId="{62530335-D64E-4C2C-8759-5DF5D5E37836}" type="presParOf" srcId="{9ECDCF85-37E1-409F-95BC-142F7167D29C}" destId="{3989251D-3A95-4953-9832-0E8D7E7CCCDB}"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0204020-89B5-420A-9421-39A360807BD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IN"/>
        </a:p>
      </dgm:t>
    </dgm:pt>
    <dgm:pt modelId="{23935C4A-B873-4B64-BF6E-0426AEE21215}">
      <dgm:prSet/>
      <dgm:spPr/>
      <dgm:t>
        <a:bodyPr/>
        <a:lstStyle/>
        <a:p>
          <a:r>
            <a:rPr lang="en-IN"/>
            <a:t>Analysed the concept of organisational structure and culture.</a:t>
          </a:r>
        </a:p>
      </dgm:t>
    </dgm:pt>
    <dgm:pt modelId="{3D30D5CB-2B11-41A7-813E-DE7000B32F7E}" type="parTrans" cxnId="{F900C698-4F44-4B79-9F4C-E27074D89CF7}">
      <dgm:prSet/>
      <dgm:spPr/>
      <dgm:t>
        <a:bodyPr/>
        <a:lstStyle/>
        <a:p>
          <a:endParaRPr lang="en-IN"/>
        </a:p>
      </dgm:t>
    </dgm:pt>
    <dgm:pt modelId="{46FC3D6A-FA4C-4BB3-9290-2B0778682FC9}" type="sibTrans" cxnId="{F900C698-4F44-4B79-9F4C-E27074D89CF7}">
      <dgm:prSet/>
      <dgm:spPr/>
      <dgm:t>
        <a:bodyPr/>
        <a:lstStyle/>
        <a:p>
          <a:endParaRPr lang="en-IN"/>
        </a:p>
      </dgm:t>
    </dgm:pt>
    <dgm:pt modelId="{5A862246-F637-4359-851F-607F22C86035}">
      <dgm:prSet/>
      <dgm:spPr/>
      <dgm:t>
        <a:bodyPr/>
        <a:lstStyle/>
        <a:p>
          <a:r>
            <a:rPr lang="en-IN"/>
            <a:t>Explained different structural types – functional, divisional, and matrix. </a:t>
          </a:r>
        </a:p>
      </dgm:t>
    </dgm:pt>
    <dgm:pt modelId="{1B186F3C-86DE-432E-B54E-31AD1187ECBE}" type="parTrans" cxnId="{44F4C78F-6A55-4132-B839-C84FEC5E30C1}">
      <dgm:prSet/>
      <dgm:spPr/>
      <dgm:t>
        <a:bodyPr/>
        <a:lstStyle/>
        <a:p>
          <a:endParaRPr lang="en-IN"/>
        </a:p>
      </dgm:t>
    </dgm:pt>
    <dgm:pt modelId="{7BB0538E-5318-4ABC-B0A2-C531086EBE02}" type="sibTrans" cxnId="{44F4C78F-6A55-4132-B839-C84FEC5E30C1}">
      <dgm:prSet/>
      <dgm:spPr/>
      <dgm:t>
        <a:bodyPr/>
        <a:lstStyle/>
        <a:p>
          <a:endParaRPr lang="en-IN"/>
        </a:p>
      </dgm:t>
    </dgm:pt>
    <dgm:pt modelId="{DBC9DDB2-54A4-42AB-8C30-4C85DBD8E52B}">
      <dgm:prSet/>
      <dgm:spPr/>
      <dgm:t>
        <a:bodyPr/>
        <a:lstStyle/>
        <a:p>
          <a:r>
            <a:rPr lang="en-IN"/>
            <a:t>Used Tesco as a case study to show real-world application.</a:t>
          </a:r>
        </a:p>
      </dgm:t>
    </dgm:pt>
    <dgm:pt modelId="{911F2739-2CA1-4BB8-BA19-415BE445D5C2}" type="parTrans" cxnId="{EE2FD610-4439-4FAA-9060-C83B2F361C8C}">
      <dgm:prSet/>
      <dgm:spPr/>
      <dgm:t>
        <a:bodyPr/>
        <a:lstStyle/>
        <a:p>
          <a:endParaRPr lang="en-IN"/>
        </a:p>
      </dgm:t>
    </dgm:pt>
    <dgm:pt modelId="{7BD008D8-BA09-47C0-8A92-7023F7C13F69}" type="sibTrans" cxnId="{EE2FD610-4439-4FAA-9060-C83B2F361C8C}">
      <dgm:prSet/>
      <dgm:spPr/>
      <dgm:t>
        <a:bodyPr/>
        <a:lstStyle/>
        <a:p>
          <a:endParaRPr lang="en-IN"/>
        </a:p>
      </dgm:t>
    </dgm:pt>
    <dgm:pt modelId="{421F088D-21BD-4239-BDA8-C562CAC761CB}">
      <dgm:prSet/>
      <dgm:spPr/>
      <dgm:t>
        <a:bodyPr/>
        <a:lstStyle/>
        <a:p>
          <a:r>
            <a:rPr lang="en-IN"/>
            <a:t>Highlighted how structure supports communication, coordination, and efficiency.</a:t>
          </a:r>
        </a:p>
      </dgm:t>
    </dgm:pt>
    <dgm:pt modelId="{84C9E811-265F-4360-8ED7-4EFBE6C8757D}" type="parTrans" cxnId="{0D2AB7A5-A49B-464E-81D2-86BEA1C22DA6}">
      <dgm:prSet/>
      <dgm:spPr/>
      <dgm:t>
        <a:bodyPr/>
        <a:lstStyle/>
        <a:p>
          <a:endParaRPr lang="en-IN"/>
        </a:p>
      </dgm:t>
    </dgm:pt>
    <dgm:pt modelId="{61C654C9-8479-4307-BB37-A6F3A99F34AB}" type="sibTrans" cxnId="{0D2AB7A5-A49B-464E-81D2-86BEA1C22DA6}">
      <dgm:prSet/>
      <dgm:spPr/>
      <dgm:t>
        <a:bodyPr/>
        <a:lstStyle/>
        <a:p>
          <a:endParaRPr lang="en-IN"/>
        </a:p>
      </dgm:t>
    </dgm:pt>
    <dgm:pt modelId="{378BDBCA-9F30-449A-B7E7-1AEF76AE7F78}" type="pres">
      <dgm:prSet presAssocID="{70204020-89B5-420A-9421-39A360807BD9}" presName="vert0" presStyleCnt="0">
        <dgm:presLayoutVars>
          <dgm:dir/>
          <dgm:animOne val="branch"/>
          <dgm:animLvl val="lvl"/>
        </dgm:presLayoutVars>
      </dgm:prSet>
      <dgm:spPr/>
    </dgm:pt>
    <dgm:pt modelId="{B862143E-EE42-4543-AF33-571B1E49C6BF}" type="pres">
      <dgm:prSet presAssocID="{23935C4A-B873-4B64-BF6E-0426AEE21215}" presName="thickLine" presStyleLbl="alignNode1" presStyleIdx="0" presStyleCnt="4"/>
      <dgm:spPr/>
    </dgm:pt>
    <dgm:pt modelId="{AA2E513C-1466-418E-8568-85000106C7E5}" type="pres">
      <dgm:prSet presAssocID="{23935C4A-B873-4B64-BF6E-0426AEE21215}" presName="horz1" presStyleCnt="0"/>
      <dgm:spPr/>
    </dgm:pt>
    <dgm:pt modelId="{0089B7E1-F53A-461B-8FA4-7FEC61B9F880}" type="pres">
      <dgm:prSet presAssocID="{23935C4A-B873-4B64-BF6E-0426AEE21215}" presName="tx1" presStyleLbl="revTx" presStyleIdx="0" presStyleCnt="4"/>
      <dgm:spPr/>
    </dgm:pt>
    <dgm:pt modelId="{58E5FACC-30E8-4C7C-B089-084665AC1AAF}" type="pres">
      <dgm:prSet presAssocID="{23935C4A-B873-4B64-BF6E-0426AEE21215}" presName="vert1" presStyleCnt="0"/>
      <dgm:spPr/>
    </dgm:pt>
    <dgm:pt modelId="{A2186F43-B266-4B58-BED3-B4F3EB5C1E14}" type="pres">
      <dgm:prSet presAssocID="{5A862246-F637-4359-851F-607F22C86035}" presName="thickLine" presStyleLbl="alignNode1" presStyleIdx="1" presStyleCnt="4"/>
      <dgm:spPr/>
    </dgm:pt>
    <dgm:pt modelId="{68A741B6-D7B8-40A4-96A5-F090FB63B578}" type="pres">
      <dgm:prSet presAssocID="{5A862246-F637-4359-851F-607F22C86035}" presName="horz1" presStyleCnt="0"/>
      <dgm:spPr/>
    </dgm:pt>
    <dgm:pt modelId="{C66EAC40-1355-46B2-BDBD-EFE4BEA4EF25}" type="pres">
      <dgm:prSet presAssocID="{5A862246-F637-4359-851F-607F22C86035}" presName="tx1" presStyleLbl="revTx" presStyleIdx="1" presStyleCnt="4"/>
      <dgm:spPr/>
    </dgm:pt>
    <dgm:pt modelId="{541A5574-FD7E-4E24-AA96-3E436AE7B94A}" type="pres">
      <dgm:prSet presAssocID="{5A862246-F637-4359-851F-607F22C86035}" presName="vert1" presStyleCnt="0"/>
      <dgm:spPr/>
    </dgm:pt>
    <dgm:pt modelId="{94529438-DA71-44FA-A72F-46E49F334BAC}" type="pres">
      <dgm:prSet presAssocID="{DBC9DDB2-54A4-42AB-8C30-4C85DBD8E52B}" presName="thickLine" presStyleLbl="alignNode1" presStyleIdx="2" presStyleCnt="4"/>
      <dgm:spPr/>
    </dgm:pt>
    <dgm:pt modelId="{FC496AC1-85A6-42F0-9EAC-981F80825C3F}" type="pres">
      <dgm:prSet presAssocID="{DBC9DDB2-54A4-42AB-8C30-4C85DBD8E52B}" presName="horz1" presStyleCnt="0"/>
      <dgm:spPr/>
    </dgm:pt>
    <dgm:pt modelId="{057DE789-1958-44FB-B48A-3FAD26777B0E}" type="pres">
      <dgm:prSet presAssocID="{DBC9DDB2-54A4-42AB-8C30-4C85DBD8E52B}" presName="tx1" presStyleLbl="revTx" presStyleIdx="2" presStyleCnt="4"/>
      <dgm:spPr/>
    </dgm:pt>
    <dgm:pt modelId="{899A0B58-6E9D-4363-8A39-9DB48714023C}" type="pres">
      <dgm:prSet presAssocID="{DBC9DDB2-54A4-42AB-8C30-4C85DBD8E52B}" presName="vert1" presStyleCnt="0"/>
      <dgm:spPr/>
    </dgm:pt>
    <dgm:pt modelId="{F24A5B3B-02A3-40D1-927C-1E69758A0F27}" type="pres">
      <dgm:prSet presAssocID="{421F088D-21BD-4239-BDA8-C562CAC761CB}" presName="thickLine" presStyleLbl="alignNode1" presStyleIdx="3" presStyleCnt="4"/>
      <dgm:spPr/>
    </dgm:pt>
    <dgm:pt modelId="{53CA183D-8A32-4F0D-A96C-0B6E15153BF8}" type="pres">
      <dgm:prSet presAssocID="{421F088D-21BD-4239-BDA8-C562CAC761CB}" presName="horz1" presStyleCnt="0"/>
      <dgm:spPr/>
    </dgm:pt>
    <dgm:pt modelId="{D930856A-522D-45DE-9DE7-5ED1DA214D76}" type="pres">
      <dgm:prSet presAssocID="{421F088D-21BD-4239-BDA8-C562CAC761CB}" presName="tx1" presStyleLbl="revTx" presStyleIdx="3" presStyleCnt="4"/>
      <dgm:spPr/>
    </dgm:pt>
    <dgm:pt modelId="{89A796BC-DE22-40C7-BF24-BCD990F6FD72}" type="pres">
      <dgm:prSet presAssocID="{421F088D-21BD-4239-BDA8-C562CAC761CB}" presName="vert1" presStyleCnt="0"/>
      <dgm:spPr/>
    </dgm:pt>
  </dgm:ptLst>
  <dgm:cxnLst>
    <dgm:cxn modelId="{EE2FD610-4439-4FAA-9060-C83B2F361C8C}" srcId="{70204020-89B5-420A-9421-39A360807BD9}" destId="{DBC9DDB2-54A4-42AB-8C30-4C85DBD8E52B}" srcOrd="2" destOrd="0" parTransId="{911F2739-2CA1-4BB8-BA19-415BE445D5C2}" sibTransId="{7BD008D8-BA09-47C0-8A92-7023F7C13F69}"/>
    <dgm:cxn modelId="{7D478B49-D936-4A77-9970-814A8E8AFAB6}" type="presOf" srcId="{421F088D-21BD-4239-BDA8-C562CAC761CB}" destId="{D930856A-522D-45DE-9DE7-5ED1DA214D76}" srcOrd="0" destOrd="0" presId="urn:microsoft.com/office/officeart/2008/layout/LinedList"/>
    <dgm:cxn modelId="{44F4C78F-6A55-4132-B839-C84FEC5E30C1}" srcId="{70204020-89B5-420A-9421-39A360807BD9}" destId="{5A862246-F637-4359-851F-607F22C86035}" srcOrd="1" destOrd="0" parTransId="{1B186F3C-86DE-432E-B54E-31AD1187ECBE}" sibTransId="{7BB0538E-5318-4ABC-B0A2-C531086EBE02}"/>
    <dgm:cxn modelId="{F900C698-4F44-4B79-9F4C-E27074D89CF7}" srcId="{70204020-89B5-420A-9421-39A360807BD9}" destId="{23935C4A-B873-4B64-BF6E-0426AEE21215}" srcOrd="0" destOrd="0" parTransId="{3D30D5CB-2B11-41A7-813E-DE7000B32F7E}" sibTransId="{46FC3D6A-FA4C-4BB3-9290-2B0778682FC9}"/>
    <dgm:cxn modelId="{F9A79C9F-863A-4F62-A368-FF61D2213662}" type="presOf" srcId="{23935C4A-B873-4B64-BF6E-0426AEE21215}" destId="{0089B7E1-F53A-461B-8FA4-7FEC61B9F880}" srcOrd="0" destOrd="0" presId="urn:microsoft.com/office/officeart/2008/layout/LinedList"/>
    <dgm:cxn modelId="{0D2AB7A5-A49B-464E-81D2-86BEA1C22DA6}" srcId="{70204020-89B5-420A-9421-39A360807BD9}" destId="{421F088D-21BD-4239-BDA8-C562CAC761CB}" srcOrd="3" destOrd="0" parTransId="{84C9E811-265F-4360-8ED7-4EFBE6C8757D}" sibTransId="{61C654C9-8479-4307-BB37-A6F3A99F34AB}"/>
    <dgm:cxn modelId="{311404E1-C057-4798-A470-79B8565AF6D6}" type="presOf" srcId="{DBC9DDB2-54A4-42AB-8C30-4C85DBD8E52B}" destId="{057DE789-1958-44FB-B48A-3FAD26777B0E}" srcOrd="0" destOrd="0" presId="urn:microsoft.com/office/officeart/2008/layout/LinedList"/>
    <dgm:cxn modelId="{4366A6E8-4127-489A-B4A7-6D1C1E19DAFF}" type="presOf" srcId="{70204020-89B5-420A-9421-39A360807BD9}" destId="{378BDBCA-9F30-449A-B7E7-1AEF76AE7F78}" srcOrd="0" destOrd="0" presId="urn:microsoft.com/office/officeart/2008/layout/LinedList"/>
    <dgm:cxn modelId="{634C7CFD-3D98-4461-B914-BF972707DC90}" type="presOf" srcId="{5A862246-F637-4359-851F-607F22C86035}" destId="{C66EAC40-1355-46B2-BDBD-EFE4BEA4EF25}" srcOrd="0" destOrd="0" presId="urn:microsoft.com/office/officeart/2008/layout/LinedList"/>
    <dgm:cxn modelId="{C8432ACF-BEE0-43F6-ACBF-6B75E9197AE8}" type="presParOf" srcId="{378BDBCA-9F30-449A-B7E7-1AEF76AE7F78}" destId="{B862143E-EE42-4543-AF33-571B1E49C6BF}" srcOrd="0" destOrd="0" presId="urn:microsoft.com/office/officeart/2008/layout/LinedList"/>
    <dgm:cxn modelId="{98D23643-04E0-4107-95C7-0B3BE42CAD41}" type="presParOf" srcId="{378BDBCA-9F30-449A-B7E7-1AEF76AE7F78}" destId="{AA2E513C-1466-418E-8568-85000106C7E5}" srcOrd="1" destOrd="0" presId="urn:microsoft.com/office/officeart/2008/layout/LinedList"/>
    <dgm:cxn modelId="{A1E53A05-FAC2-451E-985E-F92699E6D53C}" type="presParOf" srcId="{AA2E513C-1466-418E-8568-85000106C7E5}" destId="{0089B7E1-F53A-461B-8FA4-7FEC61B9F880}" srcOrd="0" destOrd="0" presId="urn:microsoft.com/office/officeart/2008/layout/LinedList"/>
    <dgm:cxn modelId="{204C26D7-33B4-4BEB-BB7F-07E803F41F7A}" type="presParOf" srcId="{AA2E513C-1466-418E-8568-85000106C7E5}" destId="{58E5FACC-30E8-4C7C-B089-084665AC1AAF}" srcOrd="1" destOrd="0" presId="urn:microsoft.com/office/officeart/2008/layout/LinedList"/>
    <dgm:cxn modelId="{5D5C7F15-C9ED-42B1-828C-21649A09990C}" type="presParOf" srcId="{378BDBCA-9F30-449A-B7E7-1AEF76AE7F78}" destId="{A2186F43-B266-4B58-BED3-B4F3EB5C1E14}" srcOrd="2" destOrd="0" presId="urn:microsoft.com/office/officeart/2008/layout/LinedList"/>
    <dgm:cxn modelId="{262E1972-660A-42C1-B440-E7C687AC5C99}" type="presParOf" srcId="{378BDBCA-9F30-449A-B7E7-1AEF76AE7F78}" destId="{68A741B6-D7B8-40A4-96A5-F090FB63B578}" srcOrd="3" destOrd="0" presId="urn:microsoft.com/office/officeart/2008/layout/LinedList"/>
    <dgm:cxn modelId="{1A17A43F-1388-49E2-AEE3-EF55AFB55487}" type="presParOf" srcId="{68A741B6-D7B8-40A4-96A5-F090FB63B578}" destId="{C66EAC40-1355-46B2-BDBD-EFE4BEA4EF25}" srcOrd="0" destOrd="0" presId="urn:microsoft.com/office/officeart/2008/layout/LinedList"/>
    <dgm:cxn modelId="{D288E86B-6694-4EF4-8B28-CB72EEAE8F37}" type="presParOf" srcId="{68A741B6-D7B8-40A4-96A5-F090FB63B578}" destId="{541A5574-FD7E-4E24-AA96-3E436AE7B94A}" srcOrd="1" destOrd="0" presId="urn:microsoft.com/office/officeart/2008/layout/LinedList"/>
    <dgm:cxn modelId="{D4568CEB-FFC8-4C1D-B0EF-B3704A71D114}" type="presParOf" srcId="{378BDBCA-9F30-449A-B7E7-1AEF76AE7F78}" destId="{94529438-DA71-44FA-A72F-46E49F334BAC}" srcOrd="4" destOrd="0" presId="urn:microsoft.com/office/officeart/2008/layout/LinedList"/>
    <dgm:cxn modelId="{6A1DDAAC-D99D-4B44-B2C8-8607301019D3}" type="presParOf" srcId="{378BDBCA-9F30-449A-B7E7-1AEF76AE7F78}" destId="{FC496AC1-85A6-42F0-9EAC-981F80825C3F}" srcOrd="5" destOrd="0" presId="urn:microsoft.com/office/officeart/2008/layout/LinedList"/>
    <dgm:cxn modelId="{952D8BC8-6C49-4617-99CA-5B72E88F7C0C}" type="presParOf" srcId="{FC496AC1-85A6-42F0-9EAC-981F80825C3F}" destId="{057DE789-1958-44FB-B48A-3FAD26777B0E}" srcOrd="0" destOrd="0" presId="urn:microsoft.com/office/officeart/2008/layout/LinedList"/>
    <dgm:cxn modelId="{C337E872-83B6-4882-8694-D26891E8EAD3}" type="presParOf" srcId="{FC496AC1-85A6-42F0-9EAC-981F80825C3F}" destId="{899A0B58-6E9D-4363-8A39-9DB48714023C}" srcOrd="1" destOrd="0" presId="urn:microsoft.com/office/officeart/2008/layout/LinedList"/>
    <dgm:cxn modelId="{380C255D-97C6-442D-985B-FA971B54E3DB}" type="presParOf" srcId="{378BDBCA-9F30-449A-B7E7-1AEF76AE7F78}" destId="{F24A5B3B-02A3-40D1-927C-1E69758A0F27}" srcOrd="6" destOrd="0" presId="urn:microsoft.com/office/officeart/2008/layout/LinedList"/>
    <dgm:cxn modelId="{B7B28DFD-E0A6-44CE-B536-0B2105551EDF}" type="presParOf" srcId="{378BDBCA-9F30-449A-B7E7-1AEF76AE7F78}" destId="{53CA183D-8A32-4F0D-A96C-0B6E15153BF8}" srcOrd="7" destOrd="0" presId="urn:microsoft.com/office/officeart/2008/layout/LinedList"/>
    <dgm:cxn modelId="{BDD5FAD8-1563-4844-93A9-81695FAC5FEF}" type="presParOf" srcId="{53CA183D-8A32-4F0D-A96C-0B6E15153BF8}" destId="{D930856A-522D-45DE-9DE7-5ED1DA214D76}" srcOrd="0" destOrd="0" presId="urn:microsoft.com/office/officeart/2008/layout/LinedList"/>
    <dgm:cxn modelId="{284F39CD-E2B7-4A42-A48F-1D5BA74B013B}" type="presParOf" srcId="{53CA183D-8A32-4F0D-A96C-0B6E15153BF8}" destId="{89A796BC-DE22-40C7-BF24-BCD990F6FD7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9DC429-90F7-46CD-BDAB-FA6F81E08317}">
      <dsp:nvSpPr>
        <dsp:cNvPr id="0" name=""/>
        <dsp:cNvSpPr/>
      </dsp:nvSpPr>
      <dsp:spPr>
        <a:xfrm>
          <a:off x="0" y="71858"/>
          <a:ext cx="8799575" cy="3978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t>Introduction and significance of organisational structure and charts.</a:t>
          </a:r>
        </a:p>
      </dsp:txBody>
      <dsp:txXfrm>
        <a:off x="19419" y="91277"/>
        <a:ext cx="8760737" cy="358962"/>
      </dsp:txXfrm>
    </dsp:sp>
    <dsp:sp modelId="{8EE1254A-5FE7-45C1-A20D-41F42878D5AB}">
      <dsp:nvSpPr>
        <dsp:cNvPr id="0" name=""/>
        <dsp:cNvSpPr/>
      </dsp:nvSpPr>
      <dsp:spPr>
        <a:xfrm>
          <a:off x="0" y="518618"/>
          <a:ext cx="8799575" cy="3978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t>Background of Tesco.</a:t>
          </a:r>
        </a:p>
      </dsp:txBody>
      <dsp:txXfrm>
        <a:off x="19419" y="538037"/>
        <a:ext cx="8760737" cy="358962"/>
      </dsp:txXfrm>
    </dsp:sp>
    <dsp:sp modelId="{3350A89A-56C1-4FB5-8D86-9D7A362E2E0C}">
      <dsp:nvSpPr>
        <dsp:cNvPr id="0" name=""/>
        <dsp:cNvSpPr/>
      </dsp:nvSpPr>
      <dsp:spPr>
        <a:xfrm>
          <a:off x="0" y="965378"/>
          <a:ext cx="8799575" cy="3978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t>There are three forms of organisation structure design:</a:t>
          </a:r>
        </a:p>
      </dsp:txBody>
      <dsp:txXfrm>
        <a:off x="19419" y="984797"/>
        <a:ext cx="8760737" cy="358962"/>
      </dsp:txXfrm>
    </dsp:sp>
    <dsp:sp modelId="{1A0A1543-D473-4102-A5C3-AABF478129E2}">
      <dsp:nvSpPr>
        <dsp:cNvPr id="0" name=""/>
        <dsp:cNvSpPr/>
      </dsp:nvSpPr>
      <dsp:spPr>
        <a:xfrm>
          <a:off x="0" y="1412138"/>
          <a:ext cx="8799575" cy="3978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t>Functional Structure</a:t>
          </a:r>
        </a:p>
      </dsp:txBody>
      <dsp:txXfrm>
        <a:off x="19419" y="1431557"/>
        <a:ext cx="8760737" cy="358962"/>
      </dsp:txXfrm>
    </dsp:sp>
    <dsp:sp modelId="{2AFF421C-C0AF-4E5D-BBFD-7038F9B25FC4}">
      <dsp:nvSpPr>
        <dsp:cNvPr id="0" name=""/>
        <dsp:cNvSpPr/>
      </dsp:nvSpPr>
      <dsp:spPr>
        <a:xfrm>
          <a:off x="0" y="1858898"/>
          <a:ext cx="8799575" cy="3978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t>Divisional Structure</a:t>
          </a:r>
        </a:p>
      </dsp:txBody>
      <dsp:txXfrm>
        <a:off x="19419" y="1878317"/>
        <a:ext cx="8760737" cy="358962"/>
      </dsp:txXfrm>
    </dsp:sp>
    <dsp:sp modelId="{0128498F-A249-4DB2-8760-65A24D482A93}">
      <dsp:nvSpPr>
        <dsp:cNvPr id="0" name=""/>
        <dsp:cNvSpPr/>
      </dsp:nvSpPr>
      <dsp:spPr>
        <a:xfrm>
          <a:off x="0" y="2305658"/>
          <a:ext cx="8799575" cy="3978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t>Matrix Structure</a:t>
          </a:r>
        </a:p>
      </dsp:txBody>
      <dsp:txXfrm>
        <a:off x="19419" y="2325077"/>
        <a:ext cx="8760737" cy="358962"/>
      </dsp:txXfrm>
    </dsp:sp>
    <dsp:sp modelId="{3989251D-3A95-4953-9832-0E8D7E7CCCDB}">
      <dsp:nvSpPr>
        <dsp:cNvPr id="0" name=""/>
        <dsp:cNvSpPr/>
      </dsp:nvSpPr>
      <dsp:spPr>
        <a:xfrm>
          <a:off x="0" y="2752418"/>
          <a:ext cx="8799575" cy="3978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t>Conclusion and key insights</a:t>
          </a:r>
        </a:p>
      </dsp:txBody>
      <dsp:txXfrm>
        <a:off x="19419" y="2771837"/>
        <a:ext cx="8760737" cy="3589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62143E-EE42-4543-AF33-571B1E49C6BF}">
      <dsp:nvSpPr>
        <dsp:cNvPr id="0" name=""/>
        <dsp:cNvSpPr/>
      </dsp:nvSpPr>
      <dsp:spPr>
        <a:xfrm>
          <a:off x="0" y="0"/>
          <a:ext cx="545935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89B7E1-F53A-461B-8FA4-7FEC61B9F880}">
      <dsp:nvSpPr>
        <dsp:cNvPr id="0" name=""/>
        <dsp:cNvSpPr/>
      </dsp:nvSpPr>
      <dsp:spPr>
        <a:xfrm>
          <a:off x="0" y="0"/>
          <a:ext cx="5459359" cy="829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IN" sz="2300" kern="1200"/>
            <a:t>Analysed the concept of organisational structure and culture.</a:t>
          </a:r>
        </a:p>
      </dsp:txBody>
      <dsp:txXfrm>
        <a:off x="0" y="0"/>
        <a:ext cx="5459359" cy="829734"/>
      </dsp:txXfrm>
    </dsp:sp>
    <dsp:sp modelId="{A2186F43-B266-4B58-BED3-B4F3EB5C1E14}">
      <dsp:nvSpPr>
        <dsp:cNvPr id="0" name=""/>
        <dsp:cNvSpPr/>
      </dsp:nvSpPr>
      <dsp:spPr>
        <a:xfrm>
          <a:off x="0" y="829734"/>
          <a:ext cx="545935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6EAC40-1355-46B2-BDBD-EFE4BEA4EF25}">
      <dsp:nvSpPr>
        <dsp:cNvPr id="0" name=""/>
        <dsp:cNvSpPr/>
      </dsp:nvSpPr>
      <dsp:spPr>
        <a:xfrm>
          <a:off x="0" y="829734"/>
          <a:ext cx="5459359" cy="829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IN" sz="2300" kern="1200"/>
            <a:t>Explained different structural types – functional, divisional, and matrix. </a:t>
          </a:r>
        </a:p>
      </dsp:txBody>
      <dsp:txXfrm>
        <a:off x="0" y="829734"/>
        <a:ext cx="5459359" cy="829734"/>
      </dsp:txXfrm>
    </dsp:sp>
    <dsp:sp modelId="{94529438-DA71-44FA-A72F-46E49F334BAC}">
      <dsp:nvSpPr>
        <dsp:cNvPr id="0" name=""/>
        <dsp:cNvSpPr/>
      </dsp:nvSpPr>
      <dsp:spPr>
        <a:xfrm>
          <a:off x="0" y="1659468"/>
          <a:ext cx="545935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7DE789-1958-44FB-B48A-3FAD26777B0E}">
      <dsp:nvSpPr>
        <dsp:cNvPr id="0" name=""/>
        <dsp:cNvSpPr/>
      </dsp:nvSpPr>
      <dsp:spPr>
        <a:xfrm>
          <a:off x="0" y="1659468"/>
          <a:ext cx="5459359" cy="829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IN" sz="2300" kern="1200"/>
            <a:t>Used Tesco as a case study to show real-world application.</a:t>
          </a:r>
        </a:p>
      </dsp:txBody>
      <dsp:txXfrm>
        <a:off x="0" y="1659468"/>
        <a:ext cx="5459359" cy="829734"/>
      </dsp:txXfrm>
    </dsp:sp>
    <dsp:sp modelId="{F24A5B3B-02A3-40D1-927C-1E69758A0F27}">
      <dsp:nvSpPr>
        <dsp:cNvPr id="0" name=""/>
        <dsp:cNvSpPr/>
      </dsp:nvSpPr>
      <dsp:spPr>
        <a:xfrm>
          <a:off x="0" y="2489201"/>
          <a:ext cx="545935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30856A-522D-45DE-9DE7-5ED1DA214D76}">
      <dsp:nvSpPr>
        <dsp:cNvPr id="0" name=""/>
        <dsp:cNvSpPr/>
      </dsp:nvSpPr>
      <dsp:spPr>
        <a:xfrm>
          <a:off x="0" y="2489201"/>
          <a:ext cx="5459359" cy="829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IN" sz="2300" kern="1200"/>
            <a:t>Highlighted how structure supports communication, coordination, and efficiency.</a:t>
          </a:r>
        </a:p>
      </dsp:txBody>
      <dsp:txXfrm>
        <a:off x="0" y="2489201"/>
        <a:ext cx="5459359" cy="82973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FA2925-12C8-48B1-9962-F63C28000697}" type="datetimeFigureOut">
              <a:rPr lang="en-GB" smtClean="0"/>
              <a:t>17/10/2025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D6DCF6-A032-49C7-8117-6C3A5E50D5F3}" type="slidenum">
              <a:rPr lang="en-GB" smtClean="0"/>
              <a:t>‹#›</a:t>
            </a:fld>
            <a:endParaRPr lang="en-GB"/>
          </a:p>
        </p:txBody>
      </p:sp>
    </p:spTree>
    <p:extLst>
      <p:ext uri="{BB962C8B-B14F-4D97-AF65-F5344CB8AC3E}">
        <p14:creationId xmlns:p14="http://schemas.microsoft.com/office/powerpoint/2010/main" val="25908557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This presentation will entail the introduction of the meaning of organisation structure and its significance. I will take a moment to introduce the selected organisation Tesco and then proceed to explain three widely used structural designs functional, divisional, and matrix structure. A brief description will be attached to each section with an organisational chart to represent the design. Lastly, I will bring to a close by summarising the effects of these structures on the performance and leadership of Tesco.</a:t>
            </a:r>
          </a:p>
          <a:p>
            <a:endParaRPr lang="en-GB" dirty="0"/>
          </a:p>
        </p:txBody>
      </p:sp>
      <p:sp>
        <p:nvSpPr>
          <p:cNvPr id="4" name="Slide Number Placeholder 3"/>
          <p:cNvSpPr>
            <a:spLocks noGrp="1"/>
          </p:cNvSpPr>
          <p:nvPr>
            <p:ph type="sldNum" sz="quarter" idx="5"/>
          </p:nvPr>
        </p:nvSpPr>
        <p:spPr/>
        <p:txBody>
          <a:bodyPr/>
          <a:lstStyle/>
          <a:p>
            <a:fld id="{74D6DCF6-A032-49C7-8117-6C3A5E50D5F3}" type="slidenum">
              <a:rPr lang="en-GB" smtClean="0"/>
              <a:t>2</a:t>
            </a:fld>
            <a:endParaRPr lang="en-GB"/>
          </a:p>
        </p:txBody>
      </p:sp>
    </p:spTree>
    <p:extLst>
      <p:ext uri="{BB962C8B-B14F-4D97-AF65-F5344CB8AC3E}">
        <p14:creationId xmlns:p14="http://schemas.microsoft.com/office/powerpoint/2010/main" val="39137400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Hello good morning/afternoon. The presentation I am about to make is on how organisational structure can affect communication, task distribution and performance of a company. Taking Tesco, one of the largest retailers in the UK as a sample, I will explain three primary ways of organising an organisational structure, including functional, divisional, and matrix, and demonstrate how each of the three designs influences the way Tesco is run.</a:t>
            </a:r>
          </a:p>
          <a:p>
            <a:endParaRPr lang="en-GB" dirty="0"/>
          </a:p>
        </p:txBody>
      </p:sp>
      <p:sp>
        <p:nvSpPr>
          <p:cNvPr id="4" name="Slide Number Placeholder 3"/>
          <p:cNvSpPr>
            <a:spLocks noGrp="1"/>
          </p:cNvSpPr>
          <p:nvPr>
            <p:ph type="sldNum" sz="quarter" idx="5"/>
          </p:nvPr>
        </p:nvSpPr>
        <p:spPr/>
        <p:txBody>
          <a:bodyPr/>
          <a:lstStyle/>
          <a:p>
            <a:fld id="{74D6DCF6-A032-49C7-8117-6C3A5E50D5F3}" type="slidenum">
              <a:rPr lang="en-GB" smtClean="0"/>
              <a:t>3</a:t>
            </a:fld>
            <a:endParaRPr lang="en-GB"/>
          </a:p>
        </p:txBody>
      </p:sp>
    </p:spTree>
    <p:extLst>
      <p:ext uri="{BB962C8B-B14F-4D97-AF65-F5344CB8AC3E}">
        <p14:creationId xmlns:p14="http://schemas.microsoft.com/office/powerpoint/2010/main" val="16708129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An organisational structure is a way in which a company has been organised in terms of roles, duties and powers. It indicates the reporting relationship between individuals and the flow of information within departments. The visual expression of this structure is the organisational chart that demonstrates the hierarchy and relations between departments. The clear structure guarantees coordination, accountability and effective communication all of which are essential to a large and complex company like Tesco.</a:t>
            </a:r>
          </a:p>
          <a:p>
            <a:endParaRPr lang="en-GB" dirty="0"/>
          </a:p>
        </p:txBody>
      </p:sp>
      <p:sp>
        <p:nvSpPr>
          <p:cNvPr id="4" name="Slide Number Placeholder 3"/>
          <p:cNvSpPr>
            <a:spLocks noGrp="1"/>
          </p:cNvSpPr>
          <p:nvPr>
            <p:ph type="sldNum" sz="quarter" idx="5"/>
          </p:nvPr>
        </p:nvSpPr>
        <p:spPr/>
        <p:txBody>
          <a:bodyPr/>
          <a:lstStyle/>
          <a:p>
            <a:fld id="{74D6DCF6-A032-49C7-8117-6C3A5E50D5F3}" type="slidenum">
              <a:rPr lang="en-GB" smtClean="0"/>
              <a:t>4</a:t>
            </a:fld>
            <a:endParaRPr lang="en-GB"/>
          </a:p>
        </p:txBody>
      </p:sp>
    </p:spTree>
    <p:extLst>
      <p:ext uri="{BB962C8B-B14F-4D97-AF65-F5344CB8AC3E}">
        <p14:creationId xmlns:p14="http://schemas.microsoft.com/office/powerpoint/2010/main" val="7341083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Tesco mostly employs the core operations based on the functional structure of the organisation. Under this design, the employees will be pooled on the basis of the business functions like marketing, finance, operations and HR. The decision-making is heavily centralised at the headquarters, so as to maintain uniformity in over 3,000 stores in the UK. This structure fosters strong knowledge in the departments, which enables Tesco to remain efficient and to be of quality. Nonetheless, cross-functional communication is sometimes slow and needs effective leadership towards coordination.</a:t>
            </a:r>
          </a:p>
          <a:p>
            <a:endParaRPr lang="en-GB" dirty="0"/>
          </a:p>
        </p:txBody>
      </p:sp>
      <p:sp>
        <p:nvSpPr>
          <p:cNvPr id="4" name="Slide Number Placeholder 3"/>
          <p:cNvSpPr>
            <a:spLocks noGrp="1"/>
          </p:cNvSpPr>
          <p:nvPr>
            <p:ph type="sldNum" sz="quarter" idx="5"/>
          </p:nvPr>
        </p:nvSpPr>
        <p:spPr/>
        <p:txBody>
          <a:bodyPr/>
          <a:lstStyle/>
          <a:p>
            <a:fld id="{74D6DCF6-A032-49C7-8117-6C3A5E50D5F3}" type="slidenum">
              <a:rPr lang="en-GB" smtClean="0"/>
              <a:t>5</a:t>
            </a:fld>
            <a:endParaRPr lang="en-GB"/>
          </a:p>
        </p:txBody>
      </p:sp>
    </p:spTree>
    <p:extLst>
      <p:ext uri="{BB962C8B-B14F-4D97-AF65-F5344CB8AC3E}">
        <p14:creationId xmlns:p14="http://schemas.microsoft.com/office/powerpoint/2010/main" val="3112233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Tesco is also using the divisional structure, especially in its overseas and online business activities. It has divisions which are geographically based (e.g. Tesco UK, Tesco Ireland, Tesco Online) or business-based. The unit is divided into each divisions, and each division has its management team that takes care of the strategy, operations and customer engagement. This enables Tesco to be flexible to regional requirements and market dynamics. Divisions however, can lead to duplication of resources, and thus this design is more expensive than a functional structure.</a:t>
            </a:r>
          </a:p>
          <a:p>
            <a:endParaRPr lang="en-GB" dirty="0"/>
          </a:p>
        </p:txBody>
      </p:sp>
      <p:sp>
        <p:nvSpPr>
          <p:cNvPr id="4" name="Slide Number Placeholder 3"/>
          <p:cNvSpPr>
            <a:spLocks noGrp="1"/>
          </p:cNvSpPr>
          <p:nvPr>
            <p:ph type="sldNum" sz="quarter" idx="5"/>
          </p:nvPr>
        </p:nvSpPr>
        <p:spPr/>
        <p:txBody>
          <a:bodyPr/>
          <a:lstStyle/>
          <a:p>
            <a:fld id="{74D6DCF6-A032-49C7-8117-6C3A5E50D5F3}" type="slidenum">
              <a:rPr lang="en-GB" smtClean="0"/>
              <a:t>6</a:t>
            </a:fld>
            <a:endParaRPr lang="en-GB"/>
          </a:p>
        </p:txBody>
      </p:sp>
    </p:spTree>
    <p:extLst>
      <p:ext uri="{BB962C8B-B14F-4D97-AF65-F5344CB8AC3E}">
        <p14:creationId xmlns:p14="http://schemas.microsoft.com/office/powerpoint/2010/main" val="41705673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Moreover, Tesco applies some aspects of a matrix structure to large projects like the digitalisation of the supply chain or sustainability. This structure is a combination of functional expertise and divisional flexibility- employees are under both the functional heads and project managers. It increases creativity and multi-departmental work. Nonetheless, it may cause role conflicts or ambiguity in authority in case it is not dealt with effectively. Leadership and communication are very important at Tesco to strike a balance between the dual-reporting system.</a:t>
            </a:r>
          </a:p>
          <a:p>
            <a:endParaRPr lang="en-GB" dirty="0"/>
          </a:p>
        </p:txBody>
      </p:sp>
      <p:sp>
        <p:nvSpPr>
          <p:cNvPr id="4" name="Slide Number Placeholder 3"/>
          <p:cNvSpPr>
            <a:spLocks noGrp="1"/>
          </p:cNvSpPr>
          <p:nvPr>
            <p:ph type="sldNum" sz="quarter" idx="5"/>
          </p:nvPr>
        </p:nvSpPr>
        <p:spPr/>
        <p:txBody>
          <a:bodyPr/>
          <a:lstStyle/>
          <a:p>
            <a:fld id="{74D6DCF6-A032-49C7-8117-6C3A5E50D5F3}" type="slidenum">
              <a:rPr lang="en-GB" smtClean="0"/>
              <a:t>7</a:t>
            </a:fld>
            <a:endParaRPr lang="en-GB"/>
          </a:p>
        </p:txBody>
      </p:sp>
    </p:spTree>
    <p:extLst>
      <p:ext uri="{BB962C8B-B14F-4D97-AF65-F5344CB8AC3E}">
        <p14:creationId xmlns:p14="http://schemas.microsoft.com/office/powerpoint/2010/main" val="24951463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In conclusion, the organisation’s structure defines the efficiency with which an organisation can work and react to changes. Tesco has shown the advantages of integrating various structural designs to support complicated business requirements in large firms. The functional structure helps in maintaining consistency in the operations, the divisional structure helps in maintaining responsiveness in the regions, and the matrix structure helps in fostering innovation. All these structures enhance the organisational performance and leadership effectiveness of Tesco.</a:t>
            </a:r>
          </a:p>
          <a:p>
            <a:endParaRPr lang="en-GB" dirty="0"/>
          </a:p>
        </p:txBody>
      </p:sp>
      <p:sp>
        <p:nvSpPr>
          <p:cNvPr id="4" name="Slide Number Placeholder 3"/>
          <p:cNvSpPr>
            <a:spLocks noGrp="1"/>
          </p:cNvSpPr>
          <p:nvPr>
            <p:ph type="sldNum" sz="quarter" idx="5"/>
          </p:nvPr>
        </p:nvSpPr>
        <p:spPr/>
        <p:txBody>
          <a:bodyPr/>
          <a:lstStyle/>
          <a:p>
            <a:fld id="{74D6DCF6-A032-49C7-8117-6C3A5E50D5F3}" type="slidenum">
              <a:rPr lang="en-GB" smtClean="0"/>
              <a:t>8</a:t>
            </a:fld>
            <a:endParaRPr lang="en-GB"/>
          </a:p>
        </p:txBody>
      </p:sp>
    </p:spTree>
    <p:extLst>
      <p:ext uri="{BB962C8B-B14F-4D97-AF65-F5344CB8AC3E}">
        <p14:creationId xmlns:p14="http://schemas.microsoft.com/office/powerpoint/2010/main" val="5860944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Thank you for your attention. I would like to believe that this presentation has provided you with a clear picture of the organisational design and its influence on the performance and leadership of Tesco. I will be pleased to answer questions.</a:t>
            </a:r>
          </a:p>
          <a:p>
            <a:endParaRPr lang="en-GB" dirty="0"/>
          </a:p>
        </p:txBody>
      </p:sp>
      <p:sp>
        <p:nvSpPr>
          <p:cNvPr id="4" name="Slide Number Placeholder 3"/>
          <p:cNvSpPr>
            <a:spLocks noGrp="1"/>
          </p:cNvSpPr>
          <p:nvPr>
            <p:ph type="sldNum" sz="quarter" idx="5"/>
          </p:nvPr>
        </p:nvSpPr>
        <p:spPr/>
        <p:txBody>
          <a:bodyPr/>
          <a:lstStyle/>
          <a:p>
            <a:fld id="{74D6DCF6-A032-49C7-8117-6C3A5E50D5F3}" type="slidenum">
              <a:rPr lang="en-GB" smtClean="0"/>
              <a:t>10</a:t>
            </a:fld>
            <a:endParaRPr lang="en-GB"/>
          </a:p>
        </p:txBody>
      </p:sp>
    </p:spTree>
    <p:extLst>
      <p:ext uri="{BB962C8B-B14F-4D97-AF65-F5344CB8AC3E}">
        <p14:creationId xmlns:p14="http://schemas.microsoft.com/office/powerpoint/2010/main" val="4709183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9743E9F0-6EB6-4699-821A-D3E83BE5B3BD}" type="datetimeFigureOut">
              <a:rPr lang="en-IN" smtClean="0"/>
              <a:t>17-10-2025</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0EC2C169-1EE7-4BB2-81C5-07216CD698B6}" type="slidenum">
              <a:rPr lang="en-IN" smtClean="0"/>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969595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43E9F0-6EB6-4699-821A-D3E83BE5B3BD}" type="datetimeFigureOut">
              <a:rPr lang="en-IN" smtClean="0"/>
              <a:t>17-10-2025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C2C169-1EE7-4BB2-81C5-07216CD698B6}" type="slidenum">
              <a:rPr lang="en-IN" smtClean="0"/>
              <a:t>‹#›</a:t>
            </a:fld>
            <a:endParaRPr lang="en-IN"/>
          </a:p>
        </p:txBody>
      </p:sp>
    </p:spTree>
    <p:extLst>
      <p:ext uri="{BB962C8B-B14F-4D97-AF65-F5344CB8AC3E}">
        <p14:creationId xmlns:p14="http://schemas.microsoft.com/office/powerpoint/2010/main" val="1970831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43E9F0-6EB6-4699-821A-D3E83BE5B3BD}" type="datetimeFigureOut">
              <a:rPr lang="en-IN" smtClean="0"/>
              <a:t>17-10-2025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C2C169-1EE7-4BB2-81C5-07216CD698B6}" type="slidenum">
              <a:rPr lang="en-IN" smtClean="0"/>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85095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43E9F0-6EB6-4699-821A-D3E83BE5B3BD}" type="datetimeFigureOut">
              <a:rPr lang="en-IN" smtClean="0"/>
              <a:t>17-10-2025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EC2C169-1EE7-4BB2-81C5-07216CD698B6}" type="slidenum">
              <a:rPr lang="en-IN" smtClean="0"/>
              <a:t>‹#›</a:t>
            </a:fld>
            <a:endParaRPr lang="en-IN"/>
          </a:p>
        </p:txBody>
      </p:sp>
    </p:spTree>
    <p:extLst>
      <p:ext uri="{BB962C8B-B14F-4D97-AF65-F5344CB8AC3E}">
        <p14:creationId xmlns:p14="http://schemas.microsoft.com/office/powerpoint/2010/main" val="42036954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43E9F0-6EB6-4699-821A-D3E83BE5B3BD}" type="datetimeFigureOut">
              <a:rPr lang="en-IN" smtClean="0"/>
              <a:t>17-10-2025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EC2C169-1EE7-4BB2-81C5-07216CD698B6}" type="slidenum">
              <a:rPr lang="en-IN" smtClean="0"/>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578983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743E9F0-6EB6-4699-821A-D3E83BE5B3BD}" type="datetimeFigureOut">
              <a:rPr lang="en-IN" smtClean="0"/>
              <a:t>17-10-2025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0EC2C169-1EE7-4BB2-81C5-07216CD698B6}"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95115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43E9F0-6EB6-4699-821A-D3E83BE5B3BD}" type="datetimeFigureOut">
              <a:rPr lang="en-IN" smtClean="0"/>
              <a:t>17-10-2025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0EC2C169-1EE7-4BB2-81C5-07216CD698B6}" type="slidenum">
              <a:rPr lang="en-IN" smtClean="0"/>
              <a:t>‹#›</a:t>
            </a:fld>
            <a:endParaRPr lang="en-IN"/>
          </a:p>
        </p:txBody>
      </p:sp>
    </p:spTree>
    <p:extLst>
      <p:ext uri="{BB962C8B-B14F-4D97-AF65-F5344CB8AC3E}">
        <p14:creationId xmlns:p14="http://schemas.microsoft.com/office/powerpoint/2010/main" val="32499086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43E9F0-6EB6-4699-821A-D3E83BE5B3BD}" type="datetimeFigureOut">
              <a:rPr lang="en-IN" smtClean="0"/>
              <a:t>17-10-2025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EC2C169-1EE7-4BB2-81C5-07216CD698B6}" type="slidenum">
              <a:rPr lang="en-IN" smtClean="0"/>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35018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43E9F0-6EB6-4699-821A-D3E83BE5B3BD}" type="datetimeFigureOut">
              <a:rPr lang="en-IN" smtClean="0"/>
              <a:t>17-10-2025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EC2C169-1EE7-4BB2-81C5-07216CD698B6}" type="slidenum">
              <a:rPr lang="en-IN" smtClean="0"/>
              <a:t>‹#›</a:t>
            </a:fld>
            <a:endParaRPr lang="en-IN"/>
          </a:p>
        </p:txBody>
      </p:sp>
    </p:spTree>
    <p:extLst>
      <p:ext uri="{BB962C8B-B14F-4D97-AF65-F5344CB8AC3E}">
        <p14:creationId xmlns:p14="http://schemas.microsoft.com/office/powerpoint/2010/main" val="37012018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43E9F0-6EB6-4699-821A-D3E83BE5B3BD}" type="datetimeFigureOut">
              <a:rPr lang="en-IN" smtClean="0"/>
              <a:t>17-10-2025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EC2C169-1EE7-4BB2-81C5-07216CD698B6}" type="slidenum">
              <a:rPr lang="en-IN" smtClean="0"/>
              <a:t>‹#›</a:t>
            </a:fld>
            <a:endParaRPr lang="en-IN"/>
          </a:p>
        </p:txBody>
      </p:sp>
    </p:spTree>
    <p:extLst>
      <p:ext uri="{BB962C8B-B14F-4D97-AF65-F5344CB8AC3E}">
        <p14:creationId xmlns:p14="http://schemas.microsoft.com/office/powerpoint/2010/main" val="1368412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43E9F0-6EB6-4699-821A-D3E83BE5B3BD}" type="datetimeFigureOut">
              <a:rPr lang="en-IN" smtClean="0"/>
              <a:t>17-10-2025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C2C169-1EE7-4BB2-81C5-07216CD698B6}" type="slidenum">
              <a:rPr lang="en-IN" smtClean="0"/>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286868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43E9F0-6EB6-4699-821A-D3E83BE5B3BD}" type="datetimeFigureOut">
              <a:rPr lang="en-IN" smtClean="0"/>
              <a:t>17-10-2025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C2C169-1EE7-4BB2-81C5-07216CD698B6}"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980000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43E9F0-6EB6-4699-821A-D3E83BE5B3BD}" type="datetimeFigureOut">
              <a:rPr lang="en-IN" smtClean="0"/>
              <a:t>17-10-2025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C2C169-1EE7-4BB2-81C5-07216CD698B6}" type="slidenum">
              <a:rPr lang="en-IN" smtClean="0"/>
              <a:t>‹#›</a:t>
            </a:fld>
            <a:endParaRPr lang="en-IN"/>
          </a:p>
        </p:txBody>
      </p:sp>
    </p:spTree>
    <p:extLst>
      <p:ext uri="{BB962C8B-B14F-4D97-AF65-F5344CB8AC3E}">
        <p14:creationId xmlns:p14="http://schemas.microsoft.com/office/powerpoint/2010/main" val="39866887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43E9F0-6EB6-4699-821A-D3E83BE5B3BD}" type="datetimeFigureOut">
              <a:rPr lang="en-IN" smtClean="0"/>
              <a:t>17-10-2025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C2C169-1EE7-4BB2-81C5-07216CD698B6}"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561840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43E9F0-6EB6-4699-821A-D3E83BE5B3BD}" type="datetimeFigureOut">
              <a:rPr lang="en-IN" smtClean="0"/>
              <a:t>17-10-2025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C2C169-1EE7-4BB2-81C5-07216CD698B6}" type="slidenum">
              <a:rPr lang="en-IN" smtClean="0"/>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084757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43E9F0-6EB6-4699-821A-D3E83BE5B3BD}" type="datetimeFigureOut">
              <a:rPr lang="en-IN" smtClean="0"/>
              <a:t>17-10-2025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C2C169-1EE7-4BB2-81C5-07216CD698B6}"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3430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43E9F0-6EB6-4699-821A-D3E83BE5B3BD}" type="datetimeFigureOut">
              <a:rPr lang="en-IN" smtClean="0"/>
              <a:t>17-10-2025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C2C169-1EE7-4BB2-81C5-07216CD698B6}" type="slidenum">
              <a:rPr lang="en-IN" smtClean="0"/>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969770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743E9F0-6EB6-4699-821A-D3E83BE5B3BD}" type="datetimeFigureOut">
              <a:rPr lang="en-IN" smtClean="0"/>
              <a:t>17-10-2025</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EC2C169-1EE7-4BB2-81C5-07216CD698B6}" type="slidenum">
              <a:rPr lang="en-IN" smtClean="0"/>
              <a:t>‹#›</a:t>
            </a:fld>
            <a:endParaRPr lang="en-IN"/>
          </a:p>
        </p:txBody>
      </p:sp>
    </p:spTree>
    <p:extLst>
      <p:ext uri="{BB962C8B-B14F-4D97-AF65-F5344CB8AC3E}">
        <p14:creationId xmlns:p14="http://schemas.microsoft.com/office/powerpoint/2010/main" val="14627429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D9E04-6C19-05D4-7D0C-325C1E9DB108}"/>
              </a:ext>
            </a:extLst>
          </p:cNvPr>
          <p:cNvSpPr>
            <a:spLocks noGrp="1"/>
          </p:cNvSpPr>
          <p:nvPr>
            <p:ph type="ctrTitle"/>
          </p:nvPr>
        </p:nvSpPr>
        <p:spPr/>
        <p:txBody>
          <a:bodyPr/>
          <a:lstStyle/>
          <a:p>
            <a:r>
              <a:rPr lang="en-US" sz="3600" b="1" dirty="0">
                <a:latin typeface="Times New Roman" panose="02020603050405020304" pitchFamily="18" charset="0"/>
                <a:cs typeface="Times New Roman" panose="02020603050405020304" pitchFamily="18" charset="0"/>
              </a:rPr>
              <a:t>Understanding Organisational Structure and Culture</a:t>
            </a:r>
            <a:endParaRPr lang="en-IN" sz="3600" dirty="0"/>
          </a:p>
        </p:txBody>
      </p:sp>
      <p:sp>
        <p:nvSpPr>
          <p:cNvPr id="3" name="Subtitle 2">
            <a:extLst>
              <a:ext uri="{FF2B5EF4-FFF2-40B4-BE49-F238E27FC236}">
                <a16:creationId xmlns:a16="http://schemas.microsoft.com/office/drawing/2014/main" id="{4A86303C-9BCA-C0DF-3BAD-50964E36D7AB}"/>
              </a:ext>
            </a:extLst>
          </p:cNvPr>
          <p:cNvSpPr>
            <a:spLocks noGrp="1"/>
          </p:cNvSpPr>
          <p:nvPr>
            <p:ph type="subTitle" idx="1"/>
          </p:nvPr>
        </p:nvSpPr>
        <p:spPr/>
        <p:txBody>
          <a:bodyPr/>
          <a:lstStyle/>
          <a:p>
            <a:r>
              <a:rPr lang="en-US" b="1" dirty="0">
                <a:latin typeface="Times New Roman" panose="02020603050405020304" pitchFamily="18" charset="0"/>
                <a:cs typeface="Times New Roman" panose="02020603050405020304" pitchFamily="18" charset="0"/>
              </a:rPr>
              <a:t>Student Name: Stefanita-Cosmin Calarasu</a:t>
            </a:r>
          </a:p>
          <a:p>
            <a:r>
              <a:rPr lang="en-US" b="1" dirty="0">
                <a:latin typeface="Times New Roman" panose="02020603050405020304" pitchFamily="18" charset="0"/>
                <a:cs typeface="Times New Roman" panose="02020603050405020304" pitchFamily="18" charset="0"/>
              </a:rPr>
              <a:t>Student </a:t>
            </a:r>
            <a:r>
              <a:rPr lang="en-US" b="1">
                <a:latin typeface="Times New Roman" panose="02020603050405020304" pitchFamily="18" charset="0"/>
                <a:cs typeface="Times New Roman" panose="02020603050405020304" pitchFamily="18" charset="0"/>
              </a:rPr>
              <a:t>ID: </a:t>
            </a:r>
            <a:r>
              <a:rPr lang="en-GB"/>
              <a:t>2328896</a:t>
            </a:r>
            <a:endParaRPr lang="en-IN" b="1" dirty="0">
              <a:latin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3634869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2E168-38AB-AE10-120D-44855FD3118C}"/>
              </a:ext>
            </a:extLst>
          </p:cNvPr>
          <p:cNvSpPr>
            <a:spLocks noGrp="1"/>
          </p:cNvSpPr>
          <p:nvPr>
            <p:ph type="title"/>
          </p:nvPr>
        </p:nvSpPr>
        <p:spPr/>
        <p:txBody>
          <a:bodyPr>
            <a:normAutofit fontScale="90000"/>
          </a:bodyPr>
          <a:lstStyle/>
          <a:p>
            <a:r>
              <a:rPr lang="en-IN" b="1" dirty="0">
                <a:latin typeface="Times New Roman" panose="02020603050405020304" pitchFamily="18" charset="0"/>
                <a:cs typeface="Times New Roman" panose="02020603050405020304" pitchFamily="18" charset="0"/>
              </a:rPr>
              <a:t>Outline</a:t>
            </a:r>
            <a:br>
              <a:rPr lang="en-IN"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DF253B44-65C2-7A95-1B50-067B3462339D}"/>
              </a:ext>
            </a:extLst>
          </p:cNvPr>
          <p:cNvGraphicFramePr>
            <a:graphicFrameLocks noGrp="1"/>
          </p:cNvGraphicFramePr>
          <p:nvPr>
            <p:ph idx="1"/>
            <p:extLst>
              <p:ext uri="{D42A27DB-BD31-4B8C-83A1-F6EECF244321}">
                <p14:modId xmlns:p14="http://schemas.microsoft.com/office/powerpoint/2010/main" val="541828238"/>
              </p:ext>
            </p:extLst>
          </p:nvPr>
        </p:nvGraphicFramePr>
        <p:xfrm>
          <a:off x="1295401" y="2556932"/>
          <a:ext cx="8799575" cy="32220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1166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F6A20-AD82-3CFC-AECE-A28D538B100B}"/>
              </a:ext>
            </a:extLst>
          </p:cNvPr>
          <p:cNvSpPr>
            <a:spLocks noGrp="1"/>
          </p:cNvSpPr>
          <p:nvPr>
            <p:ph type="title"/>
          </p:nvPr>
        </p:nvSpPr>
        <p:spPr/>
        <p:txBody>
          <a:bodyPr>
            <a:normAutofit fontScale="90000"/>
          </a:bodyPr>
          <a:lstStyle/>
          <a:p>
            <a:r>
              <a:rPr lang="en-IN" b="1" dirty="0">
                <a:latin typeface="Times New Roman" panose="02020603050405020304" pitchFamily="18" charset="0"/>
                <a:cs typeface="Times New Roman" panose="02020603050405020304" pitchFamily="18" charset="0"/>
              </a:rPr>
              <a:t>Introduction</a:t>
            </a:r>
            <a:br>
              <a:rPr lang="en-IN"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8700571C-94E5-DAE1-B49B-6673013CED9B}"/>
              </a:ext>
            </a:extLst>
          </p:cNvPr>
          <p:cNvGraphicFramePr>
            <a:graphicFrameLocks noGrp="1"/>
          </p:cNvGraphicFramePr>
          <p:nvPr>
            <p:ph idx="1"/>
            <p:extLst>
              <p:ext uri="{D42A27DB-BD31-4B8C-83A1-F6EECF244321}">
                <p14:modId xmlns:p14="http://schemas.microsoft.com/office/powerpoint/2010/main" val="1386759110"/>
              </p:ext>
            </p:extLst>
          </p:nvPr>
        </p:nvGraphicFramePr>
        <p:xfrm>
          <a:off x="1295401" y="2556932"/>
          <a:ext cx="5459360" cy="33189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Organisational Structures: An Ultimate Guide">
            <a:extLst>
              <a:ext uri="{FF2B5EF4-FFF2-40B4-BE49-F238E27FC236}">
                <a16:creationId xmlns:a16="http://schemas.microsoft.com/office/drawing/2014/main" id="{5DF115C2-98A2-940F-EAC5-DB245F71AE8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33419" y="2467896"/>
            <a:ext cx="4618396" cy="36969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56569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292BE-2D03-8C04-6315-C751721C623D}"/>
              </a:ext>
            </a:extLst>
          </p:cNvPr>
          <p:cNvSpPr>
            <a:spLocks noGrp="1"/>
          </p:cNvSpPr>
          <p:nvPr>
            <p:ph type="title"/>
          </p:nvPr>
        </p:nvSpPr>
        <p:spPr/>
        <p:txBody>
          <a:bodyPr>
            <a:normAutofit fontScale="90000"/>
          </a:bodyPr>
          <a:lstStyle/>
          <a:p>
            <a:r>
              <a:rPr lang="en-IN" b="1" dirty="0">
                <a:latin typeface="Times New Roman" panose="02020603050405020304" pitchFamily="18" charset="0"/>
                <a:cs typeface="Times New Roman" panose="02020603050405020304" pitchFamily="18" charset="0"/>
              </a:rPr>
              <a:t>Concept of Organisational Structure and Chart</a:t>
            </a:r>
            <a:br>
              <a:rPr lang="en-IN" dirty="0"/>
            </a:br>
            <a:endParaRPr lang="en-IN" dirty="0"/>
          </a:p>
        </p:txBody>
      </p:sp>
      <p:sp>
        <p:nvSpPr>
          <p:cNvPr id="3" name="Content Placeholder 2">
            <a:extLst>
              <a:ext uri="{FF2B5EF4-FFF2-40B4-BE49-F238E27FC236}">
                <a16:creationId xmlns:a16="http://schemas.microsoft.com/office/drawing/2014/main" id="{BFFD1D2F-C83F-DFA4-B0DA-1005267E6176}"/>
              </a:ext>
            </a:extLst>
          </p:cNvPr>
          <p:cNvSpPr>
            <a:spLocks noGrp="1"/>
          </p:cNvSpPr>
          <p:nvPr>
            <p:ph idx="1"/>
          </p:nvPr>
        </p:nvSpPr>
        <p:spPr>
          <a:xfrm>
            <a:off x="1295402" y="2556932"/>
            <a:ext cx="5007075" cy="3627558"/>
          </a:xfrm>
        </p:spPr>
        <p:txBody>
          <a:bodyPr>
            <a:normAutofit fontScale="92500" lnSpcReduction="20000"/>
          </a:bodyPr>
          <a:lstStyle/>
          <a:p>
            <a:pPr lvl="0"/>
            <a:r>
              <a:rPr lang="en-IN" dirty="0">
                <a:latin typeface="Times New Roman" panose="02020603050405020304" pitchFamily="18" charset="0"/>
                <a:cs typeface="Times New Roman" panose="02020603050405020304" pitchFamily="18" charset="0"/>
              </a:rPr>
              <a:t>How the roles, responsibilities and authority are coordinated.</a:t>
            </a:r>
          </a:p>
          <a:p>
            <a:pPr lvl="0"/>
            <a:r>
              <a:rPr lang="en-IN" dirty="0">
                <a:latin typeface="Times New Roman" panose="02020603050405020304" pitchFamily="18" charset="0"/>
                <a:cs typeface="Times New Roman" panose="02020603050405020304" pitchFamily="18" charset="0"/>
              </a:rPr>
              <a:t>Establishes lines of communication and levels of decision-making.</a:t>
            </a:r>
          </a:p>
          <a:p>
            <a:pPr lvl="0"/>
            <a:r>
              <a:rPr lang="en-IN" dirty="0">
                <a:latin typeface="Times New Roman" panose="02020603050405020304" pitchFamily="18" charset="0"/>
                <a:cs typeface="Times New Roman" panose="02020603050405020304" pitchFamily="18" charset="0"/>
              </a:rPr>
              <a:t>Structure is graphically illustrated in the form of organisational charts.</a:t>
            </a:r>
          </a:p>
          <a:p>
            <a:pPr lvl="0"/>
            <a:r>
              <a:rPr lang="en-IN" dirty="0">
                <a:latin typeface="Times New Roman" panose="02020603050405020304" pitchFamily="18" charset="0"/>
                <a:cs typeface="Times New Roman" panose="02020603050405020304" pitchFamily="18" charset="0"/>
              </a:rPr>
              <a:t>Importance:</a:t>
            </a:r>
          </a:p>
          <a:p>
            <a:pPr lvl="1"/>
            <a:r>
              <a:rPr lang="en-IN" dirty="0">
                <a:latin typeface="Times New Roman" panose="02020603050405020304" pitchFamily="18" charset="0"/>
                <a:cs typeface="Times New Roman" panose="02020603050405020304" pitchFamily="18" charset="0"/>
              </a:rPr>
              <a:t>Clarifies reporting lines</a:t>
            </a:r>
          </a:p>
          <a:p>
            <a:pPr lvl="1"/>
            <a:r>
              <a:rPr lang="en-IN" dirty="0">
                <a:latin typeface="Times New Roman" panose="02020603050405020304" pitchFamily="18" charset="0"/>
                <a:cs typeface="Times New Roman" panose="02020603050405020304" pitchFamily="18" charset="0"/>
              </a:rPr>
              <a:t>Improves coordination</a:t>
            </a:r>
          </a:p>
          <a:p>
            <a:pPr lvl="1"/>
            <a:r>
              <a:rPr lang="en-IN" dirty="0">
                <a:latin typeface="Times New Roman" panose="02020603050405020304" pitchFamily="18" charset="0"/>
                <a:cs typeface="Times New Roman" panose="02020603050405020304" pitchFamily="18" charset="0"/>
              </a:rPr>
              <a:t>Promotes efficiency and accountability.</a:t>
            </a:r>
          </a:p>
          <a:p>
            <a:endParaRPr lang="en-IN" dirty="0"/>
          </a:p>
        </p:txBody>
      </p:sp>
      <p:pic>
        <p:nvPicPr>
          <p:cNvPr id="6" name="Picture 5">
            <a:extLst>
              <a:ext uri="{FF2B5EF4-FFF2-40B4-BE49-F238E27FC236}">
                <a16:creationId xmlns:a16="http://schemas.microsoft.com/office/drawing/2014/main" id="{3A368D89-F8A2-8942-1922-F09C81C8E0D5}"/>
              </a:ext>
            </a:extLst>
          </p:cNvPr>
          <p:cNvPicPr>
            <a:picLocks noChangeAspect="1"/>
          </p:cNvPicPr>
          <p:nvPr/>
        </p:nvPicPr>
        <p:blipFill>
          <a:blip r:embed="rId3"/>
          <a:stretch>
            <a:fillRect/>
          </a:stretch>
        </p:blipFill>
        <p:spPr>
          <a:xfrm>
            <a:off x="6499123" y="2556932"/>
            <a:ext cx="4807974" cy="3627558"/>
          </a:xfrm>
          <a:prstGeom prst="rect">
            <a:avLst/>
          </a:prstGeom>
        </p:spPr>
      </p:pic>
    </p:spTree>
    <p:extLst>
      <p:ext uri="{BB962C8B-B14F-4D97-AF65-F5344CB8AC3E}">
        <p14:creationId xmlns:p14="http://schemas.microsoft.com/office/powerpoint/2010/main" val="13340445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D8FCA-35C5-D4BC-0440-79CF070B4731}"/>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Tesco’s Functional Structure</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1C8571A-9383-02B4-30AA-B6BCC3C4A8E3}"/>
              </a:ext>
            </a:extLst>
          </p:cNvPr>
          <p:cNvSpPr>
            <a:spLocks noGrp="1"/>
          </p:cNvSpPr>
          <p:nvPr>
            <p:ph idx="1"/>
          </p:nvPr>
        </p:nvSpPr>
        <p:spPr>
          <a:xfrm>
            <a:off x="1295401" y="2556932"/>
            <a:ext cx="4554793" cy="3617726"/>
          </a:xfrm>
        </p:spPr>
        <p:txBody>
          <a:bodyPr>
            <a:normAutofit fontScale="92500"/>
          </a:bodyPr>
          <a:lstStyle/>
          <a:p>
            <a:pPr lvl="0"/>
            <a:r>
              <a:rPr lang="en-IN" dirty="0">
                <a:latin typeface="Times New Roman" panose="02020603050405020304" pitchFamily="18" charset="0"/>
                <a:cs typeface="Times New Roman" panose="02020603050405020304" pitchFamily="18" charset="0"/>
              </a:rPr>
              <a:t>Departments by business functions:</a:t>
            </a:r>
          </a:p>
          <a:p>
            <a:pPr lvl="1"/>
            <a:r>
              <a:rPr lang="en-IN" dirty="0">
                <a:latin typeface="Times New Roman" panose="02020603050405020304" pitchFamily="18" charset="0"/>
                <a:cs typeface="Times New Roman" panose="02020603050405020304" pitchFamily="18" charset="0"/>
              </a:rPr>
              <a:t>Marketing, Finance, HR, Operations, IT.</a:t>
            </a:r>
          </a:p>
          <a:p>
            <a:pPr lvl="0"/>
            <a:r>
              <a:rPr lang="en-IN" dirty="0">
                <a:latin typeface="Times New Roman" panose="02020603050405020304" pitchFamily="18" charset="0"/>
                <a:cs typeface="Times New Roman" panose="02020603050405020304" pitchFamily="18" charset="0"/>
              </a:rPr>
              <a:t>Top management decision-making.</a:t>
            </a:r>
          </a:p>
          <a:p>
            <a:pPr lvl="0"/>
            <a:r>
              <a:rPr lang="en-IN" dirty="0">
                <a:latin typeface="Times New Roman" panose="02020603050405020304" pitchFamily="18" charset="0"/>
                <a:cs typeface="Times New Roman" panose="02020603050405020304" pitchFamily="18" charset="0"/>
              </a:rPr>
              <a:t>Fosters professionalism and effectiveness of departments.</a:t>
            </a:r>
          </a:p>
          <a:p>
            <a:pPr lvl="0"/>
            <a:r>
              <a:rPr lang="en-IN" dirty="0">
                <a:latin typeface="Times New Roman" panose="02020603050405020304" pitchFamily="18" charset="0"/>
                <a:cs typeface="Times New Roman" panose="02020603050405020304" pitchFamily="18" charset="0"/>
              </a:rPr>
              <a:t>Applicable in stable environments where the products are standardised.</a:t>
            </a:r>
          </a:p>
          <a:p>
            <a:endParaRPr lang="en-IN" dirty="0"/>
          </a:p>
        </p:txBody>
      </p:sp>
      <p:pic>
        <p:nvPicPr>
          <p:cNvPr id="7" name="Picture 6">
            <a:extLst>
              <a:ext uri="{FF2B5EF4-FFF2-40B4-BE49-F238E27FC236}">
                <a16:creationId xmlns:a16="http://schemas.microsoft.com/office/drawing/2014/main" id="{332D9FAB-55BC-C196-7266-7564DD690856}"/>
              </a:ext>
            </a:extLst>
          </p:cNvPr>
          <p:cNvPicPr>
            <a:picLocks noChangeAspect="1"/>
          </p:cNvPicPr>
          <p:nvPr/>
        </p:nvPicPr>
        <p:blipFill>
          <a:blip r:embed="rId3"/>
          <a:stretch>
            <a:fillRect/>
          </a:stretch>
        </p:blipFill>
        <p:spPr>
          <a:xfrm>
            <a:off x="6096000" y="2448232"/>
            <a:ext cx="5451950" cy="3798552"/>
          </a:xfrm>
          <a:prstGeom prst="rect">
            <a:avLst/>
          </a:prstGeom>
        </p:spPr>
      </p:pic>
    </p:spTree>
    <p:extLst>
      <p:ext uri="{BB962C8B-B14F-4D97-AF65-F5344CB8AC3E}">
        <p14:creationId xmlns:p14="http://schemas.microsoft.com/office/powerpoint/2010/main" val="41079797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30EE3-0915-8128-F763-FB55C1E92375}"/>
              </a:ext>
            </a:extLst>
          </p:cNvPr>
          <p:cNvSpPr>
            <a:spLocks noGrp="1"/>
          </p:cNvSpPr>
          <p:nvPr>
            <p:ph type="title"/>
          </p:nvPr>
        </p:nvSpPr>
        <p:spPr/>
        <p:txBody>
          <a:bodyPr>
            <a:normAutofit fontScale="90000"/>
          </a:bodyPr>
          <a:lstStyle/>
          <a:p>
            <a:r>
              <a:rPr lang="en-IN" b="1" dirty="0">
                <a:latin typeface="Times New Roman" panose="02020603050405020304" pitchFamily="18" charset="0"/>
                <a:cs typeface="Times New Roman" panose="02020603050405020304" pitchFamily="18" charset="0"/>
              </a:rPr>
              <a:t>Tesco’s Divisional Structure</a:t>
            </a:r>
            <a:br>
              <a:rPr lang="en-IN" dirty="0"/>
            </a:br>
            <a:endParaRPr lang="en-IN" dirty="0"/>
          </a:p>
        </p:txBody>
      </p:sp>
      <p:sp>
        <p:nvSpPr>
          <p:cNvPr id="3" name="Content Placeholder 2">
            <a:extLst>
              <a:ext uri="{FF2B5EF4-FFF2-40B4-BE49-F238E27FC236}">
                <a16:creationId xmlns:a16="http://schemas.microsoft.com/office/drawing/2014/main" id="{9ECBACE2-6164-9720-3BD2-9510B964AE16}"/>
              </a:ext>
            </a:extLst>
          </p:cNvPr>
          <p:cNvSpPr>
            <a:spLocks noGrp="1"/>
          </p:cNvSpPr>
          <p:nvPr>
            <p:ph idx="1"/>
          </p:nvPr>
        </p:nvSpPr>
        <p:spPr>
          <a:xfrm>
            <a:off x="1295401" y="2556931"/>
            <a:ext cx="4957915" cy="3647223"/>
          </a:xfrm>
        </p:spPr>
        <p:txBody>
          <a:bodyPr/>
          <a:lstStyle/>
          <a:p>
            <a:pPr lvl="0"/>
            <a:r>
              <a:rPr lang="en-IN" dirty="0">
                <a:latin typeface="Times New Roman" panose="02020603050405020304" pitchFamily="18" charset="0"/>
                <a:cs typeface="Times New Roman" panose="02020603050405020304" pitchFamily="18" charset="0"/>
              </a:rPr>
              <a:t>Organised according to products, regions, or segments.</a:t>
            </a:r>
          </a:p>
          <a:p>
            <a:pPr lvl="0"/>
            <a:r>
              <a:rPr lang="en-IN" dirty="0">
                <a:latin typeface="Times New Roman" panose="02020603050405020304" pitchFamily="18" charset="0"/>
                <a:cs typeface="Times New Roman" panose="02020603050405020304" pitchFamily="18" charset="0"/>
              </a:rPr>
              <a:t>All divisions are semi-autonomous.</a:t>
            </a:r>
          </a:p>
          <a:p>
            <a:pPr lvl="0"/>
            <a:r>
              <a:rPr lang="en-IN" dirty="0">
                <a:latin typeface="Times New Roman" panose="02020603050405020304" pitchFamily="18" charset="0"/>
                <a:cs typeface="Times New Roman" panose="02020603050405020304" pitchFamily="18" charset="0"/>
              </a:rPr>
              <a:t>Enables flexibility and quick local decision-making.</a:t>
            </a:r>
          </a:p>
          <a:p>
            <a:pPr lvl="0"/>
            <a:r>
              <a:rPr lang="en-IN" dirty="0">
                <a:latin typeface="Times New Roman" panose="02020603050405020304" pitchFamily="18" charset="0"/>
                <a:cs typeface="Times New Roman" panose="02020603050405020304" pitchFamily="18" charset="0"/>
              </a:rPr>
              <a:t>Typical of diversified and multinational companies.</a:t>
            </a:r>
          </a:p>
          <a:p>
            <a:endParaRPr lang="en-IN" dirty="0"/>
          </a:p>
        </p:txBody>
      </p:sp>
      <p:pic>
        <p:nvPicPr>
          <p:cNvPr id="7" name="Picture 6">
            <a:extLst>
              <a:ext uri="{FF2B5EF4-FFF2-40B4-BE49-F238E27FC236}">
                <a16:creationId xmlns:a16="http://schemas.microsoft.com/office/drawing/2014/main" id="{E907766A-984C-4AB5-8FE4-E98ACA81C810}"/>
              </a:ext>
            </a:extLst>
          </p:cNvPr>
          <p:cNvPicPr>
            <a:picLocks noChangeAspect="1"/>
          </p:cNvPicPr>
          <p:nvPr/>
        </p:nvPicPr>
        <p:blipFill>
          <a:blip r:embed="rId3"/>
          <a:stretch>
            <a:fillRect/>
          </a:stretch>
        </p:blipFill>
        <p:spPr>
          <a:xfrm>
            <a:off x="6685934" y="2419278"/>
            <a:ext cx="4847305" cy="3784875"/>
          </a:xfrm>
          <a:prstGeom prst="rect">
            <a:avLst/>
          </a:prstGeom>
        </p:spPr>
      </p:pic>
    </p:spTree>
    <p:extLst>
      <p:ext uri="{BB962C8B-B14F-4D97-AF65-F5344CB8AC3E}">
        <p14:creationId xmlns:p14="http://schemas.microsoft.com/office/powerpoint/2010/main" val="41077475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786AF-FAA8-0235-C65E-05F789206DDE}"/>
              </a:ext>
            </a:extLst>
          </p:cNvPr>
          <p:cNvSpPr>
            <a:spLocks noGrp="1"/>
          </p:cNvSpPr>
          <p:nvPr>
            <p:ph type="title"/>
          </p:nvPr>
        </p:nvSpPr>
        <p:spPr/>
        <p:txBody>
          <a:bodyPr>
            <a:normAutofit fontScale="90000"/>
          </a:bodyPr>
          <a:lstStyle/>
          <a:p>
            <a:r>
              <a:rPr lang="en-IN" b="1" dirty="0">
                <a:latin typeface="Times New Roman" panose="02020603050405020304" pitchFamily="18" charset="0"/>
                <a:cs typeface="Times New Roman" panose="02020603050405020304" pitchFamily="18" charset="0"/>
              </a:rPr>
              <a:t>Tesco’s Matrix Structure</a:t>
            </a:r>
            <a:br>
              <a:rPr lang="en-IN"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F6F1CA7-61A8-E644-2E61-B5148743B79E}"/>
              </a:ext>
            </a:extLst>
          </p:cNvPr>
          <p:cNvSpPr>
            <a:spLocks noGrp="1"/>
          </p:cNvSpPr>
          <p:nvPr>
            <p:ph idx="1"/>
          </p:nvPr>
        </p:nvSpPr>
        <p:spPr>
          <a:xfrm>
            <a:off x="1295401" y="2556931"/>
            <a:ext cx="4240160" cy="3588229"/>
          </a:xfrm>
        </p:spPr>
        <p:txBody>
          <a:bodyPr>
            <a:normAutofit fontScale="92500" lnSpcReduction="10000"/>
          </a:bodyPr>
          <a:lstStyle/>
          <a:p>
            <a:pPr lvl="0"/>
            <a:r>
              <a:rPr lang="en-IN" dirty="0">
                <a:latin typeface="Times New Roman" panose="02020603050405020304" pitchFamily="18" charset="0"/>
                <a:cs typeface="Times New Roman" panose="02020603050405020304" pitchFamily="18" charset="0"/>
              </a:rPr>
              <a:t>Integrates divisional and functional structures.</a:t>
            </a:r>
          </a:p>
          <a:p>
            <a:pPr lvl="0"/>
            <a:r>
              <a:rPr lang="en-IN" dirty="0">
                <a:latin typeface="Times New Roman" panose="02020603050405020304" pitchFamily="18" charset="0"/>
                <a:cs typeface="Times New Roman" panose="02020603050405020304" pitchFamily="18" charset="0"/>
              </a:rPr>
              <a:t>The functional and project managers have employees who report to them.</a:t>
            </a:r>
          </a:p>
          <a:p>
            <a:pPr lvl="0"/>
            <a:r>
              <a:rPr lang="en-IN" dirty="0">
                <a:latin typeface="Times New Roman" panose="02020603050405020304" pitchFamily="18" charset="0"/>
                <a:cs typeface="Times New Roman" panose="02020603050405020304" pitchFamily="18" charset="0"/>
              </a:rPr>
              <a:t>Fosters interdepartmental cooperation.</a:t>
            </a:r>
          </a:p>
          <a:p>
            <a:pPr lvl="0"/>
            <a:r>
              <a:rPr lang="en-IN" dirty="0">
                <a:latin typeface="Times New Roman" panose="02020603050405020304" pitchFamily="18" charset="0"/>
                <a:cs typeface="Times New Roman" panose="02020603050405020304" pitchFamily="18" charset="0"/>
              </a:rPr>
              <a:t>Best in dynamic conditions which demand innovation.</a:t>
            </a:r>
          </a:p>
          <a:p>
            <a:endParaRPr lang="en-IN" dirty="0"/>
          </a:p>
        </p:txBody>
      </p:sp>
      <p:pic>
        <p:nvPicPr>
          <p:cNvPr id="2050" name="Picture 2" descr="What Is a Matrix Organizational Chart and How To Make Them - EdrawMind">
            <a:extLst>
              <a:ext uri="{FF2B5EF4-FFF2-40B4-BE49-F238E27FC236}">
                <a16:creationId xmlns:a16="http://schemas.microsoft.com/office/drawing/2014/main" id="{A7CBCA11-9BFD-836F-CAF8-9D3D82B398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3316" y="2477729"/>
            <a:ext cx="5250426" cy="36674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38194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FE9EE-8877-268D-79A1-0F93612165B6}"/>
              </a:ext>
            </a:extLst>
          </p:cNvPr>
          <p:cNvSpPr>
            <a:spLocks noGrp="1"/>
          </p:cNvSpPr>
          <p:nvPr>
            <p:ph type="title"/>
          </p:nvPr>
        </p:nvSpPr>
        <p:spPr>
          <a:xfrm>
            <a:off x="1295402" y="982132"/>
            <a:ext cx="9601196" cy="1303867"/>
          </a:xfrm>
        </p:spPr>
        <p:txBody>
          <a:bodyPr>
            <a:normAutofit/>
          </a:bodyPr>
          <a:lstStyle/>
          <a:p>
            <a:r>
              <a:rPr lang="en-IN" b="1" dirty="0">
                <a:latin typeface="Times New Roman" panose="02020603050405020304" pitchFamily="18" charset="0"/>
                <a:cs typeface="Times New Roman" panose="02020603050405020304" pitchFamily="18" charset="0"/>
              </a:rPr>
              <a:t>Conclusion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1524012-A934-C6D8-9AC4-F9AE14C2DE00}"/>
              </a:ext>
            </a:extLst>
          </p:cNvPr>
          <p:cNvSpPr>
            <a:spLocks noGrp="1"/>
          </p:cNvSpPr>
          <p:nvPr>
            <p:ph idx="1"/>
          </p:nvPr>
        </p:nvSpPr>
        <p:spPr>
          <a:xfrm>
            <a:off x="1295401" y="2556931"/>
            <a:ext cx="5026741" cy="3666887"/>
          </a:xfrm>
        </p:spPr>
        <p:txBody>
          <a:bodyPr>
            <a:normAutofit fontScale="92500" lnSpcReduction="20000"/>
          </a:bodyPr>
          <a:lstStyle/>
          <a:p>
            <a:pPr lvl="0"/>
            <a:r>
              <a:rPr lang="en-IN" dirty="0">
                <a:latin typeface="Times New Roman" panose="02020603050405020304" pitchFamily="18" charset="0"/>
                <a:cs typeface="Times New Roman" panose="02020603050405020304" pitchFamily="18" charset="0"/>
              </a:rPr>
              <a:t>Organisational structure provides the way of distributing work and authority.</a:t>
            </a:r>
          </a:p>
          <a:p>
            <a:pPr lvl="0"/>
            <a:r>
              <a:rPr lang="en-IN" dirty="0">
                <a:latin typeface="Times New Roman" panose="02020603050405020304" pitchFamily="18" charset="0"/>
                <a:cs typeface="Times New Roman" panose="02020603050405020304" pitchFamily="18" charset="0"/>
              </a:rPr>
              <a:t>Tesco uses a combination of functional structure, divisional and matrix structure.</a:t>
            </a:r>
          </a:p>
          <a:p>
            <a:pPr lvl="0"/>
            <a:r>
              <a:rPr lang="en-IN" dirty="0">
                <a:latin typeface="Times New Roman" panose="02020603050405020304" pitchFamily="18" charset="0"/>
                <a:cs typeface="Times New Roman" panose="02020603050405020304" pitchFamily="18" charset="0"/>
              </a:rPr>
              <a:t>All designs have an impact on performance, communication, and leadership.</a:t>
            </a:r>
          </a:p>
          <a:p>
            <a:pPr lvl="0"/>
            <a:r>
              <a:rPr lang="en-IN" dirty="0">
                <a:latin typeface="Times New Roman" panose="02020603050405020304" pitchFamily="18" charset="0"/>
                <a:cs typeface="Times New Roman" panose="02020603050405020304" pitchFamily="18" charset="0"/>
              </a:rPr>
              <a:t>The appropriate structure would improve efficiency, flexibility, and customer service.</a:t>
            </a:r>
          </a:p>
          <a:p>
            <a:pPr algn="ctr"/>
            <a:endParaRPr lang="en-IN" b="1" dirty="0">
              <a:latin typeface="Times New Roman" panose="02020603050405020304" pitchFamily="18" charset="0"/>
              <a:cs typeface="Times New Roman" panose="02020603050405020304" pitchFamily="18" charset="0"/>
            </a:endParaRPr>
          </a:p>
        </p:txBody>
      </p:sp>
      <p:pic>
        <p:nvPicPr>
          <p:cNvPr id="3074" name="Picture 2" descr="Writing Note Showing Conclusion. Business Photo Showcasing Results ...">
            <a:extLst>
              <a:ext uri="{FF2B5EF4-FFF2-40B4-BE49-F238E27FC236}">
                <a16:creationId xmlns:a16="http://schemas.microsoft.com/office/drawing/2014/main" id="{36200B66-DE5E-392D-F9B2-D6F8430873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3084" y="2487560"/>
            <a:ext cx="4650658" cy="37362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07408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97D41-2BA2-B4C5-34BD-EF1A1AE745BE}"/>
              </a:ext>
            </a:extLst>
          </p:cNvPr>
          <p:cNvSpPr>
            <a:spLocks noGrp="1"/>
          </p:cNvSpPr>
          <p:nvPr>
            <p:ph type="title"/>
          </p:nvPr>
        </p:nvSpPr>
        <p:spPr/>
        <p:txBody>
          <a:bodyPr>
            <a:normAutofit fontScale="90000"/>
          </a:bodyPr>
          <a:lstStyle/>
          <a:p>
            <a:r>
              <a:rPr lang="en-IN" b="1" dirty="0">
                <a:latin typeface="Times New Roman" panose="02020603050405020304" pitchFamily="18" charset="0"/>
                <a:cs typeface="Times New Roman" panose="02020603050405020304" pitchFamily="18" charset="0"/>
              </a:rPr>
              <a:t>References</a:t>
            </a:r>
            <a:br>
              <a:rPr lang="en-IN"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5CC2E5C-153B-B78C-64AD-126B9AF1CB92}"/>
              </a:ext>
            </a:extLst>
          </p:cNvPr>
          <p:cNvSpPr>
            <a:spLocks noGrp="1"/>
          </p:cNvSpPr>
          <p:nvPr>
            <p:ph idx="1"/>
          </p:nvPr>
        </p:nvSpPr>
        <p:spPr/>
        <p:txBody>
          <a:bodyPr>
            <a:normAutofit fontScale="62500" lnSpcReduction="20000"/>
          </a:bodyPr>
          <a:lstStyle/>
          <a:p>
            <a:r>
              <a:rPr lang="en-GB" dirty="0">
                <a:latin typeface="Times New Roman" panose="02020603050405020304" pitchFamily="18" charset="0"/>
                <a:cs typeface="Times New Roman" panose="02020603050405020304" pitchFamily="18" charset="0"/>
              </a:rPr>
              <a:t>Hammoudi Halat, D., Soltani, A., Dalli, R., </a:t>
            </a:r>
            <a:r>
              <a:rPr lang="en-GB" dirty="0" err="1">
                <a:latin typeface="Times New Roman" panose="02020603050405020304" pitchFamily="18" charset="0"/>
                <a:cs typeface="Times New Roman" panose="02020603050405020304" pitchFamily="18" charset="0"/>
              </a:rPr>
              <a:t>Alsarraj</a:t>
            </a:r>
            <a:r>
              <a:rPr lang="en-GB" dirty="0">
                <a:latin typeface="Times New Roman" panose="02020603050405020304" pitchFamily="18" charset="0"/>
                <a:cs typeface="Times New Roman" panose="02020603050405020304" pitchFamily="18" charset="0"/>
              </a:rPr>
              <a:t>, L. and Malki, A., (2023). Understanding and fostering mental health and well-being among university faculty: A narrative review. </a:t>
            </a:r>
            <a:r>
              <a:rPr lang="en-GB" i="1" dirty="0">
                <a:latin typeface="Times New Roman" panose="02020603050405020304" pitchFamily="18" charset="0"/>
                <a:cs typeface="Times New Roman" panose="02020603050405020304" pitchFamily="18" charset="0"/>
              </a:rPr>
              <a:t>Journal of Clinical Medicine</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12</a:t>
            </a:r>
            <a:r>
              <a:rPr lang="en-GB" dirty="0">
                <a:latin typeface="Times New Roman" panose="02020603050405020304" pitchFamily="18" charset="0"/>
                <a:cs typeface="Times New Roman" panose="02020603050405020304" pitchFamily="18" charset="0"/>
              </a:rPr>
              <a:t>(13), p.4425.</a:t>
            </a:r>
            <a:endParaRPr lang="en-IN"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Kerzner, H. (2025). </a:t>
            </a:r>
            <a:r>
              <a:rPr lang="en-GB" i="1" dirty="0">
                <a:latin typeface="Times New Roman" panose="02020603050405020304" pitchFamily="18" charset="0"/>
                <a:cs typeface="Times New Roman" panose="02020603050405020304" pitchFamily="18" charset="0"/>
              </a:rPr>
              <a:t>Project management: a systems approach to planning, scheduling, and controlling</a:t>
            </a:r>
            <a:r>
              <a:rPr lang="en-GB" dirty="0">
                <a:latin typeface="Times New Roman" panose="02020603050405020304" pitchFamily="18" charset="0"/>
                <a:cs typeface="Times New Roman" panose="02020603050405020304" pitchFamily="18" charset="0"/>
              </a:rPr>
              <a:t>. John Wiley &amp; Sons.</a:t>
            </a:r>
            <a:endParaRPr lang="en-IN"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Meng, S., (2024). Operation Management of Grocery Retailer in the UK: A Case of Tesco. </a:t>
            </a:r>
            <a:r>
              <a:rPr lang="en-GB" i="1" dirty="0">
                <a:latin typeface="Times New Roman" panose="02020603050405020304" pitchFamily="18" charset="0"/>
                <a:cs typeface="Times New Roman" panose="02020603050405020304" pitchFamily="18" charset="0"/>
              </a:rPr>
              <a:t>Pacific International Journal</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7</a:t>
            </a:r>
            <a:r>
              <a:rPr lang="en-GB" dirty="0">
                <a:latin typeface="Times New Roman" panose="02020603050405020304" pitchFamily="18" charset="0"/>
                <a:cs typeface="Times New Roman" panose="02020603050405020304" pitchFamily="18" charset="0"/>
              </a:rPr>
              <a:t>(2), pp.136-142.</a:t>
            </a:r>
            <a:endParaRPr lang="en-IN"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Oliveira, J.S., Cadogan, J.W., </a:t>
            </a:r>
            <a:r>
              <a:rPr lang="en-GB" dirty="0" err="1">
                <a:latin typeface="Times New Roman" panose="02020603050405020304" pitchFamily="18" charset="0"/>
                <a:cs typeface="Times New Roman" panose="02020603050405020304" pitchFamily="18" charset="0"/>
              </a:rPr>
              <a:t>Gnizy</a:t>
            </a:r>
            <a:r>
              <a:rPr lang="en-GB" dirty="0">
                <a:latin typeface="Times New Roman" panose="02020603050405020304" pitchFamily="18" charset="0"/>
                <a:cs typeface="Times New Roman" panose="02020603050405020304" pitchFamily="18" charset="0"/>
              </a:rPr>
              <a:t>, I. and Abdul-Talib, A.N., (2024). How many eggs in how many baskets? National versus regional diversification strategies and export success. </a:t>
            </a:r>
            <a:r>
              <a:rPr lang="en-GB" i="1" dirty="0">
                <a:latin typeface="Times New Roman" panose="02020603050405020304" pitchFamily="18" charset="0"/>
                <a:cs typeface="Times New Roman" panose="02020603050405020304" pitchFamily="18" charset="0"/>
              </a:rPr>
              <a:t>Journal of Strategic Marketing</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32</a:t>
            </a:r>
            <a:r>
              <a:rPr lang="en-GB" dirty="0">
                <a:latin typeface="Times New Roman" panose="02020603050405020304" pitchFamily="18" charset="0"/>
                <a:cs typeface="Times New Roman" panose="02020603050405020304" pitchFamily="18" charset="0"/>
              </a:rPr>
              <a:t>(3), pp.251-265.</a:t>
            </a:r>
            <a:endParaRPr lang="en-IN"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Rajagopal, N.K., Qureshi, N.I., Durga, S., Ramirez Asis, E.H., Huerta Soto, R.M., Gupta, S.K. and Deepak, S., (2022). Future of business culture: An artificial intelligence‐driven digital framework for organisation’s decision‐making process. </a:t>
            </a:r>
            <a:r>
              <a:rPr lang="en-GB" i="1" dirty="0">
                <a:latin typeface="Times New Roman" panose="02020603050405020304" pitchFamily="18" charset="0"/>
                <a:cs typeface="Times New Roman" panose="02020603050405020304" pitchFamily="18" charset="0"/>
              </a:rPr>
              <a:t>Complexity</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2022</a:t>
            </a:r>
            <a:r>
              <a:rPr lang="en-GB" dirty="0">
                <a:latin typeface="Times New Roman" panose="02020603050405020304" pitchFamily="18" charset="0"/>
                <a:cs typeface="Times New Roman" panose="02020603050405020304" pitchFamily="18" charset="0"/>
              </a:rPr>
              <a:t>(1), p.7796507.</a:t>
            </a:r>
            <a:endParaRPr lang="en-IN"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001685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E322F-6443-CC83-203A-6B95CCEBD374}"/>
              </a:ext>
            </a:extLst>
          </p:cNvPr>
          <p:cNvSpPr>
            <a:spLocks noGrp="1"/>
          </p:cNvSpPr>
          <p:nvPr>
            <p:ph type="title"/>
          </p:nvPr>
        </p:nvSpPr>
        <p:spPr/>
        <p:txBody>
          <a:bodyPr>
            <a:normAutofit fontScale="90000"/>
          </a:bodyPr>
          <a:lstStyle/>
          <a:p>
            <a:r>
              <a:rPr lang="en-IN" b="1" dirty="0">
                <a:latin typeface="Times New Roman" panose="02020603050405020304" pitchFamily="18" charset="0"/>
                <a:cs typeface="Times New Roman" panose="02020603050405020304" pitchFamily="18" charset="0"/>
              </a:rPr>
              <a:t>Q&amp;A</a:t>
            </a:r>
            <a:br>
              <a:rPr lang="en-IN"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4DD977E-F0C3-3744-CE8B-89800628BAC8}"/>
              </a:ext>
            </a:extLst>
          </p:cNvPr>
          <p:cNvSpPr>
            <a:spLocks noGrp="1"/>
          </p:cNvSpPr>
          <p:nvPr>
            <p:ph idx="1"/>
          </p:nvPr>
        </p:nvSpPr>
        <p:spPr>
          <a:xfrm>
            <a:off x="1295401" y="2556932"/>
            <a:ext cx="4377812" cy="3318936"/>
          </a:xfrm>
        </p:spPr>
        <p:txBody>
          <a:bodyPr/>
          <a:lstStyle/>
          <a:p>
            <a:pPr lvl="0"/>
            <a:r>
              <a:rPr lang="en-IN" dirty="0">
                <a:latin typeface="Times New Roman" panose="02020603050405020304" pitchFamily="18" charset="0"/>
                <a:cs typeface="Times New Roman" panose="02020603050405020304" pitchFamily="18" charset="0"/>
              </a:rPr>
              <a:t>Thank you for listening!</a:t>
            </a:r>
          </a:p>
          <a:p>
            <a:pPr lvl="0"/>
            <a:r>
              <a:rPr lang="en-IN" dirty="0">
                <a:latin typeface="Times New Roman" panose="02020603050405020304" pitchFamily="18" charset="0"/>
                <a:cs typeface="Times New Roman" panose="02020603050405020304" pitchFamily="18" charset="0"/>
              </a:rPr>
              <a:t>Questions?</a:t>
            </a:r>
          </a:p>
          <a:p>
            <a:endParaRPr lang="en-IN" dirty="0"/>
          </a:p>
        </p:txBody>
      </p:sp>
      <p:pic>
        <p:nvPicPr>
          <p:cNvPr id="4098" name="Picture 2" descr="Q&amp;a Icon - Questions and Answers - 3d Man Stock Illustration ...">
            <a:extLst>
              <a:ext uri="{FF2B5EF4-FFF2-40B4-BE49-F238E27FC236}">
                <a16:creationId xmlns:a16="http://schemas.microsoft.com/office/drawing/2014/main" id="{50E47491-2F41-B5FD-F052-53EC3F6631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9961" y="2458064"/>
            <a:ext cx="4933336" cy="37559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724826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1215</Words>
  <Application>Microsoft Office PowerPoint</Application>
  <PresentationFormat>Widescreen</PresentationFormat>
  <Paragraphs>70</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Garamond</vt:lpstr>
      <vt:lpstr>Times New Roman</vt:lpstr>
      <vt:lpstr>Organic</vt:lpstr>
      <vt:lpstr>Understanding Organisational Structure and Culture</vt:lpstr>
      <vt:lpstr>Outline </vt:lpstr>
      <vt:lpstr>Introduction </vt:lpstr>
      <vt:lpstr>Concept of Organisational Structure and Chart </vt:lpstr>
      <vt:lpstr>Tesco’s Functional Structure</vt:lpstr>
      <vt:lpstr>Tesco’s Divisional Structure </vt:lpstr>
      <vt:lpstr>Tesco’s Matrix Structure </vt:lpstr>
      <vt:lpstr>Conclusion</vt:lpstr>
      <vt:lpstr>References </vt:lpstr>
      <vt:lpstr>Q&amp;A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2025-10-15T09:52:04Z</dcterms:created>
  <dcterms:modified xsi:type="dcterms:W3CDTF">2025-10-17T11:04:02Z</dcterms:modified>
</cp:coreProperties>
</file>