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3"/>
  </p:notes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282" y="-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E28BDA-E7BD-4FCE-8608-6B57FDA249E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29ED0F-7309-4CBD-8C7D-A61F50BF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951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29ED0F-7309-4CBD-8C7D-A61F50BF160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253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124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810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382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746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673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348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499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031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940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901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496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88AD44-49C6-4EAB-AB1D-8DF85A98D2D1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D71C37-AE91-4FC0-8211-EE3E781ED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321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statista.com/" TargetMode="External"/><Relationship Id="rId4" Type="http://schemas.openxmlformats.org/officeDocument/2006/relationships/hyperlink" Target="https://www.hbs.ed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04800" y="754384"/>
            <a:ext cx="3129951" cy="304698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sz="1200" b="1" dirty="0" smtClean="0"/>
              <a:t>Company Overview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>
                <a:latin typeface="+mj-lt"/>
              </a:rPr>
              <a:t>Amazon is an international technology corporation that deals with e-commerce, cloud computing, and artificial intelligence.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>
                <a:latin typeface="+mj-lt"/>
              </a:rPr>
              <a:t>It has a robust digital ecosystem comprising of </a:t>
            </a:r>
            <a:r>
              <a:rPr lang="en-US" sz="1200" dirty="0" err="1" smtClean="0">
                <a:latin typeface="+mj-lt"/>
              </a:rPr>
              <a:t>Alexa</a:t>
            </a:r>
            <a:r>
              <a:rPr lang="en-US" sz="1200" dirty="0" smtClean="0">
                <a:latin typeface="+mj-lt"/>
              </a:rPr>
              <a:t>, AWS and Prime services.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>
                <a:latin typeface="+mj-lt"/>
              </a:rPr>
              <a:t>Customer-centric innovation and constant growth are the priorities of the company (Chaffey and Ellis-Chadwick, 2019).</a:t>
            </a:r>
            <a:endParaRPr lang="en-US" sz="1200" dirty="0">
              <a:latin typeface="+mj-lt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04800" y="3805685"/>
            <a:ext cx="3129951" cy="221599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GB" sz="1200" b="1" dirty="0"/>
              <a:t>Brand Extension Idea</a:t>
            </a:r>
          </a:p>
          <a:p>
            <a:pPr algn="just">
              <a:lnSpc>
                <a:spcPct val="150000"/>
              </a:lnSpc>
            </a:pPr>
            <a:r>
              <a:rPr lang="en-GB" sz="1200" dirty="0"/>
              <a:t>Amazon Health+ is a digital health platform that operates on AI.</a:t>
            </a:r>
          </a:p>
          <a:p>
            <a:pPr algn="just">
              <a:lnSpc>
                <a:spcPct val="150000"/>
              </a:lnSpc>
            </a:pPr>
            <a:r>
              <a:rPr lang="en-GB" sz="1200" dirty="0"/>
              <a:t>It combines </a:t>
            </a:r>
            <a:r>
              <a:rPr lang="en-GB" sz="1200" dirty="0" err="1"/>
              <a:t>wearables</a:t>
            </a:r>
            <a:r>
              <a:rPr lang="en-GB" sz="1200" dirty="0"/>
              <a:t> with </a:t>
            </a:r>
            <a:r>
              <a:rPr lang="en-GB" sz="1200" dirty="0" err="1"/>
              <a:t>Alexa</a:t>
            </a:r>
            <a:r>
              <a:rPr lang="en-GB" sz="1200" dirty="0"/>
              <a:t> to have live health monitoring.</a:t>
            </a:r>
          </a:p>
          <a:p>
            <a:pPr algn="just">
              <a:lnSpc>
                <a:spcPct val="150000"/>
              </a:lnSpc>
            </a:pPr>
            <a:r>
              <a:rPr lang="en-GB" sz="1200" dirty="0"/>
              <a:t>The expansion diversifies Amazon into the flourishing digital healthcare industry (</a:t>
            </a:r>
            <a:r>
              <a:rPr lang="en-GB" sz="1200" dirty="0" err="1"/>
              <a:t>Kotler</a:t>
            </a:r>
            <a:r>
              <a:rPr lang="en-GB" sz="1200" dirty="0"/>
              <a:t> et al., 2024).</a:t>
            </a:r>
          </a:p>
        </p:txBody>
      </p:sp>
      <p:sp>
        <p:nvSpPr>
          <p:cNvPr id="7" name="Rectangle 6"/>
          <p:cNvSpPr/>
          <p:nvPr/>
        </p:nvSpPr>
        <p:spPr>
          <a:xfrm>
            <a:off x="3581400" y="3491149"/>
            <a:ext cx="2742280" cy="2585323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b="1" dirty="0"/>
              <a:t>Market Opportunity and </a:t>
            </a:r>
            <a:r>
              <a:rPr lang="en-US" sz="1200" b="1" dirty="0" smtClean="0"/>
              <a:t>Trends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/>
              <a:t>Remote </a:t>
            </a:r>
            <a:r>
              <a:rPr lang="en-US" sz="1200" dirty="0"/>
              <a:t>healthcare and smart health technologies are in demand. </a:t>
            </a:r>
            <a:endParaRPr lang="en-US" sz="1200" dirty="0" smtClean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/>
              <a:t>The </a:t>
            </a:r>
            <a:r>
              <a:rPr lang="en-US" sz="1200" dirty="0"/>
              <a:t>COVID-19 pandemic has increased the health-consciousness of consumers. </a:t>
            </a:r>
            <a:endParaRPr lang="en-US" sz="1200" dirty="0" smtClean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/>
              <a:t>The </a:t>
            </a:r>
            <a:r>
              <a:rPr lang="en-US" sz="1200" dirty="0"/>
              <a:t>market of wearable technologies is developing at an accelerated pace (</a:t>
            </a:r>
            <a:r>
              <a:rPr lang="en-US" sz="1200" dirty="0" err="1"/>
              <a:t>Statista</a:t>
            </a:r>
            <a:r>
              <a:rPr lang="en-US" sz="1200" dirty="0"/>
              <a:t>, 2023).</a:t>
            </a:r>
            <a:endParaRPr lang="en-GB" sz="1200" dirty="0"/>
          </a:p>
        </p:txBody>
      </p:sp>
      <p:sp>
        <p:nvSpPr>
          <p:cNvPr id="8" name="Rectangle 7"/>
          <p:cNvSpPr/>
          <p:nvPr/>
        </p:nvSpPr>
        <p:spPr>
          <a:xfrm>
            <a:off x="6440281" y="764024"/>
            <a:ext cx="2475119" cy="262245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b="1" dirty="0"/>
              <a:t>Sustainability Alignment </a:t>
            </a:r>
            <a:endParaRPr lang="en-US" sz="1200" b="1" dirty="0" smtClean="0"/>
          </a:p>
          <a:p>
            <a:pPr marL="171450" indent="-1714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/>
              <a:t>The </a:t>
            </a:r>
            <a:r>
              <a:rPr lang="en-US" sz="1200" dirty="0"/>
              <a:t>platform will decrease hospital visits, thus carbon emissions. </a:t>
            </a:r>
            <a:endParaRPr lang="en-US" sz="1200" dirty="0" smtClean="0"/>
          </a:p>
          <a:p>
            <a:pPr marL="171450" indent="-1714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/>
              <a:t>It </a:t>
            </a:r>
            <a:r>
              <a:rPr lang="en-US" sz="1200" dirty="0"/>
              <a:t>advocates preventive health and wellbeing in the long run</a:t>
            </a:r>
            <a:r>
              <a:rPr lang="en-US" sz="1200" dirty="0" smtClean="0"/>
              <a:t>.</a:t>
            </a:r>
          </a:p>
          <a:p>
            <a:pPr marL="171450" indent="-1714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/>
              <a:t> </a:t>
            </a:r>
            <a:r>
              <a:rPr lang="en-US" sz="1200" dirty="0"/>
              <a:t>It helps in maintaining sustainable healthcare systems (Porter and Kramer, 2019).</a:t>
            </a:r>
            <a:endParaRPr lang="en-GB" sz="1200" dirty="0"/>
          </a:p>
        </p:txBody>
      </p:sp>
      <p:sp>
        <p:nvSpPr>
          <p:cNvPr id="9" name="Rectangle 8"/>
          <p:cNvSpPr/>
          <p:nvPr/>
        </p:nvSpPr>
        <p:spPr>
          <a:xfrm>
            <a:off x="6440281" y="3332202"/>
            <a:ext cx="2475119" cy="2769989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sz="1200" b="1" dirty="0"/>
              <a:t>Value Proposition </a:t>
            </a:r>
            <a:endParaRPr lang="en-US" sz="1200" b="1" dirty="0" smtClean="0"/>
          </a:p>
          <a:p>
            <a:pPr marL="171450" indent="-1714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/>
              <a:t>It </a:t>
            </a:r>
            <a:r>
              <a:rPr lang="en-US" sz="1200" dirty="0"/>
              <a:t>is convenient as it allows real-time monitoring of health at home. </a:t>
            </a:r>
            <a:endParaRPr lang="en-US" sz="1200" dirty="0" smtClean="0"/>
          </a:p>
          <a:p>
            <a:pPr marL="171450" indent="-1714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/>
              <a:t>It </a:t>
            </a:r>
            <a:r>
              <a:rPr lang="en-US" sz="1200" dirty="0"/>
              <a:t>enhances the ecosystem and competitive advantage of Amazon. </a:t>
            </a:r>
            <a:endParaRPr lang="en-US" sz="1200" dirty="0" smtClean="0"/>
          </a:p>
          <a:p>
            <a:pPr marL="171450" indent="-1714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1200" dirty="0" smtClean="0"/>
              <a:t>It </a:t>
            </a:r>
            <a:r>
              <a:rPr lang="en-US" sz="1200" dirty="0"/>
              <a:t>introduces new sources of revenue in healthcare markets (</a:t>
            </a:r>
            <a:r>
              <a:rPr lang="en-US" sz="1200" dirty="0" err="1"/>
              <a:t>Kotler</a:t>
            </a:r>
            <a:r>
              <a:rPr lang="en-US" sz="1200" dirty="0"/>
              <a:t> et al., 2024).</a:t>
            </a:r>
            <a:endParaRPr lang="en-GB" sz="1200" dirty="0"/>
          </a:p>
        </p:txBody>
      </p:sp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400" y="764025"/>
            <a:ext cx="2740583" cy="2741176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sp>
        <p:nvSpPr>
          <p:cNvPr id="12" name="Rectangle 11"/>
          <p:cNvSpPr/>
          <p:nvPr/>
        </p:nvSpPr>
        <p:spPr>
          <a:xfrm>
            <a:off x="2431776" y="36576"/>
            <a:ext cx="5203989" cy="64633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/>
            <a:r>
              <a:rPr lang="en-US" sz="1200" b="1" dirty="0" smtClean="0"/>
              <a:t>Amazon Health+: A Strategic Brand Extension for Future Healthcare Innovation</a:t>
            </a:r>
          </a:p>
          <a:p>
            <a:pPr algn="ctr"/>
            <a:r>
              <a:rPr lang="en-US" sz="1200" b="1" dirty="0" smtClean="0"/>
              <a:t>Student Name: </a:t>
            </a:r>
            <a:r>
              <a:rPr lang="en-US" sz="1200" b="1" dirty="0" err="1" smtClean="0"/>
              <a:t>Shariara</a:t>
            </a:r>
            <a:r>
              <a:rPr lang="en-US" sz="1200" b="1" dirty="0" smtClean="0"/>
              <a:t> Mahmud </a:t>
            </a:r>
            <a:r>
              <a:rPr lang="en-US" sz="1200" b="1" dirty="0" err="1" smtClean="0"/>
              <a:t>Rafat</a:t>
            </a:r>
            <a:r>
              <a:rPr lang="en-US" sz="1200" b="1" dirty="0" smtClean="0"/>
              <a:t> </a:t>
            </a:r>
          </a:p>
          <a:p>
            <a:pPr algn="ctr"/>
            <a:r>
              <a:rPr lang="en-US" sz="1200" b="1" dirty="0" smtClean="0"/>
              <a:t>Student ID: 2521546</a:t>
            </a:r>
            <a:endParaRPr lang="en-GB" sz="1200" b="1" dirty="0"/>
          </a:p>
        </p:txBody>
      </p:sp>
      <p:sp>
        <p:nvSpPr>
          <p:cNvPr id="14" name="Rectangle 13"/>
          <p:cNvSpPr/>
          <p:nvPr/>
        </p:nvSpPr>
        <p:spPr>
          <a:xfrm>
            <a:off x="0" y="6076472"/>
            <a:ext cx="9146876" cy="78483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/>
            <a:r>
              <a:rPr lang="en-GB" sz="900" b="1" dirty="0"/>
              <a:t>Reference </a:t>
            </a:r>
            <a:endParaRPr lang="en-GB" sz="900" dirty="0"/>
          </a:p>
          <a:p>
            <a:pPr algn="just"/>
            <a:r>
              <a:rPr lang="en-GB" sz="900" dirty="0"/>
              <a:t>Chaffey, D. and Ellis-Chadwick, F. (2019) </a:t>
            </a:r>
            <a:r>
              <a:rPr lang="en-GB" sz="900" i="1" dirty="0"/>
              <a:t>Digital Marketing</a:t>
            </a:r>
            <a:r>
              <a:rPr lang="en-GB" sz="900" dirty="0"/>
              <a:t>. 7th </a:t>
            </a:r>
            <a:r>
              <a:rPr lang="en-GB" sz="900" dirty="0" err="1"/>
              <a:t>edn</a:t>
            </a:r>
            <a:r>
              <a:rPr lang="en-GB" sz="900" dirty="0"/>
              <a:t>. Harlow: Pearson. </a:t>
            </a:r>
          </a:p>
          <a:p>
            <a:pPr algn="just"/>
            <a:r>
              <a:rPr lang="en-GB" sz="900" dirty="0" err="1"/>
              <a:t>Kotler</a:t>
            </a:r>
            <a:r>
              <a:rPr lang="en-GB" sz="900" dirty="0"/>
              <a:t>, P., Keller, K.L. and </a:t>
            </a:r>
            <a:r>
              <a:rPr lang="en-GB" sz="900" dirty="0" err="1"/>
              <a:t>Chernev</a:t>
            </a:r>
            <a:r>
              <a:rPr lang="en-GB" sz="900" dirty="0"/>
              <a:t>, A. (2024) </a:t>
            </a:r>
            <a:r>
              <a:rPr lang="en-GB" sz="900" i="1" dirty="0"/>
              <a:t>Marketing Management</a:t>
            </a:r>
            <a:r>
              <a:rPr lang="en-GB" sz="900" dirty="0"/>
              <a:t>. 16th </a:t>
            </a:r>
            <a:r>
              <a:rPr lang="en-GB" sz="900" dirty="0" err="1"/>
              <a:t>edn</a:t>
            </a:r>
            <a:r>
              <a:rPr lang="en-GB" sz="900" dirty="0"/>
              <a:t>. Harlow: Pearson. </a:t>
            </a:r>
          </a:p>
          <a:p>
            <a:pPr algn="just"/>
            <a:r>
              <a:rPr lang="en-GB" sz="900" dirty="0"/>
              <a:t>Porter, M.E. and Kramer, M.R. (2019) ‘Creating shared value: Competitive advantage through social impact’, </a:t>
            </a:r>
            <a:r>
              <a:rPr lang="en-GB" sz="900" i="1" dirty="0"/>
              <a:t>Harvard Business Review</a:t>
            </a:r>
            <a:r>
              <a:rPr lang="en-GB" sz="900" dirty="0"/>
              <a:t>. Available at: </a:t>
            </a:r>
            <a:r>
              <a:rPr lang="en-GB" sz="900" u="sng" dirty="0">
                <a:hlinkClick r:id="rId4"/>
              </a:rPr>
              <a:t>https://www.hbs.edu</a:t>
            </a:r>
            <a:r>
              <a:rPr lang="en-GB" sz="900" dirty="0"/>
              <a:t> (Accessed: 2026). </a:t>
            </a:r>
          </a:p>
          <a:p>
            <a:pPr algn="just"/>
            <a:r>
              <a:rPr lang="en-GB" sz="900" dirty="0" err="1"/>
              <a:t>Statista</a:t>
            </a:r>
            <a:r>
              <a:rPr lang="en-GB" sz="900" dirty="0"/>
              <a:t> (2023) </a:t>
            </a:r>
            <a:r>
              <a:rPr lang="en-GB" sz="900" i="1" dirty="0"/>
              <a:t>Wearable technology market revenue worldwide</a:t>
            </a:r>
            <a:r>
              <a:rPr lang="en-GB" sz="900" dirty="0"/>
              <a:t>. Available at: </a:t>
            </a:r>
            <a:r>
              <a:rPr lang="en-GB" sz="900" u="sng" dirty="0">
                <a:hlinkClick r:id="rId5"/>
              </a:rPr>
              <a:t>https://www.statista.com</a:t>
            </a:r>
            <a:r>
              <a:rPr lang="en-GB" sz="900" dirty="0"/>
              <a:t> (Accessed: 1 April 2026).</a:t>
            </a:r>
          </a:p>
        </p:txBody>
      </p:sp>
    </p:spTree>
    <p:extLst>
      <p:ext uri="{BB962C8B-B14F-4D97-AF65-F5344CB8AC3E}">
        <p14:creationId xmlns:p14="http://schemas.microsoft.com/office/powerpoint/2010/main" val="27067676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349</Words>
  <Application>Microsoft Office PowerPoint</Application>
  <PresentationFormat>On-screen Show (4:3)</PresentationFormat>
  <Paragraphs>29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2026-04-04T22:04:06Z</dcterms:created>
  <dcterms:modified xsi:type="dcterms:W3CDTF">2026-04-04T22:10:04Z</dcterms:modified>
</cp:coreProperties>
</file>