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6" r:id="rId8"/>
    <p:sldMasterId id="2147483701" r:id="rId9"/>
  </p:sldMasterIdLst>
  <p:notesMasterIdLst>
    <p:notesMasterId r:id="rId33"/>
  </p:notesMasterIdLst>
  <p:sldIdLst>
    <p:sldId id="409" r:id="rId10"/>
    <p:sldId id="412" r:id="rId11"/>
    <p:sldId id="262" r:id="rId12"/>
    <p:sldId id="411" r:id="rId13"/>
    <p:sldId id="441" r:id="rId14"/>
    <p:sldId id="312" r:id="rId15"/>
    <p:sldId id="413" r:id="rId16"/>
    <p:sldId id="433" r:id="rId17"/>
    <p:sldId id="425" r:id="rId18"/>
    <p:sldId id="426" r:id="rId19"/>
    <p:sldId id="428" r:id="rId20"/>
    <p:sldId id="431" r:id="rId21"/>
    <p:sldId id="434" r:id="rId22"/>
    <p:sldId id="435" r:id="rId23"/>
    <p:sldId id="436" r:id="rId24"/>
    <p:sldId id="437" r:id="rId25"/>
    <p:sldId id="414" r:id="rId26"/>
    <p:sldId id="555" r:id="rId27"/>
    <p:sldId id="417" r:id="rId28"/>
    <p:sldId id="423" r:id="rId29"/>
    <p:sldId id="307" r:id="rId30"/>
    <p:sldId id="550" r:id="rId31"/>
    <p:sldId id="40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59443" autoAdjust="0"/>
  </p:normalViewPr>
  <p:slideViewPr>
    <p:cSldViewPr snapToGrid="0">
      <p:cViewPr varScale="1">
        <p:scale>
          <a:sx n="52" d="100"/>
          <a:sy n="52" d="100"/>
        </p:scale>
        <p:origin x="1758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3703BDE3-1F41-46C4-A04F-68860A308E7A}"/>
    <pc:docChg chg="modSld">
      <pc:chgData name="Nitheesh Kaliyamurthy" userId="2821ebda-f4ac-4963-9a4e-a836dfc45829" providerId="ADAL" clId="{3703BDE3-1F41-46C4-A04F-68860A308E7A}" dt="2024-02-05T09:31:20.789" v="2" actId="6549"/>
      <pc:docMkLst>
        <pc:docMk/>
      </pc:docMkLst>
      <pc:sldChg chg="modNotesTx">
        <pc:chgData name="Nitheesh Kaliyamurthy" userId="2821ebda-f4ac-4963-9a4e-a836dfc45829" providerId="ADAL" clId="{3703BDE3-1F41-46C4-A04F-68860A308E7A}" dt="2024-02-05T09:31:18.231" v="1" actId="20577"/>
        <pc:sldMkLst>
          <pc:docMk/>
          <pc:sldMk cId="840170834" sldId="405"/>
        </pc:sldMkLst>
      </pc:sldChg>
      <pc:sldChg chg="modNotesTx">
        <pc:chgData name="Nitheesh Kaliyamurthy" userId="2821ebda-f4ac-4963-9a4e-a836dfc45829" providerId="ADAL" clId="{3703BDE3-1F41-46C4-A04F-68860A308E7A}" dt="2024-02-05T09:31:20.789" v="2" actId="6549"/>
        <pc:sldMkLst>
          <pc:docMk/>
          <pc:sldMk cId="4172233181" sldId="55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7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28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21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6457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319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76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1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192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68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518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13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55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2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92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97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96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9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1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87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412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2/7/2026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42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72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oleObject" Target="../embeddings/oleObject2.bin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17" Type="http://schemas.openxmlformats.org/officeDocument/2006/relationships/image" Target="../media/image37.png"/><Relationship Id="rId2" Type="http://schemas.openxmlformats.org/officeDocument/2006/relationships/image" Target="../media/image25.png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png"/><Relationship Id="rId11" Type="http://schemas.openxmlformats.org/officeDocument/2006/relationships/image" Target="../media/image33.emf"/><Relationship Id="rId5" Type="http://schemas.openxmlformats.org/officeDocument/2006/relationships/image" Target="../media/image28.png"/><Relationship Id="rId15" Type="http://schemas.openxmlformats.org/officeDocument/2006/relationships/oleObject" Target="../embeddings/oleObject3.bin"/><Relationship Id="rId10" Type="http://schemas.openxmlformats.org/officeDocument/2006/relationships/oleObject" Target="../embeddings/oleObject1.bin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docs.microsoft.com/en-us/virtualization/hyper-v-on-windows/quick-start/quick-create-virtual-machine" TargetMode="External"/><Relationship Id="rId3" Type="http://schemas.openxmlformats.org/officeDocument/2006/relationships/image" Target="../media/image38.jpg"/><Relationship Id="rId7" Type="http://schemas.openxmlformats.org/officeDocument/2006/relationships/hyperlink" Target="https://docs.microsoft.com/en-us/virtualization/hyper-v-on-windows/quick-start/enable-hyper-v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ocs.microsoft.com/en-us/virtualization/hyper-v-on-windows/reference/hyper-v-requirements" TargetMode="External"/><Relationship Id="rId5" Type="http://schemas.openxmlformats.org/officeDocument/2006/relationships/hyperlink" Target="https://docs.microsoft.com/en-us/virtualization/hyper-v-on-windows/about/" TargetMode="External"/><Relationship Id="rId10" Type="http://schemas.openxmlformats.org/officeDocument/2006/relationships/hyperlink" Target="https://www.apricorn.com/upgrades/ezgig" TargetMode="External"/><Relationship Id="rId4" Type="http://schemas.openxmlformats.org/officeDocument/2006/relationships/hyperlink" Target="https://www.geeksforgeeks.org/difference-between-full-virtualization-and-paravirtualization/" TargetMode="External"/><Relationship Id="rId9" Type="http://schemas.openxmlformats.org/officeDocument/2006/relationships/hyperlink" Target="https://docs.microsoft.com/en-us/sysinternals/downloads/disk2vhd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900AF725-3D2D-ECE6-C0E6-5BE3FDA8E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solidFill>
                  <a:schemeClr val="tx1"/>
                </a:solidFill>
              </a:rPr>
              <a:t>Today’s Discussion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8FEEA4-FF41-3951-6FCB-EEFD482C3B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063" r="1" b="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E5ABF78-4832-15C0-608D-75C50317CFC7}"/>
              </a:ext>
            </a:extLst>
          </p:cNvPr>
          <p:cNvSpPr txBox="1"/>
          <p:nvPr/>
        </p:nvSpPr>
        <p:spPr>
          <a:xfrm>
            <a:off x="5868557" y="2160491"/>
            <a:ext cx="5444382" cy="253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i="1" dirty="0"/>
              <a:t>We will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the Active Directory Infrastructure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OUs and Containers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Accounts and Groups</a:t>
            </a:r>
          </a:p>
        </p:txBody>
      </p:sp>
    </p:spTree>
    <p:extLst>
      <p:ext uri="{BB962C8B-B14F-4D97-AF65-F5344CB8AC3E}">
        <p14:creationId xmlns:p14="http://schemas.microsoft.com/office/powerpoint/2010/main" val="169302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20520" cy="58396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– Active Directory: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246" y="801891"/>
            <a:ext cx="10972800" cy="3367169"/>
          </a:xfrm>
        </p:spPr>
        <p:txBody>
          <a:bodyPr>
            <a:noAutofit/>
          </a:bodyPr>
          <a:lstStyle/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A collection of </a:t>
            </a:r>
            <a:r>
              <a:rPr lang="en-GB" sz="2000" b="1" dirty="0"/>
              <a:t>one of  more services </a:t>
            </a:r>
            <a:r>
              <a:rPr lang="en-GB" sz="2000" dirty="0"/>
              <a:t>including Server Roles, its features etc 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There are three main operations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One is to </a:t>
            </a:r>
            <a:r>
              <a:rPr lang="en-GB" b="1" dirty="0"/>
              <a:t>manage identity of the resources</a:t>
            </a:r>
            <a:r>
              <a:rPr lang="en-GB" dirty="0"/>
              <a:t> on the network. 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Two is to </a:t>
            </a:r>
            <a:r>
              <a:rPr lang="en-GB" b="1" dirty="0"/>
              <a:t>facilitate access to and for the resources </a:t>
            </a:r>
            <a:r>
              <a:rPr lang="en-GB" dirty="0"/>
              <a:t>on a network.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The Third is to </a:t>
            </a:r>
            <a:r>
              <a:rPr lang="en-GB" b="1" dirty="0"/>
              <a:t>Centrally manage the network</a:t>
            </a:r>
            <a:r>
              <a:rPr lang="en-GB" dirty="0"/>
              <a:t>.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Active Directory is a directory service by Microsoft which maintains information centrally (in a database) regarding the network devices, users and their groups.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867"/>
            <a:ext cx="8568817" cy="48145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– Active Directory: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399870" y="3144960"/>
            <a:ext cx="2176201" cy="1707746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8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976987" y="1341693"/>
              <a:ext cx="1055076" cy="48779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Segoe UI" panose="020B0502040204020203" pitchFamily="34" charset="0"/>
                  <a:cs typeface="Segoe UI" panose="020B0502040204020203" pitchFamily="34" charset="0"/>
                </a:rPr>
                <a:t>Domain Services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859066" y="1864913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Internal Accounts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Authorization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Authentication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9288824" y="1139560"/>
            <a:ext cx="2143889" cy="1892846"/>
            <a:chOff x="5997940" y="2127626"/>
            <a:chExt cx="1668168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2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Federation Services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006604" y="2624992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Access for External Resources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657064" y="978484"/>
            <a:ext cx="2174487" cy="1713406"/>
            <a:chOff x="9895820" y="2118596"/>
            <a:chExt cx="167683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6" name="Rounded Rectangle 19"/>
            <p:cNvSpPr/>
            <p:nvPr/>
          </p:nvSpPr>
          <p:spPr>
            <a:xfrm>
              <a:off x="9895820" y="2118596"/>
              <a:ext cx="1676832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002062" y="2134203"/>
              <a:ext cx="1464379" cy="2489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Certificate Services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937198" y="2576217"/>
              <a:ext cx="1590622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Non-Repudiation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629419" y="1440274"/>
            <a:ext cx="2184066" cy="159213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752847" y="4464126"/>
              <a:ext cx="1366876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Rights Management Services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655669" y="5098606"/>
              <a:ext cx="1501954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Content Security and Control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200034" y="3142130"/>
            <a:ext cx="2178966" cy="1713406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4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752846" y="4464126"/>
              <a:ext cx="1277017" cy="48618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Segoe UI" panose="020B0502040204020203" pitchFamily="34" charset="0"/>
                  <a:cs typeface="Segoe UI" panose="020B0502040204020203" pitchFamily="34" charset="0"/>
                </a:rPr>
                <a:t>Lightweight Directory Services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655669" y="5098606"/>
              <a:ext cx="1501954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Application Templates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824728" y="3683403"/>
            <a:ext cx="2155055" cy="1714828"/>
            <a:chOff x="7674771" y="3393229"/>
            <a:chExt cx="2028092" cy="1326683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28" name="Group 27"/>
            <p:cNvGrpSpPr/>
            <p:nvPr/>
          </p:nvGrpSpPr>
          <p:grpSpPr>
            <a:xfrm>
              <a:off x="7674772" y="3393229"/>
              <a:ext cx="2028091" cy="1326683"/>
              <a:chOff x="7770783" y="3862767"/>
              <a:chExt cx="2028091" cy="1326683"/>
            </a:xfrm>
            <a:grpFill/>
          </p:grpSpPr>
          <p:sp>
            <p:nvSpPr>
              <p:cNvPr id="30" name="Rounded Rectangle 55"/>
              <p:cNvSpPr/>
              <p:nvPr/>
            </p:nvSpPr>
            <p:spPr>
              <a:xfrm>
                <a:off x="7770783" y="3862767"/>
                <a:ext cx="2018961" cy="1326683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7770783" y="3862767"/>
                <a:ext cx="2028091" cy="338554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>
                    <a:latin typeface="Segoe UI" panose="020B0502040204020203" pitchFamily="34" charset="0"/>
                    <a:cs typeface="Segoe UI" panose="020B0502040204020203" pitchFamily="34" charset="0"/>
                  </a:rPr>
                  <a:t>Active Directory</a:t>
                </a: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7674771" y="3745820"/>
              <a:ext cx="2021678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Access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Centralized Management</a:t>
              </a:r>
            </a:p>
          </p:txBody>
        </p:sp>
      </p:grpSp>
      <p:pic>
        <p:nvPicPr>
          <p:cNvPr id="37" name="Picture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566" y="27867"/>
            <a:ext cx="1847574" cy="739030"/>
          </a:xfrm>
          <a:prstGeom prst="rect">
            <a:avLst/>
          </a:prstGeom>
        </p:spPr>
      </p:pic>
      <p:sp>
        <p:nvSpPr>
          <p:cNvPr id="40" name="Line Callout 1 (Border and Accent Bar) 39"/>
          <p:cNvSpPr/>
          <p:nvPr/>
        </p:nvSpPr>
        <p:spPr>
          <a:xfrm>
            <a:off x="10076756" y="4256727"/>
            <a:ext cx="1651577" cy="1057030"/>
          </a:xfrm>
          <a:prstGeom prst="accentBorderCallout1">
            <a:avLst>
              <a:gd name="adj1" fmla="val 18750"/>
              <a:gd name="adj2" fmla="val -8333"/>
              <a:gd name="adj3" fmla="val 19958"/>
              <a:gd name="adj4" fmla="val -1580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Users, Computers, Policies</a:t>
            </a:r>
            <a:endParaRPr lang="en-GB" dirty="0"/>
          </a:p>
        </p:txBody>
      </p:sp>
      <p:sp>
        <p:nvSpPr>
          <p:cNvPr id="41" name="Line Callout 1 (Border and Accent Bar) 40"/>
          <p:cNvSpPr/>
          <p:nvPr/>
        </p:nvSpPr>
        <p:spPr>
          <a:xfrm>
            <a:off x="6733819" y="1902743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Service, </a:t>
            </a:r>
          </a:p>
          <a:p>
            <a:pPr marL="0" lvl="1"/>
            <a:r>
              <a:rPr lang="en-US" dirty="0"/>
              <a:t>Client, Server </a:t>
            </a:r>
          </a:p>
          <a:p>
            <a:pPr marL="0" lvl="1"/>
            <a:r>
              <a:rPr lang="en-US" dirty="0"/>
              <a:t>User identification</a:t>
            </a:r>
          </a:p>
        </p:txBody>
      </p:sp>
      <p:sp>
        <p:nvSpPr>
          <p:cNvPr id="42" name="Line Callout 1 (Border and Accent Bar) 41"/>
          <p:cNvSpPr/>
          <p:nvPr/>
        </p:nvSpPr>
        <p:spPr>
          <a:xfrm>
            <a:off x="9787022" y="2408815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-75601"/>
              <a:gd name="adj4" fmla="val -9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Resource access across traditional boundaries</a:t>
            </a:r>
          </a:p>
        </p:txBody>
      </p:sp>
      <p:sp>
        <p:nvSpPr>
          <p:cNvPr id="44" name="Line Callout 1 (Border and Accent Bar) 43"/>
          <p:cNvSpPr/>
          <p:nvPr/>
        </p:nvSpPr>
        <p:spPr>
          <a:xfrm>
            <a:off x="2966478" y="1768802"/>
            <a:ext cx="1448623" cy="1044616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Maintain security of data</a:t>
            </a:r>
          </a:p>
        </p:txBody>
      </p:sp>
      <p:sp>
        <p:nvSpPr>
          <p:cNvPr id="45" name="Line Callout 1 (Border and Accent Bar) 44"/>
          <p:cNvSpPr/>
          <p:nvPr/>
        </p:nvSpPr>
        <p:spPr>
          <a:xfrm>
            <a:off x="324508" y="4172446"/>
            <a:ext cx="1448623" cy="1044616"/>
          </a:xfrm>
          <a:prstGeom prst="accentBorderCallout1">
            <a:avLst>
              <a:gd name="adj1" fmla="val 27911"/>
              <a:gd name="adj2" fmla="val 112773"/>
              <a:gd name="adj3" fmla="val 27071"/>
              <a:gd name="adj4" fmla="val 234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Access the directory services data</a:t>
            </a:r>
          </a:p>
        </p:txBody>
      </p:sp>
      <p:sp>
        <p:nvSpPr>
          <p:cNvPr id="46" name="Line Callout 3 (Border and Accent Bar) 45"/>
          <p:cNvSpPr/>
          <p:nvPr/>
        </p:nvSpPr>
        <p:spPr>
          <a:xfrm>
            <a:off x="4824728" y="2298023"/>
            <a:ext cx="1616148" cy="1245883"/>
          </a:xfrm>
          <a:prstGeom prst="accent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100000"/>
              <a:gd name="adj6" fmla="val -16667"/>
              <a:gd name="adj7" fmla="val 125764"/>
              <a:gd name="adj8" fmla="val 15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400" dirty="0"/>
              <a:t>Securely authenticate &amp; prove the identity between users and servers on the network</a:t>
            </a:r>
          </a:p>
        </p:txBody>
      </p:sp>
    </p:spTree>
    <p:extLst>
      <p:ext uri="{BB962C8B-B14F-4D97-AF65-F5344CB8AC3E}">
        <p14:creationId xmlns:p14="http://schemas.microsoft.com/office/powerpoint/2010/main" val="34187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122590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908" y="654755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Active Directory Domain Services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/>
              <a:t>A directory service is the combination of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the directory information source &amp;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the service that the information offers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which in turn makes them </a:t>
            </a:r>
            <a:r>
              <a:rPr lang="en-US" sz="1800" b="1" i="1" u="sng" dirty="0"/>
              <a:t>available and usable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/>
              <a:t>Typical/ Old School Example: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GB" sz="1800" dirty="0"/>
              <a:t>A phone book…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The Network Management (for managing user and group accounts) could be achieved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in a Single location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With a set of tools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Capable of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assigning access to shared network resources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Directory service for AD DS enabled applications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Configuring security policies to all users and computers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Group policies to manage user desktops and security settings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endParaRPr lang="en-US" sz="1800" dirty="0">
              <a:cs typeface="Segoe UI Light" panose="020B0502040204020203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endParaRPr lang="en-US" sz="1800" dirty="0">
              <a:cs typeface="Segoe UI Light" panose="020B0502040204020203" pitchFamily="34" charset="0"/>
            </a:endParaRPr>
          </a:p>
          <a:p>
            <a:pPr lvl="2" algn="just">
              <a:buFont typeface="Wingdings" panose="05000000000000000000" pitchFamily="2" charset="2"/>
              <a:buChar char="ü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19072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02"/>
            <a:ext cx="9064715" cy="46346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20" name="Group 4"/>
          <p:cNvGrpSpPr/>
          <p:nvPr/>
        </p:nvGrpSpPr>
        <p:grpSpPr>
          <a:xfrm>
            <a:off x="3781939" y="3603779"/>
            <a:ext cx="2177883" cy="1669082"/>
            <a:chOff x="9895820" y="2118596"/>
            <a:chExt cx="170088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" name="Rounded Rectangle 19"/>
            <p:cNvSpPr/>
            <p:nvPr/>
          </p:nvSpPr>
          <p:spPr>
            <a:xfrm>
              <a:off x="9895820" y="2118596"/>
              <a:ext cx="170088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6"/>
            <p:cNvSpPr txBox="1"/>
            <p:nvPr/>
          </p:nvSpPr>
          <p:spPr>
            <a:xfrm>
              <a:off x="10002063" y="2134203"/>
              <a:ext cx="1496112" cy="29358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Client</a:t>
              </a:r>
            </a:p>
          </p:txBody>
        </p:sp>
        <p:sp>
          <p:nvSpPr>
            <p:cNvPr id="16" name="TextBox 7"/>
            <p:cNvSpPr txBox="1"/>
            <p:nvPr/>
          </p:nvSpPr>
          <p:spPr>
            <a:xfrm>
              <a:off x="9924894" y="2443739"/>
              <a:ext cx="1659504" cy="738664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32" name="Group 8"/>
          <p:cNvGrpSpPr/>
          <p:nvPr/>
        </p:nvGrpSpPr>
        <p:grpSpPr>
          <a:xfrm>
            <a:off x="8910618" y="1374411"/>
            <a:ext cx="2177884" cy="1757069"/>
            <a:chOff x="5655668" y="4464126"/>
            <a:chExt cx="1558802" cy="1729035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9" name="Rounded Rectangle 47"/>
            <p:cNvSpPr/>
            <p:nvPr/>
          </p:nvSpPr>
          <p:spPr>
            <a:xfrm>
              <a:off x="5655668" y="4464126"/>
              <a:ext cx="155880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10"/>
            <p:cNvSpPr txBox="1"/>
            <p:nvPr/>
          </p:nvSpPr>
          <p:spPr>
            <a:xfrm>
              <a:off x="5752846" y="4464126"/>
              <a:ext cx="1210629" cy="30777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Applications</a:t>
              </a:r>
            </a:p>
          </p:txBody>
        </p:sp>
        <p:sp>
          <p:nvSpPr>
            <p:cNvPr id="31" name="TextBox 11"/>
            <p:cNvSpPr txBox="1"/>
            <p:nvPr/>
          </p:nvSpPr>
          <p:spPr>
            <a:xfrm>
              <a:off x="5684092" y="4808166"/>
              <a:ext cx="1501954" cy="1384995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Server </a:t>
              </a:r>
              <a:r>
                <a:rPr lang="en-US" sz="1400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SSO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App-Specific Directory Info</a:t>
              </a:r>
            </a:p>
          </p:txBody>
        </p:sp>
      </p:grpSp>
      <p:grpSp>
        <p:nvGrpSpPr>
          <p:cNvPr id="42" name="Group 12"/>
          <p:cNvGrpSpPr/>
          <p:nvPr/>
        </p:nvGrpSpPr>
        <p:grpSpPr>
          <a:xfrm>
            <a:off x="9626179" y="3593156"/>
            <a:ext cx="2177884" cy="166908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3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TextBox 14"/>
            <p:cNvSpPr txBox="1"/>
            <p:nvPr/>
          </p:nvSpPr>
          <p:spPr>
            <a:xfrm>
              <a:off x="5752847" y="4464126"/>
              <a:ext cx="1300417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Devices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QoS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Policy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Security Policy</a:t>
              </a:r>
            </a:p>
          </p:txBody>
        </p:sp>
      </p:grpSp>
      <p:grpSp>
        <p:nvGrpSpPr>
          <p:cNvPr id="45" name="Group 16"/>
          <p:cNvGrpSpPr/>
          <p:nvPr/>
        </p:nvGrpSpPr>
        <p:grpSpPr>
          <a:xfrm>
            <a:off x="5959822" y="1374411"/>
            <a:ext cx="2177883" cy="1669082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3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TextBox 18"/>
            <p:cNvSpPr txBox="1"/>
            <p:nvPr/>
          </p:nvSpPr>
          <p:spPr>
            <a:xfrm>
              <a:off x="7918026" y="1421669"/>
              <a:ext cx="1541582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Server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Printers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Shares</a:t>
              </a:r>
            </a:p>
          </p:txBody>
        </p:sp>
      </p:grpSp>
      <p:grpSp>
        <p:nvGrpSpPr>
          <p:cNvPr id="49" name="Group 20"/>
          <p:cNvGrpSpPr/>
          <p:nvPr/>
        </p:nvGrpSpPr>
        <p:grpSpPr>
          <a:xfrm>
            <a:off x="3165467" y="1418815"/>
            <a:ext cx="2189253" cy="1666917"/>
            <a:chOff x="5997940" y="2127626"/>
            <a:chExt cx="1668168" cy="1666917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6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TextBox 2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User</a:t>
              </a:r>
            </a:p>
          </p:txBody>
        </p:sp>
        <p:sp>
          <p:nvSpPr>
            <p:cNvPr id="48" name="TextBox 23"/>
            <p:cNvSpPr txBox="1"/>
            <p:nvPr/>
          </p:nvSpPr>
          <p:spPr>
            <a:xfrm>
              <a:off x="6006604" y="2624992"/>
              <a:ext cx="1659504" cy="1169551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Account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Privileges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Profiles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53" name="Group 24"/>
          <p:cNvGrpSpPr/>
          <p:nvPr/>
        </p:nvGrpSpPr>
        <p:grpSpPr>
          <a:xfrm>
            <a:off x="6751459" y="3603779"/>
            <a:ext cx="2159159" cy="1658459"/>
            <a:chOff x="5642527" y="4464126"/>
            <a:chExt cx="1515096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5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26"/>
            <p:cNvSpPr txBox="1"/>
            <p:nvPr/>
          </p:nvSpPr>
          <p:spPr>
            <a:xfrm>
              <a:off x="5752847" y="44641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Email Servers</a:t>
              </a:r>
            </a:p>
          </p:txBody>
        </p:sp>
        <p:sp>
          <p:nvSpPr>
            <p:cNvPr id="52" name="TextBox 27"/>
            <p:cNvSpPr txBox="1"/>
            <p:nvPr/>
          </p:nvSpPr>
          <p:spPr>
            <a:xfrm>
              <a:off x="5642527" y="4783138"/>
              <a:ext cx="1501954" cy="95410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Mailbox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Address Book</a:t>
              </a:r>
            </a:p>
          </p:txBody>
        </p:sp>
      </p:grpSp>
      <p:sp>
        <p:nvSpPr>
          <p:cNvPr id="54" name="TextBox 33"/>
          <p:cNvSpPr txBox="1"/>
          <p:nvPr/>
        </p:nvSpPr>
        <p:spPr>
          <a:xfrm>
            <a:off x="249640" y="2454108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Active Directory Domain Services</a:t>
            </a:r>
          </a:p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55" name="Straight Connector 35"/>
          <p:cNvCxnSpPr/>
          <p:nvPr/>
        </p:nvCxnSpPr>
        <p:spPr>
          <a:xfrm>
            <a:off x="2977688" y="3304616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ectangle 36"/>
          <p:cNvSpPr/>
          <p:nvPr/>
        </p:nvSpPr>
        <p:spPr>
          <a:xfrm>
            <a:off x="151707" y="1077183"/>
            <a:ext cx="23582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Centralized directory </a:t>
            </a:r>
          </a:p>
        </p:txBody>
      </p:sp>
      <p:sp>
        <p:nvSpPr>
          <p:cNvPr id="57" name="Rectangle 37"/>
          <p:cNvSpPr/>
          <p:nvPr/>
        </p:nvSpPr>
        <p:spPr>
          <a:xfrm>
            <a:off x="151707" y="1553213"/>
            <a:ext cx="23968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>
                <a:latin typeface="Segoe UI Light" panose="020B0502040204020203" pitchFamily="34" charset="0"/>
                <a:cs typeface="Segoe UI Light" panose="020B0502040204020203" pitchFamily="34" charset="0"/>
              </a:rPr>
              <a:t>Single sign-on access 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8" name="Rectangle 38"/>
          <p:cNvSpPr/>
          <p:nvPr/>
        </p:nvSpPr>
        <p:spPr>
          <a:xfrm>
            <a:off x="151707" y="2029243"/>
            <a:ext cx="2130711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Integrated security </a:t>
            </a:r>
          </a:p>
        </p:txBody>
      </p:sp>
      <p:sp>
        <p:nvSpPr>
          <p:cNvPr id="59" name="Rectangle 39"/>
          <p:cNvSpPr/>
          <p:nvPr/>
        </p:nvSpPr>
        <p:spPr>
          <a:xfrm>
            <a:off x="249640" y="4377370"/>
            <a:ext cx="1279517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Scalability </a:t>
            </a:r>
          </a:p>
        </p:txBody>
      </p:sp>
      <p:sp>
        <p:nvSpPr>
          <p:cNvPr id="60" name="Rectangle 40"/>
          <p:cNvSpPr/>
          <p:nvPr/>
        </p:nvSpPr>
        <p:spPr>
          <a:xfrm>
            <a:off x="244318" y="4759119"/>
            <a:ext cx="3554435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Common management interface  </a:t>
            </a:r>
          </a:p>
        </p:txBody>
      </p:sp>
    </p:spTree>
    <p:extLst>
      <p:ext uri="{BB962C8B-B14F-4D97-AF65-F5344CB8AC3E}">
        <p14:creationId xmlns:p14="http://schemas.microsoft.com/office/powerpoint/2010/main" val="383419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12647" cy="55932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86" y="767533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Scalable, secure, and manageable infrastructure for user and resource management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stores and manages information about network resources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provides support for directory-enabled applications such as Microsoft® Exchange Server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allows for centralized management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LDAP is used to access the directory services data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Kerberos securely authenticates and proves the identity between users and servers on the network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DNS translates the Domain names into IP Addresses.</a:t>
            </a:r>
            <a:endParaRPr lang="en-GB" sz="1800" dirty="0"/>
          </a:p>
          <a:p>
            <a:pPr lvl="1" algn="just">
              <a:buFont typeface="Wingdings" panose="05000000000000000000" pitchFamily="2" charset="2"/>
              <a:buChar char="ü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13814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559504" cy="41864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601" y="697194"/>
            <a:ext cx="11394558" cy="421176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b="1" dirty="0">
                <a:cs typeface="Segoe UI Light" panose="020B0502040204020203" pitchFamily="34" charset="0"/>
              </a:rPr>
              <a:t>Physical Components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Data store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Domain controllers 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Global catalog server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Read-Only Domain Controller (RODC)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b="1" dirty="0">
                <a:cs typeface="Segoe UI Light" panose="020B0502040204020203" pitchFamily="34" charset="0"/>
              </a:rPr>
              <a:t>Logical Components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Partitions and Schema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Domains and Domain trees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Forests and Sites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Organizational units (OUs)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843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939307" cy="59024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</a:p>
        </p:txBody>
      </p:sp>
      <p:sp>
        <p:nvSpPr>
          <p:cNvPr id="14" name="Rounded Rectangle 51"/>
          <p:cNvSpPr/>
          <p:nvPr/>
        </p:nvSpPr>
        <p:spPr>
          <a:xfrm>
            <a:off x="9507710" y="3701580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Email Servers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Mailbox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Address Book</a:t>
            </a:r>
          </a:p>
        </p:txBody>
      </p:sp>
      <p:sp>
        <p:nvSpPr>
          <p:cNvPr id="22" name="Rounded Rectangle 17"/>
          <p:cNvSpPr/>
          <p:nvPr/>
        </p:nvSpPr>
        <p:spPr>
          <a:xfrm>
            <a:off x="5311974" y="1112118"/>
            <a:ext cx="2668197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Windows User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Account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Privileges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Profiles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Policies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229543" y="2096624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Active Directory LD Services</a:t>
            </a:r>
          </a:p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2957591" y="2947132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17"/>
          <p:cNvSpPr/>
          <p:nvPr/>
        </p:nvSpPr>
        <p:spPr>
          <a:xfrm>
            <a:off x="8487135" y="590244"/>
            <a:ext cx="3322175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Server </a:t>
            </a: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App-Specific Directory Info</a:t>
            </a:r>
          </a:p>
        </p:txBody>
      </p:sp>
      <p:sp>
        <p:nvSpPr>
          <p:cNvPr id="35" name="Rounded Rectangle 51"/>
          <p:cNvSpPr/>
          <p:nvPr/>
        </p:nvSpPr>
        <p:spPr>
          <a:xfrm>
            <a:off x="6751522" y="3130865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Network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QoS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Security Policy</a:t>
            </a:r>
          </a:p>
        </p:txBody>
      </p:sp>
      <p:sp>
        <p:nvSpPr>
          <p:cNvPr id="3" name="Rectangle 2"/>
          <p:cNvSpPr/>
          <p:nvPr/>
        </p:nvSpPr>
        <p:spPr>
          <a:xfrm>
            <a:off x="229543" y="4638046"/>
            <a:ext cx="88375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AD LDS (Lightweight Directory Services) is a </a:t>
            </a:r>
            <a:r>
              <a:rPr lang="en-US" b="1" dirty="0"/>
              <a:t>hierarchical file-based directory store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AD LDS is both the </a:t>
            </a:r>
            <a:r>
              <a:rPr lang="en-US" b="1" dirty="0"/>
              <a:t>directory information source and the service that makes the information available and usable</a:t>
            </a:r>
          </a:p>
        </p:txBody>
      </p:sp>
    </p:spTree>
    <p:extLst>
      <p:ext uri="{BB962C8B-B14F-4D97-AF65-F5344CB8AC3E}">
        <p14:creationId xmlns:p14="http://schemas.microsoft.com/office/powerpoint/2010/main" val="90082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01632" cy="51912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909262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Lightweight Directory Access Protocol (LDAP)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Directory service that provides </a:t>
            </a:r>
            <a:r>
              <a:rPr lang="en-US" sz="1800" b="1" i="1" dirty="0"/>
              <a:t>flexible support for directory-enabled applications, without the dependencies and domain-related restrictions of AD DS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provide </a:t>
            </a:r>
            <a:r>
              <a:rPr lang="en-US" sz="1800" b="1" i="1" dirty="0"/>
              <a:t>directory services for directory-enabled applications without incurring the overhead of domains and forests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no requirement for a </a:t>
            </a:r>
            <a:r>
              <a:rPr lang="en-US" sz="1800" b="1" i="1" dirty="0"/>
              <a:t>single schema throughout a forest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US" sz="1800" dirty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X.500 Standard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Based on TCP/IP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method for accessing, searching, and modifying a directory service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client-server model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696431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926080" cy="55932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808778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Authentication</a:t>
            </a:r>
            <a:r>
              <a:rPr lang="en-US" sz="1800" dirty="0"/>
              <a:t>: </a:t>
            </a:r>
            <a:r>
              <a:rPr lang="en-US" sz="1800" b="1" dirty="0"/>
              <a:t>Verification – Local vs Network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Authorization</a:t>
            </a:r>
            <a:r>
              <a:rPr lang="en-US" sz="1800" dirty="0"/>
              <a:t>: The authenticated user’s permission to execute the required task.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b="1" dirty="0"/>
              <a:t>SECURITY IDENTIFIER (SID)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b="1" dirty="0"/>
              <a:t>ACCESS CONTROL LIST (ACL)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/>
              <a:t>A </a:t>
            </a:r>
            <a:r>
              <a:rPr lang="en-US" sz="1800" i="1" dirty="0"/>
              <a:t>discretionary access control list </a:t>
            </a:r>
            <a:r>
              <a:rPr lang="en-US" sz="1800" dirty="0"/>
              <a:t>(DACL) identifies the security principals that are allowed or denied access to an object. 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When a person or process tries to access an object, the system checks the ACEs in the object's DACL to determine whether to grant access to it.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If the object does not have a DACL, the system grants full access to everyone.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If the object's DACL has no ACEs, the system denies all attempts to access the object because the DACL does not allow any access rights.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/>
              <a:t>A </a:t>
            </a:r>
            <a:r>
              <a:rPr lang="en-US" sz="1800" i="1" dirty="0"/>
              <a:t>system access control list</a:t>
            </a:r>
            <a:r>
              <a:rPr lang="en-US" sz="1800" dirty="0"/>
              <a:t> (SACL) enables administrators to log attempts to access a secured object. 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Each ACE specifies the types of access attempts by a specified principal that cause the system to generate a record in the security event log. An ACE in a SACL can generate audit records when an access attempt fails, when it succeeds, or both.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§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716316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346"/>
            <a:ext cx="8592378" cy="60273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al 2"/>
          <p:cNvSpPr>
            <a:spLocks noChangeArrowheads="1"/>
          </p:cNvSpPr>
          <p:nvPr/>
        </p:nvSpPr>
        <p:spPr bwMode="auto">
          <a:xfrm>
            <a:off x="1853916" y="992219"/>
            <a:ext cx="8220075" cy="418465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EEEFD7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>
            <a:outerShdw dist="35921" dir="2700000" algn="ctr" rotWithShape="0">
              <a:srgbClr val="ADADAD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US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2406365" y="3194081"/>
            <a:ext cx="3524250" cy="2122488"/>
          </a:xfrm>
          <a:prstGeom prst="rect">
            <a:avLst/>
          </a:prstGeom>
          <a:gradFill rotWithShape="1">
            <a:gsLst>
              <a:gs pos="0">
                <a:srgbClr val="97DFC1"/>
              </a:gs>
              <a:gs pos="100000">
                <a:srgbClr val="DAF4E9"/>
              </a:gs>
            </a:gsLst>
            <a:lin ang="2700000" scaled="1"/>
          </a:gradFill>
          <a:ln w="9525" algn="ctr">
            <a:solidFill>
              <a:srgbClr val="333333"/>
            </a:solidFill>
            <a:round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marL="166688" indent="-166688">
              <a:lnSpc>
                <a:spcPct val="90000"/>
              </a:lnSpc>
              <a:spcBef>
                <a:spcPct val="40000"/>
              </a:spcBef>
              <a:buSzPct val="80000"/>
              <a:buBlip>
                <a:blip r:embed="rId2"/>
              </a:buBlip>
              <a:defRPr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AD DS domain controller records must be registered in DNS to enable other domain controllers and client computers to locate the domain controllers</a:t>
            </a:r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6057616" y="998570"/>
            <a:ext cx="3630613" cy="2039937"/>
            <a:chOff x="4594225" y="1366838"/>
            <a:chExt cx="3630613" cy="2039937"/>
          </a:xfrm>
        </p:grpSpPr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4594225" y="1366838"/>
              <a:ext cx="3630613" cy="2039937"/>
            </a:xfrm>
            <a:prstGeom prst="rect">
              <a:avLst/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domain names must be DNS domain names</a:t>
              </a:r>
            </a:p>
          </p:txBody>
        </p:sp>
        <p:pic>
          <p:nvPicPr>
            <p:cNvPr id="9" name="Picture 3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18275" y="1974850"/>
              <a:ext cx="1452563" cy="1284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0" name="Text Box 34"/>
            <p:cNvSpPr txBox="1">
              <a:spLocks noChangeArrowheads="1"/>
            </p:cNvSpPr>
            <p:nvPr/>
          </p:nvSpPr>
          <p:spPr bwMode="auto">
            <a:xfrm>
              <a:off x="6572250" y="2386013"/>
              <a:ext cx="1325563" cy="449262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2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DNS Domain Name</a:t>
              </a:r>
              <a:endParaRPr lang="en-US" sz="1200" b="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1" name="Picture 3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366000" y="2949575"/>
              <a:ext cx="527050" cy="3444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grpSp>
        <p:nvGrpSpPr>
          <p:cNvPr id="12" name="Group 21"/>
          <p:cNvGrpSpPr>
            <a:grpSpLocks/>
          </p:cNvGrpSpPr>
          <p:nvPr/>
        </p:nvGrpSpPr>
        <p:grpSpPr bwMode="auto">
          <a:xfrm>
            <a:off x="2423828" y="998570"/>
            <a:ext cx="3506787" cy="2039937"/>
            <a:chOff x="960438" y="1366838"/>
            <a:chExt cx="3506787" cy="2039937"/>
          </a:xfrm>
        </p:grpSpPr>
        <p:sp>
          <p:nvSpPr>
            <p:cNvPr id="13" name="AutoShape 4"/>
            <p:cNvSpPr>
              <a:spLocks noChangeArrowheads="1"/>
            </p:cNvSpPr>
            <p:nvPr/>
          </p:nvSpPr>
          <p:spPr bwMode="auto">
            <a:xfrm>
              <a:off x="960438" y="1366838"/>
              <a:ext cx="3506787" cy="2039937"/>
            </a:xfrm>
            <a:prstGeom prst="rect">
              <a:avLst/>
            </a:prstGeom>
            <a:gradFill rotWithShape="1">
              <a:gsLst>
                <a:gs pos="0">
                  <a:srgbClr val="B395D8"/>
                </a:gs>
                <a:gs pos="100000">
                  <a:srgbClr val="DFD2EE"/>
                </a:gs>
              </a:gsLst>
              <a:lin ang="2700000" scaled="1"/>
            </a:gradFill>
            <a:ln w="9525" algn="ctr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requires a DNS infrastructure</a:t>
              </a:r>
            </a:p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defRPr/>
              </a:pPr>
              <a:endParaRPr lang="en-US" sz="160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4" name="Picture 43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947988" y="2093913"/>
              <a:ext cx="1130300" cy="126841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5" name="Text Box 39"/>
            <p:cNvSpPr txBox="1">
              <a:spLocks noChangeArrowheads="1"/>
            </p:cNvSpPr>
            <p:nvPr/>
          </p:nvSpPr>
          <p:spPr bwMode="auto">
            <a:xfrm>
              <a:off x="2832100" y="3013075"/>
              <a:ext cx="674688" cy="2524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400">
                  <a:latin typeface="Segoe UI Light" panose="020B0502040204020203" pitchFamily="34" charset="0"/>
                  <a:cs typeface="Segoe UI Light" panose="020B0502040204020203" pitchFamily="34" charset="0"/>
                </a:rPr>
                <a:t>DNS</a:t>
              </a:r>
              <a:endParaRPr lang="en-US" sz="14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grpSp>
          <p:nvGrpSpPr>
            <p:cNvPr id="16" name="Group 44"/>
            <p:cNvGrpSpPr>
              <a:grpSpLocks/>
            </p:cNvGrpSpPr>
            <p:nvPr/>
          </p:nvGrpSpPr>
          <p:grpSpPr bwMode="auto">
            <a:xfrm>
              <a:off x="3151188" y="1930400"/>
              <a:ext cx="755650" cy="666750"/>
              <a:chOff x="-1172" y="457"/>
              <a:chExt cx="476" cy="420"/>
            </a:xfrm>
          </p:grpSpPr>
          <p:pic>
            <p:nvPicPr>
              <p:cNvPr id="17" name="Picture 41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-1172" y="457"/>
                <a:ext cx="476" cy="42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18" name="Picture 42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36" y="620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9" name="Group 23"/>
          <p:cNvGrpSpPr>
            <a:grpSpLocks/>
          </p:cNvGrpSpPr>
          <p:nvPr/>
        </p:nvGrpSpPr>
        <p:grpSpPr bwMode="auto">
          <a:xfrm>
            <a:off x="6057616" y="3194081"/>
            <a:ext cx="3694113" cy="2254250"/>
            <a:chOff x="4594225" y="3562350"/>
            <a:chExt cx="3694113" cy="2254250"/>
          </a:xfrm>
        </p:grpSpPr>
        <p:sp>
          <p:nvSpPr>
            <p:cNvPr id="20" name="AutoShape 7"/>
            <p:cNvSpPr>
              <a:spLocks noChangeArrowheads="1"/>
            </p:cNvSpPr>
            <p:nvPr/>
          </p:nvSpPr>
          <p:spPr bwMode="auto">
            <a:xfrm>
              <a:off x="4594225" y="3562350"/>
              <a:ext cx="3630613" cy="2103438"/>
            </a:xfrm>
            <a:prstGeom prst="rect">
              <a:avLst/>
            </a:prstGeom>
            <a:gradFill rotWithShape="1">
              <a:gsLst>
                <a:gs pos="0">
                  <a:srgbClr val="D5D69C"/>
                </a:gs>
                <a:gs pos="100000">
                  <a:srgbClr val="EEEFD7"/>
                </a:gs>
              </a:gsLst>
              <a:lin ang="2700000" scaled="1"/>
            </a:gra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>
                  <a:latin typeface="Segoe UI Light" panose="020B0502040204020203" pitchFamily="34" charset="0"/>
                  <a:cs typeface="Segoe UI Light" panose="020B0502040204020203" pitchFamily="34" charset="0"/>
                </a:rPr>
                <a:t>DNS zones can be stored in AD DS as Active Directory integrated zones</a:t>
              </a:r>
            </a:p>
          </p:txBody>
        </p:sp>
        <p:grpSp>
          <p:nvGrpSpPr>
            <p:cNvPr id="21" name="Group 50"/>
            <p:cNvGrpSpPr>
              <a:grpSpLocks/>
            </p:cNvGrpSpPr>
            <p:nvPr/>
          </p:nvGrpSpPr>
          <p:grpSpPr bwMode="auto">
            <a:xfrm>
              <a:off x="6783388" y="4494213"/>
              <a:ext cx="1504950" cy="1322387"/>
              <a:chOff x="-1648" y="1123"/>
              <a:chExt cx="948" cy="833"/>
            </a:xfrm>
          </p:grpSpPr>
          <p:pic>
            <p:nvPicPr>
              <p:cNvPr id="22" name="Picture 47"/>
              <p:cNvPicPr>
                <a:picLocks noChangeAspect="1" noChangeArrowheads="1"/>
              </p:cNvPicPr>
              <p:nvPr/>
            </p:nvPicPr>
            <p:blipFill>
              <a:blip r:embed="rId8"/>
              <a:srcRect/>
              <a:stretch>
                <a:fillRect/>
              </a:stretch>
            </p:blipFill>
            <p:spPr bwMode="auto">
              <a:xfrm>
                <a:off x="-1648" y="1123"/>
                <a:ext cx="938" cy="82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23" name="Picture 48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19" y="1747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4" name="Group 49"/>
              <p:cNvGrpSpPr>
                <a:grpSpLocks/>
              </p:cNvGrpSpPr>
              <p:nvPr/>
            </p:nvGrpSpPr>
            <p:grpSpPr bwMode="auto">
              <a:xfrm>
                <a:off x="-1429" y="1412"/>
                <a:ext cx="511" cy="373"/>
                <a:chOff x="-1159" y="2866"/>
                <a:chExt cx="511" cy="373"/>
              </a:xfrm>
            </p:grpSpPr>
            <p:pic>
              <p:nvPicPr>
                <p:cNvPr id="25" name="Picture 45"/>
                <p:cNvPicPr>
                  <a:picLocks noChangeAspect="1" noChangeArrowheads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-1159" y="2866"/>
                  <a:ext cx="485" cy="37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  <a:effectLst>
                  <a:outerShdw dist="35921" dir="2700000" algn="ctr" rotWithShape="0">
                    <a:srgbClr val="AFAFAF"/>
                  </a:outerShdw>
                </a:effectLst>
              </p:spPr>
            </p:pic>
            <p:sp>
              <p:nvSpPr>
                <p:cNvPr id="26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-1083" y="2907"/>
                  <a:ext cx="435" cy="25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anchor="ctr"/>
                <a:lstStyle>
                  <a:lvl1pPr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1pPr>
                  <a:lvl2pPr marL="742950" indent="-28575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2pPr>
                  <a:lvl3pPr marL="11430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3pPr>
                  <a:lvl4pPr marL="16002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4pPr>
                  <a:lvl5pPr marL="20574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9pPr>
                </a:lstStyle>
                <a:p>
                  <a:r>
                    <a:rPr lang="en-GB" sz="1400" b="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DNS Zone</a:t>
                  </a:r>
                  <a:endParaRPr lang="en-US" sz="1400" b="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3991" y="-8748"/>
            <a:ext cx="1847574" cy="7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6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622026" cy="707923"/>
          </a:xfrm>
        </p:spPr>
        <p:txBody>
          <a:bodyPr anchor="ctr">
            <a:normAutofit/>
          </a:bodyPr>
          <a:lstStyle/>
          <a:p>
            <a:r>
              <a:rPr lang="en-US" sz="3200" dirty="0"/>
              <a:t>II – Active Directory: Domain Services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716" y="1051837"/>
            <a:ext cx="6737258" cy="3979585"/>
          </a:xfrm>
        </p:spPr>
        <p:txBody>
          <a:bodyPr anchor="ctr">
            <a:noAutofit/>
          </a:bodyPr>
          <a:lstStyle/>
          <a:p>
            <a:pPr algn="just"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2000" b="1" dirty="0">
                <a:cs typeface="Segoe UI Light" panose="020B0502040204020203" pitchFamily="34" charset="0"/>
              </a:rPr>
              <a:t>Domain Controller </a:t>
            </a:r>
            <a:r>
              <a:rPr lang="en-US" sz="2000" i="1" dirty="0">
                <a:cs typeface="Segoe UI Light" panose="020B0502040204020203" pitchFamily="34" charset="0"/>
              </a:rPr>
              <a:t>A domain controller is a server with the AD DS server role installed that has specifically been promoted to a domain controller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Host a copy of the AD DS directory store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Provide authentication and authorization services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Replicate updates to other domain controllers in the domain and forest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Allow administrative access to manage user accounts and network resources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b="1" dirty="0">
                <a:cs typeface="Segoe UI Light" panose="020B0502040204020203" pitchFamily="34" charset="0"/>
              </a:rPr>
              <a:t>The AD DS data store </a:t>
            </a:r>
            <a:r>
              <a:rPr lang="en-US" sz="2000" dirty="0">
                <a:cs typeface="Segoe UI Light" panose="020B0502040204020203" pitchFamily="34" charset="0"/>
              </a:rPr>
              <a:t>contains the database files and processes that store and manage directory information for users, services, and applications</a:t>
            </a:r>
          </a:p>
          <a:p>
            <a:pPr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endParaRPr lang="en-US" sz="2000" b="1" dirty="0">
              <a:cs typeface="Segoe UI Light" panose="020B0502040204020203" pitchFamily="34" charset="0"/>
            </a:endParaRP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1F6DB5-D884-8DFB-F1FE-A5E8B801AB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546" t="13586" r="24107" b="24478"/>
          <a:stretch/>
        </p:blipFill>
        <p:spPr>
          <a:xfrm>
            <a:off x="7202493" y="1224117"/>
            <a:ext cx="4524109" cy="301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772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19"/>
            <a:ext cx="8185907" cy="37390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4426" y="0"/>
            <a:ext cx="1847574" cy="73903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94" y="818623"/>
            <a:ext cx="4371395" cy="42576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894" y="2213914"/>
            <a:ext cx="1028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DOMAIN</a:t>
            </a:r>
          </a:p>
        </p:txBody>
      </p: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4994932" y="1560919"/>
            <a:ext cx="6892268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2000" dirty="0">
                <a:cs typeface="Segoe UI Light" panose="020B0502040204020203" pitchFamily="34" charset="0"/>
              </a:rPr>
              <a:t>Domains are used to group and manage objects in an organization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An administrative boundary for applying policies to groups of objects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 replication boundary for replicating data between domain controllers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An authentication and authorization boundary that provides a way to limit the scope of access to resources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531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770"/>
            <a:ext cx="7971865" cy="35835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1872" y="-4389"/>
            <a:ext cx="1847574" cy="739030"/>
          </a:xfrm>
          <a:prstGeom prst="rect">
            <a:avLst/>
          </a:prstGeom>
        </p:spPr>
      </p:pic>
      <p:pic>
        <p:nvPicPr>
          <p:cNvPr id="29" name="Content Placeholder 3"/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00" y="1308332"/>
            <a:ext cx="3859748" cy="4212848"/>
          </a:xfrm>
        </p:spPr>
      </p:pic>
      <p:sp>
        <p:nvSpPr>
          <p:cNvPr id="30" name="TextBox 29"/>
          <p:cNvSpPr txBox="1"/>
          <p:nvPr/>
        </p:nvSpPr>
        <p:spPr>
          <a:xfrm>
            <a:off x="1639834" y="3615617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13022" y="1006280"/>
            <a:ext cx="7444149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A domain tree is a hierarchy of domains in AD DS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contiguous namespace with the parent domain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Can have additional child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By default create a two-way transitive trust with other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A forest is a collection of one or more domain trees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common schema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common configuration partition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common global catalog to enable searching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Enable trusts between all domains in the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the Enterprise Admins and Schema Admins groups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1F17A7AF-5645-4D18-BD7C-84A8D75F40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49" y="636765"/>
            <a:ext cx="4650558" cy="507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299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93034" cy="4186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05049" y="744399"/>
            <a:ext cx="11381901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OUs are Active Directory containers that can contain users, groups, computers, and other OU’s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Represent your organization hierarchically and logically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Manage a collection of objects in a consistent way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Delegate permissions to administer groups of objects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Apply policies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Active Directory is managed by the Microsoft Management Console (mmc.exe)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Administrative Center (</a:t>
            </a:r>
            <a:r>
              <a:rPr lang="cy-GB" sz="2000" dirty="0">
                <a:cs typeface="Segoe UI Light" panose="020B0502040204020203" pitchFamily="34" charset="0"/>
              </a:rPr>
              <a:t>dsac.exe)</a:t>
            </a:r>
            <a:endParaRPr lang="en-US" sz="2000" dirty="0">
              <a:cs typeface="Segoe UI Light" panose="020B0502040204020203" pitchFamily="34" charset="0"/>
            </a:endParaRP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Users and Computers (</a:t>
            </a:r>
            <a:r>
              <a:rPr lang="en-US" sz="2000" dirty="0" err="1">
                <a:cs typeface="Segoe UI Light" panose="020B0502040204020203" pitchFamily="34" charset="0"/>
              </a:rPr>
              <a:t>dsa.msc</a:t>
            </a:r>
            <a:r>
              <a:rPr lang="en-US" sz="20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Domains and Trusts (</a:t>
            </a:r>
            <a:r>
              <a:rPr lang="en-US" sz="2000" dirty="0" err="1">
                <a:cs typeface="Segoe UI Light" panose="020B0502040204020203" pitchFamily="34" charset="0"/>
              </a:rPr>
              <a:t>domain.msc</a:t>
            </a:r>
            <a:r>
              <a:rPr lang="en-US" sz="20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Sites and Services (</a:t>
            </a:r>
            <a:r>
              <a:rPr lang="en-US" sz="2000" dirty="0" err="1">
                <a:cs typeface="Segoe UI Light" panose="020B0502040204020203" pitchFamily="34" charset="0"/>
              </a:rPr>
              <a:t>dssite.msc</a:t>
            </a:r>
            <a:r>
              <a:rPr lang="en-US" sz="20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module for Windows </a:t>
            </a:r>
            <a:r>
              <a:rPr lang="en-US" sz="2000" dirty="0" err="1">
                <a:cs typeface="Segoe UI Light" panose="020B0502040204020203" pitchFamily="34" charset="0"/>
              </a:rPr>
              <a:t>Powershell</a:t>
            </a: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951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5" y="809"/>
            <a:ext cx="10166107" cy="52715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547" y="850655"/>
            <a:ext cx="6476922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AD CS is the Microsoft implementation of Public Key Infrastructure (PKI)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PKI is a set of hardware, software, people, policies, and procedures needed to create, manage, distribute, use, store, and revoke digital certificates</a:t>
            </a:r>
          </a:p>
          <a:p>
            <a:pPr marL="371475" indent="-285750" algn="just">
              <a:buFont typeface="Courier New" panose="02070309020205020404" pitchFamily="49" charset="0"/>
              <a:buChar char="o"/>
            </a:pPr>
            <a:r>
              <a:rPr lang="en-US" sz="1800" b="1" dirty="0"/>
              <a:t>AD CS provides customizable services for issuing and managing digital certificates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Certification authorities (CAs) </a:t>
            </a:r>
            <a:r>
              <a:rPr lang="en-US" sz="1800" i="1" dirty="0">
                <a:cs typeface="Segoe UI" panose="020B0502040204020203" pitchFamily="34" charset="0"/>
              </a:rPr>
              <a:t>CAs issue certificates to users, computers, and services, and manage certificate validity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CA Web enrollment </a:t>
            </a:r>
            <a:r>
              <a:rPr lang="en-US" sz="1800" i="1" dirty="0">
                <a:cs typeface="Segoe UI" panose="020B0502040204020203" pitchFamily="34" charset="0"/>
              </a:rPr>
              <a:t>Web enrollment allows users to connect to a CA by means of a Web browser in order to request certificates and retrieve certificate revocation lists (CRLs)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Online Responder </a:t>
            </a:r>
            <a:r>
              <a:rPr lang="en-US" sz="1800" i="1" dirty="0">
                <a:cs typeface="Segoe UI" panose="020B0502040204020203" pitchFamily="34" charset="0"/>
              </a:rPr>
              <a:t>The Online Responder service sends a signed response containing requested certificate status information to clients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6759808" y="1106808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61735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5" y="809"/>
            <a:ext cx="10166107" cy="52715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016" y="749191"/>
            <a:ext cx="6578519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AD CS is the Microsoft implementation of Public Key Infrastructure (PKI)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PKI is a set of hardware, software, people, policies, and procedures needed to create, manage, distribute, use, store, and revoke digital certificates</a:t>
            </a:r>
          </a:p>
          <a:p>
            <a:pPr marL="371475" indent="-285750" algn="just">
              <a:buFont typeface="Courier New" panose="02070309020205020404" pitchFamily="49" charset="0"/>
              <a:buChar char="o"/>
            </a:pPr>
            <a:r>
              <a:rPr lang="en-US" sz="1800" b="1" dirty="0"/>
              <a:t>AD CS provides customizable services for issuing and managing digital certificates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Network Device Enrollment Service </a:t>
            </a:r>
            <a:r>
              <a:rPr lang="en-US" sz="1800" i="1" dirty="0">
                <a:cs typeface="Segoe UI" panose="020B0502040204020203" pitchFamily="34" charset="0"/>
              </a:rPr>
              <a:t>The Network Device Enrollment Service allows network devices to obtain certificates when they don’t have domain accounts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Certificate Enrollment Web Service </a:t>
            </a:r>
            <a:r>
              <a:rPr lang="en-US" sz="1800" i="1" dirty="0">
                <a:cs typeface="Segoe UI" panose="020B0502040204020203" pitchFamily="34" charset="0"/>
              </a:rPr>
              <a:t>The Certificate Enrollment Web Service allows for certificate enrollment by users and computers using SSL to enables policy-based certificate enrollment for disconnected or non-domain-joined computers and users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Certificate Enrollment Policy Web Service </a:t>
            </a:r>
            <a:r>
              <a:rPr lang="en-US" sz="1800" i="1" dirty="0">
                <a:cs typeface="Segoe UI" panose="020B0502040204020203" pitchFamily="34" charset="0"/>
              </a:rPr>
              <a:t>Delivers certificate enrollment policy information to computers and users to enable the Certificate Enrollment Web Service</a:t>
            </a:r>
            <a:endParaRPr lang="en-GB" sz="1800" i="1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  <p:grpSp>
        <p:nvGrpSpPr>
          <p:cNvPr id="4" name="Group 3"/>
          <p:cNvGrpSpPr/>
          <p:nvPr/>
        </p:nvGrpSpPr>
        <p:grpSpPr>
          <a:xfrm>
            <a:off x="6808339" y="986228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230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" y="-6327"/>
            <a:ext cx="9448411" cy="45823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256" y="648356"/>
            <a:ext cx="11389663" cy="39466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Component that facilitates the cross-organizational access of systems and applications</a:t>
            </a:r>
            <a:endParaRPr lang="en-GB" sz="1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5401690" y="1452750"/>
            <a:ext cx="6344833" cy="3692006"/>
            <a:chOff x="442912" y="1467643"/>
            <a:chExt cx="8266591" cy="4539457"/>
          </a:xfrm>
        </p:grpSpPr>
        <p:pic>
          <p:nvPicPr>
            <p:cNvPr id="40" name="Picture 5" descr="Interne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3388" y="2784475"/>
              <a:ext cx="981075" cy="973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Oval 6"/>
            <p:cNvSpPr>
              <a:spLocks noChangeArrowheads="1"/>
            </p:cNvSpPr>
            <p:nvPr/>
          </p:nvSpPr>
          <p:spPr bwMode="auto">
            <a:xfrm>
              <a:off x="6076473" y="1490663"/>
              <a:ext cx="2633030" cy="3536950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2" name="AutoShape 8"/>
            <p:cNvSpPr>
              <a:spLocks noChangeArrowheads="1"/>
            </p:cNvSpPr>
            <p:nvPr/>
          </p:nvSpPr>
          <p:spPr bwMode="auto">
            <a:xfrm>
              <a:off x="7212099" y="2474999"/>
              <a:ext cx="1025525" cy="544512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Web Server</a:t>
              </a:r>
            </a:p>
          </p:txBody>
        </p:sp>
        <p:sp>
          <p:nvSpPr>
            <p:cNvPr id="43" name="Oval 9"/>
            <p:cNvSpPr>
              <a:spLocks noChangeArrowheads="1"/>
            </p:cNvSpPr>
            <p:nvPr/>
          </p:nvSpPr>
          <p:spPr bwMode="auto">
            <a:xfrm>
              <a:off x="442912" y="1467643"/>
              <a:ext cx="2775519" cy="3559969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44" name="Picture 10" descr="Firewall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675" y="2438400"/>
              <a:ext cx="550863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12" descr="Serve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1697" y="1654997"/>
              <a:ext cx="655638" cy="771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16"/>
            <p:cNvSpPr>
              <a:spLocks noChangeArrowheads="1"/>
            </p:cNvSpPr>
            <p:nvPr/>
          </p:nvSpPr>
          <p:spPr bwMode="auto">
            <a:xfrm>
              <a:off x="6622256" y="4036191"/>
              <a:ext cx="1525587" cy="769938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sp>
          <p:nvSpPr>
            <p:cNvPr id="47" name="AutoShape 17"/>
            <p:cNvSpPr>
              <a:spLocks noChangeArrowheads="1"/>
            </p:cNvSpPr>
            <p:nvPr/>
          </p:nvSpPr>
          <p:spPr bwMode="auto">
            <a:xfrm>
              <a:off x="712788" y="5281613"/>
              <a:ext cx="2298700" cy="5857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Partner Organization</a:t>
              </a:r>
            </a:p>
          </p:txBody>
        </p:sp>
        <p:sp>
          <p:nvSpPr>
            <p:cNvPr id="48" name="AutoShape 18"/>
            <p:cNvSpPr>
              <a:spLocks noChangeArrowheads="1"/>
            </p:cNvSpPr>
            <p:nvPr/>
          </p:nvSpPr>
          <p:spPr bwMode="auto">
            <a:xfrm>
              <a:off x="6335713" y="5141913"/>
              <a:ext cx="2114550" cy="8651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Partner Organization</a:t>
              </a:r>
            </a:p>
          </p:txBody>
        </p:sp>
        <p:pic>
          <p:nvPicPr>
            <p:cNvPr id="49" name="Picture 20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5155" y="3157538"/>
              <a:ext cx="776287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" name="Picture 21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9139" y="3127376"/>
              <a:ext cx="776288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AutoShape 22"/>
            <p:cNvSpPr>
              <a:spLocks noChangeArrowheads="1"/>
            </p:cNvSpPr>
            <p:nvPr/>
          </p:nvSpPr>
          <p:spPr bwMode="auto">
            <a:xfrm>
              <a:off x="1469006" y="4013950"/>
              <a:ext cx="1530350" cy="769937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pic>
          <p:nvPicPr>
            <p:cNvPr id="52" name="Picture 2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009365" y="1893579"/>
              <a:ext cx="781050" cy="6889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53" name="Picture 27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413648" y="2480865"/>
              <a:ext cx="587375" cy="3841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54" name="AutoShape 28"/>
            <p:cNvSpPr>
              <a:spLocks noChangeArrowheads="1"/>
            </p:cNvSpPr>
            <p:nvPr/>
          </p:nvSpPr>
          <p:spPr bwMode="auto">
            <a:xfrm>
              <a:off x="1539874" y="1804569"/>
              <a:ext cx="1009650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l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</a:t>
              </a:r>
            </a:p>
          </p:txBody>
        </p:sp>
        <p:pic>
          <p:nvPicPr>
            <p:cNvPr id="55" name="Picture 29" descr="Firewall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5738" y="2432050"/>
              <a:ext cx="550862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Line 30"/>
            <p:cNvSpPr>
              <a:spLocks noChangeShapeType="1"/>
            </p:cNvSpPr>
            <p:nvPr/>
          </p:nvSpPr>
          <p:spPr bwMode="auto">
            <a:xfrm flipH="1">
              <a:off x="2989263" y="3305175"/>
              <a:ext cx="3341687" cy="17463"/>
            </a:xfrm>
            <a:prstGeom prst="line">
              <a:avLst/>
            </a:prstGeom>
            <a:noFill/>
            <a:ln w="282575">
              <a:solidFill>
                <a:srgbClr val="339966"/>
              </a:solidFill>
              <a:round/>
              <a:headEnd/>
              <a:tailEnd type="triangle" w="sm" len="sm"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182880" rIns="182880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AutoShape 31"/>
            <p:cNvSpPr>
              <a:spLocks noChangeArrowheads="1"/>
            </p:cNvSpPr>
            <p:nvPr/>
          </p:nvSpPr>
          <p:spPr bwMode="auto">
            <a:xfrm>
              <a:off x="3498850" y="3156286"/>
              <a:ext cx="2605088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solidFill>
                    <a:schemeClr val="bg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Trust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51253F9C-3950-4413-BFB2-376D7B3579FC}"/>
              </a:ext>
            </a:extLst>
          </p:cNvPr>
          <p:cNvSpPr txBox="1"/>
          <p:nvPr/>
        </p:nvSpPr>
        <p:spPr>
          <a:xfrm>
            <a:off x="230729" y="1814639"/>
            <a:ext cx="5005565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AD FS server role provides simplified, secured identity federation and Web single sign-on (SSO) capabilities. 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enables the creation of trust relationships between two organizations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provides access to applications between organizations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provides Single Sign-on (SSO) between two different directories for Web-based applications</a:t>
            </a:r>
          </a:p>
        </p:txBody>
      </p:sp>
    </p:spTree>
    <p:extLst>
      <p:ext uri="{BB962C8B-B14F-4D97-AF65-F5344CB8AC3E}">
        <p14:creationId xmlns:p14="http://schemas.microsoft.com/office/powerpoint/2010/main" val="114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5" y="1190"/>
            <a:ext cx="9763001" cy="54083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 – Active Directory: Rights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131" y="711099"/>
            <a:ext cx="11324267" cy="56600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Directory Rights Management Services (AD RMS) is an information protection technology that works with applications to safeguard digital information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6342558" y="1240555"/>
            <a:ext cx="5470029" cy="4430748"/>
            <a:chOff x="930275" y="1190625"/>
            <a:chExt cx="7259638" cy="4919663"/>
          </a:xfrm>
        </p:grpSpPr>
        <p:grpSp>
          <p:nvGrpSpPr>
            <p:cNvPr id="24" name="Group 7"/>
            <p:cNvGrpSpPr>
              <a:grpSpLocks/>
            </p:cNvGrpSpPr>
            <p:nvPr/>
          </p:nvGrpSpPr>
          <p:grpSpPr bwMode="auto">
            <a:xfrm rot="8159454">
              <a:off x="2155825" y="2768600"/>
              <a:ext cx="1874838" cy="495300"/>
              <a:chOff x="2016" y="705"/>
              <a:chExt cx="2009" cy="3430"/>
            </a:xfrm>
          </p:grpSpPr>
          <p:sp>
            <p:nvSpPr>
              <p:cNvPr id="79" name="Line 8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80" name="Text Box 9"/>
              <p:cNvSpPr txBox="1">
                <a:spLocks noChangeArrowheads="1"/>
              </p:cNvSpPr>
              <p:nvPr/>
            </p:nvSpPr>
            <p:spPr bwMode="auto">
              <a:xfrm rot="21375864">
                <a:off x="2867" y="705"/>
                <a:ext cx="435" cy="34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vert="eaVert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25" name="Picture 10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081463" y="1190625"/>
              <a:ext cx="976312" cy="11477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26" name="Text Box 13"/>
            <p:cNvSpPr txBox="1">
              <a:spLocks noChangeArrowheads="1"/>
            </p:cNvSpPr>
            <p:nvPr/>
          </p:nvSpPr>
          <p:spPr bwMode="auto">
            <a:xfrm>
              <a:off x="4197876" y="2433322"/>
              <a:ext cx="115041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RMS Server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pic>
          <p:nvPicPr>
            <p:cNvPr id="27" name="Picture 40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409700" y="4022725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8" name="Picture 4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784975" y="4051300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9" name="Picture 4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630988" y="4322763"/>
              <a:ext cx="784225" cy="12350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0" name="Picture 42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130300" y="4287838"/>
              <a:ext cx="822325" cy="12954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1" name="Picture 44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08250" y="2903538"/>
              <a:ext cx="704850" cy="6762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32" name="Group 46"/>
            <p:cNvGrpSpPr>
              <a:grpSpLocks/>
            </p:cNvGrpSpPr>
            <p:nvPr/>
          </p:nvGrpSpPr>
          <p:grpSpPr bwMode="auto">
            <a:xfrm>
              <a:off x="2835275" y="4503738"/>
              <a:ext cx="3546475" cy="312737"/>
              <a:chOff x="2016" y="705"/>
              <a:chExt cx="2009" cy="2173"/>
            </a:xfrm>
          </p:grpSpPr>
          <p:sp>
            <p:nvSpPr>
              <p:cNvPr id="77" name="Line 4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8" name="Text Box 48"/>
              <p:cNvSpPr txBox="1">
                <a:spLocks noChangeArrowheads="1"/>
              </p:cNvSpPr>
              <p:nvPr/>
            </p:nvSpPr>
            <p:spPr bwMode="auto">
              <a:xfrm rot="-224136">
                <a:off x="2861" y="705"/>
                <a:ext cx="434" cy="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33" name="Text Box 51"/>
            <p:cNvSpPr txBox="1">
              <a:spLocks noChangeArrowheads="1"/>
            </p:cNvSpPr>
            <p:nvPr/>
          </p:nvSpPr>
          <p:spPr bwMode="auto">
            <a:xfrm>
              <a:off x="930275" y="5475288"/>
              <a:ext cx="197107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Information Author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sp>
          <p:nvSpPr>
            <p:cNvPr id="34" name="Text Box 52"/>
            <p:cNvSpPr txBox="1">
              <a:spLocks noChangeArrowheads="1"/>
            </p:cNvSpPr>
            <p:nvPr/>
          </p:nvSpPr>
          <p:spPr bwMode="auto">
            <a:xfrm>
              <a:off x="6630988" y="5545137"/>
              <a:ext cx="1426059" cy="441325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Recipient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5" name="Group 53"/>
            <p:cNvGrpSpPr>
              <a:grpSpLocks/>
            </p:cNvGrpSpPr>
            <p:nvPr/>
          </p:nvGrpSpPr>
          <p:grpSpPr bwMode="auto">
            <a:xfrm rot="2648721">
              <a:off x="4926013" y="3117850"/>
              <a:ext cx="1874837" cy="312738"/>
              <a:chOff x="2016" y="672"/>
              <a:chExt cx="2009" cy="2166"/>
            </a:xfrm>
          </p:grpSpPr>
          <p:sp>
            <p:nvSpPr>
              <p:cNvPr id="75" name="Line 54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6" name="Text Box 55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grpSp>
          <p:nvGrpSpPr>
            <p:cNvPr id="36" name="Group 56"/>
            <p:cNvGrpSpPr>
              <a:grpSpLocks/>
            </p:cNvGrpSpPr>
            <p:nvPr/>
          </p:nvGrpSpPr>
          <p:grpSpPr bwMode="auto">
            <a:xfrm rot="-8151633">
              <a:off x="5235575" y="2763838"/>
              <a:ext cx="1874838" cy="312737"/>
              <a:chOff x="2016" y="672"/>
              <a:chExt cx="2009" cy="2166"/>
            </a:xfrm>
          </p:grpSpPr>
          <p:sp>
            <p:nvSpPr>
              <p:cNvPr id="73" name="Line 5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4" name="Text Box 58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37" name="Picture 71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5348288" y="1822450"/>
              <a:ext cx="596900" cy="5730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8" name="Picture 73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778500" y="1714500"/>
              <a:ext cx="549275" cy="520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58" name="Group 95"/>
            <p:cNvGrpSpPr>
              <a:grpSpLocks/>
            </p:cNvGrpSpPr>
            <p:nvPr/>
          </p:nvGrpSpPr>
          <p:grpSpPr bwMode="auto">
            <a:xfrm>
              <a:off x="1884363" y="3822700"/>
              <a:ext cx="561975" cy="857250"/>
              <a:chOff x="1143" y="2627"/>
              <a:chExt cx="354" cy="540"/>
            </a:xfrm>
          </p:grpSpPr>
          <p:pic>
            <p:nvPicPr>
              <p:cNvPr id="70" name="Picture 94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71" name="Object 87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0" imgW="1400251" imgH="1400251" progId="Visio.Drawing.11">
                      <p:embed/>
                    </p:oleObj>
                  </mc:Choice>
                  <mc:Fallback>
                    <p:oleObj name="Visio" r:id="rId10" imgW="1400251" imgH="1400251" progId="Visio.Drawing.11">
                      <p:embed/>
                      <p:pic>
                        <p:nvPicPr>
                          <p:cNvPr id="71" name="Object 8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72" name="Picture 91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grpSp>
          <p:nvGrpSpPr>
            <p:cNvPr id="59" name="Group 96"/>
            <p:cNvGrpSpPr>
              <a:grpSpLocks/>
            </p:cNvGrpSpPr>
            <p:nvPr/>
          </p:nvGrpSpPr>
          <p:grpSpPr bwMode="auto">
            <a:xfrm>
              <a:off x="4286250" y="4660900"/>
              <a:ext cx="561975" cy="857250"/>
              <a:chOff x="1143" y="2627"/>
              <a:chExt cx="354" cy="540"/>
            </a:xfrm>
          </p:grpSpPr>
          <p:pic>
            <p:nvPicPr>
              <p:cNvPr id="67" name="Picture 97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8" name="Object 98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3" imgW="1400251" imgH="1400251" progId="Visio.Drawing.11">
                      <p:embed/>
                    </p:oleObj>
                  </mc:Choice>
                  <mc:Fallback>
                    <p:oleObj name="Visio" r:id="rId13" imgW="1400251" imgH="1400251" progId="Visio.Drawing.11">
                      <p:embed/>
                      <p:pic>
                        <p:nvPicPr>
                          <p:cNvPr id="68" name="Object 9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9" name="Picture 99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0" name="Picture 17"/>
            <p:cNvPicPr>
              <a:picLocks noChangeAspect="1" noChangeArrowheads="1"/>
            </p:cNvPicPr>
            <p:nvPr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4670425" y="5033963"/>
              <a:ext cx="393700" cy="63182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61" name="Group 100"/>
            <p:cNvGrpSpPr>
              <a:grpSpLocks/>
            </p:cNvGrpSpPr>
            <p:nvPr/>
          </p:nvGrpSpPr>
          <p:grpSpPr bwMode="auto">
            <a:xfrm>
              <a:off x="7375525" y="3792538"/>
              <a:ext cx="561975" cy="857250"/>
              <a:chOff x="1143" y="2627"/>
              <a:chExt cx="354" cy="540"/>
            </a:xfrm>
          </p:grpSpPr>
          <p:pic>
            <p:nvPicPr>
              <p:cNvPr id="64" name="Picture 101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5" name="Object 102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5" imgW="1400251" imgH="1400251" progId="Visio.Drawing.11">
                      <p:embed/>
                    </p:oleObj>
                  </mc:Choice>
                  <mc:Fallback>
                    <p:oleObj name="Visio" r:id="rId15" imgW="1400251" imgH="1400251" progId="Visio.Drawing.11">
                      <p:embed/>
                      <p:pic>
                        <p:nvPicPr>
                          <p:cNvPr id="65" name="Object 10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6" name="Picture 103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2" name="Picture 50"/>
            <p:cNvPicPr>
              <a:picLocks noChangeAspect="1" noChangeArrowheads="1"/>
            </p:cNvPicPr>
            <p:nvPr/>
          </p:nvPicPr>
          <p:blipFill>
            <a:blip r:embed="rId16"/>
            <a:srcRect/>
            <a:stretch>
              <a:fillRect/>
            </a:stretch>
          </p:blipFill>
          <p:spPr bwMode="auto">
            <a:xfrm>
              <a:off x="7762875" y="4006850"/>
              <a:ext cx="427038" cy="647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63" name="Picture 105"/>
            <p:cNvPicPr>
              <a:picLocks noChangeAspect="1" noChangeArrowheads="1"/>
            </p:cNvPicPr>
            <p:nvPr/>
          </p:nvPicPr>
          <p:blipFill>
            <a:blip r:embed="rId17"/>
            <a:srcRect/>
            <a:stretch>
              <a:fillRect/>
            </a:stretch>
          </p:blipFill>
          <p:spPr bwMode="auto">
            <a:xfrm>
              <a:off x="5872163" y="3209925"/>
              <a:ext cx="423862" cy="6905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95A4C776-36E6-4327-916A-4A57FC2573E0}"/>
              </a:ext>
            </a:extLst>
          </p:cNvPr>
          <p:cNvSpPr txBox="1"/>
          <p:nvPr/>
        </p:nvSpPr>
        <p:spPr>
          <a:xfrm>
            <a:off x="84658" y="1828567"/>
            <a:ext cx="610359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Allows individuals and administrators to specify access permissions to documents, workbooks, and presentations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prevent sensitive information from being printed, forwarded, or copied by unauthorized people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access and usage restrictions are enforced no matter where the information is located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639891" cy="4487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66" y="808766"/>
            <a:ext cx="11262070" cy="3900749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Rights Management Services, Certificate Services, Federation Services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Lightweight Directory Services, Authentication &amp; Authorization, DNS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Domain Services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Manageability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Security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Interoperability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Physical and Logical Components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b="1" dirty="0"/>
              <a:t>Domain Controller 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DOMAINS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TREE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FOREST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OUs are Active Directory containers that can contain users, groups, computers, and other </a:t>
            </a:r>
            <a:r>
              <a:rPr lang="en-GB" dirty="0" err="1"/>
              <a:t>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2639247"/>
            <a:ext cx="1158875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r>
              <a:rPr lang="en-GB" sz="1400" i="1" dirty="0"/>
              <a:t>SDN and NFV Simplified, Jim Doherty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4"/>
              </a:rPr>
              <a:t>https://www.geeksforgeeks.org/difference-between-full-virtualization-and-paravirtualization/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5"/>
              </a:rPr>
              <a:t>https://docs.microsoft.com/en-us/virtualization/hyper-v-on-windows/about/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6"/>
              </a:rPr>
              <a:t>https://docs.microsoft.com/en-us/virtualization/hyper-v-on-windows/reference/hyper-v-requirements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7"/>
              </a:rPr>
              <a:t>https://docs.microsoft.com/en-us/virtualization/hyper-v-on-windows/quick-start/enable-hyper-v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8"/>
              </a:rPr>
              <a:t>https://docs.microsoft.com/en-us/virtualization/hyper-v-on-windows/quick-start/quick-create-virtual-machine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Disk2Vhd app: </a:t>
            </a:r>
            <a:r>
              <a:rPr lang="en-GB" sz="1400" dirty="0">
                <a:hlinkClick r:id="rId9"/>
              </a:rPr>
              <a:t>https://docs.microsoft.com/en-us/sysinternals/downloads/disk2vhd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V2P Tool: </a:t>
            </a:r>
            <a:r>
              <a:rPr lang="en-GB" sz="1400" dirty="0">
                <a:hlinkClick r:id="rId10"/>
              </a:rPr>
              <a:t>https://www.apricorn.com/upgrades/ezgig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Enterprise Network Security</a:t>
            </a:r>
          </a:p>
          <a:p>
            <a:r>
              <a:rPr lang="en-GB" b="1" i="1"/>
              <a:t>(ACCA7032)</a:t>
            </a: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1940</Words>
  <Application>Microsoft Office PowerPoint</Application>
  <PresentationFormat>Widescreen</PresentationFormat>
  <Paragraphs>311</Paragraphs>
  <Slides>23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8" baseType="lpstr">
      <vt:lpstr>Arial</vt:lpstr>
      <vt:lpstr>Calibri</vt:lpstr>
      <vt:lpstr>Calibri Light</vt:lpstr>
      <vt:lpstr>Courier New</vt:lpstr>
      <vt:lpstr>Segoe UI</vt:lpstr>
      <vt:lpstr>Segoe UI Light</vt:lpstr>
      <vt:lpstr>Segoe UI Semibold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Office Theme</vt:lpstr>
      <vt:lpstr>Visio</vt:lpstr>
      <vt:lpstr>PowerPoint Presentation</vt:lpstr>
      <vt:lpstr>Today’s Discussion</vt:lpstr>
      <vt:lpstr>I – Active Directory: Introduction</vt:lpstr>
      <vt:lpstr>I – Active Directory: Introduction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III – Active Directory: Certificate Services</vt:lpstr>
      <vt:lpstr>III – Active Directory: Certificate Services</vt:lpstr>
      <vt:lpstr>IV – Active Directory: Federation Services</vt:lpstr>
      <vt:lpstr>V – Active Directory: Rights Mgt Services</vt:lpstr>
      <vt:lpstr>Summary 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Renuga Jayakumar</cp:lastModifiedBy>
  <cp:revision>59</cp:revision>
  <dcterms:created xsi:type="dcterms:W3CDTF">2021-03-05T06:07:01Z</dcterms:created>
  <dcterms:modified xsi:type="dcterms:W3CDTF">2026-02-07T17:06:55Z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