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4"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DAD8E-07A4-B5EA-0388-77293C0F5A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5749163-9977-8D01-2DCC-73B099AFD39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15DC08E-FB48-D0FF-B6E2-1A9DD628F04A}"/>
              </a:ext>
            </a:extLst>
          </p:cNvPr>
          <p:cNvSpPr>
            <a:spLocks noGrp="1"/>
          </p:cNvSpPr>
          <p:nvPr>
            <p:ph type="dt" sz="half" idx="10"/>
          </p:nvPr>
        </p:nvSpPr>
        <p:spPr/>
        <p:txBody>
          <a:bodyPr/>
          <a:lstStyle/>
          <a:p>
            <a:fld id="{1B9C129F-1A0B-432E-AA62-58675FA4F5BE}" type="datetimeFigureOut">
              <a:rPr lang="en-GB" smtClean="0"/>
              <a:t>30/11/2022</a:t>
            </a:fld>
            <a:endParaRPr lang="en-GB"/>
          </a:p>
        </p:txBody>
      </p:sp>
      <p:sp>
        <p:nvSpPr>
          <p:cNvPr id="5" name="Footer Placeholder 4">
            <a:extLst>
              <a:ext uri="{FF2B5EF4-FFF2-40B4-BE49-F238E27FC236}">
                <a16:creationId xmlns:a16="http://schemas.microsoft.com/office/drawing/2014/main" id="{3E01AB85-048A-BB8F-1C69-CFA65B4595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6D6F4C-735D-B44B-72E7-A0FEC3954680}"/>
              </a:ext>
            </a:extLst>
          </p:cNvPr>
          <p:cNvSpPr>
            <a:spLocks noGrp="1"/>
          </p:cNvSpPr>
          <p:nvPr>
            <p:ph type="sldNum" sz="quarter" idx="12"/>
          </p:nvPr>
        </p:nvSpPr>
        <p:spPr/>
        <p:txBody>
          <a:bodyPr/>
          <a:lstStyle/>
          <a:p>
            <a:fld id="{5997E24B-AB23-447A-B427-B2D467FF89DA}" type="slidenum">
              <a:rPr lang="en-GB" smtClean="0"/>
              <a:t>‹#›</a:t>
            </a:fld>
            <a:endParaRPr lang="en-GB"/>
          </a:p>
        </p:txBody>
      </p:sp>
    </p:spTree>
    <p:extLst>
      <p:ext uri="{BB962C8B-B14F-4D97-AF65-F5344CB8AC3E}">
        <p14:creationId xmlns:p14="http://schemas.microsoft.com/office/powerpoint/2010/main" val="2855658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3B529-86B0-025B-4AA0-9FCE79F749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DAB820D-E996-8D48-B78C-203B4895001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3B81D3-C412-2A49-FDCF-F7470DB724A8}"/>
              </a:ext>
            </a:extLst>
          </p:cNvPr>
          <p:cNvSpPr>
            <a:spLocks noGrp="1"/>
          </p:cNvSpPr>
          <p:nvPr>
            <p:ph type="dt" sz="half" idx="10"/>
          </p:nvPr>
        </p:nvSpPr>
        <p:spPr/>
        <p:txBody>
          <a:bodyPr/>
          <a:lstStyle/>
          <a:p>
            <a:fld id="{1B9C129F-1A0B-432E-AA62-58675FA4F5BE}" type="datetimeFigureOut">
              <a:rPr lang="en-GB" smtClean="0"/>
              <a:t>30/11/2022</a:t>
            </a:fld>
            <a:endParaRPr lang="en-GB"/>
          </a:p>
        </p:txBody>
      </p:sp>
      <p:sp>
        <p:nvSpPr>
          <p:cNvPr id="5" name="Footer Placeholder 4">
            <a:extLst>
              <a:ext uri="{FF2B5EF4-FFF2-40B4-BE49-F238E27FC236}">
                <a16:creationId xmlns:a16="http://schemas.microsoft.com/office/drawing/2014/main" id="{3BABA3E7-3333-3F3E-5981-62C76EB927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0D62A4-A857-76C2-3ED8-920022E7D71E}"/>
              </a:ext>
            </a:extLst>
          </p:cNvPr>
          <p:cNvSpPr>
            <a:spLocks noGrp="1"/>
          </p:cNvSpPr>
          <p:nvPr>
            <p:ph type="sldNum" sz="quarter" idx="12"/>
          </p:nvPr>
        </p:nvSpPr>
        <p:spPr/>
        <p:txBody>
          <a:bodyPr/>
          <a:lstStyle/>
          <a:p>
            <a:fld id="{5997E24B-AB23-447A-B427-B2D467FF89DA}" type="slidenum">
              <a:rPr lang="en-GB" smtClean="0"/>
              <a:t>‹#›</a:t>
            </a:fld>
            <a:endParaRPr lang="en-GB"/>
          </a:p>
        </p:txBody>
      </p:sp>
    </p:spTree>
    <p:extLst>
      <p:ext uri="{BB962C8B-B14F-4D97-AF65-F5344CB8AC3E}">
        <p14:creationId xmlns:p14="http://schemas.microsoft.com/office/powerpoint/2010/main" val="2035799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60D47-329B-0DBD-8715-2122672A775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7922243-947E-19C0-6E64-091363E0786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F2837-387A-0F1B-54DD-62D83A6C3628}"/>
              </a:ext>
            </a:extLst>
          </p:cNvPr>
          <p:cNvSpPr>
            <a:spLocks noGrp="1"/>
          </p:cNvSpPr>
          <p:nvPr>
            <p:ph type="dt" sz="half" idx="10"/>
          </p:nvPr>
        </p:nvSpPr>
        <p:spPr/>
        <p:txBody>
          <a:bodyPr/>
          <a:lstStyle/>
          <a:p>
            <a:fld id="{1B9C129F-1A0B-432E-AA62-58675FA4F5BE}" type="datetimeFigureOut">
              <a:rPr lang="en-GB" smtClean="0"/>
              <a:t>30/11/2022</a:t>
            </a:fld>
            <a:endParaRPr lang="en-GB"/>
          </a:p>
        </p:txBody>
      </p:sp>
      <p:sp>
        <p:nvSpPr>
          <p:cNvPr id="5" name="Footer Placeholder 4">
            <a:extLst>
              <a:ext uri="{FF2B5EF4-FFF2-40B4-BE49-F238E27FC236}">
                <a16:creationId xmlns:a16="http://schemas.microsoft.com/office/drawing/2014/main" id="{9A5EB6F9-35AA-C30C-F9E1-F7BF2C6B21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A582B0-F044-727E-78B1-3F0B0CE830DE}"/>
              </a:ext>
            </a:extLst>
          </p:cNvPr>
          <p:cNvSpPr>
            <a:spLocks noGrp="1"/>
          </p:cNvSpPr>
          <p:nvPr>
            <p:ph type="sldNum" sz="quarter" idx="12"/>
          </p:nvPr>
        </p:nvSpPr>
        <p:spPr/>
        <p:txBody>
          <a:bodyPr/>
          <a:lstStyle/>
          <a:p>
            <a:fld id="{5997E24B-AB23-447A-B427-B2D467FF89DA}" type="slidenum">
              <a:rPr lang="en-GB" smtClean="0"/>
              <a:t>‹#›</a:t>
            </a:fld>
            <a:endParaRPr lang="en-GB"/>
          </a:p>
        </p:txBody>
      </p:sp>
    </p:spTree>
    <p:extLst>
      <p:ext uri="{BB962C8B-B14F-4D97-AF65-F5344CB8AC3E}">
        <p14:creationId xmlns:p14="http://schemas.microsoft.com/office/powerpoint/2010/main" val="2313547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3B5C1-566E-FC26-42E8-9D75F91B2A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3E27EF-6F8C-1387-6F69-0066B58FCD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4996F4-14F7-9B04-0C35-35AD42AF195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9FED4EC-F279-5F86-F535-EA49E20665DD}"/>
              </a:ext>
            </a:extLst>
          </p:cNvPr>
          <p:cNvSpPr>
            <a:spLocks noGrp="1"/>
          </p:cNvSpPr>
          <p:nvPr>
            <p:ph type="dt" sz="half" idx="10"/>
          </p:nvPr>
        </p:nvSpPr>
        <p:spPr/>
        <p:txBody>
          <a:bodyPr/>
          <a:lstStyle/>
          <a:p>
            <a:fld id="{1B9C129F-1A0B-432E-AA62-58675FA4F5BE}" type="datetimeFigureOut">
              <a:rPr lang="en-GB" smtClean="0"/>
              <a:t>30/11/2022</a:t>
            </a:fld>
            <a:endParaRPr lang="en-GB"/>
          </a:p>
        </p:txBody>
      </p:sp>
      <p:sp>
        <p:nvSpPr>
          <p:cNvPr id="6" name="Footer Placeholder 5">
            <a:extLst>
              <a:ext uri="{FF2B5EF4-FFF2-40B4-BE49-F238E27FC236}">
                <a16:creationId xmlns:a16="http://schemas.microsoft.com/office/drawing/2014/main" id="{56E2A908-3D69-3479-1042-5F6D191D6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34120D-1E30-8AE1-0151-57C654DD0A51}"/>
              </a:ext>
            </a:extLst>
          </p:cNvPr>
          <p:cNvSpPr>
            <a:spLocks noGrp="1"/>
          </p:cNvSpPr>
          <p:nvPr>
            <p:ph type="sldNum" sz="quarter" idx="12"/>
          </p:nvPr>
        </p:nvSpPr>
        <p:spPr/>
        <p:txBody>
          <a:bodyPr/>
          <a:lstStyle/>
          <a:p>
            <a:fld id="{5997E24B-AB23-447A-B427-B2D467FF89DA}" type="slidenum">
              <a:rPr lang="en-GB" smtClean="0"/>
              <a:t>‹#›</a:t>
            </a:fld>
            <a:endParaRPr lang="en-GB"/>
          </a:p>
        </p:txBody>
      </p:sp>
    </p:spTree>
    <p:extLst>
      <p:ext uri="{BB962C8B-B14F-4D97-AF65-F5344CB8AC3E}">
        <p14:creationId xmlns:p14="http://schemas.microsoft.com/office/powerpoint/2010/main" val="2386095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65F7A-6BDE-2016-C469-5DC3FC5DB1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133CE5-574B-160D-03E5-194C1F75DBC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D7C1438-8006-7B5A-5F67-497BEA50EC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BAE3DC-1406-ACA7-8970-899F3C76E56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E0E0A67-4A19-5C47-39FB-BD7257206A2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07109FF-BBE1-9D7A-452C-D77098EC7353}"/>
              </a:ext>
            </a:extLst>
          </p:cNvPr>
          <p:cNvSpPr>
            <a:spLocks noGrp="1"/>
          </p:cNvSpPr>
          <p:nvPr>
            <p:ph type="dt" sz="half" idx="10"/>
          </p:nvPr>
        </p:nvSpPr>
        <p:spPr/>
        <p:txBody>
          <a:bodyPr/>
          <a:lstStyle/>
          <a:p>
            <a:fld id="{1B9C129F-1A0B-432E-AA62-58675FA4F5BE}" type="datetimeFigureOut">
              <a:rPr lang="en-GB" smtClean="0"/>
              <a:t>30/11/2022</a:t>
            </a:fld>
            <a:endParaRPr lang="en-GB"/>
          </a:p>
        </p:txBody>
      </p:sp>
      <p:sp>
        <p:nvSpPr>
          <p:cNvPr id="8" name="Footer Placeholder 7">
            <a:extLst>
              <a:ext uri="{FF2B5EF4-FFF2-40B4-BE49-F238E27FC236}">
                <a16:creationId xmlns:a16="http://schemas.microsoft.com/office/drawing/2014/main" id="{352FB4AF-F5C2-97DF-FD52-81762D8FEB7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0D18F29-F0A5-3031-9D26-E694F968639C}"/>
              </a:ext>
            </a:extLst>
          </p:cNvPr>
          <p:cNvSpPr>
            <a:spLocks noGrp="1"/>
          </p:cNvSpPr>
          <p:nvPr>
            <p:ph type="sldNum" sz="quarter" idx="12"/>
          </p:nvPr>
        </p:nvSpPr>
        <p:spPr/>
        <p:txBody>
          <a:bodyPr/>
          <a:lstStyle/>
          <a:p>
            <a:fld id="{5997E24B-AB23-447A-B427-B2D467FF89DA}" type="slidenum">
              <a:rPr lang="en-GB" smtClean="0"/>
              <a:t>‹#›</a:t>
            </a:fld>
            <a:endParaRPr lang="en-GB"/>
          </a:p>
        </p:txBody>
      </p:sp>
    </p:spTree>
    <p:extLst>
      <p:ext uri="{BB962C8B-B14F-4D97-AF65-F5344CB8AC3E}">
        <p14:creationId xmlns:p14="http://schemas.microsoft.com/office/powerpoint/2010/main" val="1871643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E233B-166D-CE52-ED0D-503B51B2639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82B527-AD6C-0128-D532-C2CB5AF3489B}"/>
              </a:ext>
            </a:extLst>
          </p:cNvPr>
          <p:cNvSpPr>
            <a:spLocks noGrp="1"/>
          </p:cNvSpPr>
          <p:nvPr>
            <p:ph type="dt" sz="half" idx="10"/>
          </p:nvPr>
        </p:nvSpPr>
        <p:spPr/>
        <p:txBody>
          <a:bodyPr/>
          <a:lstStyle/>
          <a:p>
            <a:fld id="{1B9C129F-1A0B-432E-AA62-58675FA4F5BE}" type="datetimeFigureOut">
              <a:rPr lang="en-GB" smtClean="0"/>
              <a:t>30/11/2022</a:t>
            </a:fld>
            <a:endParaRPr lang="en-GB"/>
          </a:p>
        </p:txBody>
      </p:sp>
      <p:sp>
        <p:nvSpPr>
          <p:cNvPr id="4" name="Footer Placeholder 3">
            <a:extLst>
              <a:ext uri="{FF2B5EF4-FFF2-40B4-BE49-F238E27FC236}">
                <a16:creationId xmlns:a16="http://schemas.microsoft.com/office/drawing/2014/main" id="{DB05830B-2EEE-ABCC-8751-570C276984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2DD6AB5-3C6A-579B-D078-52B8623755F6}"/>
              </a:ext>
            </a:extLst>
          </p:cNvPr>
          <p:cNvSpPr>
            <a:spLocks noGrp="1"/>
          </p:cNvSpPr>
          <p:nvPr>
            <p:ph type="sldNum" sz="quarter" idx="12"/>
          </p:nvPr>
        </p:nvSpPr>
        <p:spPr/>
        <p:txBody>
          <a:bodyPr/>
          <a:lstStyle/>
          <a:p>
            <a:fld id="{5997E24B-AB23-447A-B427-B2D467FF89DA}" type="slidenum">
              <a:rPr lang="en-GB" smtClean="0"/>
              <a:t>‹#›</a:t>
            </a:fld>
            <a:endParaRPr lang="en-GB"/>
          </a:p>
        </p:txBody>
      </p:sp>
    </p:spTree>
    <p:extLst>
      <p:ext uri="{BB962C8B-B14F-4D97-AF65-F5344CB8AC3E}">
        <p14:creationId xmlns:p14="http://schemas.microsoft.com/office/powerpoint/2010/main" val="1092884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A2125E-D46B-C048-8820-85BE5FBD9B0E}"/>
              </a:ext>
            </a:extLst>
          </p:cNvPr>
          <p:cNvSpPr>
            <a:spLocks noGrp="1"/>
          </p:cNvSpPr>
          <p:nvPr>
            <p:ph type="dt" sz="half" idx="10"/>
          </p:nvPr>
        </p:nvSpPr>
        <p:spPr/>
        <p:txBody>
          <a:bodyPr/>
          <a:lstStyle/>
          <a:p>
            <a:fld id="{1B9C129F-1A0B-432E-AA62-58675FA4F5BE}" type="datetimeFigureOut">
              <a:rPr lang="en-GB" smtClean="0"/>
              <a:t>30/11/2022</a:t>
            </a:fld>
            <a:endParaRPr lang="en-GB"/>
          </a:p>
        </p:txBody>
      </p:sp>
      <p:sp>
        <p:nvSpPr>
          <p:cNvPr id="3" name="Footer Placeholder 2">
            <a:extLst>
              <a:ext uri="{FF2B5EF4-FFF2-40B4-BE49-F238E27FC236}">
                <a16:creationId xmlns:a16="http://schemas.microsoft.com/office/drawing/2014/main" id="{944A9381-F74D-35E9-6FF4-2C0F0D099C5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0FE8991-58AE-04FB-BB7F-18741890BCD0}"/>
              </a:ext>
            </a:extLst>
          </p:cNvPr>
          <p:cNvSpPr>
            <a:spLocks noGrp="1"/>
          </p:cNvSpPr>
          <p:nvPr>
            <p:ph type="sldNum" sz="quarter" idx="12"/>
          </p:nvPr>
        </p:nvSpPr>
        <p:spPr/>
        <p:txBody>
          <a:bodyPr/>
          <a:lstStyle/>
          <a:p>
            <a:fld id="{5997E24B-AB23-447A-B427-B2D467FF89DA}" type="slidenum">
              <a:rPr lang="en-GB" smtClean="0"/>
              <a:t>‹#›</a:t>
            </a:fld>
            <a:endParaRPr lang="en-GB"/>
          </a:p>
        </p:txBody>
      </p:sp>
    </p:spTree>
    <p:extLst>
      <p:ext uri="{BB962C8B-B14F-4D97-AF65-F5344CB8AC3E}">
        <p14:creationId xmlns:p14="http://schemas.microsoft.com/office/powerpoint/2010/main" val="2388407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8605C-B5D8-17E1-DEE0-DB6C532418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1EF30F-48D9-1993-BAB4-7463AB562B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FC8F2B3-5A93-6B38-3E91-62DF84E807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BA35A9-E2EF-D74E-568D-BAA0F8EE6EEA}"/>
              </a:ext>
            </a:extLst>
          </p:cNvPr>
          <p:cNvSpPr>
            <a:spLocks noGrp="1"/>
          </p:cNvSpPr>
          <p:nvPr>
            <p:ph type="dt" sz="half" idx="10"/>
          </p:nvPr>
        </p:nvSpPr>
        <p:spPr/>
        <p:txBody>
          <a:bodyPr/>
          <a:lstStyle/>
          <a:p>
            <a:fld id="{1B9C129F-1A0B-432E-AA62-58675FA4F5BE}" type="datetimeFigureOut">
              <a:rPr lang="en-GB" smtClean="0"/>
              <a:t>30/11/2022</a:t>
            </a:fld>
            <a:endParaRPr lang="en-GB"/>
          </a:p>
        </p:txBody>
      </p:sp>
      <p:sp>
        <p:nvSpPr>
          <p:cNvPr id="6" name="Footer Placeholder 5">
            <a:extLst>
              <a:ext uri="{FF2B5EF4-FFF2-40B4-BE49-F238E27FC236}">
                <a16:creationId xmlns:a16="http://schemas.microsoft.com/office/drawing/2014/main" id="{82C187B1-7636-0228-CC84-EEF38278AC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025B13-6280-7F66-677E-31F0C55AD12F}"/>
              </a:ext>
            </a:extLst>
          </p:cNvPr>
          <p:cNvSpPr>
            <a:spLocks noGrp="1"/>
          </p:cNvSpPr>
          <p:nvPr>
            <p:ph type="sldNum" sz="quarter" idx="12"/>
          </p:nvPr>
        </p:nvSpPr>
        <p:spPr/>
        <p:txBody>
          <a:bodyPr/>
          <a:lstStyle/>
          <a:p>
            <a:fld id="{5997E24B-AB23-447A-B427-B2D467FF89DA}" type="slidenum">
              <a:rPr lang="en-GB" smtClean="0"/>
              <a:t>‹#›</a:t>
            </a:fld>
            <a:endParaRPr lang="en-GB"/>
          </a:p>
        </p:txBody>
      </p:sp>
    </p:spTree>
    <p:extLst>
      <p:ext uri="{BB962C8B-B14F-4D97-AF65-F5344CB8AC3E}">
        <p14:creationId xmlns:p14="http://schemas.microsoft.com/office/powerpoint/2010/main" val="38794140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250B6-35F1-D631-C23E-7D433F7332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13448D9-E1F0-257B-4929-7A73A2BFBE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66690D8-7FB4-252B-FBE7-B7CF1E8DC2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BC9ED5-07CD-0478-2EB2-38D31A33BCAC}"/>
              </a:ext>
            </a:extLst>
          </p:cNvPr>
          <p:cNvSpPr>
            <a:spLocks noGrp="1"/>
          </p:cNvSpPr>
          <p:nvPr>
            <p:ph type="dt" sz="half" idx="10"/>
          </p:nvPr>
        </p:nvSpPr>
        <p:spPr/>
        <p:txBody>
          <a:bodyPr/>
          <a:lstStyle/>
          <a:p>
            <a:fld id="{1B9C129F-1A0B-432E-AA62-58675FA4F5BE}" type="datetimeFigureOut">
              <a:rPr lang="en-GB" smtClean="0"/>
              <a:t>30/11/2022</a:t>
            </a:fld>
            <a:endParaRPr lang="en-GB"/>
          </a:p>
        </p:txBody>
      </p:sp>
      <p:sp>
        <p:nvSpPr>
          <p:cNvPr id="6" name="Footer Placeholder 5">
            <a:extLst>
              <a:ext uri="{FF2B5EF4-FFF2-40B4-BE49-F238E27FC236}">
                <a16:creationId xmlns:a16="http://schemas.microsoft.com/office/drawing/2014/main" id="{8BDEFF04-82CF-0D5D-6127-43DCEEB86D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936DC0D-68DE-3614-B559-D5956D0B8C6E}"/>
              </a:ext>
            </a:extLst>
          </p:cNvPr>
          <p:cNvSpPr>
            <a:spLocks noGrp="1"/>
          </p:cNvSpPr>
          <p:nvPr>
            <p:ph type="sldNum" sz="quarter" idx="12"/>
          </p:nvPr>
        </p:nvSpPr>
        <p:spPr/>
        <p:txBody>
          <a:bodyPr/>
          <a:lstStyle/>
          <a:p>
            <a:fld id="{5997E24B-AB23-447A-B427-B2D467FF89DA}" type="slidenum">
              <a:rPr lang="en-GB" smtClean="0"/>
              <a:t>‹#›</a:t>
            </a:fld>
            <a:endParaRPr lang="en-GB"/>
          </a:p>
        </p:txBody>
      </p:sp>
    </p:spTree>
    <p:extLst>
      <p:ext uri="{BB962C8B-B14F-4D97-AF65-F5344CB8AC3E}">
        <p14:creationId xmlns:p14="http://schemas.microsoft.com/office/powerpoint/2010/main" val="50137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AA927-72CD-A630-1936-D7D6D3E2B5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562E57-3C68-ADA1-BDCF-D28408221D7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5F6F58-8990-8251-E073-42D3036AC1C7}"/>
              </a:ext>
            </a:extLst>
          </p:cNvPr>
          <p:cNvSpPr>
            <a:spLocks noGrp="1"/>
          </p:cNvSpPr>
          <p:nvPr>
            <p:ph type="dt" sz="half" idx="10"/>
          </p:nvPr>
        </p:nvSpPr>
        <p:spPr/>
        <p:txBody>
          <a:bodyPr/>
          <a:lstStyle/>
          <a:p>
            <a:fld id="{1B9C129F-1A0B-432E-AA62-58675FA4F5BE}" type="datetimeFigureOut">
              <a:rPr lang="en-GB" smtClean="0"/>
              <a:t>30/11/2022</a:t>
            </a:fld>
            <a:endParaRPr lang="en-GB"/>
          </a:p>
        </p:txBody>
      </p:sp>
      <p:sp>
        <p:nvSpPr>
          <p:cNvPr id="5" name="Footer Placeholder 4">
            <a:extLst>
              <a:ext uri="{FF2B5EF4-FFF2-40B4-BE49-F238E27FC236}">
                <a16:creationId xmlns:a16="http://schemas.microsoft.com/office/drawing/2014/main" id="{3AB0A363-111A-12E3-28E7-83FF3E7919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FB38F9-BC1D-6D2E-C256-5117073EECC3}"/>
              </a:ext>
            </a:extLst>
          </p:cNvPr>
          <p:cNvSpPr>
            <a:spLocks noGrp="1"/>
          </p:cNvSpPr>
          <p:nvPr>
            <p:ph type="sldNum" sz="quarter" idx="12"/>
          </p:nvPr>
        </p:nvSpPr>
        <p:spPr/>
        <p:txBody>
          <a:bodyPr/>
          <a:lstStyle/>
          <a:p>
            <a:fld id="{5997E24B-AB23-447A-B427-B2D467FF89DA}" type="slidenum">
              <a:rPr lang="en-GB" smtClean="0"/>
              <a:t>‹#›</a:t>
            </a:fld>
            <a:endParaRPr lang="en-GB"/>
          </a:p>
        </p:txBody>
      </p:sp>
    </p:spTree>
    <p:extLst>
      <p:ext uri="{BB962C8B-B14F-4D97-AF65-F5344CB8AC3E}">
        <p14:creationId xmlns:p14="http://schemas.microsoft.com/office/powerpoint/2010/main" val="783553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E3C750-A35F-B972-C233-78028E6D2D0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1E3D17-0F24-7FEE-C195-C01F10A25E5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B2E358-DFD6-365A-F32F-0CD015E30D1C}"/>
              </a:ext>
            </a:extLst>
          </p:cNvPr>
          <p:cNvSpPr>
            <a:spLocks noGrp="1"/>
          </p:cNvSpPr>
          <p:nvPr>
            <p:ph type="dt" sz="half" idx="10"/>
          </p:nvPr>
        </p:nvSpPr>
        <p:spPr/>
        <p:txBody>
          <a:bodyPr/>
          <a:lstStyle/>
          <a:p>
            <a:fld id="{1B9C129F-1A0B-432E-AA62-58675FA4F5BE}" type="datetimeFigureOut">
              <a:rPr lang="en-GB" smtClean="0"/>
              <a:t>30/11/2022</a:t>
            </a:fld>
            <a:endParaRPr lang="en-GB"/>
          </a:p>
        </p:txBody>
      </p:sp>
      <p:sp>
        <p:nvSpPr>
          <p:cNvPr id="5" name="Footer Placeholder 4">
            <a:extLst>
              <a:ext uri="{FF2B5EF4-FFF2-40B4-BE49-F238E27FC236}">
                <a16:creationId xmlns:a16="http://schemas.microsoft.com/office/drawing/2014/main" id="{6E44ACF5-8AC1-4950-6A89-69BB39DCC5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A14119-DAD2-6B34-0BEC-162D3701518E}"/>
              </a:ext>
            </a:extLst>
          </p:cNvPr>
          <p:cNvSpPr>
            <a:spLocks noGrp="1"/>
          </p:cNvSpPr>
          <p:nvPr>
            <p:ph type="sldNum" sz="quarter" idx="12"/>
          </p:nvPr>
        </p:nvSpPr>
        <p:spPr/>
        <p:txBody>
          <a:bodyPr/>
          <a:lstStyle/>
          <a:p>
            <a:fld id="{5997E24B-AB23-447A-B427-B2D467FF89DA}" type="slidenum">
              <a:rPr lang="en-GB" smtClean="0"/>
              <a:t>‹#›</a:t>
            </a:fld>
            <a:endParaRPr lang="en-GB"/>
          </a:p>
        </p:txBody>
      </p:sp>
    </p:spTree>
    <p:extLst>
      <p:ext uri="{BB962C8B-B14F-4D97-AF65-F5344CB8AC3E}">
        <p14:creationId xmlns:p14="http://schemas.microsoft.com/office/powerpoint/2010/main" val="1720026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2419BD-80DB-ABA4-F4EE-7CCF71D8BD1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312CB8-978E-9AD4-3947-EBD84B965A8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1E1D45-14EC-7C96-A52A-EE8523C31A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B9C129F-1A0B-432E-AA62-58675FA4F5BE}" type="datetimeFigureOut">
              <a:rPr lang="en-GB" smtClean="0"/>
              <a:t>30/11/2022</a:t>
            </a:fld>
            <a:endParaRPr lang="en-GB"/>
          </a:p>
        </p:txBody>
      </p:sp>
      <p:sp>
        <p:nvSpPr>
          <p:cNvPr id="5" name="Footer Placeholder 4">
            <a:extLst>
              <a:ext uri="{FF2B5EF4-FFF2-40B4-BE49-F238E27FC236}">
                <a16:creationId xmlns:a16="http://schemas.microsoft.com/office/drawing/2014/main" id="{F44941DC-FB86-FFA5-29E7-A7EAF2FA4AB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34C8B66-1B03-BA62-5496-35683A35F1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97E24B-AB23-447A-B427-B2D467FF89DA}" type="slidenum">
              <a:rPr lang="en-GB" smtClean="0"/>
              <a:t>‹#›</a:t>
            </a:fld>
            <a:endParaRPr lang="en-GB"/>
          </a:p>
        </p:txBody>
      </p:sp>
    </p:spTree>
    <p:extLst>
      <p:ext uri="{BB962C8B-B14F-4D97-AF65-F5344CB8AC3E}">
        <p14:creationId xmlns:p14="http://schemas.microsoft.com/office/powerpoint/2010/main" val="30697898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one.com/en/microsoft-office-365/what-is-office-365" TargetMode="External"/><Relationship Id="rId2" Type="http://schemas.openxmlformats.org/officeDocument/2006/relationships/hyperlink" Target="https://www.bing.com/images/search?view=detailV2&amp;ccid=Bj35724u&amp;id=F1FFB4E011AB78CC93B435185C2C7CE0646C3030&amp;thid=OIP.Bj35724uFWLndM6IxeO4wAHaEK&amp;" TargetMode="External"/><Relationship Id="rId1" Type="http://schemas.openxmlformats.org/officeDocument/2006/relationships/slideLayout" Target="../slideLayouts/slideLayout2.xml"/><Relationship Id="rId4" Type="http://schemas.openxmlformats.org/officeDocument/2006/relationships/hyperlink" Target="https://www.bing.com/search?q=what+is+microft+word+and+key+fetures&amp;qs=n&amp;form=QBRE&amp;msbsrank=10_11__0&amp;sp=-1&amp;pq=what+is+microft+word+and+key+fetures&amp;sc=21-36&amp;sk=&amp;cvid=0EC63F176D8C4F9E9B6D3664294C62CD&amp;ghsh=0&amp;ghacc=0&amp;ghp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37">
            <a:extLst>
              <a:ext uri="{FF2B5EF4-FFF2-40B4-BE49-F238E27FC236}">
                <a16:creationId xmlns:a16="http://schemas.microsoft.com/office/drawing/2014/main" id="{BEBFA723-5A7B-472D-ABD7-1526B8D3A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39">
            <a:extLst>
              <a:ext uri="{FF2B5EF4-FFF2-40B4-BE49-F238E27FC236}">
                <a16:creationId xmlns:a16="http://schemas.microsoft.com/office/drawing/2014/main" id="{A6B27065-399A-4CF7-BF70-CF79B9848F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330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 name="Group 41">
            <a:extLst>
              <a:ext uri="{FF2B5EF4-FFF2-40B4-BE49-F238E27FC236}">
                <a16:creationId xmlns:a16="http://schemas.microsoft.com/office/drawing/2014/main" id="{CF22986C-DDF7-4109-9D6A-006800D6B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6" y="52996"/>
            <a:ext cx="6093363" cy="6805005"/>
            <a:chOff x="6095999" y="52996"/>
            <a:chExt cx="6093363" cy="6805005"/>
          </a:xfrm>
          <a:solidFill>
            <a:schemeClr val="accent5">
              <a:alpha val="10000"/>
            </a:schemeClr>
          </a:solidFill>
        </p:grpSpPr>
        <p:sp>
          <p:nvSpPr>
            <p:cNvPr id="52" name="Freeform: Shape 42">
              <a:extLst>
                <a:ext uri="{FF2B5EF4-FFF2-40B4-BE49-F238E27FC236}">
                  <a16:creationId xmlns:a16="http://schemas.microsoft.com/office/drawing/2014/main" id="{4C025298-F835-4B83-A3A3-6555157E0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Shape 43">
              <a:extLst>
                <a:ext uri="{FF2B5EF4-FFF2-40B4-BE49-F238E27FC236}">
                  <a16:creationId xmlns:a16="http://schemas.microsoft.com/office/drawing/2014/main" id="{17106C81-A3F0-4DA0-9368-6BBCDB9648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44">
              <a:extLst>
                <a:ext uri="{FF2B5EF4-FFF2-40B4-BE49-F238E27FC236}">
                  <a16:creationId xmlns:a16="http://schemas.microsoft.com/office/drawing/2014/main" id="{4B3B35E8-1AF4-4D76-93A5-B0B088408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BD25EB99-7BDA-10B3-A1FC-6AAD4803E29F}"/>
              </a:ext>
            </a:extLst>
          </p:cNvPr>
          <p:cNvSpPr>
            <a:spLocks noGrp="1"/>
          </p:cNvSpPr>
          <p:nvPr>
            <p:ph type="ctrTitle"/>
          </p:nvPr>
        </p:nvSpPr>
        <p:spPr>
          <a:xfrm>
            <a:off x="783459" y="1372414"/>
            <a:ext cx="3658053" cy="1786515"/>
          </a:xfrm>
        </p:spPr>
        <p:txBody>
          <a:bodyPr anchor="t">
            <a:normAutofit/>
          </a:bodyPr>
          <a:lstStyle/>
          <a:p>
            <a:pPr algn="l"/>
            <a:r>
              <a:rPr lang="en-GB" sz="3100" b="1" dirty="0">
                <a:solidFill>
                  <a:schemeClr val="tx2"/>
                </a:solidFill>
              </a:rPr>
              <a:t>How to use Technology to collaborate at UWTSD</a:t>
            </a:r>
          </a:p>
        </p:txBody>
      </p:sp>
      <p:sp>
        <p:nvSpPr>
          <p:cNvPr id="3" name="Subtitle 2">
            <a:extLst>
              <a:ext uri="{FF2B5EF4-FFF2-40B4-BE49-F238E27FC236}">
                <a16:creationId xmlns:a16="http://schemas.microsoft.com/office/drawing/2014/main" id="{5487AA91-3F56-542F-86B7-CD0582B942F7}"/>
              </a:ext>
            </a:extLst>
          </p:cNvPr>
          <p:cNvSpPr>
            <a:spLocks noGrp="1"/>
          </p:cNvSpPr>
          <p:nvPr>
            <p:ph type="subTitle" idx="1"/>
          </p:nvPr>
        </p:nvSpPr>
        <p:spPr>
          <a:xfrm>
            <a:off x="499404" y="2107096"/>
            <a:ext cx="3991199" cy="3196083"/>
          </a:xfrm>
        </p:spPr>
        <p:txBody>
          <a:bodyPr anchor="b">
            <a:normAutofit/>
          </a:bodyPr>
          <a:lstStyle/>
          <a:p>
            <a:pPr algn="l"/>
            <a:r>
              <a:rPr lang="en-GB" sz="1600" dirty="0">
                <a:solidFill>
                  <a:schemeClr val="tx2"/>
                </a:solidFill>
              </a:rPr>
              <a:t>Student Number: 2116663</a:t>
            </a:r>
          </a:p>
          <a:p>
            <a:pPr algn="l"/>
            <a:r>
              <a:rPr lang="en-GB" sz="1600" dirty="0">
                <a:solidFill>
                  <a:schemeClr val="tx2"/>
                </a:solidFill>
              </a:rPr>
              <a:t>Student Name: Sana Arif</a:t>
            </a:r>
          </a:p>
          <a:p>
            <a:pPr algn="l"/>
            <a:r>
              <a:rPr lang="en-GB" sz="1600" dirty="0">
                <a:solidFill>
                  <a:schemeClr val="tx2"/>
                </a:solidFill>
              </a:rPr>
              <a:t>Module Code: (BMSW4003)</a:t>
            </a:r>
          </a:p>
          <a:p>
            <a:pPr algn="l"/>
            <a:r>
              <a:rPr lang="en-GB" sz="1600" dirty="0">
                <a:solidFill>
                  <a:schemeClr val="tx2"/>
                </a:solidFill>
              </a:rPr>
              <a:t>Digital Skills and Research Methods</a:t>
            </a:r>
          </a:p>
          <a:p>
            <a:pPr algn="l"/>
            <a:r>
              <a:rPr lang="en-GB" sz="1600" dirty="0">
                <a:solidFill>
                  <a:schemeClr val="tx2"/>
                </a:solidFill>
              </a:rPr>
              <a:t>Date: Rework Dec 2022</a:t>
            </a:r>
          </a:p>
        </p:txBody>
      </p:sp>
      <p:pic>
        <p:nvPicPr>
          <p:cNvPr id="5" name="Video 4">
            <a:extLst>
              <a:ext uri="{FF2B5EF4-FFF2-40B4-BE49-F238E27FC236}">
                <a16:creationId xmlns:a16="http://schemas.microsoft.com/office/drawing/2014/main" id="{15AF19E1-2C06-366F-8B79-B063BC565C7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6379341" y="2014673"/>
            <a:ext cx="5029200" cy="2820890"/>
          </a:xfrm>
          <a:prstGeom prst="rect">
            <a:avLst/>
          </a:prstGeom>
          <a:ln w="9525">
            <a:noFill/>
          </a:ln>
        </p:spPr>
      </p:pic>
    </p:spTree>
    <p:extLst>
      <p:ext uri="{BB962C8B-B14F-4D97-AF65-F5344CB8AC3E}">
        <p14:creationId xmlns:p14="http://schemas.microsoft.com/office/powerpoint/2010/main" val="3192881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31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9" name="Rectangle 1068">
            <a:extLst>
              <a:ext uri="{FF2B5EF4-FFF2-40B4-BE49-F238E27FC236}">
                <a16:creationId xmlns:a16="http://schemas.microsoft.com/office/drawing/2014/main" id="{18AC8E79-ECD6-4F34-BE5A-9F5E850E8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1" name="Rectangle 1070">
            <a:extLst>
              <a:ext uri="{FF2B5EF4-FFF2-40B4-BE49-F238E27FC236}">
                <a16:creationId xmlns:a16="http://schemas.microsoft.com/office/drawing/2014/main" id="{7D2BE1BB-2AB2-4D7E-9E27-8D245181B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3" name="Group 1072">
            <a:extLst>
              <a:ext uri="{FF2B5EF4-FFF2-40B4-BE49-F238E27FC236}">
                <a16:creationId xmlns:a16="http://schemas.microsoft.com/office/drawing/2014/main" id="{22A1615C-2156-4B15-BF3E-39794B37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97691"/>
            <a:ext cx="5378624" cy="6402614"/>
            <a:chOff x="-19221" y="197691"/>
            <a:chExt cx="5378624" cy="6402614"/>
          </a:xfrm>
        </p:grpSpPr>
        <p:sp>
          <p:nvSpPr>
            <p:cNvPr id="1074" name="Freeform: Shape 1073">
              <a:extLst>
                <a:ext uri="{FF2B5EF4-FFF2-40B4-BE49-F238E27FC236}">
                  <a16:creationId xmlns:a16="http://schemas.microsoft.com/office/drawing/2014/main" id="{D0AAA4B8-4E08-4663-9835-BA403F0061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75" name="Freeform: Shape 1074">
              <a:extLst>
                <a:ext uri="{FF2B5EF4-FFF2-40B4-BE49-F238E27FC236}">
                  <a16:creationId xmlns:a16="http://schemas.microsoft.com/office/drawing/2014/main" id="{CB4869D1-3E13-4881-A292-2F38ECC07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76" name="Freeform: Shape 1075">
              <a:extLst>
                <a:ext uri="{FF2B5EF4-FFF2-40B4-BE49-F238E27FC236}">
                  <a16:creationId xmlns:a16="http://schemas.microsoft.com/office/drawing/2014/main" id="{3FEDB7CE-BB3D-4A0D-A73F-3117044F3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77" name="Freeform: Shape 1076">
              <a:extLst>
                <a:ext uri="{FF2B5EF4-FFF2-40B4-BE49-F238E27FC236}">
                  <a16:creationId xmlns:a16="http://schemas.microsoft.com/office/drawing/2014/main" id="{A6E0C6E1-7FBF-471E-849C-A54AF1D41F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78" name="Freeform: Shape 1077">
              <a:extLst>
                <a:ext uri="{FF2B5EF4-FFF2-40B4-BE49-F238E27FC236}">
                  <a16:creationId xmlns:a16="http://schemas.microsoft.com/office/drawing/2014/main" id="{B2BFAA38-D910-41AD-BBED-0608E4AE71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97691"/>
              <a:ext cx="5378623" cy="6402614"/>
            </a:xfrm>
            <a:custGeom>
              <a:avLst/>
              <a:gdLst>
                <a:gd name="connsiteX0" fmla="*/ 2220349 w 5378623"/>
                <a:gd name="connsiteY0" fmla="*/ 67 h 6402614"/>
                <a:gd name="connsiteX1" fmla="*/ 3018161 w 5378623"/>
                <a:gd name="connsiteY1" fmla="*/ 108191 h 6402614"/>
                <a:gd name="connsiteX2" fmla="*/ 5265831 w 5378623"/>
                <a:gd name="connsiteY2" fmla="*/ 4066338 h 6402614"/>
                <a:gd name="connsiteX3" fmla="*/ 2912752 w 5378623"/>
                <a:gd name="connsiteY3" fmla="*/ 6386691 h 6402614"/>
                <a:gd name="connsiteX4" fmla="*/ 2840648 w 5378623"/>
                <a:gd name="connsiteY4" fmla="*/ 6402614 h 6402614"/>
                <a:gd name="connsiteX5" fmla="*/ 1474249 w 5378623"/>
                <a:gd name="connsiteY5" fmla="*/ 6402614 h 6402614"/>
                <a:gd name="connsiteX6" fmla="*/ 1340218 w 5378623"/>
                <a:gd name="connsiteY6" fmla="*/ 6370360 h 6402614"/>
                <a:gd name="connsiteX7" fmla="*/ 204687 w 5378623"/>
                <a:gd name="connsiteY7" fmla="*/ 5802379 h 6402614"/>
                <a:gd name="connsiteX8" fmla="*/ 0 w 5378623"/>
                <a:gd name="connsiteY8" fmla="*/ 5624181 h 6402614"/>
                <a:gd name="connsiteX9" fmla="*/ 0 w 5378623"/>
                <a:gd name="connsiteY9" fmla="*/ 5197118 h 6402614"/>
                <a:gd name="connsiteX10" fmla="*/ 120950 w 5378623"/>
                <a:gd name="connsiteY10" fmla="*/ 5327736 h 6402614"/>
                <a:gd name="connsiteX11" fmla="*/ 553277 w 5378623"/>
                <a:gd name="connsiteY11" fmla="*/ 5674143 h 6402614"/>
                <a:gd name="connsiteX12" fmla="*/ 1048951 w 5378623"/>
                <a:gd name="connsiteY12" fmla="*/ 5913372 h 6402614"/>
                <a:gd name="connsiteX13" fmla="*/ 1114406 w 5378623"/>
                <a:gd name="connsiteY13" fmla="*/ 5935664 h 6402614"/>
                <a:gd name="connsiteX14" fmla="*/ 1180375 w 5378623"/>
                <a:gd name="connsiteY14" fmla="*/ 5956470 h 6402614"/>
                <a:gd name="connsiteX15" fmla="*/ 1247107 w 5378623"/>
                <a:gd name="connsiteY15" fmla="*/ 5975278 h 6402614"/>
                <a:gd name="connsiteX16" fmla="*/ 1313053 w 5378623"/>
                <a:gd name="connsiteY16" fmla="*/ 5991905 h 6402614"/>
                <a:gd name="connsiteX17" fmla="*/ 1578771 w 5378623"/>
                <a:gd name="connsiteY17" fmla="*/ 6035400 h 6402614"/>
                <a:gd name="connsiteX18" fmla="*/ 2116969 w 5378623"/>
                <a:gd name="connsiteY18" fmla="*/ 6005033 h 6402614"/>
                <a:gd name="connsiteX19" fmla="*/ 2648341 w 5378623"/>
                <a:gd name="connsiteY19" fmla="*/ 5837212 h 6402614"/>
                <a:gd name="connsiteX20" fmla="*/ 3166862 w 5378623"/>
                <a:gd name="connsiteY20" fmla="*/ 5582136 h 6402614"/>
                <a:gd name="connsiteX21" fmla="*/ 3295551 w 5378623"/>
                <a:gd name="connsiteY21" fmla="*/ 5510900 h 6402614"/>
                <a:gd name="connsiteX22" fmla="*/ 3426292 w 5378623"/>
                <a:gd name="connsiteY22" fmla="*/ 5437546 h 6402614"/>
                <a:gd name="connsiteX23" fmla="*/ 3693498 w 5378623"/>
                <a:gd name="connsiteY23" fmla="*/ 5296779 h 6402614"/>
                <a:gd name="connsiteX24" fmla="*/ 3957511 w 5378623"/>
                <a:gd name="connsiteY24" fmla="*/ 5162806 h 6402614"/>
                <a:gd name="connsiteX25" fmla="*/ 4212170 w 5378623"/>
                <a:gd name="connsiteY25" fmla="*/ 5024936 h 6402614"/>
                <a:gd name="connsiteX26" fmla="*/ 4449651 w 5378623"/>
                <a:gd name="connsiteY26" fmla="*/ 4870986 h 6402614"/>
                <a:gd name="connsiteX27" fmla="*/ 4659728 w 5378623"/>
                <a:gd name="connsiteY27" fmla="*/ 4689640 h 6402614"/>
                <a:gd name="connsiteX28" fmla="*/ 4830457 w 5378623"/>
                <a:gd name="connsiteY28" fmla="*/ 4472596 h 6402614"/>
                <a:gd name="connsiteX29" fmla="*/ 4955705 w 5378623"/>
                <a:gd name="connsiteY29" fmla="*/ 4222268 h 6402614"/>
                <a:gd name="connsiteX30" fmla="*/ 4968352 w 5378623"/>
                <a:gd name="connsiteY30" fmla="*/ 4189141 h 6402614"/>
                <a:gd name="connsiteX31" fmla="*/ 4979564 w 5378623"/>
                <a:gd name="connsiteY31" fmla="*/ 4155400 h 6402614"/>
                <a:gd name="connsiteX32" fmla="*/ 4990913 w 5378623"/>
                <a:gd name="connsiteY32" fmla="*/ 4121577 h 6402614"/>
                <a:gd name="connsiteX33" fmla="*/ 5000865 w 5378623"/>
                <a:gd name="connsiteY33" fmla="*/ 4086570 h 6402614"/>
                <a:gd name="connsiteX34" fmla="*/ 5020612 w 5378623"/>
                <a:gd name="connsiteY34" fmla="*/ 4016281 h 6402614"/>
                <a:gd name="connsiteX35" fmla="*/ 5030486 w 5378623"/>
                <a:gd name="connsiteY35" fmla="*/ 3981137 h 6402614"/>
                <a:gd name="connsiteX36" fmla="*/ 5035423 w 5378623"/>
                <a:gd name="connsiteY36" fmla="*/ 3963565 h 6402614"/>
                <a:gd name="connsiteX37" fmla="*/ 5039507 w 5378623"/>
                <a:gd name="connsiteY37" fmla="*/ 3945765 h 6402614"/>
                <a:gd name="connsiteX38" fmla="*/ 5071597 w 5378623"/>
                <a:gd name="connsiteY38" fmla="*/ 3802972 h 6402614"/>
                <a:gd name="connsiteX39" fmla="*/ 5096108 w 5378623"/>
                <a:gd name="connsiteY39" fmla="*/ 3658610 h 6402614"/>
                <a:gd name="connsiteX40" fmla="*/ 5113299 w 5378623"/>
                <a:gd name="connsiteY40" fmla="*/ 3512985 h 6402614"/>
                <a:gd name="connsiteX41" fmla="*/ 5115328 w 5378623"/>
                <a:gd name="connsiteY41" fmla="*/ 3494749 h 6402614"/>
                <a:gd name="connsiteX42" fmla="*/ 5116446 w 5378623"/>
                <a:gd name="connsiteY42" fmla="*/ 3476502 h 6402614"/>
                <a:gd name="connsiteX43" fmla="*/ 5118711 w 5378623"/>
                <a:gd name="connsiteY43" fmla="*/ 3439898 h 6402614"/>
                <a:gd name="connsiteX44" fmla="*/ 5123270 w 5378623"/>
                <a:gd name="connsiteY44" fmla="*/ 3366583 h 6402614"/>
                <a:gd name="connsiteX45" fmla="*/ 5121172 w 5378623"/>
                <a:gd name="connsiteY45" fmla="*/ 3072860 h 6402614"/>
                <a:gd name="connsiteX46" fmla="*/ 5119473 w 5378623"/>
                <a:gd name="connsiteY46" fmla="*/ 3036121 h 6402614"/>
                <a:gd name="connsiteX47" fmla="*/ 5116244 w 5378623"/>
                <a:gd name="connsiteY47" fmla="*/ 2999552 h 6402614"/>
                <a:gd name="connsiteX48" fmla="*/ 5109221 w 5378623"/>
                <a:gd name="connsiteY48" fmla="*/ 2926379 h 6402614"/>
                <a:gd name="connsiteX49" fmla="*/ 5089643 w 5378623"/>
                <a:gd name="connsiteY49" fmla="*/ 2780639 h 6402614"/>
                <a:gd name="connsiteX50" fmla="*/ 5084078 w 5378623"/>
                <a:gd name="connsiteY50" fmla="*/ 2744255 h 6402614"/>
                <a:gd name="connsiteX51" fmla="*/ 5077785 w 5378623"/>
                <a:gd name="connsiteY51" fmla="*/ 2708026 h 6402614"/>
                <a:gd name="connsiteX52" fmla="*/ 5063128 w 5378623"/>
                <a:gd name="connsiteY52" fmla="*/ 2636053 h 6402614"/>
                <a:gd name="connsiteX53" fmla="*/ 5047530 w 5378623"/>
                <a:gd name="connsiteY53" fmla="*/ 2564176 h 6402614"/>
                <a:gd name="connsiteX54" fmla="*/ 5028967 w 5378623"/>
                <a:gd name="connsiteY54" fmla="*/ 2493127 h 6402614"/>
                <a:gd name="connsiteX55" fmla="*/ 4822623 w 5378623"/>
                <a:gd name="connsiteY55" fmla="*/ 1944830 h 6402614"/>
                <a:gd name="connsiteX56" fmla="*/ 4108183 w 5378623"/>
                <a:gd name="connsiteY56" fmla="*/ 1038170 h 6402614"/>
                <a:gd name="connsiteX57" fmla="*/ 3638213 w 5378623"/>
                <a:gd name="connsiteY57" fmla="*/ 712395 h 6402614"/>
                <a:gd name="connsiteX58" fmla="*/ 3575480 w 5378623"/>
                <a:gd name="connsiteY58" fmla="*/ 678662 h 6402614"/>
                <a:gd name="connsiteX59" fmla="*/ 3512574 w 5378623"/>
                <a:gd name="connsiteY59" fmla="*/ 645577 h 6402614"/>
                <a:gd name="connsiteX60" fmla="*/ 3448603 w 5378623"/>
                <a:gd name="connsiteY60" fmla="*/ 614757 h 6402614"/>
                <a:gd name="connsiteX61" fmla="*/ 3416617 w 5378623"/>
                <a:gd name="connsiteY61" fmla="*/ 599347 h 6402614"/>
                <a:gd name="connsiteX62" fmla="*/ 3384352 w 5378623"/>
                <a:gd name="connsiteY62" fmla="*/ 584559 h 6402614"/>
                <a:gd name="connsiteX63" fmla="*/ 3254088 w 5378623"/>
                <a:gd name="connsiteY63" fmla="*/ 529021 h 6402614"/>
                <a:gd name="connsiteX64" fmla="*/ 3121640 w 5378623"/>
                <a:gd name="connsiteY64" fmla="*/ 479505 h 6402614"/>
                <a:gd name="connsiteX65" fmla="*/ 2987193 w 5378623"/>
                <a:gd name="connsiteY65" fmla="*/ 436176 h 6402614"/>
                <a:gd name="connsiteX66" fmla="*/ 2851296 w 5378623"/>
                <a:gd name="connsiteY66" fmla="*/ 398256 h 6402614"/>
                <a:gd name="connsiteX67" fmla="*/ 2573611 w 5378623"/>
                <a:gd name="connsiteY67" fmla="*/ 336717 h 6402614"/>
                <a:gd name="connsiteX68" fmla="*/ 2014208 w 5378623"/>
                <a:gd name="connsiteY68" fmla="*/ 276896 h 6402614"/>
                <a:gd name="connsiteX69" fmla="*/ 1457097 w 5378623"/>
                <a:gd name="connsiteY69" fmla="*/ 322828 h 6402614"/>
                <a:gd name="connsiteX70" fmla="*/ 914684 w 5378623"/>
                <a:gd name="connsiteY70" fmla="*/ 486648 h 6402614"/>
                <a:gd name="connsiteX71" fmla="*/ 848661 w 5378623"/>
                <a:gd name="connsiteY71" fmla="*/ 515093 h 6402614"/>
                <a:gd name="connsiteX72" fmla="*/ 782834 w 5378623"/>
                <a:gd name="connsiteY72" fmla="*/ 544519 h 6402614"/>
                <a:gd name="connsiteX73" fmla="*/ 717715 w 5378623"/>
                <a:gd name="connsiteY73" fmla="*/ 575988 h 6402614"/>
                <a:gd name="connsiteX74" fmla="*/ 653112 w 5378623"/>
                <a:gd name="connsiteY74" fmla="*/ 608523 h 6402614"/>
                <a:gd name="connsiteX75" fmla="*/ 406671 w 5378623"/>
                <a:gd name="connsiteY75" fmla="*/ 756246 h 6402614"/>
                <a:gd name="connsiteX76" fmla="*/ 191033 w 5378623"/>
                <a:gd name="connsiteY76" fmla="*/ 942131 h 6402614"/>
                <a:gd name="connsiteX77" fmla="*/ 143339 w 5378623"/>
                <a:gd name="connsiteY77" fmla="*/ 996006 h 6402614"/>
                <a:gd name="connsiteX78" fmla="*/ 98848 w 5378623"/>
                <a:gd name="connsiteY78" fmla="*/ 1053288 h 6402614"/>
                <a:gd name="connsiteX79" fmla="*/ 56083 w 5378623"/>
                <a:gd name="connsiteY79" fmla="*/ 1112657 h 6402614"/>
                <a:gd name="connsiteX80" fmla="*/ 14889 w 5378623"/>
                <a:gd name="connsiteY80" fmla="*/ 1173837 h 6402614"/>
                <a:gd name="connsiteX81" fmla="*/ 0 w 5378623"/>
                <a:gd name="connsiteY81" fmla="*/ 1198088 h 6402614"/>
                <a:gd name="connsiteX82" fmla="*/ 0 w 5378623"/>
                <a:gd name="connsiteY82" fmla="*/ 888809 h 6402614"/>
                <a:gd name="connsiteX83" fmla="*/ 88781 w 5378623"/>
                <a:gd name="connsiteY83" fmla="*/ 802825 h 6402614"/>
                <a:gd name="connsiteX84" fmla="*/ 2220349 w 5378623"/>
                <a:gd name="connsiteY84" fmla="*/ 67 h 640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5378623" h="6402614">
                  <a:moveTo>
                    <a:pt x="2220349" y="67"/>
                  </a:moveTo>
                  <a:cubicBezTo>
                    <a:pt x="2484151" y="1784"/>
                    <a:pt x="2751801" y="36820"/>
                    <a:pt x="3018161" y="108191"/>
                  </a:cubicBezTo>
                  <a:cubicBezTo>
                    <a:pt x="4722867" y="564965"/>
                    <a:pt x="5729192" y="2337049"/>
                    <a:pt x="5265831" y="4066338"/>
                  </a:cubicBezTo>
                  <a:cubicBezTo>
                    <a:pt x="4947269" y="5255224"/>
                    <a:pt x="4017004" y="6114300"/>
                    <a:pt x="2912752" y="6386691"/>
                  </a:cubicBezTo>
                  <a:lnTo>
                    <a:pt x="2840648" y="6402614"/>
                  </a:lnTo>
                  <a:lnTo>
                    <a:pt x="1474249" y="6402614"/>
                  </a:lnTo>
                  <a:lnTo>
                    <a:pt x="1340218" y="6370360"/>
                  </a:lnTo>
                  <a:cubicBezTo>
                    <a:pt x="914042" y="6256167"/>
                    <a:pt x="531514" y="6059766"/>
                    <a:pt x="204687" y="5802379"/>
                  </a:cubicBezTo>
                  <a:lnTo>
                    <a:pt x="0" y="5624181"/>
                  </a:lnTo>
                  <a:lnTo>
                    <a:pt x="0" y="5197118"/>
                  </a:lnTo>
                  <a:lnTo>
                    <a:pt x="120950" y="5327736"/>
                  </a:lnTo>
                  <a:cubicBezTo>
                    <a:pt x="253827" y="5458395"/>
                    <a:pt x="397634" y="5575985"/>
                    <a:pt x="553277" y="5674143"/>
                  </a:cubicBezTo>
                  <a:cubicBezTo>
                    <a:pt x="708978" y="5772084"/>
                    <a:pt x="875421" y="5851690"/>
                    <a:pt x="1048951" y="5913372"/>
                  </a:cubicBezTo>
                  <a:cubicBezTo>
                    <a:pt x="1070860" y="5920750"/>
                    <a:pt x="1092382" y="5928719"/>
                    <a:pt x="1114406" y="5935664"/>
                  </a:cubicBezTo>
                  <a:lnTo>
                    <a:pt x="1180375" y="5956470"/>
                  </a:lnTo>
                  <a:lnTo>
                    <a:pt x="1247107" y="5975278"/>
                  </a:lnTo>
                  <a:cubicBezTo>
                    <a:pt x="1269462" y="5981848"/>
                    <a:pt x="1291029" y="5986236"/>
                    <a:pt x="1313053" y="5991905"/>
                  </a:cubicBezTo>
                  <a:cubicBezTo>
                    <a:pt x="1400808" y="6012869"/>
                    <a:pt x="1489584" y="6027036"/>
                    <a:pt x="1578771" y="6035400"/>
                  </a:cubicBezTo>
                  <a:cubicBezTo>
                    <a:pt x="1757312" y="6051941"/>
                    <a:pt x="1937844" y="6040152"/>
                    <a:pt x="2116969" y="6005033"/>
                  </a:cubicBezTo>
                  <a:cubicBezTo>
                    <a:pt x="2296104" y="5969454"/>
                    <a:pt x="2473717" y="5910978"/>
                    <a:pt x="2648341" y="5837212"/>
                  </a:cubicBezTo>
                  <a:cubicBezTo>
                    <a:pt x="2823148" y="5763610"/>
                    <a:pt x="2995347" y="5675863"/>
                    <a:pt x="3166862" y="5582136"/>
                  </a:cubicBezTo>
                  <a:cubicBezTo>
                    <a:pt x="3209843" y="5558645"/>
                    <a:pt x="3252667" y="5534880"/>
                    <a:pt x="3295551" y="5510900"/>
                  </a:cubicBezTo>
                  <a:lnTo>
                    <a:pt x="3426292" y="5437546"/>
                  </a:lnTo>
                  <a:cubicBezTo>
                    <a:pt x="3515217" y="5388460"/>
                    <a:pt x="3604599" y="5341930"/>
                    <a:pt x="3693498" y="5296779"/>
                  </a:cubicBezTo>
                  <a:lnTo>
                    <a:pt x="3957511" y="5162806"/>
                  </a:lnTo>
                  <a:cubicBezTo>
                    <a:pt x="4044259" y="5118005"/>
                    <a:pt x="4129592" y="5072941"/>
                    <a:pt x="4212170" y="5024936"/>
                  </a:cubicBezTo>
                  <a:cubicBezTo>
                    <a:pt x="4294563" y="4976766"/>
                    <a:pt x="4374532" y="4926554"/>
                    <a:pt x="4449651" y="4870986"/>
                  </a:cubicBezTo>
                  <a:cubicBezTo>
                    <a:pt x="4524973" y="4815937"/>
                    <a:pt x="4596075" y="4756163"/>
                    <a:pt x="4659728" y="4689640"/>
                  </a:cubicBezTo>
                  <a:cubicBezTo>
                    <a:pt x="4723566" y="4623283"/>
                    <a:pt x="4780828" y="4550758"/>
                    <a:pt x="4830457" y="4472596"/>
                  </a:cubicBezTo>
                  <a:cubicBezTo>
                    <a:pt x="4880087" y="4394434"/>
                    <a:pt x="4921716" y="4310302"/>
                    <a:pt x="4955705" y="4222268"/>
                  </a:cubicBezTo>
                  <a:lnTo>
                    <a:pt x="4968352" y="4189141"/>
                  </a:lnTo>
                  <a:lnTo>
                    <a:pt x="4979564" y="4155400"/>
                  </a:lnTo>
                  <a:lnTo>
                    <a:pt x="4990913" y="4121577"/>
                  </a:lnTo>
                  <a:cubicBezTo>
                    <a:pt x="4994441" y="4110119"/>
                    <a:pt x="4997522" y="4098194"/>
                    <a:pt x="5000865" y="4086570"/>
                  </a:cubicBezTo>
                  <a:lnTo>
                    <a:pt x="5020612" y="4016281"/>
                  </a:lnTo>
                  <a:lnTo>
                    <a:pt x="5030486" y="3981137"/>
                  </a:lnTo>
                  <a:lnTo>
                    <a:pt x="5035423" y="3963565"/>
                  </a:lnTo>
                  <a:lnTo>
                    <a:pt x="5039507" y="3945765"/>
                  </a:lnTo>
                  <a:cubicBezTo>
                    <a:pt x="5050088" y="3898175"/>
                    <a:pt x="5061308" y="3850756"/>
                    <a:pt x="5071597" y="3802972"/>
                  </a:cubicBezTo>
                  <a:lnTo>
                    <a:pt x="5096108" y="3658610"/>
                  </a:lnTo>
                  <a:cubicBezTo>
                    <a:pt x="5102684" y="3610180"/>
                    <a:pt x="5107604" y="3561536"/>
                    <a:pt x="5113299" y="3512985"/>
                  </a:cubicBezTo>
                  <a:lnTo>
                    <a:pt x="5115328" y="3494749"/>
                  </a:lnTo>
                  <a:lnTo>
                    <a:pt x="5116446" y="3476502"/>
                  </a:lnTo>
                  <a:lnTo>
                    <a:pt x="5118711" y="3439898"/>
                  </a:lnTo>
                  <a:lnTo>
                    <a:pt x="5123270" y="3366583"/>
                  </a:lnTo>
                  <a:cubicBezTo>
                    <a:pt x="5126606" y="3268829"/>
                    <a:pt x="5127431" y="3170634"/>
                    <a:pt x="5121172" y="3072860"/>
                  </a:cubicBezTo>
                  <a:lnTo>
                    <a:pt x="5119473" y="3036121"/>
                  </a:lnTo>
                  <a:cubicBezTo>
                    <a:pt x="5118968" y="3023930"/>
                    <a:pt x="5117310" y="3011778"/>
                    <a:pt x="5116244" y="2999552"/>
                  </a:cubicBezTo>
                  <a:lnTo>
                    <a:pt x="5109221" y="2926379"/>
                  </a:lnTo>
                  <a:cubicBezTo>
                    <a:pt x="5105544" y="2877404"/>
                    <a:pt x="5096760" y="2829145"/>
                    <a:pt x="5089643" y="2780639"/>
                  </a:cubicBezTo>
                  <a:lnTo>
                    <a:pt x="5084078" y="2744255"/>
                  </a:lnTo>
                  <a:cubicBezTo>
                    <a:pt x="5082420" y="2732104"/>
                    <a:pt x="5080412" y="2719974"/>
                    <a:pt x="5077785" y="2708026"/>
                  </a:cubicBezTo>
                  <a:lnTo>
                    <a:pt x="5063128" y="2636053"/>
                  </a:lnTo>
                  <a:cubicBezTo>
                    <a:pt x="5057902" y="2612048"/>
                    <a:pt x="5053511" y="2587920"/>
                    <a:pt x="5047530" y="2564176"/>
                  </a:cubicBezTo>
                  <a:lnTo>
                    <a:pt x="5028967" y="2493127"/>
                  </a:lnTo>
                  <a:cubicBezTo>
                    <a:pt x="4979424" y="2303537"/>
                    <a:pt x="4909775" y="2119458"/>
                    <a:pt x="4822623" y="1944830"/>
                  </a:cubicBezTo>
                  <a:cubicBezTo>
                    <a:pt x="4648947" y="1594931"/>
                    <a:pt x="4401749" y="1285261"/>
                    <a:pt x="4108183" y="1038170"/>
                  </a:cubicBezTo>
                  <a:cubicBezTo>
                    <a:pt x="3961444" y="914460"/>
                    <a:pt x="3803854" y="805232"/>
                    <a:pt x="3638213" y="712395"/>
                  </a:cubicBezTo>
                  <a:lnTo>
                    <a:pt x="3575480" y="678662"/>
                  </a:lnTo>
                  <a:cubicBezTo>
                    <a:pt x="3554450" y="667578"/>
                    <a:pt x="3534194" y="655311"/>
                    <a:pt x="3512574" y="645577"/>
                  </a:cubicBezTo>
                  <a:lnTo>
                    <a:pt x="3448603" y="614757"/>
                  </a:lnTo>
                  <a:lnTo>
                    <a:pt x="3416617" y="599347"/>
                  </a:lnTo>
                  <a:cubicBezTo>
                    <a:pt x="3406000" y="594185"/>
                    <a:pt x="3395413" y="588913"/>
                    <a:pt x="3384352" y="584559"/>
                  </a:cubicBezTo>
                  <a:cubicBezTo>
                    <a:pt x="3340850" y="566062"/>
                    <a:pt x="3297707" y="547083"/>
                    <a:pt x="3254088" y="529021"/>
                  </a:cubicBezTo>
                  <a:cubicBezTo>
                    <a:pt x="3209736" y="512847"/>
                    <a:pt x="3165607" y="496270"/>
                    <a:pt x="3121640" y="479505"/>
                  </a:cubicBezTo>
                  <a:lnTo>
                    <a:pt x="2987193" y="436176"/>
                  </a:lnTo>
                  <a:cubicBezTo>
                    <a:pt x="2942116" y="422708"/>
                    <a:pt x="2896575" y="410968"/>
                    <a:pt x="2851296" y="398256"/>
                  </a:cubicBezTo>
                  <a:cubicBezTo>
                    <a:pt x="2759507" y="375285"/>
                    <a:pt x="2666373" y="353923"/>
                    <a:pt x="2573611" y="336717"/>
                  </a:cubicBezTo>
                  <a:cubicBezTo>
                    <a:pt x="2387776" y="301762"/>
                    <a:pt x="2200839" y="280304"/>
                    <a:pt x="2014208" y="276896"/>
                  </a:cubicBezTo>
                  <a:cubicBezTo>
                    <a:pt x="1827605" y="273381"/>
                    <a:pt x="1641223" y="288238"/>
                    <a:pt x="1457097" y="322828"/>
                  </a:cubicBezTo>
                  <a:cubicBezTo>
                    <a:pt x="1272912" y="357634"/>
                    <a:pt x="1091595" y="413727"/>
                    <a:pt x="914684" y="486648"/>
                  </a:cubicBezTo>
                  <a:lnTo>
                    <a:pt x="848661" y="515093"/>
                  </a:lnTo>
                  <a:cubicBezTo>
                    <a:pt x="826573" y="524592"/>
                    <a:pt x="804281" y="533573"/>
                    <a:pt x="782834" y="544519"/>
                  </a:cubicBezTo>
                  <a:lnTo>
                    <a:pt x="717715" y="575988"/>
                  </a:lnTo>
                  <a:cubicBezTo>
                    <a:pt x="696005" y="586632"/>
                    <a:pt x="673986" y="596729"/>
                    <a:pt x="653112" y="608523"/>
                  </a:cubicBezTo>
                  <a:cubicBezTo>
                    <a:pt x="568070" y="653782"/>
                    <a:pt x="483901" y="700897"/>
                    <a:pt x="406671" y="756246"/>
                  </a:cubicBezTo>
                  <a:cubicBezTo>
                    <a:pt x="327441" y="809669"/>
                    <a:pt x="256836" y="872706"/>
                    <a:pt x="191033" y="942131"/>
                  </a:cubicBezTo>
                  <a:cubicBezTo>
                    <a:pt x="175048" y="959988"/>
                    <a:pt x="159064" y="977846"/>
                    <a:pt x="143339" y="996006"/>
                  </a:cubicBezTo>
                  <a:lnTo>
                    <a:pt x="98848" y="1053288"/>
                  </a:lnTo>
                  <a:cubicBezTo>
                    <a:pt x="83542" y="1072023"/>
                    <a:pt x="70312" y="1092822"/>
                    <a:pt x="56083" y="1112657"/>
                  </a:cubicBezTo>
                  <a:cubicBezTo>
                    <a:pt x="42010" y="1132765"/>
                    <a:pt x="27965" y="1152765"/>
                    <a:pt x="14889" y="1173837"/>
                  </a:cubicBezTo>
                  <a:lnTo>
                    <a:pt x="0" y="1198088"/>
                  </a:lnTo>
                  <a:lnTo>
                    <a:pt x="0" y="888809"/>
                  </a:lnTo>
                  <a:lnTo>
                    <a:pt x="88781" y="802825"/>
                  </a:lnTo>
                  <a:cubicBezTo>
                    <a:pt x="672175" y="289643"/>
                    <a:pt x="1428944" y="-5083"/>
                    <a:pt x="2220349" y="6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F6620AF-40C5-BDAC-390B-826996AEA62F}"/>
              </a:ext>
            </a:extLst>
          </p:cNvPr>
          <p:cNvSpPr>
            <a:spLocks noGrp="1"/>
          </p:cNvSpPr>
          <p:nvPr>
            <p:ph type="title"/>
          </p:nvPr>
        </p:nvSpPr>
        <p:spPr>
          <a:xfrm>
            <a:off x="364194" y="685735"/>
            <a:ext cx="4851617" cy="5936537"/>
          </a:xfrm>
        </p:spPr>
        <p:txBody>
          <a:bodyPr vert="horz" lIns="91440" tIns="45720" rIns="91440" bIns="45720" rtlCol="0" anchor="t">
            <a:noAutofit/>
          </a:bodyPr>
          <a:lstStyle/>
          <a:p>
            <a:pPr marL="285750" indent="-285750"/>
            <a:r>
              <a:rPr lang="en-US" sz="1400" kern="1200" dirty="0">
                <a:solidFill>
                  <a:schemeClr val="tx2"/>
                </a:solidFill>
                <a:latin typeface="Arial" panose="020B0604020202020204" pitchFamily="34" charset="0"/>
                <a:cs typeface="Arial" panose="020B0604020202020204" pitchFamily="34" charset="0"/>
              </a:rPr>
              <a:t>     </a:t>
            </a:r>
            <a:r>
              <a:rPr lang="en-US" sz="1800" kern="1200" dirty="0">
                <a:solidFill>
                  <a:schemeClr val="tx2"/>
                </a:solidFill>
                <a:latin typeface="Arial" panose="020B0604020202020204" pitchFamily="34" charset="0"/>
                <a:cs typeface="Arial" panose="020B0604020202020204" pitchFamily="34" charset="0"/>
              </a:rPr>
              <a:t>How to collaborate at UWTSD?</a:t>
            </a:r>
            <a:br>
              <a:rPr lang="en-US" sz="1800" kern="1200" dirty="0">
                <a:solidFill>
                  <a:schemeClr val="tx2"/>
                </a:solidFill>
                <a:latin typeface="Arial" panose="020B0604020202020204" pitchFamily="34" charset="0"/>
                <a:cs typeface="Arial" panose="020B0604020202020204" pitchFamily="34" charset="0"/>
              </a:rPr>
            </a:br>
            <a:br>
              <a:rPr lang="en-US" sz="1800" kern="1200" dirty="0">
                <a:solidFill>
                  <a:schemeClr val="tx2"/>
                </a:solidFill>
                <a:latin typeface="Arial" panose="020B0604020202020204" pitchFamily="34" charset="0"/>
                <a:cs typeface="Arial" panose="020B0604020202020204" pitchFamily="34" charset="0"/>
              </a:rPr>
            </a:br>
            <a:r>
              <a:rPr lang="en-US" sz="1800" kern="1200" dirty="0">
                <a:solidFill>
                  <a:schemeClr val="tx2"/>
                </a:solidFill>
                <a:latin typeface="Arial" panose="020B0604020202020204" pitchFamily="34" charset="0"/>
                <a:cs typeface="Arial" panose="020B0604020202020204" pitchFamily="34" charset="0"/>
              </a:rPr>
              <a:t>At UWTSD you can collaborate with your peers using office 365 with office 365 you have all the programmer's or forms you can connect with your peers and lectures while at UWTSD</a:t>
            </a:r>
            <a:br>
              <a:rPr lang="en-US" sz="1800" kern="1200" dirty="0">
                <a:solidFill>
                  <a:schemeClr val="tx2"/>
                </a:solidFill>
                <a:latin typeface="Arial" panose="020B0604020202020204" pitchFamily="34" charset="0"/>
                <a:cs typeface="Arial" panose="020B0604020202020204" pitchFamily="34" charset="0"/>
              </a:rPr>
            </a:br>
            <a:br>
              <a:rPr lang="en-US" sz="1800" kern="1200" dirty="0">
                <a:solidFill>
                  <a:schemeClr val="tx2"/>
                </a:solidFill>
                <a:latin typeface="Arial" panose="020B0604020202020204" pitchFamily="34" charset="0"/>
                <a:cs typeface="Arial" panose="020B0604020202020204" pitchFamily="34" charset="0"/>
              </a:rPr>
            </a:br>
            <a:br>
              <a:rPr lang="en-US" sz="1800" kern="1200" dirty="0">
                <a:solidFill>
                  <a:schemeClr val="tx2"/>
                </a:solidFill>
                <a:latin typeface="Arial" panose="020B0604020202020204" pitchFamily="34" charset="0"/>
                <a:cs typeface="Arial" panose="020B0604020202020204" pitchFamily="34" charset="0"/>
              </a:rPr>
            </a:br>
            <a:r>
              <a:rPr lang="en-US" sz="1800" kern="1200" dirty="0">
                <a:solidFill>
                  <a:schemeClr val="tx2"/>
                </a:solidFill>
                <a:latin typeface="Arial" panose="020B0604020202020204" pitchFamily="34" charset="0"/>
                <a:cs typeface="Arial" panose="020B0604020202020204" pitchFamily="34" charset="0"/>
              </a:rPr>
              <a:t>What is office 365 ?</a:t>
            </a:r>
            <a:br>
              <a:rPr lang="en-US" sz="1800" kern="1200" dirty="0">
                <a:solidFill>
                  <a:schemeClr val="tx2"/>
                </a:solidFill>
                <a:latin typeface="Arial" panose="020B0604020202020204" pitchFamily="34" charset="0"/>
                <a:cs typeface="Arial" panose="020B0604020202020204" pitchFamily="34" charset="0"/>
              </a:rPr>
            </a:br>
            <a:br>
              <a:rPr lang="en-US" sz="1800" kern="1200" dirty="0">
                <a:solidFill>
                  <a:schemeClr val="tx2"/>
                </a:solidFill>
                <a:latin typeface="Arial" panose="020B0604020202020204" pitchFamily="34" charset="0"/>
                <a:cs typeface="Arial" panose="020B0604020202020204" pitchFamily="34" charset="0"/>
              </a:rPr>
            </a:br>
            <a:r>
              <a:rPr lang="en-GB" sz="1800" kern="1200" dirty="0">
                <a:solidFill>
                  <a:schemeClr val="tx2"/>
                </a:solidFill>
                <a:latin typeface="Arial" panose="020B0604020202020204" pitchFamily="34" charset="0"/>
                <a:cs typeface="Arial" panose="020B0604020202020204" pitchFamily="34" charset="0"/>
              </a:rPr>
              <a:t>Office 365 is a collection of numerous apps and a subscription-based service. Office 365 can be purchased and paid for once, but often, a plan that best suits your needs is subscribed to and a monthly price is paid.</a:t>
            </a:r>
            <a:br>
              <a:rPr lang="en-GB" sz="1800" kern="1200" dirty="0">
                <a:solidFill>
                  <a:schemeClr val="tx2"/>
                </a:solidFill>
                <a:latin typeface="Arial" panose="020B0604020202020204" pitchFamily="34" charset="0"/>
                <a:cs typeface="Arial" panose="020B0604020202020204" pitchFamily="34" charset="0"/>
              </a:rPr>
            </a:br>
            <a:br>
              <a:rPr lang="en-GB" sz="1400" kern="1200" dirty="0">
                <a:solidFill>
                  <a:schemeClr val="tx2"/>
                </a:solidFill>
                <a:latin typeface="Arial" panose="020B0604020202020204" pitchFamily="34" charset="0"/>
                <a:cs typeface="Arial" panose="020B0604020202020204" pitchFamily="34" charset="0"/>
              </a:rPr>
            </a:br>
            <a:br>
              <a:rPr lang="en-GB" sz="1400" kern="1200" dirty="0">
                <a:solidFill>
                  <a:schemeClr val="tx2"/>
                </a:solidFill>
                <a:latin typeface="Arial" panose="020B0604020202020204" pitchFamily="34" charset="0"/>
                <a:cs typeface="Arial" panose="020B0604020202020204" pitchFamily="34" charset="0"/>
              </a:rPr>
            </a:br>
            <a:br>
              <a:rPr lang="en-GB" sz="1400" kern="1200" dirty="0">
                <a:solidFill>
                  <a:schemeClr val="tx2"/>
                </a:solidFill>
                <a:latin typeface="Arial" panose="020B0604020202020204" pitchFamily="34" charset="0"/>
                <a:cs typeface="Arial" panose="020B0604020202020204" pitchFamily="34" charset="0"/>
              </a:rPr>
            </a:br>
            <a:br>
              <a:rPr lang="en-GB" sz="1400" kern="1200" dirty="0">
                <a:solidFill>
                  <a:schemeClr val="tx2"/>
                </a:solidFill>
                <a:latin typeface="Arial" panose="020B0604020202020204" pitchFamily="34" charset="0"/>
                <a:cs typeface="Arial" panose="020B0604020202020204" pitchFamily="34" charset="0"/>
              </a:rPr>
            </a:br>
            <a:br>
              <a:rPr lang="en-US" sz="1400" kern="1200" dirty="0">
                <a:solidFill>
                  <a:schemeClr val="tx2"/>
                </a:solidFill>
                <a:latin typeface="Arial" panose="020B0604020202020204" pitchFamily="34" charset="0"/>
                <a:cs typeface="Arial" panose="020B0604020202020204" pitchFamily="34" charset="0"/>
              </a:rPr>
            </a:br>
            <a:br>
              <a:rPr lang="en-US" sz="1400" kern="1200" dirty="0">
                <a:solidFill>
                  <a:schemeClr val="tx2"/>
                </a:solidFill>
                <a:latin typeface="Arial" panose="020B0604020202020204" pitchFamily="34" charset="0"/>
                <a:cs typeface="Arial" panose="020B0604020202020204" pitchFamily="34" charset="0"/>
              </a:rPr>
            </a:br>
            <a:br>
              <a:rPr lang="en-US" sz="1400" kern="1200" dirty="0">
                <a:solidFill>
                  <a:schemeClr val="tx2"/>
                </a:solidFill>
                <a:latin typeface="Arial" panose="020B0604020202020204" pitchFamily="34" charset="0"/>
                <a:cs typeface="Arial" panose="020B0604020202020204" pitchFamily="34" charset="0"/>
              </a:rPr>
            </a:br>
            <a:br>
              <a:rPr lang="en-US" sz="1400" kern="1200" dirty="0">
                <a:solidFill>
                  <a:schemeClr val="tx2"/>
                </a:solidFill>
                <a:latin typeface="Arial" panose="020B0604020202020204" pitchFamily="34" charset="0"/>
                <a:cs typeface="Arial" panose="020B0604020202020204" pitchFamily="34" charset="0"/>
              </a:rPr>
            </a:br>
            <a:br>
              <a:rPr lang="en-US" sz="1400" kern="1200" dirty="0">
                <a:solidFill>
                  <a:schemeClr val="tx2"/>
                </a:solidFill>
                <a:latin typeface="Arial" panose="020B0604020202020204" pitchFamily="34" charset="0"/>
                <a:cs typeface="Arial" panose="020B0604020202020204" pitchFamily="34" charset="0"/>
              </a:rPr>
            </a:br>
            <a:br>
              <a:rPr lang="en-US" sz="1400" kern="1200" dirty="0">
                <a:solidFill>
                  <a:schemeClr val="tx2"/>
                </a:solidFill>
                <a:latin typeface="Arial" panose="020B0604020202020204" pitchFamily="34" charset="0"/>
                <a:cs typeface="Arial" panose="020B0604020202020204" pitchFamily="34" charset="0"/>
              </a:rPr>
            </a:br>
            <a:br>
              <a:rPr lang="en-US" sz="1400" kern="1200" dirty="0">
                <a:solidFill>
                  <a:schemeClr val="tx2"/>
                </a:solidFill>
                <a:latin typeface="Arial" panose="020B0604020202020204" pitchFamily="34" charset="0"/>
                <a:cs typeface="Arial" panose="020B0604020202020204" pitchFamily="34" charset="0"/>
              </a:rPr>
            </a:br>
            <a:br>
              <a:rPr lang="en-US" sz="1400" kern="1200" dirty="0">
                <a:solidFill>
                  <a:schemeClr val="tx2"/>
                </a:solidFill>
                <a:latin typeface="Arial" panose="020B0604020202020204" pitchFamily="34" charset="0"/>
                <a:cs typeface="Arial" panose="020B0604020202020204" pitchFamily="34" charset="0"/>
              </a:rPr>
            </a:br>
            <a:br>
              <a:rPr lang="en-US" sz="1400" kern="1200" dirty="0">
                <a:solidFill>
                  <a:schemeClr val="tx2"/>
                </a:solidFill>
                <a:latin typeface="Arial" panose="020B0604020202020204" pitchFamily="34" charset="0"/>
                <a:cs typeface="Arial" panose="020B0604020202020204" pitchFamily="34" charset="0"/>
              </a:rPr>
            </a:br>
            <a:br>
              <a:rPr lang="en-US" sz="1400" kern="1200" dirty="0">
                <a:solidFill>
                  <a:schemeClr val="tx2"/>
                </a:solidFill>
                <a:latin typeface="Arial" panose="020B0604020202020204" pitchFamily="34" charset="0"/>
                <a:cs typeface="Arial" panose="020B0604020202020204" pitchFamily="34" charset="0"/>
              </a:rPr>
            </a:br>
            <a:br>
              <a:rPr lang="en-US" sz="1400" kern="1200" dirty="0">
                <a:solidFill>
                  <a:schemeClr val="tx2"/>
                </a:solidFill>
                <a:latin typeface="Arial" panose="020B0604020202020204" pitchFamily="34" charset="0"/>
                <a:cs typeface="Arial" panose="020B0604020202020204" pitchFamily="34" charset="0"/>
              </a:rPr>
            </a:br>
            <a:r>
              <a:rPr lang="en-US" sz="1400" kern="1200" dirty="0">
                <a:solidFill>
                  <a:schemeClr val="tx2"/>
                </a:solidFill>
                <a:latin typeface="Arial" panose="020B0604020202020204" pitchFamily="34" charset="0"/>
                <a:cs typeface="Arial" panose="020B0604020202020204" pitchFamily="34" charset="0"/>
              </a:rPr>
              <a:t> </a:t>
            </a:r>
            <a:br>
              <a:rPr lang="en-US" sz="1400" kern="1200" dirty="0">
                <a:solidFill>
                  <a:schemeClr val="tx2"/>
                </a:solidFill>
                <a:latin typeface="Arial" panose="020B0604020202020204" pitchFamily="34" charset="0"/>
                <a:cs typeface="Arial" panose="020B0604020202020204" pitchFamily="34" charset="0"/>
              </a:rPr>
            </a:br>
            <a:br>
              <a:rPr lang="en-US" sz="1400" kern="1200" dirty="0">
                <a:solidFill>
                  <a:schemeClr val="tx2"/>
                </a:solidFill>
                <a:latin typeface="Arial" panose="020B0604020202020204" pitchFamily="34" charset="0"/>
                <a:cs typeface="Arial" panose="020B0604020202020204" pitchFamily="34" charset="0"/>
              </a:rPr>
            </a:br>
            <a:endParaRPr lang="en-US" sz="1400" kern="1200" dirty="0">
              <a:solidFill>
                <a:schemeClr val="tx2"/>
              </a:solidFill>
              <a:latin typeface="Arial" panose="020B0604020202020204" pitchFamily="34" charset="0"/>
              <a:cs typeface="Arial" panose="020B0604020202020204" pitchFamily="34" charset="0"/>
            </a:endParaRPr>
          </a:p>
        </p:txBody>
      </p:sp>
      <p:pic>
        <p:nvPicPr>
          <p:cNvPr id="1028" name="Picture 4" descr="See the source image">
            <a:extLst>
              <a:ext uri="{FF2B5EF4-FFF2-40B4-BE49-F238E27FC236}">
                <a16:creationId xmlns:a16="http://schemas.microsoft.com/office/drawing/2014/main" id="{D90B7FDF-D411-5895-7043-C85C3B5ABF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527" r="8673" b="-2"/>
          <a:stretch/>
        </p:blipFill>
        <p:spPr bwMode="auto">
          <a:xfrm>
            <a:off x="5900739" y="1578993"/>
            <a:ext cx="5507803" cy="3697137"/>
          </a:xfrm>
          <a:custGeom>
            <a:avLst/>
            <a:gdLst/>
            <a:ahLst/>
            <a:cxnLst/>
            <a:rect l="l" t="t" r="r" b="b"/>
            <a:pathLst>
              <a:path w="5017317" h="5380277">
                <a:moveTo>
                  <a:pt x="0" y="0"/>
                </a:moveTo>
                <a:lnTo>
                  <a:pt x="5017317" y="0"/>
                </a:lnTo>
                <a:lnTo>
                  <a:pt x="5017317" y="5380277"/>
                </a:lnTo>
                <a:lnTo>
                  <a:pt x="0" y="5380277"/>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A016928-877F-F08E-156E-0B309CC4EFC7}"/>
              </a:ext>
            </a:extLst>
          </p:cNvPr>
          <p:cNvSpPr>
            <a:spLocks noGrp="1"/>
          </p:cNvSpPr>
          <p:nvPr>
            <p:ph idx="1"/>
          </p:nvPr>
        </p:nvSpPr>
        <p:spPr>
          <a:xfrm rot="10800000" flipV="1">
            <a:off x="9193201" y="-9919219"/>
            <a:ext cx="93238" cy="184667"/>
          </a:xfrm>
        </p:spPr>
        <p:txBody>
          <a:bodyPr>
            <a:normAutofit fontScale="25000" lnSpcReduction="20000"/>
          </a:bodyPr>
          <a:lstStyle/>
          <a:p>
            <a:pPr algn="just"/>
            <a:r>
              <a:rPr lang="en-GB" sz="100">
                <a:latin typeface="Arial" panose="020B0604020202020204" pitchFamily="34" charset="0"/>
                <a:cs typeface="Arial" panose="020B0604020202020204" pitchFamily="34" charset="0"/>
              </a:rPr>
              <a:t>To collaborate at UWTSD we use office 365 that has all the programme's we can use at UWTSD to connect with our peers and lecturers </a:t>
            </a:r>
          </a:p>
          <a:p>
            <a:pPr algn="just"/>
            <a:endParaRPr lang="en-GB" sz="100">
              <a:latin typeface="Arial" panose="020B0604020202020204" pitchFamily="34" charset="0"/>
              <a:cs typeface="Arial" panose="020B0604020202020204" pitchFamily="34" charset="0"/>
            </a:endParaRPr>
          </a:p>
          <a:p>
            <a:pPr algn="just"/>
            <a:endParaRPr lang="en-GB" sz="100">
              <a:latin typeface="Arial" panose="020B0604020202020204" pitchFamily="34" charset="0"/>
              <a:cs typeface="Arial" panose="020B0604020202020204" pitchFamily="34" charset="0"/>
            </a:endParaRPr>
          </a:p>
          <a:p>
            <a:pPr algn="just"/>
            <a:endParaRPr lang="en-GB" sz="100">
              <a:latin typeface="Arial" panose="020B0604020202020204" pitchFamily="34" charset="0"/>
              <a:cs typeface="Arial" panose="020B0604020202020204" pitchFamily="34" charset="0"/>
            </a:endParaRPr>
          </a:p>
          <a:p>
            <a:pPr algn="just"/>
            <a:endParaRPr lang="en-GB" sz="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9242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73A25D70-4A55-4F72-B9C5-A69CDBF4D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54957100-6D8B-4161-9F2F-C0A949EC8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74" name="Rectangle 73">
            <a:extLst>
              <a:ext uri="{FF2B5EF4-FFF2-40B4-BE49-F238E27FC236}">
                <a16:creationId xmlns:a16="http://schemas.microsoft.com/office/drawing/2014/main" id="{0BD8B065-EE51-4AE2-A94C-86249998FD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4E1D75D4-35B2-F103-598D-C0708319DAB8}"/>
              </a:ext>
            </a:extLst>
          </p:cNvPr>
          <p:cNvSpPr>
            <a:spLocks noGrp="1"/>
          </p:cNvSpPr>
          <p:nvPr>
            <p:ph type="subTitle" idx="1"/>
          </p:nvPr>
        </p:nvSpPr>
        <p:spPr>
          <a:xfrm>
            <a:off x="124688" y="678913"/>
            <a:ext cx="7013230" cy="5330001"/>
          </a:xfrm>
        </p:spPr>
        <p:txBody>
          <a:bodyPr>
            <a:noAutofit/>
          </a:bodyPr>
          <a:lstStyle/>
          <a:p>
            <a:r>
              <a:rPr lang="en-GB" sz="1800" dirty="0">
                <a:solidFill>
                  <a:schemeClr val="tx2"/>
                </a:solidFill>
                <a:latin typeface="Arial" panose="020B0604020202020204" pitchFamily="34" charset="0"/>
                <a:cs typeface="Arial" panose="020B0604020202020204" pitchFamily="34" charset="0"/>
              </a:rPr>
              <a:t>The main tools that are used at UWTSD are teams, power point, Microsoft office and excel </a:t>
            </a:r>
          </a:p>
          <a:p>
            <a:r>
              <a:rPr lang="en-GB" sz="1800" dirty="0">
                <a:solidFill>
                  <a:schemeClr val="tx2"/>
                </a:solidFill>
                <a:latin typeface="Arial" panose="020B0604020202020204" pitchFamily="34" charset="0"/>
                <a:cs typeface="Arial" panose="020B0604020202020204" pitchFamily="34" charset="0"/>
              </a:rPr>
              <a:t>What is Microsoft teams?</a:t>
            </a:r>
          </a:p>
          <a:p>
            <a:r>
              <a:rPr lang="en-GB" sz="1800" dirty="0">
                <a:solidFill>
                  <a:schemeClr val="tx2"/>
                </a:solidFill>
                <a:latin typeface="Arial" panose="020B0604020202020204" pitchFamily="34" charset="0"/>
                <a:cs typeface="Arial" panose="020B0604020202020204" pitchFamily="34" charset="0"/>
              </a:rPr>
              <a:t>As a part of the Microsoft 365 and Office 365 software bundle, Microsoft Teams is a cloud-based team collaboration tool. Microsoft Teams' essential features include file sharing, video meetings, business messaging, and calling. Teams can be utilised by organisations of any size.</a:t>
            </a:r>
          </a:p>
          <a:p>
            <a:endParaRPr lang="en-GB" sz="1800" dirty="0">
              <a:solidFill>
                <a:schemeClr val="tx2"/>
              </a:solidFill>
              <a:latin typeface="Arial" panose="020B0604020202020204" pitchFamily="34" charset="0"/>
              <a:cs typeface="Arial" panose="020B0604020202020204" pitchFamily="34" charset="0"/>
            </a:endParaRPr>
          </a:p>
          <a:p>
            <a:r>
              <a:rPr lang="en-GB" sz="1800" dirty="0">
                <a:solidFill>
                  <a:schemeClr val="tx2"/>
                </a:solidFill>
                <a:latin typeface="Arial" panose="020B0604020202020204" pitchFamily="34" charset="0"/>
                <a:cs typeface="Arial" panose="020B0604020202020204" pitchFamily="34" charset="0"/>
              </a:rPr>
              <a:t>Key features of teams?</a:t>
            </a:r>
          </a:p>
          <a:p>
            <a:r>
              <a:rPr lang="en-GB" sz="1800" dirty="0">
                <a:solidFill>
                  <a:schemeClr val="tx2"/>
                </a:solidFill>
                <a:latin typeface="Arial" panose="020B0604020202020204" pitchFamily="34" charset="0"/>
                <a:cs typeface="Arial" panose="020B0604020202020204" pitchFamily="34" charset="0"/>
              </a:rPr>
              <a:t>Messaging  -    Teams is fundamentally a chat-based collaborative workplace that offers group and individual messaging along with persistent and threaded conversations. </a:t>
            </a:r>
          </a:p>
          <a:p>
            <a:r>
              <a:rPr lang="en-GB" sz="1800" dirty="0">
                <a:solidFill>
                  <a:schemeClr val="tx2"/>
                </a:solidFill>
                <a:latin typeface="Arial" panose="020B0604020202020204" pitchFamily="34" charset="0"/>
                <a:cs typeface="Arial" panose="020B0604020202020204" pitchFamily="34" charset="0"/>
              </a:rPr>
              <a:t>Video meetings- Users have the option to hold virtual meetings in addition to audio-only calls.</a:t>
            </a:r>
          </a:p>
          <a:p>
            <a:r>
              <a:rPr lang="en-GB" sz="1800" dirty="0">
                <a:solidFill>
                  <a:schemeClr val="tx2"/>
                </a:solidFill>
                <a:latin typeface="Arial" panose="020B0604020202020204" pitchFamily="34" charset="0"/>
                <a:cs typeface="Arial" panose="020B0604020202020204" pitchFamily="34" charset="0"/>
              </a:rPr>
              <a:t>screen sharing Among team collaboration tools, this older but essential capacity is a typical feature. During Teams conversations or video meetings, members can, as the name suggests, share their desktop screens in real time, including files</a:t>
            </a:r>
            <a:r>
              <a:rPr lang="en-GB" sz="1600" dirty="0">
                <a:solidFill>
                  <a:schemeClr val="tx2"/>
                </a:solidFill>
                <a:latin typeface="Arial" panose="020B0604020202020204" pitchFamily="34" charset="0"/>
                <a:cs typeface="Arial" panose="020B0604020202020204" pitchFamily="34" charset="0"/>
              </a:rPr>
              <a:t>.</a:t>
            </a:r>
          </a:p>
        </p:txBody>
      </p:sp>
      <p:grpSp>
        <p:nvGrpSpPr>
          <p:cNvPr id="76" name="Group 75">
            <a:extLst>
              <a:ext uri="{FF2B5EF4-FFF2-40B4-BE49-F238E27FC236}">
                <a16:creationId xmlns:a16="http://schemas.microsoft.com/office/drawing/2014/main" id="{18999293-B054-4B57-A26F-D04C2BB113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43336"/>
            <a:ext cx="5163047" cy="2657478"/>
            <a:chOff x="6867015" y="-1"/>
            <a:chExt cx="5324985" cy="3251912"/>
          </a:xfrm>
          <a:solidFill>
            <a:schemeClr val="bg1">
              <a:alpha val="30000"/>
            </a:schemeClr>
          </a:solidFill>
        </p:grpSpPr>
        <p:sp>
          <p:nvSpPr>
            <p:cNvPr id="77" name="Freeform: Shape 76">
              <a:extLst>
                <a:ext uri="{FF2B5EF4-FFF2-40B4-BE49-F238E27FC236}">
                  <a16:creationId xmlns:a16="http://schemas.microsoft.com/office/drawing/2014/main" id="{5E505D8A-F41A-450D-A648-E77DF6B8D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Freeform: Shape 77">
              <a:extLst>
                <a:ext uri="{FF2B5EF4-FFF2-40B4-BE49-F238E27FC236}">
                  <a16:creationId xmlns:a16="http://schemas.microsoft.com/office/drawing/2014/main" id="{E2BD6DCE-6A81-4F34-9958-67B578EA16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5C462BE8-CD72-48CF-8A7B-C716D2B99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Freeform: Shape 79">
              <a:extLst>
                <a:ext uri="{FF2B5EF4-FFF2-40B4-BE49-F238E27FC236}">
                  <a16:creationId xmlns:a16="http://schemas.microsoft.com/office/drawing/2014/main" id="{1C2CDB70-40F1-4D00-8F17-A532E732E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2" name="Group 81">
            <a:extLst>
              <a:ext uri="{FF2B5EF4-FFF2-40B4-BE49-F238E27FC236}">
                <a16:creationId xmlns:a16="http://schemas.microsoft.com/office/drawing/2014/main" id="{761945C4-D997-42F3-B59A-984CF0066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83" name="Freeform: Shape 82">
              <a:extLst>
                <a:ext uri="{FF2B5EF4-FFF2-40B4-BE49-F238E27FC236}">
                  <a16:creationId xmlns:a16="http://schemas.microsoft.com/office/drawing/2014/main" id="{4651FE4A-9487-43BE-A388-134535743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Freeform: Shape 83">
              <a:extLst>
                <a:ext uri="{FF2B5EF4-FFF2-40B4-BE49-F238E27FC236}">
                  <a16:creationId xmlns:a16="http://schemas.microsoft.com/office/drawing/2014/main" id="{F44B0EF3-9992-4B95-8A43-6206B3FC3F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Freeform: Shape 84">
              <a:extLst>
                <a:ext uri="{FF2B5EF4-FFF2-40B4-BE49-F238E27FC236}">
                  <a16:creationId xmlns:a16="http://schemas.microsoft.com/office/drawing/2014/main" id="{041B1C1F-C2FE-4C47-9D74-ADB9B53F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86" name="Freeform: Shape 85">
              <a:extLst>
                <a:ext uri="{FF2B5EF4-FFF2-40B4-BE49-F238E27FC236}">
                  <a16:creationId xmlns:a16="http://schemas.microsoft.com/office/drawing/2014/main" id="{1048177B-A49E-4E24-9007-07A0EDD6A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 name="Picture 1">
            <a:extLst>
              <a:ext uri="{FF2B5EF4-FFF2-40B4-BE49-F238E27FC236}">
                <a16:creationId xmlns:a16="http://schemas.microsoft.com/office/drawing/2014/main" id="{425EF48E-40B3-D822-A438-B88AF90A4BC1}"/>
              </a:ext>
            </a:extLst>
          </p:cNvPr>
          <p:cNvPicPr>
            <a:picLocks noChangeAspect="1"/>
          </p:cNvPicPr>
          <p:nvPr/>
        </p:nvPicPr>
        <p:blipFill>
          <a:blip r:embed="rId2"/>
          <a:stretch>
            <a:fillRect/>
          </a:stretch>
        </p:blipFill>
        <p:spPr>
          <a:xfrm>
            <a:off x="7567806" y="1254365"/>
            <a:ext cx="4019338" cy="3870474"/>
          </a:xfrm>
          <a:prstGeom prst="rect">
            <a:avLst/>
          </a:prstGeom>
        </p:spPr>
      </p:pic>
    </p:spTree>
    <p:extLst>
      <p:ext uri="{BB962C8B-B14F-4D97-AF65-F5344CB8AC3E}">
        <p14:creationId xmlns:p14="http://schemas.microsoft.com/office/powerpoint/2010/main" val="19351655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wd">
                                    <p:tmPct val="15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1000"/>
                                        <p:tgtEl>
                                          <p:spTgt spid="3">
                                            <p:txEl>
                                              <p:pRg st="1" end="1"/>
                                            </p:txEl>
                                          </p:spTgt>
                                        </p:tgtEl>
                                      </p:cBhvr>
                                    </p:animEffect>
                                  </p:childTnLst>
                                </p:cTn>
                              </p:par>
                              <p:par>
                                <p:cTn id="11" presetID="10" presetClass="entr" presetSubtype="0" fill="hold" grpId="0" nodeType="withEffect">
                                  <p:stCondLst>
                                    <p:cond delay="1000"/>
                                  </p:stCondLst>
                                  <p:iterate type="wd">
                                    <p:tmPct val="15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1000"/>
                                  </p:stCondLst>
                                  <p:iterate type="wd">
                                    <p:tmPct val="15000"/>
                                  </p:iterate>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10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1000"/>
                                  </p:stCondLst>
                                  <p:iterate type="wd">
                                    <p:tmPct val="15000"/>
                                  </p:iterate>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1000"/>
                                        <p:tgtEl>
                                          <p:spTgt spid="3">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1000"/>
                                  </p:stCondLst>
                                  <p:iterate type="wd">
                                    <p:tmPct val="15000"/>
                                  </p:iterate>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1000"/>
                                  </p:stCondLst>
                                  <p:iterate type="wd">
                                    <p:tmPct val="15000"/>
                                  </p:iterate>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13" name="Freeform: Shape 12">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 name="Content Placeholder 2">
            <a:extLst>
              <a:ext uri="{FF2B5EF4-FFF2-40B4-BE49-F238E27FC236}">
                <a16:creationId xmlns:a16="http://schemas.microsoft.com/office/drawing/2014/main" id="{F53D6007-30E7-A049-02E2-99E751044080}"/>
              </a:ext>
            </a:extLst>
          </p:cNvPr>
          <p:cNvSpPr>
            <a:spLocks noGrp="1"/>
          </p:cNvSpPr>
          <p:nvPr>
            <p:ph idx="1"/>
          </p:nvPr>
        </p:nvSpPr>
        <p:spPr>
          <a:xfrm>
            <a:off x="228367" y="542611"/>
            <a:ext cx="5709721" cy="5772778"/>
          </a:xfrm>
        </p:spPr>
        <p:txBody>
          <a:bodyPr anchor="t">
            <a:normAutofit lnSpcReduction="10000"/>
          </a:bodyPr>
          <a:lstStyle/>
          <a:p>
            <a:pPr marL="0" indent="0">
              <a:buNone/>
            </a:pPr>
            <a:r>
              <a:rPr lang="en-GB" sz="2000" dirty="0">
                <a:solidFill>
                  <a:schemeClr val="tx2"/>
                </a:solidFill>
              </a:rPr>
              <a:t>What is Microsoft word </a:t>
            </a:r>
          </a:p>
          <a:p>
            <a:pPr marL="0" indent="0">
              <a:buNone/>
            </a:pPr>
            <a:r>
              <a:rPr lang="en-GB" sz="2000" dirty="0">
                <a:solidFill>
                  <a:schemeClr val="tx2"/>
                </a:solidFill>
              </a:rPr>
              <a:t> Microsoft Word is used to create and read documents, written or edited on a computer. Word can be used in multiple ways for multiple different things </a:t>
            </a:r>
            <a:r>
              <a:rPr lang="en-GB" sz="2000" dirty="0" err="1">
                <a:solidFill>
                  <a:schemeClr val="tx2"/>
                </a:solidFill>
              </a:rPr>
              <a:t>eg</a:t>
            </a:r>
            <a:r>
              <a:rPr lang="en-GB" sz="2000" dirty="0">
                <a:solidFill>
                  <a:schemeClr val="tx2"/>
                </a:solidFill>
              </a:rPr>
              <a:t> writing a report or even your cv.</a:t>
            </a:r>
          </a:p>
          <a:p>
            <a:pPr marL="0" indent="0">
              <a:buNone/>
            </a:pPr>
            <a:endParaRPr lang="en-GB" sz="2000" dirty="0">
              <a:solidFill>
                <a:schemeClr val="tx2"/>
              </a:solidFill>
            </a:endParaRPr>
          </a:p>
          <a:p>
            <a:pPr marL="0" indent="0">
              <a:buNone/>
            </a:pPr>
            <a:r>
              <a:rPr lang="en-GB" sz="2000" dirty="0">
                <a:solidFill>
                  <a:schemeClr val="tx2"/>
                </a:solidFill>
              </a:rPr>
              <a:t>Key features </a:t>
            </a:r>
          </a:p>
          <a:p>
            <a:pPr marL="0" indent="0">
              <a:buNone/>
            </a:pPr>
            <a:r>
              <a:rPr lang="en-GB" sz="2000" dirty="0">
                <a:solidFill>
                  <a:schemeClr val="tx2"/>
                </a:solidFill>
              </a:rPr>
              <a:t>Some key features of word include the fact that you are able to use different fonts, size of texts and different colours. You can also have multiple pages.</a:t>
            </a:r>
          </a:p>
          <a:p>
            <a:pPr marL="0" indent="0">
              <a:buNone/>
            </a:pPr>
            <a:r>
              <a:rPr lang="en-GB" sz="2000" dirty="0">
                <a:solidFill>
                  <a:schemeClr val="tx2"/>
                </a:solidFill>
              </a:rPr>
              <a:t>Microsoft Word is a word processing, meaning it is designed mainly for text documents. They may consist of business reports, student documents, informal reports.</a:t>
            </a:r>
          </a:p>
          <a:p>
            <a:pPr marL="0" indent="0">
              <a:buNone/>
            </a:pPr>
            <a:r>
              <a:rPr lang="en-GB" sz="2000" dirty="0">
                <a:solidFill>
                  <a:schemeClr val="tx2"/>
                </a:solidFill>
              </a:rPr>
              <a:t>Modern versions of Microsoft Word make it possible for several people to modify the same document. This will make it easier for people who have business overseas to work together for efficiently</a:t>
            </a:r>
          </a:p>
          <a:p>
            <a:pPr marL="0" indent="0">
              <a:buNone/>
            </a:pPr>
            <a:endParaRPr lang="en-GB" sz="2000" dirty="0">
              <a:solidFill>
                <a:schemeClr val="tx2"/>
              </a:solidFill>
            </a:endParaRPr>
          </a:p>
          <a:p>
            <a:pPr marL="0" indent="0">
              <a:buNone/>
            </a:pPr>
            <a:endParaRPr lang="en-GB" sz="2000" dirty="0">
              <a:solidFill>
                <a:schemeClr val="tx2"/>
              </a:solidFill>
            </a:endParaRPr>
          </a:p>
        </p:txBody>
      </p:sp>
      <p:pic>
        <p:nvPicPr>
          <p:cNvPr id="2" name="Picture 1">
            <a:extLst>
              <a:ext uri="{FF2B5EF4-FFF2-40B4-BE49-F238E27FC236}">
                <a16:creationId xmlns:a16="http://schemas.microsoft.com/office/drawing/2014/main" id="{F1CA003A-890E-01D2-2523-2B49BADEB3F6}"/>
              </a:ext>
            </a:extLst>
          </p:cNvPr>
          <p:cNvPicPr>
            <a:picLocks noChangeAspect="1"/>
          </p:cNvPicPr>
          <p:nvPr/>
        </p:nvPicPr>
        <p:blipFill>
          <a:blip r:embed="rId2"/>
          <a:stretch>
            <a:fillRect/>
          </a:stretch>
        </p:blipFill>
        <p:spPr>
          <a:xfrm>
            <a:off x="6811781" y="726038"/>
            <a:ext cx="4340756" cy="4474612"/>
          </a:xfrm>
          <a:prstGeom prst="rect">
            <a:avLst/>
          </a:prstGeom>
        </p:spPr>
      </p:pic>
    </p:spTree>
    <p:extLst>
      <p:ext uri="{BB962C8B-B14F-4D97-AF65-F5344CB8AC3E}">
        <p14:creationId xmlns:p14="http://schemas.microsoft.com/office/powerpoint/2010/main" val="239863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776A9999-3F88-9C2F-5F3A-67ABD14CB79A}"/>
              </a:ext>
            </a:extLst>
          </p:cNvPr>
          <p:cNvSpPr>
            <a:spLocks noGrp="1"/>
          </p:cNvSpPr>
          <p:nvPr>
            <p:ph idx="1"/>
          </p:nvPr>
        </p:nvSpPr>
        <p:spPr>
          <a:xfrm>
            <a:off x="187664" y="454394"/>
            <a:ext cx="6418409" cy="6030381"/>
          </a:xfrm>
        </p:spPr>
        <p:txBody>
          <a:bodyPr anchor="t">
            <a:normAutofit/>
          </a:bodyPr>
          <a:lstStyle/>
          <a:p>
            <a:pPr marL="0" indent="0">
              <a:buNone/>
            </a:pPr>
            <a:r>
              <a:rPr lang="en-GB" sz="2000" dirty="0">
                <a:solidFill>
                  <a:schemeClr val="tx2"/>
                </a:solidFill>
              </a:rPr>
              <a:t>Power point is another form of tool that is really interesting to use because you can make your PowerPoint slides for your presentations at UWTSD and show your peers and lecturer</a:t>
            </a:r>
          </a:p>
          <a:p>
            <a:endParaRPr lang="en-GB" sz="2000" dirty="0">
              <a:solidFill>
                <a:schemeClr val="tx2"/>
              </a:solidFill>
            </a:endParaRPr>
          </a:p>
          <a:p>
            <a:pPr marL="0" indent="0">
              <a:buNone/>
            </a:pPr>
            <a:r>
              <a:rPr lang="en-GB" sz="2000" dirty="0">
                <a:solidFill>
                  <a:schemeClr val="tx2"/>
                </a:solidFill>
              </a:rPr>
              <a:t>What is PowerPoint ?</a:t>
            </a:r>
          </a:p>
          <a:p>
            <a:pPr marL="0" indent="0">
              <a:buNone/>
            </a:pPr>
            <a:r>
              <a:rPr lang="en-GB" sz="2000" dirty="0">
                <a:solidFill>
                  <a:schemeClr val="tx2"/>
                </a:solidFill>
              </a:rPr>
              <a:t> MS PowerPoint is a software which is included in the Microsoft Office suite. It is used for introductions for personal and business reasons.</a:t>
            </a:r>
          </a:p>
          <a:p>
            <a:pPr marL="0" indent="0">
              <a:buNone/>
            </a:pPr>
            <a:endParaRPr lang="en-GB" sz="2000" dirty="0">
              <a:solidFill>
                <a:schemeClr val="tx2"/>
              </a:solidFill>
            </a:endParaRPr>
          </a:p>
          <a:p>
            <a:pPr marL="0" indent="0">
              <a:buNone/>
            </a:pPr>
            <a:r>
              <a:rPr lang="en-GB" sz="2000" dirty="0">
                <a:solidFill>
                  <a:schemeClr val="tx2"/>
                </a:solidFill>
              </a:rPr>
              <a:t>There are multiple features in power point. The features are similar to word but have add ins. Such as shapes, fonts, colours, bold, underling feature, shape fill, shape outline, shape effects.</a:t>
            </a:r>
          </a:p>
          <a:p>
            <a:pPr marL="0" indent="0">
              <a:buNone/>
            </a:pPr>
            <a:r>
              <a:rPr lang="en-GB" sz="2000" dirty="0">
                <a:solidFill>
                  <a:schemeClr val="tx2"/>
                </a:solidFill>
              </a:rPr>
              <a:t>There are multiple tabs on top which include multiple features home, insert ,draw ,design, transitions, animations, slideshow, record, review, and shape format.</a:t>
            </a:r>
          </a:p>
          <a:p>
            <a:pPr marL="0" indent="0">
              <a:buNone/>
            </a:pPr>
            <a:endParaRPr lang="en-GB" sz="20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 name="Picture 1">
            <a:extLst>
              <a:ext uri="{FF2B5EF4-FFF2-40B4-BE49-F238E27FC236}">
                <a16:creationId xmlns:a16="http://schemas.microsoft.com/office/drawing/2014/main" id="{001902ED-2459-F1C5-797D-3F70F2BB9581}"/>
              </a:ext>
            </a:extLst>
          </p:cNvPr>
          <p:cNvPicPr>
            <a:picLocks noChangeAspect="1"/>
          </p:cNvPicPr>
          <p:nvPr/>
        </p:nvPicPr>
        <p:blipFill>
          <a:blip r:embed="rId2"/>
          <a:stretch>
            <a:fillRect/>
          </a:stretch>
        </p:blipFill>
        <p:spPr>
          <a:xfrm>
            <a:off x="6793737" y="651182"/>
            <a:ext cx="4705197" cy="4587567"/>
          </a:xfrm>
          <a:prstGeom prst="rect">
            <a:avLst/>
          </a:prstGeom>
        </p:spPr>
      </p:pic>
    </p:spTree>
    <p:extLst>
      <p:ext uri="{BB962C8B-B14F-4D97-AF65-F5344CB8AC3E}">
        <p14:creationId xmlns:p14="http://schemas.microsoft.com/office/powerpoint/2010/main" val="19226017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BA8F6E4F-A482-82F9-EA39-A4DFFFB8435D}"/>
              </a:ext>
            </a:extLst>
          </p:cNvPr>
          <p:cNvSpPr>
            <a:spLocks noGrp="1"/>
          </p:cNvSpPr>
          <p:nvPr>
            <p:ph idx="1"/>
          </p:nvPr>
        </p:nvSpPr>
        <p:spPr>
          <a:xfrm>
            <a:off x="278865" y="753207"/>
            <a:ext cx="5709721" cy="5684915"/>
          </a:xfrm>
        </p:spPr>
        <p:txBody>
          <a:bodyPr anchor="t">
            <a:normAutofit/>
          </a:bodyPr>
          <a:lstStyle/>
          <a:p>
            <a:pPr marL="0" indent="0">
              <a:buNone/>
            </a:pPr>
            <a:r>
              <a:rPr lang="en-GB" sz="2000" dirty="0">
                <a:solidFill>
                  <a:schemeClr val="tx2"/>
                </a:solidFill>
              </a:rPr>
              <a:t>Why is collab 365 good ?</a:t>
            </a:r>
          </a:p>
          <a:p>
            <a:pPr marL="0" indent="0">
              <a:buNone/>
            </a:pPr>
            <a:r>
              <a:rPr lang="en-GB" sz="2000" dirty="0">
                <a:solidFill>
                  <a:schemeClr val="tx2"/>
                </a:solidFill>
              </a:rPr>
              <a:t>Office 365 is built for collaboration. Office 365 is good for collaboration as it uses multiple platforms to get the optimal experience no matter where you are in the world </a:t>
            </a:r>
          </a:p>
          <a:p>
            <a:pPr marL="0" indent="0">
              <a:buNone/>
            </a:pPr>
            <a:endParaRPr lang="en-GB" sz="2000" dirty="0">
              <a:solidFill>
                <a:schemeClr val="tx2"/>
              </a:solidFill>
            </a:endParaRPr>
          </a:p>
          <a:p>
            <a:pPr marL="0" indent="0">
              <a:buNone/>
            </a:pPr>
            <a:r>
              <a:rPr lang="en-GB" sz="2000" dirty="0">
                <a:solidFill>
                  <a:schemeClr val="tx2"/>
                </a:solidFill>
              </a:rPr>
              <a:t>You can use multiple devices at the same time e.g. using tour phone for skype and your laptop for teams</a:t>
            </a:r>
          </a:p>
          <a:p>
            <a:pPr marL="0" indent="0">
              <a:buNone/>
            </a:pPr>
            <a:endParaRPr lang="en-GB" sz="2000" dirty="0">
              <a:solidFill>
                <a:schemeClr val="tx2"/>
              </a:solidFill>
            </a:endParaRPr>
          </a:p>
          <a:p>
            <a:pPr marL="0" indent="0">
              <a:buNone/>
            </a:pPr>
            <a:r>
              <a:rPr lang="en-GB" sz="2000" dirty="0">
                <a:solidFill>
                  <a:schemeClr val="tx2"/>
                </a:solidFill>
              </a:rPr>
              <a:t>You can connect with multiple people at various corners of the word e.g. some of your team may be abroad using Collab 365 you'll be able to contact them efficiently and effectively with minimum disruptions.</a:t>
            </a:r>
          </a:p>
          <a:p>
            <a:pPr marL="0" indent="0">
              <a:buNone/>
            </a:pPr>
            <a:endParaRPr lang="en-GB" sz="2000" dirty="0">
              <a:solidFill>
                <a:schemeClr val="tx2"/>
              </a:solidFill>
            </a:endParaRPr>
          </a:p>
          <a:p>
            <a:pPr marL="0" indent="0">
              <a:buNone/>
            </a:pPr>
            <a:endParaRPr lang="en-GB" sz="2000" dirty="0">
              <a:solidFill>
                <a:schemeClr val="tx2"/>
              </a:solidFill>
            </a:endParaRP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2" name="Picture 1">
            <a:extLst>
              <a:ext uri="{FF2B5EF4-FFF2-40B4-BE49-F238E27FC236}">
                <a16:creationId xmlns:a16="http://schemas.microsoft.com/office/drawing/2014/main" id="{331E6EFA-8766-3B9A-F9CE-96620DA5B314}"/>
              </a:ext>
            </a:extLst>
          </p:cNvPr>
          <p:cNvPicPr>
            <a:picLocks noChangeAspect="1"/>
          </p:cNvPicPr>
          <p:nvPr/>
        </p:nvPicPr>
        <p:blipFill>
          <a:blip r:embed="rId2"/>
          <a:stretch>
            <a:fillRect/>
          </a:stretch>
        </p:blipFill>
        <p:spPr>
          <a:xfrm>
            <a:off x="6203416" y="1250010"/>
            <a:ext cx="5190179" cy="3455340"/>
          </a:xfrm>
          <a:prstGeom prst="rect">
            <a:avLst/>
          </a:prstGeom>
        </p:spPr>
      </p:pic>
    </p:spTree>
    <p:extLst>
      <p:ext uri="{BB962C8B-B14F-4D97-AF65-F5344CB8AC3E}">
        <p14:creationId xmlns:p14="http://schemas.microsoft.com/office/powerpoint/2010/main" val="12519559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86D34D-3DD1-5399-0C83-FBAA9C287E6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B7A63A8-7D07-5900-BC39-EC0BA03BEA1B}"/>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References </a:t>
            </a:r>
          </a:p>
          <a:p>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hlinkClick r:id="rId2"/>
              </a:rPr>
              <a:t>https://www.bing.com/images/search?view=detailV2&amp;ccid=Bj35724u&amp;id=F1FFB4E011AB78CC93B435185C2C7CE0646C3030&amp;thid=OIP.Bj35724uFWLndM6IxeO4wAHaEK&amp;</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hlinkClick r:id="rId3"/>
              </a:rPr>
              <a:t>https://www.one.com/en/microsoft-office-365/what-is-office-365</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hlinkClick r:id="rId4"/>
              </a:rPr>
              <a:t>https://www.bing.com/search?q=what+is+microft+word+and+key+fetures&amp;qs=n&amp;form=QBRE&amp;msbsrank=10_11__0&amp;sp=-1&amp;pq=what+is+microft+word+and+key+fetures&amp;sc=21-36&amp;sk=&amp;cvid=0EC63F176D8C4F9E9B6D3664294C62CD&amp;ghsh=0&amp;ghacc=0&amp;ghpl=</a:t>
            </a: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a:p>
            <a:pPr marL="0" indent="0">
              <a:buNone/>
            </a:pP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48484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829</TotalTime>
  <Words>824</Words>
  <Application>Microsoft Office PowerPoint</Application>
  <PresentationFormat>Widescreen</PresentationFormat>
  <Paragraphs>46</Paragraphs>
  <Slides>7</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How to use Technology to collaborate at UWTSD</vt:lpstr>
      <vt:lpstr>     How to collaborate at UWTSD?  At UWTSD you can collaborate with your peers using office 365 with office 365 you have all the programmer's or forms you can connect with your peers and lectures while at UWTSD   What is office 365 ?  Office 365 is a collection of numerous apps and a subscription-based service. Office 365 can be purchased and paid for once, but often, a plan that best suits your needs is subscribed to and a monthly price is paid.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use Technology to collaborate at UWTSD</dc:title>
  <dc:creator>Sana Arif (2116663)</dc:creator>
  <cp:lastModifiedBy>Sana Arif (2116663)</cp:lastModifiedBy>
  <cp:revision>11</cp:revision>
  <dcterms:created xsi:type="dcterms:W3CDTF">2022-11-08T10:34:46Z</dcterms:created>
  <dcterms:modified xsi:type="dcterms:W3CDTF">2022-11-30T12:08:47Z</dcterms:modified>
</cp:coreProperties>
</file>