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389" r:id="rId3"/>
    <p:sldId id="391" r:id="rId4"/>
    <p:sldId id="392" r:id="rId5"/>
    <p:sldId id="396" r:id="rId6"/>
    <p:sldId id="373" r:id="rId7"/>
    <p:sldId id="366" r:id="rId8"/>
    <p:sldId id="37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1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7"/>
    <p:restoredTop sz="94578"/>
  </p:normalViewPr>
  <p:slideViewPr>
    <p:cSldViewPr snapToGrid="0" snapToObjects="1">
      <p:cViewPr varScale="1">
        <p:scale>
          <a:sx n="135" d="100"/>
          <a:sy n="135" d="100"/>
        </p:scale>
        <p:origin x="192" y="1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EF70C-0584-D040-94F2-EF9AFDAB26E5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FEFE9-7509-2640-B441-9E172EBC3B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482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Adolygu 1-2-3-4-5.</a:t>
            </a:r>
          </a:p>
          <a:p>
            <a:pPr marL="228600" indent="-228600">
              <a:buAutoNum type="arabicPeriod"/>
            </a:pPr>
            <a:r>
              <a:rPr lang="cy-GB" dirty="0"/>
              <a:t>E.e. Caerdydd, Caerfyrddin, Aberhonddu, Casnewydd...</a:t>
            </a:r>
          </a:p>
          <a:p>
            <a:pPr marL="228600" indent="-228600">
              <a:buAutoNum type="arabicPeriod"/>
            </a:pPr>
            <a:r>
              <a:rPr lang="cy-GB" dirty="0"/>
              <a:t>E.e. Sut wyt ti?, Sut ydych chi?</a:t>
            </a:r>
          </a:p>
          <a:p>
            <a:pPr marL="228600" indent="-228600">
              <a:buAutoNum type="arabicPeriod"/>
            </a:pPr>
            <a:r>
              <a:rPr lang="cy-GB" dirty="0"/>
              <a:t>E.e. Dwi’n dda, Dwi’n weddol, Dwi’n ofnadwy</a:t>
            </a:r>
          </a:p>
          <a:p>
            <a:pPr marL="228600" indent="-228600">
              <a:buAutoNum type="arabicPeriod"/>
            </a:pPr>
            <a:r>
              <a:rPr lang="cy-GB" dirty="0"/>
              <a:t>E.e. Shwmai, Bore da, Prynhawn da, Noswaith dda, Hwyl fawr, Da boch, Helo</a:t>
            </a:r>
          </a:p>
          <a:p>
            <a:pPr marL="228600" indent="-228600">
              <a:buAutoNum type="arabicPeriod"/>
            </a:pPr>
            <a:r>
              <a:rPr lang="cy-GB" dirty="0"/>
              <a:t>E.e. Dw i’n dda iawn, diolch / Dw i’n dod o Ffrainc / Dw i’n byw yn Abertawe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0E4EB8-3249-44D4-8092-8386A770C30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909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Adolygu 1-2-3-4-5.</a:t>
            </a:r>
          </a:p>
          <a:p>
            <a:pPr marL="228600" indent="-228600">
              <a:buAutoNum type="arabicPeriod"/>
            </a:pPr>
            <a:r>
              <a:rPr lang="cy-GB" dirty="0"/>
              <a:t>E.e. Caerdydd, Caerfyrddin, Aberhonddu, Casnewydd...</a:t>
            </a:r>
          </a:p>
          <a:p>
            <a:pPr marL="228600" indent="-228600">
              <a:buAutoNum type="arabicPeriod"/>
            </a:pPr>
            <a:r>
              <a:rPr lang="cy-GB" dirty="0"/>
              <a:t>E.e. Sut wyt ti?, Sut ydych chi?</a:t>
            </a:r>
          </a:p>
          <a:p>
            <a:pPr marL="228600" indent="-228600">
              <a:buAutoNum type="arabicPeriod"/>
            </a:pPr>
            <a:r>
              <a:rPr lang="cy-GB" dirty="0"/>
              <a:t>E.e. Dwi’n dda, Dwi’n weddol, Dwi’n ofnadwy</a:t>
            </a:r>
          </a:p>
          <a:p>
            <a:pPr marL="228600" indent="-228600">
              <a:buAutoNum type="arabicPeriod"/>
            </a:pPr>
            <a:r>
              <a:rPr lang="cy-GB" dirty="0"/>
              <a:t>E.e. Shwmai, Bore da, Prynhawn da, Noswaith dda, Hwyl fawr, Da boch, Helo</a:t>
            </a:r>
          </a:p>
          <a:p>
            <a:pPr marL="228600" indent="-228600">
              <a:buAutoNum type="arabicPeriod"/>
            </a:pPr>
            <a:r>
              <a:rPr lang="cy-GB" dirty="0"/>
              <a:t>E.e. Dw i’n dda iawn, diolch / Dw i’n dod o Ffrainc / Dw i’n byw yn Abertawe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0E4EB8-3249-44D4-8092-8386A770C30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5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Adolygu 1-2-3-4-5.</a:t>
            </a:r>
          </a:p>
          <a:p>
            <a:pPr marL="228600" indent="-228600">
              <a:buAutoNum type="arabicPeriod"/>
            </a:pPr>
            <a:r>
              <a:rPr lang="cy-GB" dirty="0"/>
              <a:t>E.e. Caerdydd, Caerfyrddin, Aberhonddu, Casnewydd...</a:t>
            </a:r>
          </a:p>
          <a:p>
            <a:pPr marL="228600" indent="-228600">
              <a:buAutoNum type="arabicPeriod"/>
            </a:pPr>
            <a:r>
              <a:rPr lang="cy-GB" dirty="0"/>
              <a:t>E.e. Sut wyt ti?, Sut ydych chi?</a:t>
            </a:r>
          </a:p>
          <a:p>
            <a:pPr marL="228600" indent="-228600">
              <a:buAutoNum type="arabicPeriod"/>
            </a:pPr>
            <a:r>
              <a:rPr lang="cy-GB" dirty="0"/>
              <a:t>E.e. Dwi’n dda, Dwi’n weddol, Dwi’n ofnadwy</a:t>
            </a:r>
          </a:p>
          <a:p>
            <a:pPr marL="228600" indent="-228600">
              <a:buAutoNum type="arabicPeriod"/>
            </a:pPr>
            <a:r>
              <a:rPr lang="cy-GB" dirty="0"/>
              <a:t>E.e. Shwmai, Bore da, Prynhawn da, Noswaith dda, Hwyl fawr, Da boch, Helo</a:t>
            </a:r>
          </a:p>
          <a:p>
            <a:pPr marL="228600" indent="-228600">
              <a:buAutoNum type="arabicPeriod"/>
            </a:pPr>
            <a:r>
              <a:rPr lang="cy-GB" dirty="0"/>
              <a:t>E.e. Dw i’n dda iawn, diolch / Dw i’n dod o Ffrainc / Dw i’n byw yn Abertawe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0E4EB8-3249-44D4-8092-8386A770C30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196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Ond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ydym</a:t>
            </a:r>
            <a:r>
              <a:rPr lang="en-GB" dirty="0"/>
              <a:t> </a:t>
            </a:r>
            <a:r>
              <a:rPr lang="en-GB" dirty="0" err="1"/>
              <a:t>ni’n</a:t>
            </a:r>
            <a:r>
              <a:rPr lang="en-GB" dirty="0"/>
              <a:t> </a:t>
            </a:r>
            <a:r>
              <a:rPr lang="en-GB" dirty="0" err="1"/>
              <a:t>dod</a:t>
            </a:r>
            <a:r>
              <a:rPr lang="en-GB" dirty="0"/>
              <a:t> o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fonyn</a:t>
            </a:r>
            <a:r>
              <a:rPr lang="en-GB" dirty="0"/>
              <a:t> y </a:t>
            </a:r>
            <a:r>
              <a:rPr lang="en-GB" dirty="0" err="1"/>
              <a:t>ferf</a:t>
            </a:r>
            <a:r>
              <a:rPr lang="mr-IN" dirty="0"/>
              <a:t>…</a:t>
            </a:r>
            <a:r>
              <a:rPr lang="en-GB" dirty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434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5413A-26D1-1148-997E-05C1871670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B7174A-67C4-B14E-B3C4-6EDF9028D5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9AC664-579C-1549-ACD8-17C7D06EC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20AE6-DA15-2247-9722-2EBB156D0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0F275-ACC3-FC42-BF18-F73652BF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69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9FD4C-E993-2B47-9BBD-23588B0B5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1C3BB-B6C7-6843-8C77-9B1C369B8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D6993-E828-3C4D-B353-749C88D3D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26883-55A3-6140-BA66-F8555707B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1956C-2F25-4743-BF46-390D014D9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02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2155C-0474-CD43-BBD0-59F3E9ACF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DEFF1-CF6E-8443-8A58-B6A393ACAD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BAB2B-68C5-D740-8CAF-3CDA4D91D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B7FC4-BFAC-CB4A-9EC3-81C51F49C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0BEAA-FE15-2D45-9172-69E895B84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C77F9-53AA-FA43-97D9-A155A245A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B8529-2156-D441-A15A-801AAAF119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254C34-085E-3D40-AFF0-A5DAA7E23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9925F5-9C99-2F4D-9D61-7E9EE146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C9E1E-F3E6-6849-8A27-157C7930F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1F4CC9-5BA5-1D45-A6D6-6AD8FCE56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10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D4D0C-25BD-C04C-887E-F337BC1BB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361C72-F691-044C-9471-A825EB442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AF7DDE-9B75-AA4F-A652-B92837DF30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F76A75-43F7-A64C-8609-15593B9EE4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463912-7862-1148-A8C7-2039DA8D99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9031A3-D9FB-D74A-A4D5-551EE3BE9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EE4A52-7AFF-4A4C-AD88-B357609ED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941CA1-D262-FB4A-ADC4-5881ADA04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58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D9FC5-556B-954E-9E89-651D58E00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A93EF9-1120-3E44-A406-63105FB14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3B0296-D6D5-D34C-B7F9-DE6DC0B22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9ACA2-5282-CE4C-B890-A6714F820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909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0A7FC7-4776-6E48-82D4-1DF21276D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144D80-FAD3-6C4F-A395-F00E66874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003E63-16F9-0149-BEB1-6EAD5FECB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04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3F01-B8B5-C64A-A597-AD729E512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EC729-F2F9-F54B-9BE5-DD0F4F47E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EBF582-9BD4-FA49-8D7D-35FBE2242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A1BE07-13F7-994F-830B-929658278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6A7BC-3DD4-4B4D-A055-3BA205187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1CBEFA-E2B5-944B-A7A9-5C2C27183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25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D2EB6-8F9E-ED4D-A6B0-725009E38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BF6B57-931C-924E-8028-D25B7CCD7B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21FF6F-F08C-7C46-BF7D-4C1B51C3E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C73CEB-2AAF-8543-8C3F-AE845E0A2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848620-180E-AF41-91ED-47CAA7985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3A1588-412A-7A43-86F4-78173A7A2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56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0B6D1-57ED-5847-BDAF-0245D2FF2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613365-6DD8-994D-958A-2BF9F04E85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057CA-CB7A-904A-BFE5-B1F3C25A1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19EEEC-EAC6-B04C-AA24-6DDA28FDC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3C40B2-EA20-3E4A-A176-16BDDB8CD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602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735DC1-08FD-9D4B-9B23-1A27DBC3C0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A78856-42B1-B649-8C4C-4D2A88BE3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19FD5-AF8E-0E41-A7C2-E0E62884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6144D-2DFB-664D-9C5D-552F0356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4016E-B7B9-F242-B78D-310B08041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312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F9CF71-C5C3-A741-BD30-C61A6DCDA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8B3AF-968B-364E-BBA5-97C1F8CC0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3F11B-16E1-D14F-B950-2E8F8E2012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35FAA-10D3-0748-AD1B-9EA4E7BFD3AF}" type="datetimeFigureOut">
              <a:rPr lang="en-US" smtClean="0"/>
              <a:t>1/16/2019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016FB-850D-FB4E-B127-63E4757F40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BCF3B4-26E0-844D-A141-312003E3B7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F15B9-49BC-2E4B-9F66-BD5E7C8C43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218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tiff"/><Relationship Id="rId5" Type="http://schemas.openxmlformats.org/officeDocument/2006/relationships/hyperlink" Target="http://www.quizizz.com/join" TargetMode="External"/><Relationship Id="rId4" Type="http://schemas.openxmlformats.org/officeDocument/2006/relationships/hyperlink" Target="https://quizizz.com/admin/quiz/start_new/5c34cd44c95cda001a62b8f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openxmlformats.org/officeDocument/2006/relationships/image" Target="../media/image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26" t="12992" r="28186" b="13354"/>
          <a:stretch/>
        </p:blipFill>
        <p:spPr>
          <a:xfrm rot="16200000">
            <a:off x="4532646" y="-1392948"/>
            <a:ext cx="3251200" cy="84531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63EB8F4-3D42-AE4F-8CBA-0D5C72138A44}"/>
              </a:ext>
            </a:extLst>
          </p:cNvPr>
          <p:cNvSpPr txBox="1"/>
          <p:nvPr/>
        </p:nvSpPr>
        <p:spPr>
          <a:xfrm>
            <a:off x="3840480" y="4468334"/>
            <a:ext cx="5058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rgbClr val="7030A0"/>
                </a:solidFill>
              </a:rPr>
              <a:t>Dydd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Mercher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Ionawr</a:t>
            </a:r>
            <a:r>
              <a:rPr lang="en-US" sz="2800" b="1" dirty="0">
                <a:solidFill>
                  <a:srgbClr val="7030A0"/>
                </a:solidFill>
              </a:rPr>
              <a:t> 16eg 2019</a:t>
            </a:r>
          </a:p>
        </p:txBody>
      </p:sp>
    </p:spTree>
    <p:extLst>
      <p:ext uri="{BB962C8B-B14F-4D97-AF65-F5344CB8AC3E}">
        <p14:creationId xmlns:p14="http://schemas.microsoft.com/office/powerpoint/2010/main" val="2824220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1960CC-6517-4161-A38E-6330F75D6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51921" y="398580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dirty="0"/>
              <a:t>1-2-3-4-5!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33155" y="1457980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y-GB" sz="3300" dirty="0"/>
              <a:t>Greet one child to a morning and afternoon lesson.</a:t>
            </a:r>
          </a:p>
          <a:p>
            <a:pPr marL="514350" indent="-514350">
              <a:buAutoNum type="arabicPeriod"/>
            </a:pPr>
            <a:r>
              <a:rPr lang="cy-GB" sz="3300" dirty="0"/>
              <a:t>Two versions (plural and singular) of the same command.</a:t>
            </a:r>
          </a:p>
          <a:p>
            <a:pPr marL="514350" indent="-514350">
              <a:buAutoNum type="arabicPeriod"/>
            </a:pPr>
            <a:r>
              <a:rPr lang="cy-GB" sz="3300" dirty="0"/>
              <a:t>Translate: the third, the thirteenth and the thirtieth of three different months.</a:t>
            </a:r>
          </a:p>
          <a:p>
            <a:pPr marL="514350" indent="-514350">
              <a:buAutoNum type="arabicPeriod"/>
            </a:pPr>
            <a:r>
              <a:rPr lang="cy-GB" sz="3300" dirty="0"/>
              <a:t>Translate: four chairs, four pupils, four desks, four classrooms.</a:t>
            </a:r>
          </a:p>
          <a:p>
            <a:pPr marL="514350" indent="-514350">
              <a:buAutoNum type="arabicPeriod"/>
            </a:pPr>
            <a:r>
              <a:rPr lang="cy-GB" sz="3300" dirty="0"/>
              <a:t>A five-word sentence in Welsh including a command and a word from you classroom vocab. 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pic>
        <p:nvPicPr>
          <p:cNvPr id="3074" name="Picture 2" descr="http://www.blogcdn.com/www.urlesque.com/media/2010/12/numb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51009" y="5318206"/>
            <a:ext cx="2256149" cy="1504099"/>
          </a:xfrm>
          <a:prstGeom prst="rect">
            <a:avLst/>
          </a:prstGeom>
          <a:noFill/>
        </p:spPr>
      </p:pic>
      <p:pic>
        <p:nvPicPr>
          <p:cNvPr id="6" name="Picture 5" descr="speaking">
            <a:extLst>
              <a:ext uri="{FF2B5EF4-FFF2-40B4-BE49-F238E27FC236}">
                <a16:creationId xmlns:a16="http://schemas.microsoft.com/office/drawing/2014/main" id="{F2228228-296F-46FB-A06E-E6EF55BC40D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053" y="139959"/>
            <a:ext cx="1524936" cy="124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79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4FE72-7065-5F4A-801A-5F04F8FED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Nod y </a:t>
            </a:r>
            <a:r>
              <a:rPr lang="en-US" dirty="0" err="1"/>
              <a:t>wers</a:t>
            </a:r>
            <a:r>
              <a:rPr lang="en-US" dirty="0"/>
              <a:t> </a:t>
            </a:r>
            <a:r>
              <a:rPr lang="en-US" dirty="0" err="1"/>
              <a:t>heddiw</a:t>
            </a:r>
            <a:r>
              <a:rPr lang="en-US" dirty="0"/>
              <a:t>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26FE2-1BC5-9248-8972-9197485E9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43463"/>
            <a:ext cx="10515600" cy="1709427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Byddwn</a:t>
            </a:r>
            <a:r>
              <a:rPr lang="en-US" dirty="0"/>
              <a:t> </a:t>
            </a:r>
            <a:r>
              <a:rPr lang="en-US" dirty="0" err="1"/>
              <a:t>ni’n</a:t>
            </a:r>
            <a:r>
              <a:rPr lang="en-US" dirty="0"/>
              <a:t> …</a:t>
            </a:r>
          </a:p>
          <a:p>
            <a:r>
              <a:rPr lang="en-US" dirty="0" err="1"/>
              <a:t>Adolygu’r</a:t>
            </a:r>
            <a:r>
              <a:rPr lang="en-US" dirty="0"/>
              <a:t> </a:t>
            </a:r>
            <a:r>
              <a:rPr lang="en-US" dirty="0" err="1"/>
              <a:t>dyddiadau</a:t>
            </a:r>
            <a:endParaRPr lang="en-US" dirty="0"/>
          </a:p>
          <a:p>
            <a:r>
              <a:rPr lang="en-US" dirty="0" err="1"/>
              <a:t>Ymarfer</a:t>
            </a:r>
            <a:r>
              <a:rPr lang="en-US" dirty="0"/>
              <a:t> ac </a:t>
            </a:r>
            <a:r>
              <a:rPr lang="en-US" dirty="0" err="1"/>
              <a:t>ymestyn</a:t>
            </a:r>
            <a:r>
              <a:rPr lang="en-US" dirty="0"/>
              <a:t> </a:t>
            </a:r>
            <a:r>
              <a:rPr lang="en-US" dirty="0" err="1"/>
              <a:t>gorchmynion</a:t>
            </a:r>
            <a:r>
              <a:rPr lang="en-US" dirty="0"/>
              <a:t> (commands)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y </a:t>
            </a:r>
            <a:r>
              <a:rPr lang="en-US" dirty="0" err="1"/>
              <a:t>dosbarth</a:t>
            </a:r>
            <a:r>
              <a:rPr 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5C4EA0-CA8E-A344-840C-9BDB539AF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125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1960CC-6517-4161-A38E-6330F75D6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3B2C9B3-86B1-4648-849D-6824F1FCB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6386"/>
            <a:ext cx="10634222" cy="39435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Bingo!!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Rhowch</a:t>
            </a:r>
            <a:r>
              <a:rPr lang="en-US" dirty="0"/>
              <a:t> 6 </a:t>
            </a:r>
            <a:r>
              <a:rPr lang="en-US" dirty="0" err="1"/>
              <a:t>rhif</a:t>
            </a:r>
            <a:r>
              <a:rPr lang="en-US" dirty="0"/>
              <a:t> </a:t>
            </a:r>
            <a:r>
              <a:rPr lang="en-US" dirty="0" err="1"/>
              <a:t>rhwng</a:t>
            </a:r>
            <a:r>
              <a:rPr lang="en-US" dirty="0"/>
              <a:t> 1 – 31 </a:t>
            </a:r>
            <a:r>
              <a:rPr lang="en-US" dirty="0" err="1"/>
              <a:t>yn</a:t>
            </a:r>
            <a:r>
              <a:rPr lang="en-US" dirty="0"/>
              <a:t> y grid </a:t>
            </a:r>
            <a:r>
              <a:rPr lang="en-US" dirty="0" err="1"/>
              <a:t>cyntaf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Byddwn</a:t>
            </a:r>
            <a:r>
              <a:rPr lang="en-US" dirty="0"/>
              <a:t> </a:t>
            </a:r>
            <a:r>
              <a:rPr lang="en-US" dirty="0" err="1"/>
              <a:t>ni’n</a:t>
            </a:r>
            <a:r>
              <a:rPr lang="en-US" dirty="0"/>
              <a:t> </a:t>
            </a:r>
            <a:r>
              <a:rPr lang="en-US" dirty="0" err="1"/>
              <a:t>chwarae</a:t>
            </a:r>
            <a:r>
              <a:rPr lang="en-US" dirty="0"/>
              <a:t> un </a:t>
            </a:r>
            <a:r>
              <a:rPr lang="en-US" dirty="0" err="1"/>
              <a:t>gêm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</a:t>
            </a:r>
            <a:r>
              <a:rPr lang="en-US" dirty="0" err="1"/>
              <a:t>dosbarth</a:t>
            </a:r>
            <a:r>
              <a:rPr lang="en-US" dirty="0"/>
              <a:t>, ac un </a:t>
            </a:r>
            <a:r>
              <a:rPr lang="en-US" dirty="0" err="1"/>
              <a:t>gêm</a:t>
            </a:r>
            <a:r>
              <a:rPr lang="en-US" dirty="0"/>
              <a:t> </a:t>
            </a:r>
            <a:r>
              <a:rPr lang="en-US" dirty="0" err="1"/>
              <a:t>mewn</a:t>
            </a:r>
            <a:r>
              <a:rPr lang="en-US" dirty="0"/>
              <a:t> </a:t>
            </a:r>
            <a:r>
              <a:rPr lang="en-US" dirty="0" err="1"/>
              <a:t>grwpiau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ydych</a:t>
            </a:r>
            <a:r>
              <a:rPr lang="en-US" dirty="0"/>
              <a:t> </a:t>
            </a:r>
            <a:r>
              <a:rPr lang="en-US" dirty="0" err="1"/>
              <a:t>chi’n</a:t>
            </a:r>
            <a:r>
              <a:rPr lang="en-US" dirty="0"/>
              <a:t> </a:t>
            </a:r>
            <a:r>
              <a:rPr lang="en-US" dirty="0" err="1"/>
              <a:t>ennill</a:t>
            </a:r>
            <a:r>
              <a:rPr lang="en-US" dirty="0"/>
              <a:t> – </a:t>
            </a:r>
            <a:r>
              <a:rPr lang="en-US" dirty="0" err="1"/>
              <a:t>gweiddwch</a:t>
            </a:r>
            <a:r>
              <a:rPr lang="en-US" dirty="0"/>
              <a:t>…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“Fi </a:t>
            </a:r>
            <a:r>
              <a:rPr lang="en-US" dirty="0" err="1"/>
              <a:t>ydy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</a:rPr>
              <a:t>Brenin</a:t>
            </a:r>
            <a:r>
              <a:rPr lang="en-US" dirty="0"/>
              <a:t> / </a:t>
            </a:r>
            <a:r>
              <a:rPr lang="en-US" dirty="0" err="1">
                <a:solidFill>
                  <a:srgbClr val="FF51EA"/>
                </a:solidFill>
              </a:rPr>
              <a:t>Brenhines</a:t>
            </a:r>
            <a:r>
              <a:rPr lang="en-US" dirty="0"/>
              <a:t> y Bingo!”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290BA9A-10CF-3040-B17C-2A7FB33E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Adolygu’r</a:t>
            </a:r>
            <a:r>
              <a:rPr lang="en-US" dirty="0"/>
              <a:t> </a:t>
            </a:r>
            <a:r>
              <a:rPr lang="en-US" dirty="0" err="1"/>
              <a:t>Dyddiad</a:t>
            </a:r>
            <a:r>
              <a:rPr lang="en-US" dirty="0"/>
              <a:t> …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A28797-4183-5E45-9DA9-8DDD0ABD36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2397" y="3874855"/>
            <a:ext cx="3286694" cy="282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168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1960CC-6517-4161-A38E-6330F75D6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7290BA9A-10CF-3040-B17C-2A7FB33E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Adolygu</a:t>
            </a:r>
            <a:r>
              <a:rPr lang="en-US" dirty="0"/>
              <a:t> </a:t>
            </a:r>
            <a:r>
              <a:rPr lang="en-US" dirty="0" err="1"/>
              <a:t>Cyffredinol</a:t>
            </a:r>
            <a:r>
              <a:rPr lang="en-US" dirty="0"/>
              <a:t>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83AE12-0B4D-734D-97A7-A7F4179F44BA}"/>
              </a:ext>
            </a:extLst>
          </p:cNvPr>
          <p:cNvSpPr txBox="1"/>
          <p:nvPr/>
        </p:nvSpPr>
        <p:spPr>
          <a:xfrm>
            <a:off x="980388" y="1690688"/>
            <a:ext cx="935280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Quizzizz</a:t>
            </a:r>
            <a:r>
              <a:rPr lang="en-US" sz="2400" b="1" dirty="0"/>
              <a:t>: </a:t>
            </a:r>
            <a:r>
              <a:rPr lang="en-US" sz="2400" b="1" dirty="0" err="1"/>
              <a:t>Adolygu</a:t>
            </a:r>
            <a:r>
              <a:rPr lang="en-US" sz="2400" b="1" dirty="0"/>
              <a:t> 1 </a:t>
            </a:r>
            <a:r>
              <a:rPr lang="en-US" sz="2400" b="1" dirty="0" err="1"/>
              <a:t>Cymraeg</a:t>
            </a:r>
            <a:r>
              <a:rPr lang="en-US" sz="2400" b="1" dirty="0"/>
              <a:t> </a:t>
            </a:r>
            <a:r>
              <a:rPr lang="en-US" sz="2400" b="1" dirty="0" err="1"/>
              <a:t>i</a:t>
            </a:r>
            <a:r>
              <a:rPr lang="en-US" sz="2400" b="1" dirty="0"/>
              <a:t> </a:t>
            </a:r>
            <a:r>
              <a:rPr lang="en-US" sz="2400" b="1" dirty="0" err="1"/>
              <a:t>Bawb</a:t>
            </a:r>
            <a:r>
              <a:rPr lang="en-US" sz="2400" b="1" dirty="0"/>
              <a:t> </a:t>
            </a:r>
          </a:p>
          <a:p>
            <a:endParaRPr lang="en-US" sz="2400" b="1" dirty="0"/>
          </a:p>
          <a:p>
            <a:r>
              <a:rPr lang="en-US" sz="2400" b="1" dirty="0">
                <a:hlinkClick r:id="rId4"/>
              </a:rPr>
              <a:t>https://quizizz.com/admin/quiz/start_new/5c34cd44c95cda001a62b8fe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 err="1"/>
              <a:t>Ewch</a:t>
            </a:r>
            <a:r>
              <a:rPr lang="en-US" sz="2400" b="1" dirty="0"/>
              <a:t> </a:t>
            </a:r>
            <a:r>
              <a:rPr lang="en-US" sz="2400" b="1" dirty="0" err="1"/>
              <a:t>i</a:t>
            </a:r>
            <a:r>
              <a:rPr lang="en-US" sz="2400" b="1" dirty="0"/>
              <a:t> </a:t>
            </a:r>
            <a:r>
              <a:rPr lang="en-US" sz="2400" b="1" dirty="0">
                <a:hlinkClick r:id="rId5"/>
              </a:rPr>
              <a:t>www.quizizz.com/join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 err="1"/>
              <a:t>Rhowch</a:t>
            </a:r>
            <a:r>
              <a:rPr lang="en-US" sz="2400" b="1" dirty="0"/>
              <a:t> y cod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eich</a:t>
            </a:r>
            <a:r>
              <a:rPr lang="en-US" sz="2400" b="1" dirty="0"/>
              <a:t> </a:t>
            </a:r>
            <a:r>
              <a:rPr lang="en-US" sz="2400" b="1" dirty="0" err="1"/>
              <a:t>dyfais</a:t>
            </a:r>
            <a:r>
              <a:rPr lang="en-US" sz="2400" b="1" dirty="0"/>
              <a:t>.</a:t>
            </a:r>
          </a:p>
          <a:p>
            <a:endParaRPr lang="en-US" sz="2400" b="1" dirty="0"/>
          </a:p>
          <a:p>
            <a:r>
              <a:rPr lang="en-US" sz="2400" b="1" dirty="0" err="1"/>
              <a:t>Wrth</a:t>
            </a:r>
            <a:r>
              <a:rPr lang="en-US" sz="2400" b="1" dirty="0"/>
              <a:t> </a:t>
            </a:r>
            <a:r>
              <a:rPr lang="en-US" sz="2400" b="1" dirty="0" err="1"/>
              <a:t>wneud</a:t>
            </a:r>
            <a:r>
              <a:rPr lang="en-US" sz="2400" b="1" dirty="0"/>
              <a:t> y </a:t>
            </a:r>
            <a:r>
              <a:rPr lang="en-US" sz="2400" b="1" dirty="0" err="1"/>
              <a:t>cwis</a:t>
            </a:r>
            <a:r>
              <a:rPr lang="en-US" sz="2400" b="1" dirty="0"/>
              <a:t> (while doing the quiz), </a:t>
            </a:r>
            <a:r>
              <a:rPr lang="en-US" sz="2400" b="1" dirty="0" err="1"/>
              <a:t>nodwch</a:t>
            </a:r>
            <a:r>
              <a:rPr lang="en-US" sz="2400" b="1" dirty="0"/>
              <a:t> (note) pa </a:t>
            </a:r>
            <a:r>
              <a:rPr lang="en-US" sz="2400" b="1" dirty="0" err="1"/>
              <a:t>gwestiynau</a:t>
            </a:r>
            <a:r>
              <a:rPr lang="en-US" sz="2400" b="1" dirty="0"/>
              <a:t> </a:t>
            </a:r>
            <a:r>
              <a:rPr lang="en-US" sz="2400" b="1" dirty="0" err="1"/>
              <a:t>dych</a:t>
            </a:r>
            <a:r>
              <a:rPr lang="en-US" sz="2400" b="1" dirty="0"/>
              <a:t> </a:t>
            </a:r>
            <a:r>
              <a:rPr lang="en-US" sz="2400" b="1" dirty="0" err="1"/>
              <a:t>chi’n</a:t>
            </a:r>
            <a:r>
              <a:rPr lang="en-US" sz="2400" b="1" dirty="0"/>
              <a:t> </a:t>
            </a:r>
            <a:r>
              <a:rPr lang="en-US" sz="2400" b="1" dirty="0" err="1"/>
              <a:t>cael</a:t>
            </a:r>
            <a:r>
              <a:rPr lang="en-US" sz="2400" b="1" dirty="0"/>
              <a:t>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anghywir</a:t>
            </a:r>
            <a:r>
              <a:rPr lang="en-US" sz="2400" b="1" dirty="0"/>
              <a:t>. Mae </a:t>
            </a:r>
            <a:r>
              <a:rPr lang="en-US" sz="2400" b="1" dirty="0" err="1"/>
              <a:t>angen</a:t>
            </a:r>
            <a:r>
              <a:rPr lang="en-US" sz="2400" b="1" dirty="0"/>
              <a:t> </a:t>
            </a:r>
            <a:r>
              <a:rPr lang="en-US" sz="2400" b="1" dirty="0" err="1"/>
              <a:t>i</a:t>
            </a:r>
            <a:r>
              <a:rPr lang="en-US" sz="2400" b="1" dirty="0"/>
              <a:t> chi </a:t>
            </a:r>
            <a:r>
              <a:rPr lang="en-US" sz="2400" b="1" dirty="0" err="1"/>
              <a:t>adolygu’r</a:t>
            </a:r>
            <a:r>
              <a:rPr lang="en-US" sz="2400" b="1" dirty="0"/>
              <a:t> </a:t>
            </a:r>
            <a:r>
              <a:rPr lang="en-US" sz="2400" b="1" dirty="0" err="1"/>
              <a:t>pethau</a:t>
            </a:r>
            <a:r>
              <a:rPr lang="en-US" sz="2400" b="1" dirty="0"/>
              <a:t> </a:t>
            </a:r>
            <a:r>
              <a:rPr lang="en-US" sz="2400" b="1" dirty="0" err="1"/>
              <a:t>hynny</a:t>
            </a:r>
            <a:r>
              <a:rPr lang="en-US" sz="2400" b="1" dirty="0"/>
              <a:t>!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2283C5-21D7-9443-8F80-D7DDC74C43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4249" y="724986"/>
            <a:ext cx="2934411" cy="80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31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ABB408-222D-4244-8CB7-E3C257ACAB89}"/>
              </a:ext>
            </a:extLst>
          </p:cNvPr>
          <p:cNvSpPr txBox="1"/>
          <p:nvPr/>
        </p:nvSpPr>
        <p:spPr>
          <a:xfrm>
            <a:off x="537328" y="422746"/>
            <a:ext cx="67590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err="1"/>
              <a:t>Ymestyn</a:t>
            </a:r>
            <a:r>
              <a:rPr lang="en-US" sz="4400" dirty="0"/>
              <a:t> y </a:t>
            </a:r>
            <a:r>
              <a:rPr lang="en-US" sz="4400" dirty="0" err="1"/>
              <a:t>Gorchmynion</a:t>
            </a:r>
            <a:r>
              <a:rPr lang="en-US" sz="4400" dirty="0"/>
              <a:t>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E13A08-FC05-3144-8D5D-D755D3402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276" y="151770"/>
            <a:ext cx="3029146" cy="13113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D47946-0B59-1540-9412-CD82771A45CC}"/>
              </a:ext>
            </a:extLst>
          </p:cNvPr>
          <p:cNvSpPr txBox="1"/>
          <p:nvPr/>
        </p:nvSpPr>
        <p:spPr>
          <a:xfrm>
            <a:off x="691979" y="1665093"/>
            <a:ext cx="96071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Edrychwch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ddriliau</a:t>
            </a:r>
            <a:r>
              <a:rPr lang="en-US" sz="2400" dirty="0"/>
              <a:t> 3, 4 a 5 </a:t>
            </a:r>
            <a:r>
              <a:rPr lang="en-US" sz="2400" dirty="0" err="1"/>
              <a:t>ar</a:t>
            </a:r>
            <a:r>
              <a:rPr lang="en-US" sz="2400" dirty="0"/>
              <a:t> y </a:t>
            </a:r>
            <a:r>
              <a:rPr lang="en-US" sz="2400" dirty="0" err="1"/>
              <a:t>daflen</a:t>
            </a:r>
            <a:r>
              <a:rPr lang="en-US" sz="2400" dirty="0"/>
              <a:t> </a:t>
            </a:r>
            <a:r>
              <a:rPr lang="en-US" sz="2400" b="1" dirty="0" err="1"/>
              <a:t>Uned</a:t>
            </a:r>
            <a:r>
              <a:rPr lang="en-US" sz="2400" b="1" dirty="0"/>
              <a:t> 4 </a:t>
            </a:r>
            <a:r>
              <a:rPr lang="en-US" sz="2400" b="1" dirty="0" err="1"/>
              <a:t>Gorchmynion</a:t>
            </a:r>
            <a:r>
              <a:rPr lang="en-US" sz="2400" b="1" dirty="0"/>
              <a:t> y </a:t>
            </a:r>
            <a:r>
              <a:rPr lang="en-US" sz="2400" b="1" dirty="0" err="1"/>
              <a:t>Dosbarth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 err="1"/>
              <a:t>Ymarferwch</a:t>
            </a:r>
            <a:r>
              <a:rPr lang="en-US" sz="2400" dirty="0"/>
              <a:t> y </a:t>
            </a:r>
            <a:r>
              <a:rPr lang="en-US" sz="2400" dirty="0" err="1"/>
              <a:t>driliau</a:t>
            </a:r>
            <a:r>
              <a:rPr lang="en-US" sz="2400" dirty="0"/>
              <a:t> </a:t>
            </a:r>
            <a:r>
              <a:rPr lang="en-US" sz="2400" dirty="0" err="1"/>
              <a:t>gyda</a:t>
            </a:r>
            <a:r>
              <a:rPr lang="en-US" sz="2400" dirty="0"/>
              <a:t> </a:t>
            </a:r>
            <a:r>
              <a:rPr lang="en-US" sz="2400" dirty="0" err="1"/>
              <a:t>phartner</a:t>
            </a:r>
            <a:r>
              <a:rPr lang="en-US" sz="2400" dirty="0"/>
              <a:t>. </a:t>
            </a:r>
            <a:r>
              <a:rPr lang="en-US" sz="2400" dirty="0" err="1"/>
              <a:t>Oes</a:t>
            </a:r>
            <a:r>
              <a:rPr lang="en-US" sz="2400" dirty="0"/>
              <a:t> </a:t>
            </a:r>
            <a:r>
              <a:rPr lang="en-US" sz="2400" dirty="0" err="1"/>
              <a:t>geiriau</a:t>
            </a:r>
            <a:r>
              <a:rPr lang="en-US" sz="2400" dirty="0"/>
              <a:t> </a:t>
            </a:r>
            <a:r>
              <a:rPr lang="en-US" sz="2400" dirty="0" err="1"/>
              <a:t>anghyfarwydd</a:t>
            </a:r>
            <a:r>
              <a:rPr lang="en-US" sz="2400" dirty="0"/>
              <a:t> (unfamiliar)?</a:t>
            </a:r>
          </a:p>
          <a:p>
            <a:endParaRPr lang="en-US" sz="2400" dirty="0"/>
          </a:p>
        </p:txBody>
      </p:sp>
      <p:pic>
        <p:nvPicPr>
          <p:cNvPr id="8" name="Picture 7" descr="speaking">
            <a:extLst>
              <a:ext uri="{FF2B5EF4-FFF2-40B4-BE49-F238E27FC236}">
                <a16:creationId xmlns:a16="http://schemas.microsoft.com/office/drawing/2014/main" id="{EEF70027-2FAB-F647-95B5-04BC19DECB5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161" y="1711515"/>
            <a:ext cx="162154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B6B7BD-F14F-704A-9391-A5263F4EC55C}"/>
              </a:ext>
            </a:extLst>
          </p:cNvPr>
          <p:cNvSpPr txBox="1"/>
          <p:nvPr/>
        </p:nvSpPr>
        <p:spPr>
          <a:xfrm>
            <a:off x="691980" y="3281175"/>
            <a:ext cx="6802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Beth </a:t>
            </a:r>
            <a:r>
              <a:rPr lang="en-US" sz="2400" b="1" dirty="0" err="1"/>
              <a:t>ydy</a:t>
            </a:r>
            <a:r>
              <a:rPr lang="en-US" sz="2400" b="1" dirty="0"/>
              <a:t> </a:t>
            </a:r>
            <a:r>
              <a:rPr lang="en-US" sz="2400" b="1" dirty="0" err="1"/>
              <a:t>rhain</a:t>
            </a:r>
            <a:r>
              <a:rPr lang="en-US" sz="2400" b="1" dirty="0"/>
              <a:t> (these)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Gymraeg</a:t>
            </a:r>
            <a:r>
              <a:rPr lang="en-US" sz="2400" b="1" dirty="0"/>
              <a:t>?</a:t>
            </a:r>
          </a:p>
          <a:p>
            <a:r>
              <a:rPr lang="en-US" sz="2400" dirty="0"/>
              <a:t>slowly				in groups of 4</a:t>
            </a:r>
          </a:p>
          <a:p>
            <a:r>
              <a:rPr lang="en-US" sz="2400" dirty="0"/>
              <a:t>across the floor		carefully		</a:t>
            </a:r>
          </a:p>
          <a:p>
            <a:r>
              <a:rPr lang="en-US" sz="2400" dirty="0"/>
              <a:t>still				on your own</a:t>
            </a:r>
          </a:p>
          <a:p>
            <a:r>
              <a:rPr lang="en-US" sz="2400" dirty="0"/>
              <a:t>quickly				quietly</a:t>
            </a:r>
          </a:p>
          <a:p>
            <a:r>
              <a:rPr lang="en-US" sz="2400" dirty="0"/>
              <a:t>in pairs				in groups of 3</a:t>
            </a:r>
          </a:p>
        </p:txBody>
      </p:sp>
      <p:sp>
        <p:nvSpPr>
          <p:cNvPr id="10" name="6-Point Star 9">
            <a:extLst>
              <a:ext uri="{FF2B5EF4-FFF2-40B4-BE49-F238E27FC236}">
                <a16:creationId xmlns:a16="http://schemas.microsoft.com/office/drawing/2014/main" id="{DEEB9197-A9A6-8C44-BA8C-1E50BA887C3C}"/>
              </a:ext>
            </a:extLst>
          </p:cNvPr>
          <p:cNvSpPr/>
          <p:nvPr/>
        </p:nvSpPr>
        <p:spPr>
          <a:xfrm>
            <a:off x="7899661" y="3281175"/>
            <a:ext cx="2799761" cy="2752627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Her!</a:t>
            </a:r>
          </a:p>
          <a:p>
            <a:pPr algn="ctr"/>
            <a:r>
              <a:rPr lang="en-US" dirty="0" err="1"/>
              <a:t>Gwnewch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ymarferion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dudalen</a:t>
            </a:r>
            <a:r>
              <a:rPr lang="en-US" dirty="0"/>
              <a:t> 10.</a:t>
            </a:r>
          </a:p>
        </p:txBody>
      </p:sp>
    </p:spTree>
    <p:extLst>
      <p:ext uri="{BB962C8B-B14F-4D97-AF65-F5344CB8AC3E}">
        <p14:creationId xmlns:p14="http://schemas.microsoft.com/office/powerpoint/2010/main" val="3461222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-337794" y="-179181"/>
            <a:ext cx="12867588" cy="142557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4800" dirty="0" err="1">
                <a:latin typeface="+mn-lt"/>
                <a:ea typeface="ＭＳ Ｐゴシック" charset="-128"/>
              </a:rPr>
              <a:t>Adolygu</a:t>
            </a:r>
            <a:r>
              <a:rPr lang="en-GB" altLang="en-US" sz="4800" dirty="0">
                <a:latin typeface="+mn-lt"/>
                <a:ea typeface="ＭＳ Ｐゴシック" charset="-128"/>
              </a:rPr>
              <a:t>, </a:t>
            </a:r>
            <a:r>
              <a:rPr lang="en-GB" altLang="en-US" sz="4800" dirty="0" err="1">
                <a:latin typeface="+mn-lt"/>
                <a:ea typeface="ＭＳ Ｐゴシック" charset="-128"/>
              </a:rPr>
              <a:t>Ymarfer</a:t>
            </a:r>
            <a:r>
              <a:rPr lang="en-GB" altLang="en-US" sz="4800" dirty="0">
                <a:latin typeface="+mn-lt"/>
                <a:ea typeface="ＭＳ Ｐゴシック" charset="-128"/>
              </a:rPr>
              <a:t> ac </a:t>
            </a:r>
            <a:r>
              <a:rPr lang="en-GB" altLang="en-US" sz="4800" dirty="0" err="1">
                <a:latin typeface="+mn-lt"/>
                <a:ea typeface="ＭＳ Ｐゴシック" charset="-128"/>
              </a:rPr>
              <a:t>Ymestyn</a:t>
            </a:r>
            <a:r>
              <a:rPr lang="en-GB" altLang="en-US" sz="4800" dirty="0">
                <a:latin typeface="+mn-lt"/>
                <a:ea typeface="ＭＳ Ｐゴシック" charset="-128"/>
              </a:rPr>
              <a:t> </a:t>
            </a:r>
            <a:r>
              <a:rPr lang="en-GB" altLang="en-US" sz="4800" dirty="0" err="1">
                <a:latin typeface="+mn-lt"/>
                <a:ea typeface="ＭＳ Ｐゴシック" charset="-128"/>
              </a:rPr>
              <a:t>ein</a:t>
            </a:r>
            <a:r>
              <a:rPr lang="en-GB" altLang="en-US" sz="4800" dirty="0">
                <a:latin typeface="+mn-lt"/>
                <a:ea typeface="ＭＳ Ｐゴシック" charset="-128"/>
              </a:rPr>
              <a:t> </a:t>
            </a:r>
            <a:r>
              <a:rPr lang="en-GB" altLang="en-US" sz="4800" dirty="0" err="1">
                <a:latin typeface="+mn-lt"/>
                <a:ea typeface="ＭＳ Ｐゴシック" charset="-128"/>
              </a:rPr>
              <a:t>Gorchmynion</a:t>
            </a:r>
            <a:endParaRPr lang="en-US" altLang="en-US" sz="4800" dirty="0">
              <a:latin typeface="+mn-lt"/>
              <a:ea typeface="ＭＳ Ｐゴシック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C363513-9931-A24E-9313-71FE1EBC1B83}"/>
              </a:ext>
            </a:extLst>
          </p:cNvPr>
          <p:cNvSpPr/>
          <p:nvPr/>
        </p:nvSpPr>
        <p:spPr>
          <a:xfrm>
            <a:off x="296159" y="1246160"/>
            <a:ext cx="4298623" cy="1187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Grwp</a:t>
            </a:r>
            <a:r>
              <a:rPr lang="en-US" sz="2000" dirty="0"/>
              <a:t> 1:</a:t>
            </a:r>
          </a:p>
          <a:p>
            <a:pPr algn="ctr"/>
            <a:r>
              <a:rPr lang="en-US" sz="2000" dirty="0" err="1"/>
              <a:t>Gwnewch</a:t>
            </a:r>
            <a:r>
              <a:rPr lang="en-US" sz="2000" dirty="0"/>
              <a:t> </a:t>
            </a:r>
            <a:r>
              <a:rPr lang="en-US" sz="2000" dirty="0" err="1"/>
              <a:t>yr</a:t>
            </a:r>
            <a:r>
              <a:rPr lang="en-US" sz="2000" dirty="0"/>
              <a:t> </a:t>
            </a:r>
            <a:r>
              <a:rPr lang="en-US" sz="2000" dirty="0" err="1"/>
              <a:t>ymarferion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pecyn</a:t>
            </a:r>
            <a:r>
              <a:rPr lang="en-US" sz="2000" dirty="0"/>
              <a:t> </a:t>
            </a:r>
            <a:r>
              <a:rPr lang="en-US" sz="2000" dirty="0" err="1"/>
              <a:t>ymarfer</a:t>
            </a:r>
            <a:r>
              <a:rPr lang="en-US" sz="2000" dirty="0"/>
              <a:t> </a:t>
            </a:r>
            <a:r>
              <a:rPr lang="en-US" sz="2000" b="1" dirty="0" err="1"/>
              <a:t>Uned</a:t>
            </a:r>
            <a:r>
              <a:rPr lang="en-US" sz="2000" b="1" dirty="0"/>
              <a:t> 4.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DF2EF-6DFB-7D44-AB28-68D6903FB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9991" y="1334006"/>
            <a:ext cx="786378" cy="1039839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01A3340-2F2F-5A47-907E-FF66263759A2}"/>
              </a:ext>
            </a:extLst>
          </p:cNvPr>
          <p:cNvSpPr/>
          <p:nvPr/>
        </p:nvSpPr>
        <p:spPr>
          <a:xfrm>
            <a:off x="398663" y="3087926"/>
            <a:ext cx="4899200" cy="21779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Grwp</a:t>
            </a:r>
            <a:r>
              <a:rPr lang="en-US" sz="2000" dirty="0"/>
              <a:t> 2:</a:t>
            </a:r>
          </a:p>
          <a:p>
            <a:pPr algn="ctr"/>
            <a:r>
              <a:rPr lang="en-US" sz="2000" dirty="0" err="1"/>
              <a:t>Torrwch</a:t>
            </a:r>
            <a:r>
              <a:rPr lang="en-US" sz="2000" dirty="0"/>
              <a:t> y </a:t>
            </a:r>
            <a:r>
              <a:rPr lang="en-US" sz="2000" dirty="0" err="1"/>
              <a:t>cardiau</a:t>
            </a:r>
            <a:r>
              <a:rPr lang="en-US" sz="2000" dirty="0"/>
              <a:t>.</a:t>
            </a:r>
          </a:p>
          <a:p>
            <a:pPr algn="ctr"/>
            <a:r>
              <a:rPr lang="en-US" sz="2000" dirty="0" err="1"/>
              <a:t>Rhowch</a:t>
            </a:r>
            <a:r>
              <a:rPr lang="en-US" sz="2000" dirty="0"/>
              <a:t> </a:t>
            </a:r>
            <a:r>
              <a:rPr lang="en-US" sz="2000" dirty="0" err="1"/>
              <a:t>nhw</a:t>
            </a:r>
            <a:r>
              <a:rPr lang="en-US" sz="2000" dirty="0"/>
              <a:t> </a:t>
            </a:r>
            <a:r>
              <a:rPr lang="en-US" sz="2000" dirty="0" err="1"/>
              <a:t>mewn</a:t>
            </a:r>
            <a:r>
              <a:rPr lang="en-US" sz="2000" dirty="0"/>
              <a:t> </a:t>
            </a:r>
            <a:r>
              <a:rPr lang="en-US" sz="2000" dirty="0" err="1"/>
              <a:t>pentwr</a:t>
            </a:r>
            <a:r>
              <a:rPr lang="en-US" sz="2000" dirty="0"/>
              <a:t> </a:t>
            </a:r>
            <a:r>
              <a:rPr lang="en-US" sz="2000" dirty="0" err="1"/>
              <a:t>wyneb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lawr</a:t>
            </a:r>
            <a:r>
              <a:rPr lang="en-US" sz="2000" dirty="0"/>
              <a:t> (face down).</a:t>
            </a:r>
          </a:p>
          <a:p>
            <a:pPr algn="ctr"/>
            <a:r>
              <a:rPr lang="en-US" sz="2000" dirty="0" err="1"/>
              <a:t>Cymerwch</a:t>
            </a:r>
            <a:r>
              <a:rPr lang="en-US" sz="2000" dirty="0"/>
              <a:t> </a:t>
            </a:r>
            <a:r>
              <a:rPr lang="en-US" sz="2000" dirty="0" err="1"/>
              <a:t>eich</a:t>
            </a:r>
            <a:r>
              <a:rPr lang="en-US" sz="2000" dirty="0"/>
              <a:t> </a:t>
            </a:r>
            <a:r>
              <a:rPr lang="en-US" sz="2000" dirty="0" err="1"/>
              <a:t>tro</a:t>
            </a:r>
            <a:r>
              <a:rPr lang="en-US" sz="2000" dirty="0"/>
              <a:t> </a:t>
            </a:r>
            <a:r>
              <a:rPr lang="en-US" sz="2000" dirty="0" err="1"/>
              <a:t>i</a:t>
            </a:r>
            <a:r>
              <a:rPr lang="en-US" sz="2000" dirty="0"/>
              <a:t> </a:t>
            </a:r>
            <a:r>
              <a:rPr lang="en-US" sz="2000" dirty="0" err="1"/>
              <a:t>godi</a:t>
            </a:r>
            <a:r>
              <a:rPr lang="en-US" sz="2000" dirty="0"/>
              <a:t> </a:t>
            </a:r>
            <a:r>
              <a:rPr lang="en-US" sz="2000" dirty="0" err="1"/>
              <a:t>carden</a:t>
            </a:r>
            <a:r>
              <a:rPr lang="en-US" sz="2000" dirty="0"/>
              <a:t> a </a:t>
            </a:r>
            <a:r>
              <a:rPr lang="en-US" sz="2000" dirty="0" err="1"/>
              <a:t>dweud</a:t>
            </a:r>
            <a:r>
              <a:rPr lang="en-US" sz="2000" dirty="0"/>
              <a:t> </a:t>
            </a:r>
            <a:r>
              <a:rPr lang="en-US" sz="2000" dirty="0" err="1"/>
              <a:t>brawddeg</a:t>
            </a:r>
            <a:r>
              <a:rPr lang="en-US" sz="2000" dirty="0"/>
              <a:t> </a:t>
            </a:r>
            <a:r>
              <a:rPr lang="en-US" sz="2000" dirty="0" err="1"/>
              <a:t>gyda</a:t>
            </a:r>
            <a:r>
              <a:rPr lang="en-US" sz="2000" dirty="0"/>
              <a:t> </a:t>
            </a:r>
            <a:r>
              <a:rPr lang="en-US" sz="2000" dirty="0" err="1"/>
              <a:t>gorchymyn</a:t>
            </a:r>
            <a:r>
              <a:rPr lang="en-US" sz="20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2C3CE7-5238-B646-9306-C6CC8BF27F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4804" y="2850425"/>
            <a:ext cx="1036752" cy="927390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BB64E4A-0F96-9043-9FE3-32A8F8601143}"/>
              </a:ext>
            </a:extLst>
          </p:cNvPr>
          <p:cNvSpPr/>
          <p:nvPr/>
        </p:nvSpPr>
        <p:spPr>
          <a:xfrm>
            <a:off x="6745063" y="1523987"/>
            <a:ext cx="4899200" cy="21779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Grwp</a:t>
            </a:r>
            <a:r>
              <a:rPr lang="en-US" sz="2000" dirty="0"/>
              <a:t> 3:</a:t>
            </a:r>
          </a:p>
          <a:p>
            <a:pPr algn="ctr"/>
            <a:r>
              <a:rPr lang="en-US" sz="2000" dirty="0" err="1"/>
              <a:t>Mewn</a:t>
            </a:r>
            <a:r>
              <a:rPr lang="en-US" sz="2000" dirty="0"/>
              <a:t> </a:t>
            </a:r>
            <a:r>
              <a:rPr lang="en-US" sz="2000" dirty="0" err="1"/>
              <a:t>parau</a:t>
            </a:r>
            <a:r>
              <a:rPr lang="en-US" sz="2000" dirty="0"/>
              <a:t>, </a:t>
            </a:r>
            <a:r>
              <a:rPr lang="en-US" sz="2000" dirty="0" err="1"/>
              <a:t>ysgrifennwch</a:t>
            </a:r>
            <a:r>
              <a:rPr lang="en-US" sz="2000" dirty="0"/>
              <a:t> ac </a:t>
            </a:r>
            <a:r>
              <a:rPr lang="en-US" sz="2000" dirty="0" err="1"/>
              <a:t>ymarferwch</a:t>
            </a:r>
            <a:r>
              <a:rPr lang="en-US" sz="2000" dirty="0"/>
              <a:t> </a:t>
            </a:r>
            <a:r>
              <a:rPr lang="en-US" sz="2000" dirty="0" err="1"/>
              <a:t>sgwrs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y </a:t>
            </a:r>
            <a:r>
              <a:rPr lang="en-US" sz="2000" dirty="0" err="1"/>
              <a:t>dosbarth</a:t>
            </a:r>
            <a:r>
              <a:rPr lang="en-US" sz="2000" dirty="0"/>
              <a:t> </a:t>
            </a:r>
            <a:r>
              <a:rPr lang="en-US" sz="2000" dirty="0" err="1"/>
              <a:t>yn</a:t>
            </a:r>
            <a:r>
              <a:rPr lang="en-US" sz="2000" dirty="0"/>
              <a:t> </a:t>
            </a:r>
            <a:r>
              <a:rPr lang="en-US" sz="2000" dirty="0" err="1"/>
              <a:t>defnyddio</a:t>
            </a:r>
            <a:r>
              <a:rPr lang="en-US" sz="2000" dirty="0"/>
              <a:t> </a:t>
            </a:r>
            <a:r>
              <a:rPr lang="en-US" sz="2000" dirty="0" err="1"/>
              <a:t>gymaint</a:t>
            </a:r>
            <a:r>
              <a:rPr lang="en-US" sz="2000" dirty="0"/>
              <a:t> o </a:t>
            </a:r>
            <a:r>
              <a:rPr lang="en-US" sz="2000" dirty="0" err="1"/>
              <a:t>orchmynion</a:t>
            </a:r>
            <a:r>
              <a:rPr lang="en-US" sz="2000" dirty="0"/>
              <a:t> ag </a:t>
            </a:r>
            <a:r>
              <a:rPr lang="en-US" sz="2000" dirty="0" err="1"/>
              <a:t>sy’n</a:t>
            </a:r>
            <a:r>
              <a:rPr lang="en-US" sz="2000" dirty="0"/>
              <a:t> </a:t>
            </a:r>
            <a:r>
              <a:rPr lang="en-US" sz="2000" dirty="0" err="1"/>
              <a:t>bosib</a:t>
            </a:r>
            <a:r>
              <a:rPr lang="en-US" sz="2000" dirty="0"/>
              <a:t>!</a:t>
            </a:r>
          </a:p>
          <a:p>
            <a:pPr algn="ctr"/>
            <a:r>
              <a:rPr lang="en-US" sz="2000" dirty="0" err="1"/>
              <a:t>Cofiwch</a:t>
            </a:r>
            <a:r>
              <a:rPr lang="en-US" sz="2000" dirty="0"/>
              <a:t> </a:t>
            </a:r>
            <a:r>
              <a:rPr lang="en-US" sz="2000" dirty="0" err="1"/>
              <a:t>ymestyn</a:t>
            </a:r>
            <a:r>
              <a:rPr lang="en-US" sz="2000" dirty="0"/>
              <a:t> y </a:t>
            </a:r>
            <a:r>
              <a:rPr lang="en-US" sz="2000" dirty="0" err="1"/>
              <a:t>gorchmynion</a:t>
            </a:r>
            <a:r>
              <a:rPr lang="en-US" sz="2000" dirty="0"/>
              <a:t>!</a:t>
            </a:r>
          </a:p>
          <a:p>
            <a:pPr algn="ctr"/>
            <a:r>
              <a:rPr lang="en-US" sz="2000" dirty="0" err="1"/>
              <a:t>Cofiwch</a:t>
            </a:r>
            <a:r>
              <a:rPr lang="en-US" sz="2000" dirty="0"/>
              <a:t> </a:t>
            </a:r>
            <a:r>
              <a:rPr lang="en-US" sz="2000" dirty="0" err="1"/>
              <a:t>ddefnyddio</a:t>
            </a:r>
            <a:r>
              <a:rPr lang="en-US" sz="2000" dirty="0"/>
              <a:t> </a:t>
            </a:r>
            <a:r>
              <a:rPr lang="en-US" sz="2000" dirty="0" err="1"/>
              <a:t>gorchmynion</a:t>
            </a:r>
            <a:r>
              <a:rPr lang="en-US" sz="2000" dirty="0"/>
              <a:t> </a:t>
            </a:r>
            <a:r>
              <a:rPr lang="en-US" sz="2000" dirty="0" err="1"/>
              <a:t>unigol</a:t>
            </a:r>
            <a:r>
              <a:rPr lang="en-US" sz="2000" dirty="0"/>
              <a:t> a </a:t>
            </a:r>
            <a:r>
              <a:rPr lang="en-US" sz="2000" dirty="0" err="1"/>
              <a:t>lluosog</a:t>
            </a:r>
            <a:r>
              <a:rPr lang="en-US" sz="2000" dirty="0"/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EEBD08-67E3-F346-A031-815A46858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2125" y="814086"/>
            <a:ext cx="786378" cy="10398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6DF75A-6A03-774F-AAA2-AC1F638AF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18321" y="912658"/>
            <a:ext cx="1036752" cy="927390"/>
          </a:xfrm>
          <a:prstGeom prst="rect">
            <a:avLst/>
          </a:prstGeom>
        </p:spPr>
      </p:pic>
      <p:sp>
        <p:nvSpPr>
          <p:cNvPr id="9" name="6-Point Star 8">
            <a:extLst>
              <a:ext uri="{FF2B5EF4-FFF2-40B4-BE49-F238E27FC236}">
                <a16:creationId xmlns:a16="http://schemas.microsoft.com/office/drawing/2014/main" id="{DB3C8554-ABAA-7045-A6F3-F2A9D271C795}"/>
              </a:ext>
            </a:extLst>
          </p:cNvPr>
          <p:cNvSpPr/>
          <p:nvPr/>
        </p:nvSpPr>
        <p:spPr>
          <a:xfrm rot="610104">
            <a:off x="8235873" y="3869279"/>
            <a:ext cx="3186864" cy="279315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Bydd</a:t>
            </a:r>
            <a:r>
              <a:rPr lang="en-US" dirty="0">
                <a:solidFill>
                  <a:srgbClr val="FF0000"/>
                </a:solidFill>
              </a:rPr>
              <a:t> 15 </a:t>
            </a:r>
            <a:r>
              <a:rPr lang="en-US" dirty="0" err="1">
                <a:solidFill>
                  <a:srgbClr val="FF0000"/>
                </a:solidFill>
              </a:rPr>
              <a:t>munud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gyda</a:t>
            </a:r>
            <a:r>
              <a:rPr lang="en-US" dirty="0">
                <a:solidFill>
                  <a:srgbClr val="FF0000"/>
                </a:solidFill>
              </a:rPr>
              <a:t> chi </a:t>
            </a:r>
            <a:r>
              <a:rPr lang="en-US" dirty="0" err="1">
                <a:solidFill>
                  <a:srgbClr val="FF0000"/>
                </a:solidFill>
              </a:rPr>
              <a:t>ym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mhob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grwp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cyn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symud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ymlaen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i’r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grwp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nesaf</a:t>
            </a:r>
            <a:r>
              <a:rPr lang="en-US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2271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2343"/>
            <a:ext cx="12192000" cy="11756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9355C2-B1A3-D44A-8658-7F29A022E6E4}"/>
              </a:ext>
            </a:extLst>
          </p:cNvPr>
          <p:cNvSpPr txBox="1"/>
          <p:nvPr/>
        </p:nvSpPr>
        <p:spPr>
          <a:xfrm>
            <a:off x="895548" y="1151453"/>
            <a:ext cx="564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Gawn</a:t>
            </a:r>
            <a:r>
              <a:rPr lang="en-US" sz="2800" dirty="0"/>
              <a:t> </a:t>
            </a:r>
            <a:r>
              <a:rPr lang="en-US" sz="2800" dirty="0" err="1"/>
              <a:t>ni</a:t>
            </a:r>
            <a:r>
              <a:rPr lang="en-US" sz="2800" dirty="0"/>
              <a:t> </a:t>
            </a:r>
            <a:r>
              <a:rPr lang="en-US" sz="2800" dirty="0" err="1"/>
              <a:t>wrando</a:t>
            </a:r>
            <a:r>
              <a:rPr lang="en-US" sz="2800" dirty="0"/>
              <a:t> </a:t>
            </a:r>
            <a:r>
              <a:rPr lang="en-US" sz="2800" dirty="0" err="1"/>
              <a:t>ar</a:t>
            </a:r>
            <a:r>
              <a:rPr lang="en-US" sz="2800" dirty="0"/>
              <a:t> </a:t>
            </a:r>
            <a:r>
              <a:rPr lang="en-US" sz="2800" dirty="0" err="1"/>
              <a:t>eich</a:t>
            </a:r>
            <a:r>
              <a:rPr lang="en-US" sz="2800" dirty="0"/>
              <a:t> </a:t>
            </a:r>
            <a:r>
              <a:rPr lang="en-US" sz="2800" dirty="0" err="1"/>
              <a:t>sgyrsiau</a:t>
            </a:r>
            <a:r>
              <a:rPr lang="en-US" sz="2800" dirty="0"/>
              <a:t>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1BC176-51C2-9F41-89C0-B3C30A6B9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982" y="612412"/>
            <a:ext cx="1452643" cy="1452643"/>
          </a:xfrm>
          <a:prstGeom prst="rect">
            <a:avLst/>
          </a:prstGeom>
        </p:spPr>
      </p:pic>
      <p:sp>
        <p:nvSpPr>
          <p:cNvPr id="9" name="6-Point Star 8">
            <a:extLst>
              <a:ext uri="{FF2B5EF4-FFF2-40B4-BE49-F238E27FC236}">
                <a16:creationId xmlns:a16="http://schemas.microsoft.com/office/drawing/2014/main" id="{16439233-92D3-EB49-8AFF-EE6E8CE4C371}"/>
              </a:ext>
            </a:extLst>
          </p:cNvPr>
          <p:cNvSpPr/>
          <p:nvPr/>
        </p:nvSpPr>
        <p:spPr>
          <a:xfrm rot="1153839">
            <a:off x="9091702" y="400037"/>
            <a:ext cx="2809188" cy="224357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Bydd</a:t>
            </a:r>
            <a:r>
              <a:rPr lang="en-US" dirty="0"/>
              <a:t> </a:t>
            </a:r>
            <a:r>
              <a:rPr lang="en-US" dirty="0" err="1"/>
              <a:t>gwbor</a:t>
            </a:r>
            <a:r>
              <a:rPr lang="en-US" dirty="0"/>
              <a:t> (prize) am y </a:t>
            </a:r>
            <a:r>
              <a:rPr lang="en-US" dirty="0" err="1"/>
              <a:t>sgwrs</a:t>
            </a:r>
            <a:r>
              <a:rPr lang="en-US" dirty="0"/>
              <a:t> </a:t>
            </a:r>
            <a:r>
              <a:rPr lang="en-US" dirty="0" err="1"/>
              <a:t>orau</a:t>
            </a:r>
            <a:r>
              <a:rPr lang="en-US" dirty="0"/>
              <a:t>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9A72E3-F2DF-F94B-9ADC-635DEEDB4A2F}"/>
              </a:ext>
            </a:extLst>
          </p:cNvPr>
          <p:cNvSpPr txBox="1"/>
          <p:nvPr/>
        </p:nvSpPr>
        <p:spPr>
          <a:xfrm>
            <a:off x="934824" y="3072831"/>
            <a:ext cx="103223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Llongyfarchiadau</a:t>
            </a:r>
            <a:r>
              <a:rPr lang="en-US" sz="2800" dirty="0"/>
              <a:t>!</a:t>
            </a:r>
          </a:p>
          <a:p>
            <a:endParaRPr lang="en-US" sz="2800" dirty="0"/>
          </a:p>
          <a:p>
            <a:r>
              <a:rPr lang="en-US" sz="2800" dirty="0" err="1"/>
              <a:t>Wythnos</a:t>
            </a:r>
            <a:r>
              <a:rPr lang="en-US" sz="2800" dirty="0"/>
              <a:t> </a:t>
            </a:r>
            <a:r>
              <a:rPr lang="en-US" sz="2800" dirty="0" err="1"/>
              <a:t>nesaf</a:t>
            </a:r>
            <a:r>
              <a:rPr lang="en-US" sz="2800" dirty="0"/>
              <a:t> </a:t>
            </a:r>
            <a:r>
              <a:rPr lang="en-US" sz="2800" dirty="0" err="1"/>
              <a:t>byddwn</a:t>
            </a:r>
            <a:r>
              <a:rPr lang="en-US" sz="2800" dirty="0"/>
              <a:t> </a:t>
            </a:r>
            <a:r>
              <a:rPr lang="en-US" sz="2800" dirty="0" err="1"/>
              <a:t>ni’n</a:t>
            </a:r>
            <a:r>
              <a:rPr lang="en-US" sz="2800" dirty="0"/>
              <a:t> </a:t>
            </a:r>
            <a:r>
              <a:rPr lang="en-US" sz="2800" dirty="0" err="1"/>
              <a:t>dysgu</a:t>
            </a:r>
            <a:r>
              <a:rPr lang="en-US" sz="2800" dirty="0"/>
              <a:t> </a:t>
            </a:r>
            <a:r>
              <a:rPr lang="en-US" sz="2800" dirty="0" err="1"/>
              <a:t>sut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agor</a:t>
            </a:r>
            <a:r>
              <a:rPr lang="en-US" sz="2800" dirty="0"/>
              <a:t> a </a:t>
            </a:r>
            <a:r>
              <a:rPr lang="en-US" sz="2800" dirty="0" err="1"/>
              <a:t>chloi’r</a:t>
            </a:r>
            <a:r>
              <a:rPr lang="en-US" sz="2800" dirty="0"/>
              <a:t> </a:t>
            </a:r>
            <a:r>
              <a:rPr lang="en-US" sz="2800" dirty="0" err="1"/>
              <a:t>wers</a:t>
            </a:r>
            <a:r>
              <a:rPr lang="en-US" sz="2800" dirty="0"/>
              <a:t> (</a:t>
            </a:r>
            <a:r>
              <a:rPr lang="en-US" sz="2800" i="1" dirty="0"/>
              <a:t>open and close the lesson</a:t>
            </a:r>
            <a:r>
              <a:rPr lang="en-US" sz="28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95466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669</Words>
  <Application>Microsoft Office PowerPoint</Application>
  <PresentationFormat>Widescreen</PresentationFormat>
  <Paragraphs>83</Paragraphs>
  <Slides>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1-2-3-4-5!</vt:lpstr>
      <vt:lpstr>Nod y wers heddiw …</vt:lpstr>
      <vt:lpstr>Adolygu’r Dyddiad …</vt:lpstr>
      <vt:lpstr>Adolygu Cyffredinol …</vt:lpstr>
      <vt:lpstr>PowerPoint Presentation</vt:lpstr>
      <vt:lpstr>Adolygu, Ymarfer ac Ymestyn ein Gorchmynion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Jeni Price</dc:creator>
  <cp:lastModifiedBy>Jeni Price</cp:lastModifiedBy>
  <cp:revision>13</cp:revision>
  <dcterms:created xsi:type="dcterms:W3CDTF">2019-01-08T19:29:50Z</dcterms:created>
  <dcterms:modified xsi:type="dcterms:W3CDTF">2019-01-16T08:57:30Z</dcterms:modified>
</cp:coreProperties>
</file>