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8" r:id="rId3"/>
    <p:sldId id="259" r:id="rId4"/>
    <p:sldId id="264" r:id="rId5"/>
    <p:sldId id="263" r:id="rId6"/>
    <p:sldId id="256" r:id="rId7"/>
    <p:sldId id="260" r:id="rId8"/>
    <p:sldId id="265" r:id="rId9"/>
  </p:sldIdLst>
  <p:sldSz cx="9144000" cy="6858000" type="screen4x3"/>
  <p:notesSz cx="6858000" cy="98742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E2BB-E715-4862-9AEC-BBD1D8E55E7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DA125-1B06-4A87-9610-19B7B50E830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E2BB-E715-4862-9AEC-BBD1D8E55E7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DA125-1B06-4A87-9610-19B7B50E830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E2BB-E715-4862-9AEC-BBD1D8E55E7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DA125-1B06-4A87-9610-19B7B50E830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E2BB-E715-4862-9AEC-BBD1D8E55E7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DA125-1B06-4A87-9610-19B7B50E830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E2BB-E715-4862-9AEC-BBD1D8E55E7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DA125-1B06-4A87-9610-19B7B50E830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E2BB-E715-4862-9AEC-BBD1D8E55E7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DA125-1B06-4A87-9610-19B7B50E830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E2BB-E715-4862-9AEC-BBD1D8E55E7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DA125-1B06-4A87-9610-19B7B50E830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E2BB-E715-4862-9AEC-BBD1D8E55E7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DA125-1B06-4A87-9610-19B7B50E830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E2BB-E715-4862-9AEC-BBD1D8E55E7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DA125-1B06-4A87-9610-19B7B50E830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E2BB-E715-4862-9AEC-BBD1D8E55E7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DA125-1B06-4A87-9610-19B7B50E830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E2BB-E715-4862-9AEC-BBD1D8E55E7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6DA125-1B06-4A87-9610-19B7B50E830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8E2BB-E715-4862-9AEC-BBD1D8E55E77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6DA125-1B06-4A87-9610-19B7B50E830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ng.com/images/search?q=elephant+seal+images&amp;view=detailv2&amp;qft=+filterui:imagesize-large&amp;id=74000793169F86030E8DA50440A7AD1B94D3E6D7&amp;selectedIndex=43&amp;ccid=jb5esSYT&amp;simid=607999956777567022&amp;thid=OIP.M8dbe5eb12613caa62feef7038624b526o0" TargetMode="External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wmf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:\RSPB stuff\New 2013 Brand\Logos\rspblogoblacktextbilingcmyk_tcm7-34798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3312368" cy="884543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899592" y="2348880"/>
            <a:ext cx="70197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solidFill>
                  <a:srgbClr val="0070C0"/>
                </a:solidFill>
              </a:rPr>
              <a:t>Education, Families and Youth</a:t>
            </a:r>
            <a:endParaRPr lang="en-GB" sz="4400" dirty="0">
              <a:solidFill>
                <a:srgbClr val="0070C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131840" y="3068960"/>
            <a:ext cx="22446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>
                <a:solidFill>
                  <a:srgbClr val="0070C0"/>
                </a:solidFill>
              </a:rPr>
              <a:t>Manager</a:t>
            </a:r>
            <a:endParaRPr lang="en-GB" sz="4400" dirty="0">
              <a:solidFill>
                <a:srgbClr val="0070C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843808" y="4293096"/>
            <a:ext cx="28531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smtClean="0"/>
              <a:t>Jon Gruffydd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P:\RSPB stuff\New 2013 Brand\Logos\rspblogoblacktextbilingcmyk_tcm7-34798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3312368" cy="884543"/>
          </a:xfrm>
          <a:prstGeom prst="rect">
            <a:avLst/>
          </a:prstGeom>
          <a:noFill/>
        </p:spPr>
      </p:pic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187624" y="1484784"/>
            <a:ext cx="66976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EVERY CHILD OUTDOORS ?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3131840" y="2132856"/>
            <a:ext cx="26638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Worrying trends</a:t>
            </a:r>
          </a:p>
        </p:txBody>
      </p:sp>
      <p:sp>
        <p:nvSpPr>
          <p:cNvPr id="8" name="TextBox 3"/>
          <p:cNvSpPr txBox="1">
            <a:spLocks noChangeArrowheads="1"/>
          </p:cNvSpPr>
          <p:nvPr/>
        </p:nvSpPr>
        <p:spPr bwMode="auto">
          <a:xfrm>
            <a:off x="1979712" y="2780928"/>
            <a:ext cx="50403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dirty="0">
                <a:solidFill>
                  <a:srgbClr val="0070C0"/>
                </a:solidFill>
              </a:rPr>
              <a:t>Alien wildlife – National Trust Survey 2009</a:t>
            </a:r>
          </a:p>
        </p:txBody>
      </p:sp>
      <p:sp>
        <p:nvSpPr>
          <p:cNvPr id="9" name="TextBox 4"/>
          <p:cNvSpPr txBox="1">
            <a:spLocks noChangeArrowheads="1"/>
          </p:cNvSpPr>
          <p:nvPr/>
        </p:nvSpPr>
        <p:spPr bwMode="auto">
          <a:xfrm>
            <a:off x="2699792" y="3429000"/>
            <a:ext cx="36004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dirty="0">
                <a:solidFill>
                  <a:srgbClr val="0070C0"/>
                </a:solidFill>
              </a:rPr>
              <a:t>Childhood experiences 2010</a:t>
            </a:r>
          </a:p>
        </p:txBody>
      </p:sp>
      <p:sp>
        <p:nvSpPr>
          <p:cNvPr id="10" name="TextBox 5"/>
          <p:cNvSpPr txBox="1">
            <a:spLocks noChangeArrowheads="1"/>
          </p:cNvSpPr>
          <p:nvPr/>
        </p:nvSpPr>
        <p:spPr bwMode="auto">
          <a:xfrm>
            <a:off x="2915816" y="4077072"/>
            <a:ext cx="31686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dirty="0">
                <a:solidFill>
                  <a:srgbClr val="0070C0"/>
                </a:solidFill>
              </a:rPr>
              <a:t>Playing in the countryside</a:t>
            </a:r>
          </a:p>
        </p:txBody>
      </p:sp>
      <p:sp>
        <p:nvSpPr>
          <p:cNvPr id="11" name="TextBox 6"/>
          <p:cNvSpPr txBox="1">
            <a:spLocks noChangeArrowheads="1"/>
          </p:cNvSpPr>
          <p:nvPr/>
        </p:nvSpPr>
        <p:spPr bwMode="auto">
          <a:xfrm>
            <a:off x="3851920" y="4653136"/>
            <a:ext cx="11525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dirty="0">
                <a:solidFill>
                  <a:srgbClr val="0070C0"/>
                </a:solidFill>
              </a:rPr>
              <a:t>Obesity</a:t>
            </a:r>
          </a:p>
        </p:txBody>
      </p:sp>
      <p:sp>
        <p:nvSpPr>
          <p:cNvPr id="12" name="TextBox 7"/>
          <p:cNvSpPr txBox="1">
            <a:spLocks noChangeArrowheads="1"/>
          </p:cNvSpPr>
          <p:nvPr/>
        </p:nvSpPr>
        <p:spPr bwMode="auto">
          <a:xfrm>
            <a:off x="2123728" y="5157192"/>
            <a:ext cx="46085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dirty="0">
                <a:solidFill>
                  <a:srgbClr val="0070C0"/>
                </a:solidFill>
              </a:rPr>
              <a:t>Attention Deficit Hyperactivity Disorder</a:t>
            </a:r>
          </a:p>
        </p:txBody>
      </p:sp>
      <p:sp>
        <p:nvSpPr>
          <p:cNvPr id="13" name="TextBox 8"/>
          <p:cNvSpPr txBox="1">
            <a:spLocks noChangeArrowheads="1"/>
          </p:cNvSpPr>
          <p:nvPr/>
        </p:nvSpPr>
        <p:spPr bwMode="auto">
          <a:xfrm>
            <a:off x="3059832" y="5805264"/>
            <a:ext cx="28082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000" dirty="0">
                <a:solidFill>
                  <a:srgbClr val="0070C0"/>
                </a:solidFill>
              </a:rPr>
              <a:t>Nature-deficit disorder</a:t>
            </a:r>
          </a:p>
        </p:txBody>
      </p:sp>
      <p:pic>
        <p:nvPicPr>
          <p:cNvPr id="14" name="Picture 11" descr="C:\Documents and Settings\jongruffydd\Local Settings\Temporary Internet Files\Content.IE5\SVSW7QE3\MC9001228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236296" y="2204864"/>
            <a:ext cx="938212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0" descr="C:\Documents and Settings\jongruffydd\Local Settings\Temporary Internet Files\Content.IE5\SW7UHD3A\MC9000832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204864"/>
            <a:ext cx="92075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9" descr="C:\Documents and Settings\jongruffydd\Local Settings\Temporary Internet Files\Content.IE5\TMI5WDAN\MP90042784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3284984"/>
            <a:ext cx="960437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39" descr="C:\Documents and Settings\jongruffydd\Local Settings\Temporary Internet Files\Content.IE5\SVSW7QE3\MP90043078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5013176"/>
            <a:ext cx="954088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45" descr="C:\Documents and Settings\jongruffydd\Local Settings\Temporary Internet Files\Content.IE5\SVSW7QE3\MP90043723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5085184"/>
            <a:ext cx="8794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https://tse1.mm.bing.net/th?&amp;id=OIP.M8dbe5eb12613caa62feef7038624b526o0&amp;w=299&amp;h=199&amp;c=0&amp;pid=1.9&amp;rs=0&amp;p=0&amp;r=0">
            <a:hlinkClick r:id="rId8" tooltip="View image details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71472" y="3643314"/>
            <a:ext cx="1643073" cy="1093551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:\RSPB stuff\New 2013 Brand\Logos\rspblogoblacktextbilingcmyk_tcm7-34798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3312368" cy="884543"/>
          </a:xfrm>
          <a:prstGeom prst="rect">
            <a:avLst/>
          </a:prstGeom>
          <a:noFill/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1331640" y="1340768"/>
            <a:ext cx="64087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3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EVERY CHILD OUTDOORS</a:t>
            </a: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467544" y="1916832"/>
            <a:ext cx="3311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Children need nature</a:t>
            </a:r>
          </a:p>
        </p:txBody>
      </p:sp>
      <p:sp>
        <p:nvSpPr>
          <p:cNvPr id="7" name="TextBox 5"/>
          <p:cNvSpPr txBox="1">
            <a:spLocks noChangeArrowheads="1"/>
          </p:cNvSpPr>
          <p:nvPr/>
        </p:nvSpPr>
        <p:spPr bwMode="auto">
          <a:xfrm>
            <a:off x="467544" y="2276872"/>
            <a:ext cx="1223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Education</a:t>
            </a:r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467544" y="2636912"/>
            <a:ext cx="23764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Health and wellbeing</a:t>
            </a:r>
          </a:p>
        </p:txBody>
      </p:sp>
      <p:sp>
        <p:nvSpPr>
          <p:cNvPr id="9" name="TextBox 7"/>
          <p:cNvSpPr txBox="1">
            <a:spLocks noChangeArrowheads="1"/>
          </p:cNvSpPr>
          <p:nvPr/>
        </p:nvSpPr>
        <p:spPr bwMode="auto">
          <a:xfrm>
            <a:off x="467544" y="2996952"/>
            <a:ext cx="28082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Personal and social skills</a:t>
            </a: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467544" y="3429000"/>
            <a:ext cx="3600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Nature needs children</a:t>
            </a:r>
          </a:p>
        </p:txBody>
      </p:sp>
      <p:sp>
        <p:nvSpPr>
          <p:cNvPr id="11" name="TextBox 8"/>
          <p:cNvSpPr txBox="1">
            <a:spLocks noChangeArrowheads="1"/>
          </p:cNvSpPr>
          <p:nvPr/>
        </p:nvSpPr>
        <p:spPr bwMode="auto">
          <a:xfrm>
            <a:off x="467544" y="3933056"/>
            <a:ext cx="28082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Connectedness to nature</a:t>
            </a:r>
          </a:p>
        </p:txBody>
      </p:sp>
      <p:sp>
        <p:nvSpPr>
          <p:cNvPr id="12" name="TextBox 9"/>
          <p:cNvSpPr txBox="1">
            <a:spLocks noChangeArrowheads="1"/>
          </p:cNvSpPr>
          <p:nvPr/>
        </p:nvSpPr>
        <p:spPr bwMode="auto">
          <a:xfrm>
            <a:off x="467544" y="4293096"/>
            <a:ext cx="28813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Making a contribution now</a:t>
            </a: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467544" y="4869160"/>
            <a:ext cx="3529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Every child outdoors?</a:t>
            </a:r>
          </a:p>
        </p:txBody>
      </p:sp>
      <p:sp>
        <p:nvSpPr>
          <p:cNvPr id="14" name="TextBox 10"/>
          <p:cNvSpPr txBox="1">
            <a:spLocks noChangeArrowheads="1"/>
          </p:cNvSpPr>
          <p:nvPr/>
        </p:nvSpPr>
        <p:spPr bwMode="auto">
          <a:xfrm>
            <a:off x="467544" y="5445224"/>
            <a:ext cx="30972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The extinction of experience</a:t>
            </a:r>
          </a:p>
        </p:txBody>
      </p:sp>
      <p:sp>
        <p:nvSpPr>
          <p:cNvPr id="15" name="TextBox 11"/>
          <p:cNvSpPr txBox="1">
            <a:spLocks noChangeArrowheads="1"/>
          </p:cNvSpPr>
          <p:nvPr/>
        </p:nvSpPr>
        <p:spPr bwMode="auto">
          <a:xfrm>
            <a:off x="467544" y="5877272"/>
            <a:ext cx="3673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Reconnecting children and nature</a:t>
            </a:r>
          </a:p>
        </p:txBody>
      </p:sp>
      <p:pic>
        <p:nvPicPr>
          <p:cNvPr id="16" name="Picture 16" descr="C:\Documents and Settings\jongruffydd\Local Settings\Temporary Internet Files\Content.IE5\SW7UHD3A\MP91022094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34561" y="2132856"/>
            <a:ext cx="724596" cy="11524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2" descr="C:\Documents and Settings\jongruffydd\Local Settings\Temporary Internet Files\Content.IE5\TMI5WDAN\MP90040200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80740" y="2132856"/>
            <a:ext cx="919563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83" descr="C:\Documents and Settings\jongruffydd\Local Settings\Temporary Internet Files\Content.IE5\SVSW7QE3\MP900407458[1].jpg"/>
          <p:cNvPicPr>
            <a:picLocks noChangeAspect="1" noChangeArrowheads="1"/>
          </p:cNvPicPr>
          <p:nvPr/>
        </p:nvPicPr>
        <p:blipFill>
          <a:blip r:embed="rId5" cstate="print"/>
          <a:srcRect r="13857"/>
          <a:stretch>
            <a:fillRect/>
          </a:stretch>
        </p:blipFill>
        <p:spPr bwMode="auto">
          <a:xfrm>
            <a:off x="6849692" y="2132856"/>
            <a:ext cx="1539401" cy="1170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2" descr="C:\Documents and Settings\jongruffydd\Local Settings\Temporary Internet Files\Content.IE5\SW7UHD3A\MP900433196[1].jpg"/>
          <p:cNvPicPr>
            <a:picLocks noChangeAspect="1" noChangeArrowheads="1"/>
          </p:cNvPicPr>
          <p:nvPr/>
        </p:nvPicPr>
        <p:blipFill>
          <a:blip r:embed="rId6" cstate="print"/>
          <a:srcRect r="12280"/>
          <a:stretch>
            <a:fillRect/>
          </a:stretch>
        </p:blipFill>
        <p:spPr bwMode="auto">
          <a:xfrm>
            <a:off x="4739097" y="3483737"/>
            <a:ext cx="1633128" cy="1241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9" descr="C:\Documents and Settings\jongruffydd\Local Settings\Temporary Internet Files\Content.IE5\SVSW7QE3\MP90044849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92241" y="3501008"/>
            <a:ext cx="816608" cy="12242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49" descr="C:\Documents and Settings\jongruffydd\Local Settings\Temporary Internet Files\Content.IE5\SVSW7QE3\MP900437328[1].jpg"/>
          <p:cNvPicPr>
            <a:picLocks noChangeAspect="1" noChangeArrowheads="1"/>
          </p:cNvPicPr>
          <p:nvPr/>
        </p:nvPicPr>
        <p:blipFill>
          <a:blip r:embed="rId8" cstate="print"/>
          <a:srcRect t="9091" b="4546"/>
          <a:stretch>
            <a:fillRect/>
          </a:stretch>
        </p:blipFill>
        <p:spPr bwMode="auto">
          <a:xfrm>
            <a:off x="7435862" y="3501008"/>
            <a:ext cx="944241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58" descr="C:\Documents and Settings\jongruffydd\Local Settings\Temporary Internet Files\Content.IE5\ZZE1ZOHU\MC90043251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6" y="4912637"/>
            <a:ext cx="1618109" cy="129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67" descr="C:\Documents and Settings\jongruffydd\Local Settings\Temporary Internet Files\Content.IE5\SVSW7QE3\MP900448361[2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16216" y="4941168"/>
            <a:ext cx="864641" cy="129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78" descr="C:\Documents and Settings\jongruffydd\Local Settings\Temporary Internet Files\Content.IE5\TMI5WDAN\MP900448651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524328" y="4941168"/>
            <a:ext cx="866001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6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 l="25688" t="11074" r="27654" b="12884"/>
          <a:stretch>
            <a:fillRect/>
          </a:stretch>
        </p:blipFill>
        <p:spPr bwMode="auto">
          <a:xfrm>
            <a:off x="179512" y="1556792"/>
            <a:ext cx="3810831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P:\RSPB stuff\New 2013 Brand\Logos\rspblogoblacktextbilingcmyk_tcm7-347989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76672"/>
            <a:ext cx="3312368" cy="884543"/>
          </a:xfrm>
          <a:prstGeom prst="rect">
            <a:avLst/>
          </a:prstGeom>
          <a:noFill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 l="22735" t="16290" r="25000" b="5634"/>
          <a:stretch>
            <a:fillRect/>
          </a:stretch>
        </p:blipFill>
        <p:spPr bwMode="auto">
          <a:xfrm>
            <a:off x="4139952" y="908720"/>
            <a:ext cx="4639560" cy="5544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P:\RSPB stuff\New 2013 Brand\Logos\rspblogoblacktextbilingcmyk_tcm7-34798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3312368" cy="884543"/>
          </a:xfrm>
          <a:prstGeom prst="rect">
            <a:avLst/>
          </a:prstGeom>
          <a:noFill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 b="4047"/>
          <a:stretch>
            <a:fillRect/>
          </a:stretch>
        </p:blipFill>
        <p:spPr bwMode="auto">
          <a:xfrm>
            <a:off x="1187624" y="1484784"/>
            <a:ext cx="6465537" cy="49631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:\RSPB stuff\New 2013 Brand\Logos\rspblogoblacktextbilingcmyk_tcm7-34798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3312368" cy="884543"/>
          </a:xfrm>
          <a:prstGeom prst="rect">
            <a:avLst/>
          </a:prstGeom>
          <a:noFill/>
        </p:spPr>
      </p:pic>
      <p:pic>
        <p:nvPicPr>
          <p:cNvPr id="1026" name="Picture 2" descr="P:\Photos\NWL photos\WNS_RSPB_060308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628800"/>
            <a:ext cx="3168352" cy="2107574"/>
          </a:xfrm>
          <a:prstGeom prst="rect">
            <a:avLst/>
          </a:prstGeom>
          <a:noFill/>
        </p:spPr>
      </p:pic>
      <p:pic>
        <p:nvPicPr>
          <p:cNvPr id="1027" name="Picture 3" descr="P:\Photos\NWL photos\WNS_RSPB_090308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412776"/>
            <a:ext cx="3707904" cy="2462577"/>
          </a:xfrm>
          <a:prstGeom prst="rect">
            <a:avLst/>
          </a:prstGeom>
          <a:noFill/>
        </p:spPr>
      </p:pic>
      <p:pic>
        <p:nvPicPr>
          <p:cNvPr id="1028" name="Picture 4" descr="P:\Photos\NWL photos\WNS_RSPB_0603083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149080"/>
            <a:ext cx="3377011" cy="2241719"/>
          </a:xfrm>
          <a:prstGeom prst="rect">
            <a:avLst/>
          </a:prstGeom>
          <a:noFill/>
        </p:spPr>
      </p:pic>
      <p:pic>
        <p:nvPicPr>
          <p:cNvPr id="1029" name="Picture 5" descr="P:\Photos\NWL photos\WNS_RSPB_06030857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3933056"/>
            <a:ext cx="3726948" cy="2473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:\RSPB stuff\New 2013 Brand\Logos\rspblogoblacktextbilingcmyk_tcm7-34798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3312368" cy="884543"/>
          </a:xfrm>
          <a:prstGeom prst="rect">
            <a:avLst/>
          </a:prstGeom>
          <a:noFill/>
        </p:spPr>
      </p:pic>
      <p:pic>
        <p:nvPicPr>
          <p:cNvPr id="1026" name="Picture 2" descr="P:\TEACHING SITES partly culled\Pre SoR\Teaching sites 2013-14\Conwy\104088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00808"/>
            <a:ext cx="3456384" cy="2278379"/>
          </a:xfrm>
          <a:prstGeom prst="rect">
            <a:avLst/>
          </a:prstGeom>
          <a:noFill/>
        </p:spPr>
      </p:pic>
      <p:pic>
        <p:nvPicPr>
          <p:cNvPr id="2" name="Picture 2" descr="C:\Users\jongruffydd\AppData\Local\Microsoft\Windows\Temporary Internet Files\Content.Outlook\HMD1M8T1\1040882 (2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4077072"/>
            <a:ext cx="3419871" cy="2274347"/>
          </a:xfrm>
          <a:prstGeom prst="rect">
            <a:avLst/>
          </a:prstGeom>
          <a:noFill/>
        </p:spPr>
      </p:pic>
      <p:pic>
        <p:nvPicPr>
          <p:cNvPr id="3" name="Picture 2" descr="P:\TEACHING SITES partly culled\Pre SoR\Teaching sites 2010\Conwy\Carneddau and Canada gees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075115"/>
            <a:ext cx="3456384" cy="2302006"/>
          </a:xfrm>
          <a:prstGeom prst="rect">
            <a:avLst/>
          </a:prstGeom>
          <a:noFill/>
        </p:spPr>
      </p:pic>
      <p:pic>
        <p:nvPicPr>
          <p:cNvPr id="1027" name="Picture 3" descr="S:\DptShare\Public Affairs\Images\Press images\Conwy Reserve\Avocets at Conwy Mar09 (Adrian Foster).jpg"/>
          <p:cNvPicPr>
            <a:picLocks noChangeAspect="1" noChangeArrowheads="1"/>
          </p:cNvPicPr>
          <p:nvPr/>
        </p:nvPicPr>
        <p:blipFill>
          <a:blip r:embed="rId6" cstate="print"/>
          <a:srcRect r="42913"/>
          <a:stretch>
            <a:fillRect/>
          </a:stretch>
        </p:blipFill>
        <p:spPr bwMode="auto">
          <a:xfrm>
            <a:off x="5076056" y="1700808"/>
            <a:ext cx="3419871" cy="22015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:\RSPB stuff\New 2013 Brand\Logos\rspblogoblacktextbilingcmyk_tcm7-34798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3312368" cy="884543"/>
          </a:xfrm>
          <a:prstGeom prst="rect">
            <a:avLst/>
          </a:prstGeom>
          <a:noFill/>
        </p:spPr>
      </p:pic>
      <p:pic>
        <p:nvPicPr>
          <p:cNvPr id="1026" name="Picture 2" descr="P:\RSPB stuff\School projects, fundraising\BBC &amp; Breathing Places\2009\Case studies\Llangors photos\class 1 in the woods 03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484784"/>
            <a:ext cx="6408712" cy="48065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71</Words>
  <Application>Microsoft Office PowerPoint</Application>
  <PresentationFormat>On-screen Show (4:3)</PresentationFormat>
  <Paragraphs>22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RSPB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jongruffydd</dc:creator>
  <cp:lastModifiedBy>Carys Richards</cp:lastModifiedBy>
  <cp:revision>53</cp:revision>
  <dcterms:created xsi:type="dcterms:W3CDTF">2016-09-27T15:24:48Z</dcterms:created>
  <dcterms:modified xsi:type="dcterms:W3CDTF">2016-10-12T09:04:55Z</dcterms:modified>
</cp:coreProperties>
</file>