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57" r:id="rId3"/>
    <p:sldId id="274" r:id="rId4"/>
    <p:sldId id="258" r:id="rId5"/>
    <p:sldId id="259" r:id="rId6"/>
    <p:sldId id="260" r:id="rId7"/>
    <p:sldId id="263" r:id="rId8"/>
    <p:sldId id="265" r:id="rId9"/>
    <p:sldId id="269" r:id="rId10"/>
    <p:sldId id="267" r:id="rId11"/>
    <p:sldId id="264" r:id="rId12"/>
    <p:sldId id="276" r:id="rId13"/>
    <p:sldId id="277" r:id="rId14"/>
    <p:sldId id="275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2EA7947-E287-4738-8C82-07CE4F01EF03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4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E809929-0719-4517-94D6-FDF7F99E70F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4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0E95673-5512-4AAA-9AEB-E00C61EC65D5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0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13138FA-2E87-4873-8BBA-13E447C9A99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8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E9E0E3-ECF6-4CFE-8698-AEFEBCECC3C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0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2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50BC9E2-CB44-4C05-9BB5-496C18A241E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9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BAE0CE1-F450-4107-B2CB-17B18F8A3F4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59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6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rc.org/en/what-we-do/disaster-management/about-disasters/aggravating-factors/under-development/" TargetMode="Externa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gov.scot/nih/Documents/fam2-supporting-vulnerable-families.pdf" TargetMode="External" /><Relationship Id="rId2" Type="http://schemas.openxmlformats.org/officeDocument/2006/relationships/hyperlink" Target="https://www.womenshealth.gov/relationships-and-safety/domestic-violence/effects-domestic-violence-children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troubledfamilies.blog.gov.uk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70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6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37" name="Group 93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38" name="Rectangle 9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9" name="Group 10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40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1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2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23F1F-C858-9A4A-A502-D569486D1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690" y="4625610"/>
            <a:ext cx="10000623" cy="1777829"/>
          </a:xfrm>
        </p:spPr>
        <p:txBody>
          <a:bodyPr vert="horz" lIns="228600" tIns="228600" rIns="228600" bIns="228600" rtlCol="0" anchor="ctr" anchorCtr="0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young people and Families </a:t>
            </a:r>
            <a:b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 descr="Family walk">
            <a:extLst>
              <a:ext uri="{FF2B5EF4-FFF2-40B4-BE49-F238E27FC236}">
                <a16:creationId xmlns:a16="http://schemas.microsoft.com/office/drawing/2014/main" id="{AB740B6B-AF72-3446-BBA5-B9AE3110C0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8" r="15160" b="2"/>
          <a:stretch/>
        </p:blipFill>
        <p:spPr bwMode="auto"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mily holding hands">
            <a:extLst>
              <a:ext uri="{FF2B5EF4-FFF2-40B4-BE49-F238E27FC236}">
                <a16:creationId xmlns:a16="http://schemas.microsoft.com/office/drawing/2014/main" id="{36A851CD-BBB6-2C42-BEBD-9D8ED27D6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6" r="20143" b="1"/>
          <a:stretch/>
        </p:blipFill>
        <p:spPr bwMode="auto">
          <a:xfrm>
            <a:off x="3995213" y="10"/>
            <a:ext cx="4057897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58630-3966-FD44-B255-F9E1CA9AFAA2}"/>
              </a:ext>
            </a:extLst>
          </p:cNvPr>
          <p:cNvSpPr/>
          <p:nvPr/>
        </p:nvSpPr>
        <p:spPr>
          <a:xfrm>
            <a:off x="20" y="3949952"/>
            <a:ext cx="3958454" cy="44384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(THOMAS, 2020)</a:t>
            </a:r>
            <a:endParaRPr lang="en-US" sz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24B4B-D75F-4EFD-8A48-B5D70B56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07" y="4663818"/>
            <a:ext cx="8702606" cy="141103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2534E-7CEA-FB46-A37F-128E51ABB079}"/>
              </a:ext>
            </a:extLst>
          </p:cNvPr>
          <p:cNvSpPr txBox="1"/>
          <p:nvPr/>
        </p:nvSpPr>
        <p:spPr>
          <a:xfrm>
            <a:off x="8156575" y="14286"/>
            <a:ext cx="3775602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Mehnaz Akhtar 1813781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Saminah Chohan 1807436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Letitia Buyana 1817068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Gulnaz Begum 1907551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Shelim Islam 1714298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Awais Ali          1816831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Mohammed Mia 1814468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4EAA31-89F1-4D50-9B28-394807481855}"/>
              </a:ext>
            </a:extLst>
          </p:cNvPr>
          <p:cNvSpPr txBox="1"/>
          <p:nvPr/>
        </p:nvSpPr>
        <p:spPr>
          <a:xfrm>
            <a:off x="1245080" y="2265872"/>
            <a:ext cx="1017917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Mother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4DDDB8-755B-45A5-BFD7-56388596F672}"/>
              </a:ext>
            </a:extLst>
          </p:cNvPr>
          <p:cNvSpPr txBox="1"/>
          <p:nvPr/>
        </p:nvSpPr>
        <p:spPr>
          <a:xfrm>
            <a:off x="3156369" y="2236218"/>
            <a:ext cx="113293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Father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DB5BA8-5FA3-494F-9D46-CE98531E809F}"/>
              </a:ext>
            </a:extLst>
          </p:cNvPr>
          <p:cNvSpPr txBox="1"/>
          <p:nvPr/>
        </p:nvSpPr>
        <p:spPr>
          <a:xfrm>
            <a:off x="1085131" y="3931849"/>
            <a:ext cx="13054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C1752-8ED0-43B7-ACAC-48D28049B663}"/>
              </a:ext>
            </a:extLst>
          </p:cNvPr>
          <p:cNvSpPr txBox="1"/>
          <p:nvPr/>
        </p:nvSpPr>
        <p:spPr>
          <a:xfrm>
            <a:off x="3686534" y="3945327"/>
            <a:ext cx="1406106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522F69-984A-48A8-ABD5-C7D6A56A69F8}"/>
              </a:ext>
            </a:extLst>
          </p:cNvPr>
          <p:cNvSpPr txBox="1"/>
          <p:nvPr/>
        </p:nvSpPr>
        <p:spPr>
          <a:xfrm>
            <a:off x="2607334" y="3930051"/>
            <a:ext cx="730370" cy="3837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6539BDE-51B4-4919-B55C-26C2C0A79710}"/>
              </a:ext>
            </a:extLst>
          </p:cNvPr>
          <p:cNvCxnSpPr/>
          <p:nvPr/>
        </p:nvCxnSpPr>
        <p:spPr>
          <a:xfrm>
            <a:off x="2204796" y="2486176"/>
            <a:ext cx="90577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7049754-113C-421E-95BB-F9208FA634E7}"/>
              </a:ext>
            </a:extLst>
          </p:cNvPr>
          <p:cNvCxnSpPr/>
          <p:nvPr/>
        </p:nvCxnSpPr>
        <p:spPr>
          <a:xfrm>
            <a:off x="2757936" y="2491956"/>
            <a:ext cx="14378" cy="9776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D29C000-7E71-4867-B984-2A1D9B7B2144}"/>
              </a:ext>
            </a:extLst>
          </p:cNvPr>
          <p:cNvCxnSpPr/>
          <p:nvPr/>
        </p:nvCxnSpPr>
        <p:spPr>
          <a:xfrm flipV="1">
            <a:off x="1599150" y="3462040"/>
            <a:ext cx="2587923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5D51C1-AF4E-4637-948D-4DBFBF25B9AA}"/>
              </a:ext>
            </a:extLst>
          </p:cNvPr>
          <p:cNvCxnSpPr/>
          <p:nvPr/>
        </p:nvCxnSpPr>
        <p:spPr>
          <a:xfrm>
            <a:off x="1620328" y="3482197"/>
            <a:ext cx="0" cy="3881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F8AFD2D-B8A0-4F31-AD30-FEF0E251D6D6}"/>
              </a:ext>
            </a:extLst>
          </p:cNvPr>
          <p:cNvCxnSpPr/>
          <p:nvPr/>
        </p:nvCxnSpPr>
        <p:spPr>
          <a:xfrm flipH="1">
            <a:off x="2769618" y="3438165"/>
            <a:ext cx="0" cy="4313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529B382-77A5-4710-9DD1-6CBE1729D1FB}"/>
              </a:ext>
            </a:extLst>
          </p:cNvPr>
          <p:cNvCxnSpPr/>
          <p:nvPr/>
        </p:nvCxnSpPr>
        <p:spPr>
          <a:xfrm flipH="1">
            <a:off x="4134568" y="3480399"/>
            <a:ext cx="14377" cy="4600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1968440" y="498768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 primary age son- focus of referral 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99C583-55D5-429E-83CD-BE0115D9ED87}"/>
              </a:ext>
            </a:extLst>
          </p:cNvPr>
          <p:cNvCxnSpPr/>
          <p:nvPr/>
        </p:nvCxnSpPr>
        <p:spPr>
          <a:xfrm flipH="1">
            <a:off x="2917374" y="4463962"/>
            <a:ext cx="5750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8EAD695-2B37-40F7-9EC0-943F54FC397E}"/>
              </a:ext>
            </a:extLst>
          </p:cNvPr>
          <p:cNvSpPr txBox="1"/>
          <p:nvPr/>
        </p:nvSpPr>
        <p:spPr>
          <a:xfrm>
            <a:off x="626852" y="5730816"/>
            <a:ext cx="64813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According to Education Government Scotland 73% of referrals come directly from schools, reason being non-attendance at school, child behaviour and parenting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Risk Factors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688855" y="2356629"/>
            <a:ext cx="53598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Looking at family A there was many factors that put them in a vulnerable position.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 paid jobs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Non-payment of rent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Parent alcohol problems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School attendance and behaviour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9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0556E-5E4F-AD43-B9F2-6E894F12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sz="4800"/>
              <a:t> </a:t>
            </a:r>
            <a:r>
              <a:rPr lang="en-US" sz="4800" b="1"/>
              <a:t>Factors</a:t>
            </a:r>
            <a:br>
              <a:rPr lang="en-US" sz="4800" b="1"/>
            </a:br>
            <a:r>
              <a:rPr lang="en-US" sz="4800" b="1"/>
              <a:t>Vulnerability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64A1-70C6-3D48-A656-BCB184CCA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950" y="257175"/>
            <a:ext cx="5864970" cy="6326505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600">
                <a:latin typeface="Arial"/>
                <a:ea typeface="+mn-lt"/>
                <a:cs typeface="Arial"/>
              </a:rPr>
              <a:t>Family A are also suffering from the following: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Domestic violence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Poor parenting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Poverty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Cleanliness</a:t>
            </a: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>
                <a:latin typeface="Arial"/>
                <a:cs typeface="Arial"/>
              </a:rPr>
              <a:t>Vulnerability is most often associated with </a:t>
            </a:r>
            <a:r>
              <a:rPr lang="en-US" sz="160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poverty</a:t>
            </a:r>
            <a:r>
              <a:rPr lang="en-US" sz="1600">
                <a:latin typeface="Arial"/>
                <a:cs typeface="Arial"/>
              </a:rPr>
              <a:t>, but it can also arise when people are isolated, insecure and defenseless in the face of risk, or stress (</a:t>
            </a:r>
            <a:r>
              <a:rPr lang="en-GB" sz="1600">
                <a:latin typeface="Arial"/>
                <a:cs typeface="Arial"/>
              </a:rPr>
              <a:t>G </a:t>
            </a:r>
            <a:r>
              <a:rPr lang="en-GB" sz="1600" err="1">
                <a:latin typeface="Arial"/>
                <a:cs typeface="Arial"/>
              </a:rPr>
              <a:t>Kamanou</a:t>
            </a:r>
            <a:r>
              <a:rPr lang="en-GB" sz="1600">
                <a:latin typeface="Arial"/>
                <a:cs typeface="Arial"/>
              </a:rPr>
              <a:t>, </a:t>
            </a:r>
            <a:r>
              <a:rPr lang="en-US" sz="1600">
                <a:latin typeface="Arial"/>
                <a:cs typeface="Arial"/>
              </a:rPr>
              <a:t>2002).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>
                <a:latin typeface="Arial"/>
                <a:cs typeface="Arial"/>
              </a:rPr>
              <a:t>To determine people’s vulnerability, two questions need to be asked: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 what</a:t>
            </a:r>
            <a:r>
              <a:rPr lang="en-US" sz="1600">
                <a:latin typeface="Arial"/>
                <a:cs typeface="Arial"/>
              </a:rPr>
              <a:t> threat or hazard </a:t>
            </a:r>
            <a:r>
              <a:rPr lang="en-US" sz="1600" b="1">
                <a:latin typeface="Arial"/>
                <a:cs typeface="Arial"/>
              </a:rPr>
              <a:t>are they vulnerable</a:t>
            </a:r>
            <a:r>
              <a:rPr lang="en-US" sz="1600">
                <a:latin typeface="Arial"/>
                <a:cs typeface="Arial"/>
              </a:rPr>
              <a:t>?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what makes them vulnerable</a:t>
            </a:r>
            <a:r>
              <a:rPr lang="en-US" sz="1600">
                <a:latin typeface="Arial"/>
                <a:cs typeface="Arial"/>
              </a:rPr>
              <a:t> to that threat or hazard?</a:t>
            </a: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7272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577D-0E60-7842-901C-F9262BF4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cs typeface="Calibri Light"/>
              </a:rPr>
              <a:t>The impact it has on the Family?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5CFC8-0253-E041-9487-D365DA93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675801"/>
            <a:ext cx="5466550" cy="53668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This situation has effected the child in many ways, the impact it has left him with has been noticed in school due to him having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His mental health is effected by his home life, the neglect from his parents, the trauma, the fear is all being noticed in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home itself is not a clean safe environment for all three children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parents are making him a vulnerable child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 Any child exposed to violence in the home are also victims of physical abuse.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5378B-B744-4B4E-9A06-C67E998B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676" y="800100"/>
            <a:ext cx="3687097" cy="1628776"/>
          </a:xfrm>
        </p:spPr>
        <p:txBody>
          <a:bodyPr>
            <a:normAutofit fontScale="90000"/>
          </a:bodyPr>
          <a:lstStyle/>
          <a:p>
            <a:r>
              <a:rPr lang="en-US" sz="4800"/>
              <a:t>Analysis of the rationale</a:t>
            </a:r>
            <a:br>
              <a:rPr lang="en-US" sz="4800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C929-9A46-A841-A53C-286BED71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7" y="186431"/>
            <a:ext cx="5639788" cy="618896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>
                <a:latin typeface="Arial"/>
                <a:cs typeface="Arial"/>
              </a:rPr>
              <a:t>f</a:t>
            </a: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3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5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Looking at the case study, features of safeguarding is taking action to promote welfare for children from harm.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The organizations involved In the case study are as follow: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Safeguarding team 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Connections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Job Centre Plus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Neighbourhood services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Education services used for sons' mother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Metropolitan Police	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Antisocial behaviour team </a:t>
            </a: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Child and adolescent mental health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		</a:t>
            </a: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2052" name="Picture 4" descr="safeguarding image">
            <a:extLst>
              <a:ext uri="{FF2B5EF4-FFF2-40B4-BE49-F238E27FC236}">
                <a16:creationId xmlns:a16="http://schemas.microsoft.com/office/drawing/2014/main" id="{C14EFB70-B5C0-2547-BF1D-C8BD5B7AF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890" y="2743200"/>
            <a:ext cx="4360883" cy="26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4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6EDA9-DDAC-F04E-A049-82CD98288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766" y="3429001"/>
            <a:ext cx="3616505" cy="2071688"/>
          </a:xfrm>
        </p:spPr>
        <p:txBody>
          <a:bodyPr>
            <a:normAutofit/>
          </a:bodyPr>
          <a:lstStyle/>
          <a:p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E727-6D12-5F42-B8F6-88313E2C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" y="329184"/>
            <a:ext cx="5518579" cy="5900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Duties of safeguarding </a:t>
            </a:r>
            <a:r>
              <a:rPr lang="en-US" sz="1600">
                <a:latin typeface="Arial"/>
                <a:cs typeface="Arial"/>
              </a:rPr>
              <a:t>Protection, accountability, empowering, partnership, importance (The care Act 2014).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Police</a:t>
            </a:r>
            <a:r>
              <a:rPr lang="en-US" sz="1600">
                <a:latin typeface="Arial"/>
                <a:cs typeface="Arial"/>
              </a:rPr>
              <a:t> were involved to protect the welfare of children,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Neighbourhood</a:t>
            </a:r>
            <a:r>
              <a:rPr lang="en-US" sz="1600">
                <a:latin typeface="Arial"/>
                <a:cs typeface="Arial"/>
              </a:rPr>
              <a:t> services was used to prevent homeless by providing accommodation earlier.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CAMHS </a:t>
            </a:r>
            <a:r>
              <a:rPr lang="en-US" sz="1600">
                <a:latin typeface="Arial"/>
                <a:cs typeface="Arial"/>
              </a:rPr>
              <a:t>were involved for supporting the son since previous autumn but did not seem to have a positive impact on the family's engagement.</a:t>
            </a:r>
          </a:p>
          <a:p>
            <a:endParaRPr lang="en-US" sz="1600"/>
          </a:p>
        </p:txBody>
      </p:sp>
      <p:pic>
        <p:nvPicPr>
          <p:cNvPr id="4098" name="Picture 2" descr="Good neighbourhoods - apse">
            <a:extLst>
              <a:ext uri="{FF2B5EF4-FFF2-40B4-BE49-F238E27FC236}">
                <a16:creationId xmlns:a16="http://schemas.microsoft.com/office/drawing/2014/main" id="{41EDD866-A0E4-4F47-A7D2-42C4E7AC5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7" y="1196272"/>
            <a:ext cx="3743594" cy="430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53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158E-D6B6-D747-B5CF-05312BF5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CAMHS benefits for the most part supporting youngsters encountering: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Violent or angry behaviour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 Anxiety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Depression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Eating difficulties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Low self-esteem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Self-harming and the effects of abuse or traumatic events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                 The Mental capacity Act 2005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pic>
        <p:nvPicPr>
          <p:cNvPr id="3076" name="Picture 4" descr="Our specialist CAMHS services - City &amp; Hackney CAMHS">
            <a:extLst>
              <a:ext uri="{FF2B5EF4-FFF2-40B4-BE49-F238E27FC236}">
                <a16:creationId xmlns:a16="http://schemas.microsoft.com/office/drawing/2014/main" id="{76061B11-87C5-1A40-BF2A-755967ACE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46" y="2102552"/>
            <a:ext cx="3565525" cy="2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29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41C5A-8BDF-3645-85CC-5D9AA3064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8456" y="968822"/>
            <a:ext cx="3456122" cy="4589717"/>
          </a:xfrm>
        </p:spPr>
        <p:txBody>
          <a:bodyPr>
            <a:normAutofit/>
          </a:bodyPr>
          <a:lstStyle/>
          <a:p>
            <a:pPr algn="l"/>
            <a:br>
              <a:rPr lang="en-GB" b="1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5F346-60FF-DF42-95E5-92D0B8DD4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1" y="365760"/>
            <a:ext cx="5433234" cy="5676904"/>
          </a:xfrm>
        </p:spPr>
        <p:txBody>
          <a:bodyPr>
            <a:normAutofit/>
          </a:bodyPr>
          <a:lstStyle/>
          <a:p>
            <a:endParaRPr lang="en-GB" b="1" u="sng"/>
          </a:p>
          <a:p>
            <a:pPr marL="0" indent="0" algn="ctr">
              <a:buNone/>
            </a:pP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Metropolitan Police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Officials play an indispensable role in guarding London's community safe, regardless of whether they're in the city, working eye to eye with the overall population, or in the background, conveying a scope of master benefits and improving how we police the capital.</a:t>
            </a: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 The Antisocial Behaviour (ASB), Crime and Policing Act 2014.</a:t>
            </a:r>
          </a:p>
          <a:p>
            <a:pPr>
              <a:buFont typeface="Wingdings" pitchFamily="2" charset="2"/>
              <a:buChar char="v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Antisocial behaviour can lastingly affect areas and networks as it frequently prompts an expansion in crime, especially violence and criminal harm.</a:t>
            </a:r>
            <a:endParaRPr lang="en-GB"/>
          </a:p>
          <a:p>
            <a:endParaRPr lang="en-US" sz="1600"/>
          </a:p>
        </p:txBody>
      </p:sp>
      <p:pic>
        <p:nvPicPr>
          <p:cNvPr id="1028" name="Picture 4" descr="Brand Health Check: Metropolitan Police">
            <a:extLst>
              <a:ext uri="{FF2B5EF4-FFF2-40B4-BE49-F238E27FC236}">
                <a16:creationId xmlns:a16="http://schemas.microsoft.com/office/drawing/2014/main" id="{A88CD672-ABE4-D34D-A377-5DC4827EA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6" y="1592952"/>
            <a:ext cx="3467100" cy="24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ABF6B-D4D2-E04D-B62F-F4905645D412}"/>
              </a:ext>
            </a:extLst>
          </p:cNvPr>
          <p:cNvSpPr txBox="1"/>
          <p:nvPr/>
        </p:nvSpPr>
        <p:spPr>
          <a:xfrm>
            <a:off x="12491649" y="5872219"/>
            <a:ext cx="63295" cy="108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030" name="Picture 6" descr="Logo">
            <a:extLst>
              <a:ext uri="{FF2B5EF4-FFF2-40B4-BE49-F238E27FC236}">
                <a16:creationId xmlns:a16="http://schemas.microsoft.com/office/drawing/2014/main" id="{8B8F2B04-E465-9C4F-AC10-6BBCC0609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01" y="4636852"/>
            <a:ext cx="4177352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DB231-81CF-9B45-A329-807C416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r>
              <a:rPr lang="en-US" sz="4800"/>
              <a:t>Policies and professional  interventions in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3E6D-4564-1148-8A54-16355BB7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Equality Act 2010: Protects children, young people and adults against harassment, discrimination and victimization.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service also operates in compliance with Mental Health Act 1983, as amended by the Mental Health Act 2007. Legislative frameworks of the Children Act 2004.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Importance of early intervention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is to prevent problems before they occur and avoid issues to escalate.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Keeping families safe by giving support when needed and keeping children safe from abuse by securing their homes. 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Prevent crime by giving support.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0915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4800">
                <a:solidFill>
                  <a:srgbClr val="FFFEFF"/>
                </a:solidFill>
              </a:rPr>
              <a:t>Discuss and Evaluate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1CDC-C30C-A64C-AAEE-9AC07C61C5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98577" y="794042"/>
            <a:ext cx="5427137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algn="ctr"/>
            <a:r>
              <a:rPr lang="en-US" sz="1600" b="1" u="sng"/>
              <a:t>MULTIDISCIPLINARY TEAMS</a:t>
            </a:r>
          </a:p>
          <a:p>
            <a:pPr marL="0"/>
            <a:endParaRPr lang="en-US" sz="1600"/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MDT's are groups of people from different professional backgrounds, for example: 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Health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Education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Employment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Criminal Justice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Social Care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Who then collaborate as a team to plan and provide support to vulnerable children, young people and families.</a:t>
            </a:r>
          </a:p>
        </p:txBody>
      </p:sp>
    </p:spTree>
    <p:extLst>
      <p:ext uri="{BB962C8B-B14F-4D97-AF65-F5344CB8AC3E}">
        <p14:creationId xmlns:p14="http://schemas.microsoft.com/office/powerpoint/2010/main" val="130811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FB0D-1437-A94B-B474-6FBD59B58469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C2D11-541D-A041-9B12-74557A1C3490}"/>
              </a:ext>
            </a:extLst>
          </p:cNvPr>
          <p:cNvSpPr txBox="1"/>
          <p:nvPr/>
        </p:nvSpPr>
        <p:spPr>
          <a:xfrm>
            <a:off x="8441976" y="1844675"/>
            <a:ext cx="294368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3200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3200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C9FE8-EBFE-594B-B7CE-0EA41F0A35E3}"/>
              </a:ext>
            </a:extLst>
          </p:cNvPr>
          <p:cNvSpPr txBox="1"/>
          <p:nvPr/>
        </p:nvSpPr>
        <p:spPr>
          <a:xfrm>
            <a:off x="2543175" y="304323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428EB-3E94-2D4E-B91A-70FE33A10411}"/>
              </a:ext>
            </a:extLst>
          </p:cNvPr>
          <p:cNvSpPr txBox="1"/>
          <p:nvPr/>
        </p:nvSpPr>
        <p:spPr>
          <a:xfrm>
            <a:off x="806335" y="985838"/>
            <a:ext cx="54889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pPr algn="ctr"/>
            <a:r>
              <a:rPr lang="en-US" b="1">
                <a:latin typeface="Arial"/>
                <a:cs typeface="Arial"/>
              </a:rPr>
              <a:t>Outlined assessments</a:t>
            </a:r>
            <a:r>
              <a:rPr lang="en-US">
                <a:latin typeface="Arial"/>
                <a:cs typeface="Arial"/>
              </a:rPr>
              <a:t>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Job opportunities for parents.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Assistance with financial issues.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Relationship guidance.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Help with cleanliness.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Time management &amp; school attendance.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Deal with aggression at home.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Counselling for children.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8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B1ABA4-56A1-4845-A561-B4862CB078AA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POSITIVES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Job centre plus was contacted.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Connections monitored rent.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Parents invited to counselling.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Personal hygiene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Improvements in school attendance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Behavioural improvement in children.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Incident between father and daughter</a:t>
            </a: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Relationship broken down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901E10-92CA-9B4B-9D08-8529E8931627}"/>
              </a:ext>
            </a:extLst>
          </p:cNvPr>
          <p:cNvSpPr txBox="1"/>
          <p:nvPr/>
        </p:nvSpPr>
        <p:spPr>
          <a:xfrm>
            <a:off x="9072214" y="1985963"/>
            <a:ext cx="242922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  PLAN</a:t>
            </a:r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600">
                <a:solidFill>
                  <a:srgbClr val="FFFEFF"/>
                </a:solidFill>
                <a:cs typeface="Calibri Light"/>
              </a:rPr>
              <a:t>Recommendation and conclusion</a:t>
            </a:r>
          </a:p>
        </p:txBody>
      </p:sp>
      <p:pic>
        <p:nvPicPr>
          <p:cNvPr id="4" name="Picture 4" descr="A group of people standing in front of a sunset&#10;&#10;Description automatically generated">
            <a:extLst>
              <a:ext uri="{FF2B5EF4-FFF2-40B4-BE49-F238E27FC236}">
                <a16:creationId xmlns:a16="http://schemas.microsoft.com/office/drawing/2014/main" id="{13E174CF-DFFC-41AC-BDF9-4E5ECC539D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52879" y="1963283"/>
            <a:ext cx="6246646" cy="3513989"/>
          </a:xfrm>
        </p:spPr>
      </p:pic>
    </p:spTree>
    <p:extLst>
      <p:ext uri="{BB962C8B-B14F-4D97-AF65-F5344CB8AC3E}">
        <p14:creationId xmlns:p14="http://schemas.microsoft.com/office/powerpoint/2010/main" val="252488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E277-0D2B-EE4C-BBC4-C98767041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2F5A9-F03A-BC4E-B44B-ECD61BEA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602223" cy="5549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12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 </a:t>
            </a:r>
            <a:r>
              <a:rPr lang="en-GB" sz="1200">
                <a:latin typeface="Arial"/>
                <a:ea typeface="+mn-lt"/>
                <a:cs typeface="Arial"/>
              </a:rPr>
              <a:t>E</a:t>
            </a:r>
            <a:r>
              <a:rPr lang="en-GB" sz="120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ffects of domestic violence. Available at: https://www.womenshealth.gov/relationships-and-safety/domestic-violence/effects-domestic-violence-children</a:t>
            </a:r>
            <a:r>
              <a:rPr lang="en-GB" sz="1200">
                <a:latin typeface="Arial"/>
                <a:ea typeface="+mn-lt"/>
                <a:cs typeface="Arial"/>
              </a:rPr>
              <a:t>[online] (Accessed on 7</a:t>
            </a:r>
            <a:r>
              <a:rPr lang="en-GB" sz="1200" baseline="30000">
                <a:latin typeface="Arial"/>
                <a:ea typeface="+mn-lt"/>
                <a:cs typeface="Arial"/>
              </a:rPr>
              <a:t>th</a:t>
            </a:r>
            <a:r>
              <a:rPr lang="en-GB" sz="1200">
                <a:latin typeface="Arial"/>
                <a:ea typeface="+mn-lt"/>
                <a:cs typeface="Arial"/>
              </a:rPr>
              <a:t> October 2020)</a:t>
            </a:r>
          </a:p>
          <a:p>
            <a:pPr>
              <a:buFont typeface="Wingdings" pitchFamily="2" charset="2"/>
              <a:buChar char="v"/>
            </a:pPr>
            <a:r>
              <a:rPr lang="en-GB" sz="1200" err="1">
                <a:latin typeface="Arial"/>
                <a:cs typeface="Arial"/>
              </a:rPr>
              <a:t>Education.gov.scot</a:t>
            </a:r>
            <a:r>
              <a:rPr lang="en-GB" sz="1200">
                <a:latin typeface="Arial"/>
                <a:cs typeface="Arial"/>
              </a:rPr>
              <a:t>. Supporting Vulnerable </a:t>
            </a:r>
            <a:r>
              <a:rPr lang="en-GB" sz="1200" err="1">
                <a:latin typeface="Arial"/>
                <a:cs typeface="Arial"/>
              </a:rPr>
              <a:t>Familie</a:t>
            </a:r>
            <a:r>
              <a:rPr lang="en-GB" sz="1200">
                <a:latin typeface="Arial"/>
                <a:cs typeface="Arial"/>
              </a:rPr>
              <a:t>. Available at; </a:t>
            </a:r>
            <a:r>
              <a:rPr lang="en-GB" sz="1200">
                <a:ea typeface="+mn-lt"/>
                <a:cs typeface="+mn-lt"/>
                <a:hlinkClick r:id="rId3"/>
              </a:rPr>
              <a:t>https://education.gov.scot/nih/Documents/fam2-supporting-vulnerable-families.pdf</a:t>
            </a:r>
            <a:r>
              <a:rPr lang="en-GB" sz="1200">
                <a:ea typeface="+mn-lt"/>
                <a:cs typeface="+mn-lt"/>
              </a:rPr>
              <a:t>. [Accessed on 29th October 2020}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Gisele, K,(2002). Measuring vulnerability to poverty. [online]Available at: https://www.econstor.eu/handle/10419/53096 econstor.eu(accessed on 29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October 2020)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King, E,(2018) 'Troubled Families',GOV.UK [online]  Available at: 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https://troubledfamilies.blog.gov.uk</a:t>
            </a:r>
            <a:r>
              <a:rPr lang="en-GB" sz="1200">
                <a:latin typeface="Arial"/>
                <a:ea typeface="+mn-lt"/>
                <a:cs typeface="Arial"/>
              </a:rPr>
              <a:t> (Accessed 28 October 2020)</a:t>
            </a:r>
            <a:endParaRPr lang="en-GB" sz="12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Local.gov.uk (2020) </a:t>
            </a:r>
            <a:r>
              <a:rPr lang="en-GB" sz="1200" i="1">
                <a:latin typeface="Arial"/>
                <a:cs typeface="Arial"/>
              </a:rPr>
              <a:t>Local Government Association</a:t>
            </a:r>
            <a:r>
              <a:rPr lang="en-GB" sz="1200">
                <a:latin typeface="Arial"/>
                <a:cs typeface="Arial"/>
              </a:rPr>
              <a:t>. [online] Available at: &lt;https://www.local.gov.uk/&gt; [Accessed 27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Pettitt, B. and Kingdom), G., 2020. </a:t>
            </a:r>
            <a:r>
              <a:rPr lang="en-GB" sz="1200" i="1">
                <a:latin typeface="Arial"/>
                <a:cs typeface="Arial"/>
              </a:rPr>
              <a:t>Effective Joint Working Between Child And Adolescent Mental Health Services (CAMHS) And Schools</a:t>
            </a:r>
            <a:r>
              <a:rPr lang="en-GB" sz="1200">
                <a:latin typeface="Arial"/>
                <a:cs typeface="Arial"/>
              </a:rPr>
              <a:t>. [online] Core.ac.uk. Available at: &lt;https://core.ac.uk/display/40979641&gt; [Accessed 18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THOMAS, K., 2020. </a:t>
            </a:r>
            <a:r>
              <a:rPr lang="en-GB" sz="1200" i="1">
                <a:latin typeface="Arial"/>
                <a:cs typeface="Arial"/>
              </a:rPr>
              <a:t>THE GUARDIAN, [online]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9338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Atlas</vt:lpstr>
      <vt:lpstr>Children young people and Families  </vt:lpstr>
      <vt:lpstr>Introduction  </vt:lpstr>
      <vt:lpstr>Risk Factors  </vt:lpstr>
      <vt:lpstr>Risk Factors Vulnerability </vt:lpstr>
      <vt:lpstr>The impact it has on the Family?</vt:lpstr>
      <vt:lpstr>Analysis of the rationale </vt:lpstr>
      <vt:lpstr>PowerPoint Presentation</vt:lpstr>
      <vt:lpstr>PowerPoint Presentation</vt:lpstr>
      <vt:lpstr> </vt:lpstr>
      <vt:lpstr>Policies and professional  interventions in place</vt:lpstr>
      <vt:lpstr>Discuss and Evaluate </vt:lpstr>
      <vt:lpstr>PowerPoint Presentation</vt:lpstr>
      <vt:lpstr>PowerPoint Presentation</vt:lpstr>
      <vt:lpstr>Recommendation and 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 </dc:title>
  <dc:creator>Gulnaz Begum (1907551)</dc:creator>
  <cp:lastModifiedBy>nikiwebuyana00@gmail.com</cp:lastModifiedBy>
  <cp:revision>2</cp:revision>
  <dcterms:created xsi:type="dcterms:W3CDTF">2020-10-29T20:40:30Z</dcterms:created>
  <dcterms:modified xsi:type="dcterms:W3CDTF">2020-10-29T23:01:24Z</dcterms:modified>
</cp:coreProperties>
</file>