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80" r:id="rId3"/>
    <p:sldId id="322" r:id="rId4"/>
    <p:sldId id="292" r:id="rId5"/>
    <p:sldId id="331" r:id="rId6"/>
    <p:sldId id="332" r:id="rId7"/>
    <p:sldId id="333" r:id="rId8"/>
    <p:sldId id="334" r:id="rId9"/>
    <p:sldId id="323" r:id="rId10"/>
    <p:sldId id="373" r:id="rId11"/>
    <p:sldId id="370" r:id="rId12"/>
    <p:sldId id="371" r:id="rId13"/>
    <p:sldId id="356" r:id="rId14"/>
    <p:sldId id="375" r:id="rId15"/>
    <p:sldId id="3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96" y="516"/>
      </p:cViewPr>
      <p:guideLst/>
    </p:cSldViewPr>
  </p:slideViewPr>
  <p:notesTextViewPr>
    <p:cViewPr>
      <p:scale>
        <a:sx n="1" d="1"/>
        <a:sy n="1" d="1"/>
      </p:scale>
      <p:origin x="0" y="0"/>
    </p:cViewPr>
  </p:notesTextViewPr>
  <p:sorterViewPr>
    <p:cViewPr varScale="1">
      <p:scale>
        <a:sx n="100" d="100"/>
        <a:sy n="100" d="100"/>
      </p:scale>
      <p:origin x="0" y="-154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037243-59AA-4971-A12C-37F9656FE493}" type="doc">
      <dgm:prSet loTypeId="urn:microsoft.com/office/officeart/2005/8/layout/hierarchy1" loCatId="hierarchy" qsTypeId="urn:microsoft.com/office/officeart/2005/8/quickstyle/simple1" qsCatId="simple" csTypeId="urn:microsoft.com/office/officeart/2005/8/colors/accent5_2" csCatId="accent5"/>
      <dgm:spPr/>
      <dgm:t>
        <a:bodyPr/>
        <a:lstStyle/>
        <a:p>
          <a:endParaRPr lang="en-US"/>
        </a:p>
      </dgm:t>
    </dgm:pt>
    <dgm:pt modelId="{CC4AB262-F59A-4632-BE5C-0FD788CA5A28}">
      <dgm:prSet/>
      <dgm:spPr/>
      <dgm:t>
        <a:bodyPr/>
        <a:lstStyle/>
        <a:p>
          <a:r>
            <a:rPr lang="en-GB"/>
            <a:t>How would you define antisocial behaviour?</a:t>
          </a:r>
          <a:endParaRPr lang="en-US"/>
        </a:p>
      </dgm:t>
    </dgm:pt>
    <dgm:pt modelId="{8635C1AB-41D4-45B2-B16B-C42E4ADED388}" type="parTrans" cxnId="{DFD23746-1EE7-4DCD-995B-3D5ECC7483BD}">
      <dgm:prSet/>
      <dgm:spPr/>
      <dgm:t>
        <a:bodyPr/>
        <a:lstStyle/>
        <a:p>
          <a:endParaRPr lang="en-US"/>
        </a:p>
      </dgm:t>
    </dgm:pt>
    <dgm:pt modelId="{E817CAA0-AFA5-4277-9701-BE17E025E7F1}" type="sibTrans" cxnId="{DFD23746-1EE7-4DCD-995B-3D5ECC7483BD}">
      <dgm:prSet/>
      <dgm:spPr/>
      <dgm:t>
        <a:bodyPr/>
        <a:lstStyle/>
        <a:p>
          <a:endParaRPr lang="en-US"/>
        </a:p>
      </dgm:t>
    </dgm:pt>
    <dgm:pt modelId="{B4D98983-1048-4AE3-8431-D8E696DD611D}">
      <dgm:prSet/>
      <dgm:spPr/>
      <dgm:t>
        <a:bodyPr/>
        <a:lstStyle/>
        <a:p>
          <a:r>
            <a:rPr lang="en-GB"/>
            <a:t>What kinds of differences might the be between this and criminal behaviour?</a:t>
          </a:r>
          <a:endParaRPr lang="en-US"/>
        </a:p>
      </dgm:t>
    </dgm:pt>
    <dgm:pt modelId="{58E25F82-FD84-433E-A65B-10DD18E83479}" type="parTrans" cxnId="{85CAC96B-53D9-492E-939D-EB0B4BD2D6C4}">
      <dgm:prSet/>
      <dgm:spPr/>
      <dgm:t>
        <a:bodyPr/>
        <a:lstStyle/>
        <a:p>
          <a:endParaRPr lang="en-US"/>
        </a:p>
      </dgm:t>
    </dgm:pt>
    <dgm:pt modelId="{3468938E-FAFF-4310-8B98-19960F5FE144}" type="sibTrans" cxnId="{85CAC96B-53D9-492E-939D-EB0B4BD2D6C4}">
      <dgm:prSet/>
      <dgm:spPr/>
      <dgm:t>
        <a:bodyPr/>
        <a:lstStyle/>
        <a:p>
          <a:endParaRPr lang="en-US"/>
        </a:p>
      </dgm:t>
    </dgm:pt>
    <dgm:pt modelId="{0CBE4C75-098A-40CF-A5EB-C91363EE7849}" type="pres">
      <dgm:prSet presAssocID="{21037243-59AA-4971-A12C-37F9656FE493}" presName="hierChild1" presStyleCnt="0">
        <dgm:presLayoutVars>
          <dgm:chPref val="1"/>
          <dgm:dir/>
          <dgm:animOne val="branch"/>
          <dgm:animLvl val="lvl"/>
          <dgm:resizeHandles/>
        </dgm:presLayoutVars>
      </dgm:prSet>
      <dgm:spPr/>
    </dgm:pt>
    <dgm:pt modelId="{E4D9E7C5-FF40-41F9-8543-D5ED86D3AB3D}" type="pres">
      <dgm:prSet presAssocID="{CC4AB262-F59A-4632-BE5C-0FD788CA5A28}" presName="hierRoot1" presStyleCnt="0"/>
      <dgm:spPr/>
    </dgm:pt>
    <dgm:pt modelId="{21032D4E-8A2D-41D8-AC3A-0DAD6F34B890}" type="pres">
      <dgm:prSet presAssocID="{CC4AB262-F59A-4632-BE5C-0FD788CA5A28}" presName="composite" presStyleCnt="0"/>
      <dgm:spPr/>
    </dgm:pt>
    <dgm:pt modelId="{47F3E2B6-E66D-47C4-B492-D561BC69B2C5}" type="pres">
      <dgm:prSet presAssocID="{CC4AB262-F59A-4632-BE5C-0FD788CA5A28}" presName="background" presStyleLbl="node0" presStyleIdx="0" presStyleCnt="2"/>
      <dgm:spPr/>
    </dgm:pt>
    <dgm:pt modelId="{14F4B5C4-95D1-4A26-8843-0AC819FE5FCE}" type="pres">
      <dgm:prSet presAssocID="{CC4AB262-F59A-4632-BE5C-0FD788CA5A28}" presName="text" presStyleLbl="fgAcc0" presStyleIdx="0" presStyleCnt="2">
        <dgm:presLayoutVars>
          <dgm:chPref val="3"/>
        </dgm:presLayoutVars>
      </dgm:prSet>
      <dgm:spPr/>
    </dgm:pt>
    <dgm:pt modelId="{91ABA503-145C-45B9-8CE8-A3E7B84E936A}" type="pres">
      <dgm:prSet presAssocID="{CC4AB262-F59A-4632-BE5C-0FD788CA5A28}" presName="hierChild2" presStyleCnt="0"/>
      <dgm:spPr/>
    </dgm:pt>
    <dgm:pt modelId="{B7A461A9-865A-42B4-82C7-288AA482A0F4}" type="pres">
      <dgm:prSet presAssocID="{B4D98983-1048-4AE3-8431-D8E696DD611D}" presName="hierRoot1" presStyleCnt="0"/>
      <dgm:spPr/>
    </dgm:pt>
    <dgm:pt modelId="{2AE62DEC-4AA3-4171-AECE-9B9D2C9AE8F1}" type="pres">
      <dgm:prSet presAssocID="{B4D98983-1048-4AE3-8431-D8E696DD611D}" presName="composite" presStyleCnt="0"/>
      <dgm:spPr/>
    </dgm:pt>
    <dgm:pt modelId="{1BA313E8-641D-47E5-A7ED-777018843F1B}" type="pres">
      <dgm:prSet presAssocID="{B4D98983-1048-4AE3-8431-D8E696DD611D}" presName="background" presStyleLbl="node0" presStyleIdx="1" presStyleCnt="2"/>
      <dgm:spPr/>
    </dgm:pt>
    <dgm:pt modelId="{F4D7E66E-F7F8-4921-B857-61A8C9ED5279}" type="pres">
      <dgm:prSet presAssocID="{B4D98983-1048-4AE3-8431-D8E696DD611D}" presName="text" presStyleLbl="fgAcc0" presStyleIdx="1" presStyleCnt="2">
        <dgm:presLayoutVars>
          <dgm:chPref val="3"/>
        </dgm:presLayoutVars>
      </dgm:prSet>
      <dgm:spPr/>
    </dgm:pt>
    <dgm:pt modelId="{B6B1C4C5-9322-4F64-AEB5-7F23E1D8491F}" type="pres">
      <dgm:prSet presAssocID="{B4D98983-1048-4AE3-8431-D8E696DD611D}" presName="hierChild2" presStyleCnt="0"/>
      <dgm:spPr/>
    </dgm:pt>
  </dgm:ptLst>
  <dgm:cxnLst>
    <dgm:cxn modelId="{DFD23746-1EE7-4DCD-995B-3D5ECC7483BD}" srcId="{21037243-59AA-4971-A12C-37F9656FE493}" destId="{CC4AB262-F59A-4632-BE5C-0FD788CA5A28}" srcOrd="0" destOrd="0" parTransId="{8635C1AB-41D4-45B2-B16B-C42E4ADED388}" sibTransId="{E817CAA0-AFA5-4277-9701-BE17E025E7F1}"/>
    <dgm:cxn modelId="{31F3BD48-455F-42CD-B49C-009AF93FBB7E}" type="presOf" srcId="{21037243-59AA-4971-A12C-37F9656FE493}" destId="{0CBE4C75-098A-40CF-A5EB-C91363EE7849}" srcOrd="0" destOrd="0" presId="urn:microsoft.com/office/officeart/2005/8/layout/hierarchy1"/>
    <dgm:cxn modelId="{85CAC96B-53D9-492E-939D-EB0B4BD2D6C4}" srcId="{21037243-59AA-4971-A12C-37F9656FE493}" destId="{B4D98983-1048-4AE3-8431-D8E696DD611D}" srcOrd="1" destOrd="0" parTransId="{58E25F82-FD84-433E-A65B-10DD18E83479}" sibTransId="{3468938E-FAFF-4310-8B98-19960F5FE144}"/>
    <dgm:cxn modelId="{59012EED-A43E-4802-9761-AFBE0C3BCF40}" type="presOf" srcId="{CC4AB262-F59A-4632-BE5C-0FD788CA5A28}" destId="{14F4B5C4-95D1-4A26-8843-0AC819FE5FCE}" srcOrd="0" destOrd="0" presId="urn:microsoft.com/office/officeart/2005/8/layout/hierarchy1"/>
    <dgm:cxn modelId="{A5BFD7F6-C0DC-4A93-8669-5794CDD4D8CD}" type="presOf" srcId="{B4D98983-1048-4AE3-8431-D8E696DD611D}" destId="{F4D7E66E-F7F8-4921-B857-61A8C9ED5279}" srcOrd="0" destOrd="0" presId="urn:microsoft.com/office/officeart/2005/8/layout/hierarchy1"/>
    <dgm:cxn modelId="{4476C1D3-CB10-49B5-8AB1-81BA3FA32944}" type="presParOf" srcId="{0CBE4C75-098A-40CF-A5EB-C91363EE7849}" destId="{E4D9E7C5-FF40-41F9-8543-D5ED86D3AB3D}" srcOrd="0" destOrd="0" presId="urn:microsoft.com/office/officeart/2005/8/layout/hierarchy1"/>
    <dgm:cxn modelId="{9E00B20F-8F05-47CA-BE15-E9D29778529A}" type="presParOf" srcId="{E4D9E7C5-FF40-41F9-8543-D5ED86D3AB3D}" destId="{21032D4E-8A2D-41D8-AC3A-0DAD6F34B890}" srcOrd="0" destOrd="0" presId="urn:microsoft.com/office/officeart/2005/8/layout/hierarchy1"/>
    <dgm:cxn modelId="{6246676D-A7DB-4EF7-B3DE-B2336F2436B1}" type="presParOf" srcId="{21032D4E-8A2D-41D8-AC3A-0DAD6F34B890}" destId="{47F3E2B6-E66D-47C4-B492-D561BC69B2C5}" srcOrd="0" destOrd="0" presId="urn:microsoft.com/office/officeart/2005/8/layout/hierarchy1"/>
    <dgm:cxn modelId="{47C2D0D9-1B4F-4D3C-84C5-0BDD95B8BDF5}" type="presParOf" srcId="{21032D4E-8A2D-41D8-AC3A-0DAD6F34B890}" destId="{14F4B5C4-95D1-4A26-8843-0AC819FE5FCE}" srcOrd="1" destOrd="0" presId="urn:microsoft.com/office/officeart/2005/8/layout/hierarchy1"/>
    <dgm:cxn modelId="{DF51BF2C-D179-4F64-9770-0BC8177FC280}" type="presParOf" srcId="{E4D9E7C5-FF40-41F9-8543-D5ED86D3AB3D}" destId="{91ABA503-145C-45B9-8CE8-A3E7B84E936A}" srcOrd="1" destOrd="0" presId="urn:microsoft.com/office/officeart/2005/8/layout/hierarchy1"/>
    <dgm:cxn modelId="{F0F0E11F-6735-4D9A-B53B-8463C9E42422}" type="presParOf" srcId="{0CBE4C75-098A-40CF-A5EB-C91363EE7849}" destId="{B7A461A9-865A-42B4-82C7-288AA482A0F4}" srcOrd="1" destOrd="0" presId="urn:microsoft.com/office/officeart/2005/8/layout/hierarchy1"/>
    <dgm:cxn modelId="{D78BC199-1143-405E-BE14-F2BAB84F6EF6}" type="presParOf" srcId="{B7A461A9-865A-42B4-82C7-288AA482A0F4}" destId="{2AE62DEC-4AA3-4171-AECE-9B9D2C9AE8F1}" srcOrd="0" destOrd="0" presId="urn:microsoft.com/office/officeart/2005/8/layout/hierarchy1"/>
    <dgm:cxn modelId="{D7F8920A-8860-4AF2-812B-6BBC2FF7A5C4}" type="presParOf" srcId="{2AE62DEC-4AA3-4171-AECE-9B9D2C9AE8F1}" destId="{1BA313E8-641D-47E5-A7ED-777018843F1B}" srcOrd="0" destOrd="0" presId="urn:microsoft.com/office/officeart/2005/8/layout/hierarchy1"/>
    <dgm:cxn modelId="{34DBA7A7-C927-44EA-8351-6829AA56FFF7}" type="presParOf" srcId="{2AE62DEC-4AA3-4171-AECE-9B9D2C9AE8F1}" destId="{F4D7E66E-F7F8-4921-B857-61A8C9ED5279}" srcOrd="1" destOrd="0" presId="urn:microsoft.com/office/officeart/2005/8/layout/hierarchy1"/>
    <dgm:cxn modelId="{F84E4268-F825-4368-8D43-CC506508B1F7}" type="presParOf" srcId="{B7A461A9-865A-42B4-82C7-288AA482A0F4}" destId="{B6B1C4C5-9322-4F64-AEB5-7F23E1D849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46ACC-4435-4F3D-9D2C-E167E2AAA3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2E5C1F-A8B2-4C0B-9248-58E74F847A1A}">
      <dgm:prSet/>
      <dgm:spPr/>
      <dgm:t>
        <a:bodyPr/>
        <a:lstStyle/>
        <a:p>
          <a:r>
            <a:rPr lang="en-US"/>
            <a:t>The Anti-social Behaviour, Crime and Policing Act 2014 provides the police, local authorities and other local agencies with powers that they can use to respond quickly and effectively to antisocial behaviour.</a:t>
          </a:r>
        </a:p>
      </dgm:t>
    </dgm:pt>
    <dgm:pt modelId="{A11A7119-6AC7-48F2-BC9F-4FF4F199BF90}" type="parTrans" cxnId="{A3CD42FC-8508-40E2-B434-DD563992E8EA}">
      <dgm:prSet/>
      <dgm:spPr/>
      <dgm:t>
        <a:bodyPr/>
        <a:lstStyle/>
        <a:p>
          <a:endParaRPr lang="en-US"/>
        </a:p>
      </dgm:t>
    </dgm:pt>
    <dgm:pt modelId="{4D746B75-F21F-4AC9-852D-77BBFA41470B}" type="sibTrans" cxnId="{A3CD42FC-8508-40E2-B434-DD563992E8EA}">
      <dgm:prSet/>
      <dgm:spPr/>
      <dgm:t>
        <a:bodyPr/>
        <a:lstStyle/>
        <a:p>
          <a:endParaRPr lang="en-US"/>
        </a:p>
      </dgm:t>
    </dgm:pt>
    <dgm:pt modelId="{47D6D240-FD82-4842-A1CD-ED279B3693BC}">
      <dgm:prSet/>
      <dgm:spPr/>
      <dgm:t>
        <a:bodyPr/>
        <a:lstStyle/>
        <a:p>
          <a:r>
            <a:rPr lang="en-US" b="0" i="0"/>
            <a:t>The Home Office has published statutory guidance to support local areas to make effective use of these powers. It sets out the importance of focusing on the needs of the victim and the local community.</a:t>
          </a:r>
          <a:endParaRPr lang="en-US"/>
        </a:p>
      </dgm:t>
    </dgm:pt>
    <dgm:pt modelId="{5A8E9476-BA14-4BAF-A33A-5C214A94A47D}" type="parTrans" cxnId="{AE3141E0-6290-4358-BA01-1EC4523577A3}">
      <dgm:prSet/>
      <dgm:spPr/>
      <dgm:t>
        <a:bodyPr/>
        <a:lstStyle/>
        <a:p>
          <a:endParaRPr lang="en-US"/>
        </a:p>
      </dgm:t>
    </dgm:pt>
    <dgm:pt modelId="{05EAC931-3513-44B8-9600-1F34B18D4172}" type="sibTrans" cxnId="{AE3141E0-6290-4358-BA01-1EC4523577A3}">
      <dgm:prSet/>
      <dgm:spPr/>
      <dgm:t>
        <a:bodyPr/>
        <a:lstStyle/>
        <a:p>
          <a:endParaRPr lang="en-US"/>
        </a:p>
      </dgm:t>
    </dgm:pt>
    <dgm:pt modelId="{75CD3F50-FCB1-49FC-9130-B95E22B13857}" type="pres">
      <dgm:prSet presAssocID="{DE846ACC-4435-4F3D-9D2C-E167E2AAA3F8}" presName="linear" presStyleCnt="0">
        <dgm:presLayoutVars>
          <dgm:animLvl val="lvl"/>
          <dgm:resizeHandles val="exact"/>
        </dgm:presLayoutVars>
      </dgm:prSet>
      <dgm:spPr/>
    </dgm:pt>
    <dgm:pt modelId="{7D528020-3E61-42AA-BF4E-ACA05533413D}" type="pres">
      <dgm:prSet presAssocID="{112E5C1F-A8B2-4C0B-9248-58E74F847A1A}" presName="parentText" presStyleLbl="node1" presStyleIdx="0" presStyleCnt="2">
        <dgm:presLayoutVars>
          <dgm:chMax val="0"/>
          <dgm:bulletEnabled val="1"/>
        </dgm:presLayoutVars>
      </dgm:prSet>
      <dgm:spPr/>
    </dgm:pt>
    <dgm:pt modelId="{116CAD71-F9C6-47BE-93FB-BB1602761A32}" type="pres">
      <dgm:prSet presAssocID="{4D746B75-F21F-4AC9-852D-77BBFA41470B}" presName="spacer" presStyleCnt="0"/>
      <dgm:spPr/>
    </dgm:pt>
    <dgm:pt modelId="{BF760887-913A-4F71-AF02-1D8C997220EB}" type="pres">
      <dgm:prSet presAssocID="{47D6D240-FD82-4842-A1CD-ED279B3693BC}" presName="parentText" presStyleLbl="node1" presStyleIdx="1" presStyleCnt="2">
        <dgm:presLayoutVars>
          <dgm:chMax val="0"/>
          <dgm:bulletEnabled val="1"/>
        </dgm:presLayoutVars>
      </dgm:prSet>
      <dgm:spPr/>
    </dgm:pt>
  </dgm:ptLst>
  <dgm:cxnLst>
    <dgm:cxn modelId="{8AA52E2F-11B3-4A0B-9584-66FA1618E653}" type="presOf" srcId="{DE846ACC-4435-4F3D-9D2C-E167E2AAA3F8}" destId="{75CD3F50-FCB1-49FC-9130-B95E22B13857}" srcOrd="0" destOrd="0" presId="urn:microsoft.com/office/officeart/2005/8/layout/vList2"/>
    <dgm:cxn modelId="{038CACC5-4303-4420-B837-5D8E7771F731}" type="presOf" srcId="{47D6D240-FD82-4842-A1CD-ED279B3693BC}" destId="{BF760887-913A-4F71-AF02-1D8C997220EB}" srcOrd="0" destOrd="0" presId="urn:microsoft.com/office/officeart/2005/8/layout/vList2"/>
    <dgm:cxn modelId="{DBFD22DA-E8E3-4767-A9D2-AD2FFE863F09}" type="presOf" srcId="{112E5C1F-A8B2-4C0B-9248-58E74F847A1A}" destId="{7D528020-3E61-42AA-BF4E-ACA05533413D}" srcOrd="0" destOrd="0" presId="urn:microsoft.com/office/officeart/2005/8/layout/vList2"/>
    <dgm:cxn modelId="{AE3141E0-6290-4358-BA01-1EC4523577A3}" srcId="{DE846ACC-4435-4F3D-9D2C-E167E2AAA3F8}" destId="{47D6D240-FD82-4842-A1CD-ED279B3693BC}" srcOrd="1" destOrd="0" parTransId="{5A8E9476-BA14-4BAF-A33A-5C214A94A47D}" sibTransId="{05EAC931-3513-44B8-9600-1F34B18D4172}"/>
    <dgm:cxn modelId="{A3CD42FC-8508-40E2-B434-DD563992E8EA}" srcId="{DE846ACC-4435-4F3D-9D2C-E167E2AAA3F8}" destId="{112E5C1F-A8B2-4C0B-9248-58E74F847A1A}" srcOrd="0" destOrd="0" parTransId="{A11A7119-6AC7-48F2-BC9F-4FF4F199BF90}" sibTransId="{4D746B75-F21F-4AC9-852D-77BBFA41470B}"/>
    <dgm:cxn modelId="{3789F196-B5EA-4D43-B05D-4CC32336B28A}" type="presParOf" srcId="{75CD3F50-FCB1-49FC-9130-B95E22B13857}" destId="{7D528020-3E61-42AA-BF4E-ACA05533413D}" srcOrd="0" destOrd="0" presId="urn:microsoft.com/office/officeart/2005/8/layout/vList2"/>
    <dgm:cxn modelId="{FAED20A7-4501-48CB-9592-D1EBE0E5DF52}" type="presParOf" srcId="{75CD3F50-FCB1-49FC-9130-B95E22B13857}" destId="{116CAD71-F9C6-47BE-93FB-BB1602761A32}" srcOrd="1" destOrd="0" presId="urn:microsoft.com/office/officeart/2005/8/layout/vList2"/>
    <dgm:cxn modelId="{7C52AE89-5D4B-4A05-AD60-2FC7072ACB13}" type="presParOf" srcId="{75CD3F50-FCB1-49FC-9130-B95E22B13857}" destId="{BF760887-913A-4F71-AF02-1D8C997220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CFAC3F-6C9B-4359-AA99-585CD4F6F4F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E41FAA-5A2E-40C4-9046-483F72445673}">
      <dgm:prSet/>
      <dgm:spPr/>
      <dgm:t>
        <a:bodyPr/>
        <a:lstStyle/>
        <a:p>
          <a:r>
            <a:rPr lang="en-GB"/>
            <a:t>Could this murder suicide have been avoided?</a:t>
          </a:r>
          <a:endParaRPr lang="en-US"/>
        </a:p>
      </dgm:t>
    </dgm:pt>
    <dgm:pt modelId="{A595C1A1-B481-4C20-B1FD-6700C89154CE}" type="parTrans" cxnId="{39F3F079-827B-40E8-AAF5-468F79A5205D}">
      <dgm:prSet/>
      <dgm:spPr/>
      <dgm:t>
        <a:bodyPr/>
        <a:lstStyle/>
        <a:p>
          <a:endParaRPr lang="en-US"/>
        </a:p>
      </dgm:t>
    </dgm:pt>
    <dgm:pt modelId="{5D1E6FC3-9872-4358-8081-CA88D9DECD4C}" type="sibTrans" cxnId="{39F3F079-827B-40E8-AAF5-468F79A5205D}">
      <dgm:prSet/>
      <dgm:spPr/>
      <dgm:t>
        <a:bodyPr/>
        <a:lstStyle/>
        <a:p>
          <a:endParaRPr lang="en-US"/>
        </a:p>
      </dgm:t>
    </dgm:pt>
    <dgm:pt modelId="{1765492A-13E0-46E6-8775-355DF07BCF75}">
      <dgm:prSet/>
      <dgm:spPr/>
      <dgm:t>
        <a:bodyPr/>
        <a:lstStyle/>
        <a:p>
          <a:r>
            <a:rPr lang="en-GB"/>
            <a:t>How many times did they engage with the police or other agencies?</a:t>
          </a:r>
          <a:endParaRPr lang="en-US"/>
        </a:p>
      </dgm:t>
    </dgm:pt>
    <dgm:pt modelId="{78175F77-C306-49F5-9D3E-7D78A1F18DAA}" type="parTrans" cxnId="{8D8303B4-AFF2-4ABC-9E1D-69C0D3C36E4D}">
      <dgm:prSet/>
      <dgm:spPr/>
      <dgm:t>
        <a:bodyPr/>
        <a:lstStyle/>
        <a:p>
          <a:endParaRPr lang="en-US"/>
        </a:p>
      </dgm:t>
    </dgm:pt>
    <dgm:pt modelId="{57C8FED6-C2AF-484E-8AF5-F16CFFB0A969}" type="sibTrans" cxnId="{8D8303B4-AFF2-4ABC-9E1D-69C0D3C36E4D}">
      <dgm:prSet/>
      <dgm:spPr/>
      <dgm:t>
        <a:bodyPr/>
        <a:lstStyle/>
        <a:p>
          <a:endParaRPr lang="en-US"/>
        </a:p>
      </dgm:t>
    </dgm:pt>
    <dgm:pt modelId="{49265DD8-668D-424E-BE6C-E1FB2A56B50E}">
      <dgm:prSet/>
      <dgm:spPr/>
      <dgm:t>
        <a:bodyPr/>
        <a:lstStyle/>
        <a:p>
          <a:r>
            <a:rPr lang="en-GB"/>
            <a:t>Who is fault is this?</a:t>
          </a:r>
          <a:endParaRPr lang="en-US"/>
        </a:p>
      </dgm:t>
    </dgm:pt>
    <dgm:pt modelId="{4A7FB3C1-9022-42B4-8F44-3B07EEB8E6BF}" type="parTrans" cxnId="{2C4A929C-4BAF-4DCB-B274-9FFA406EDB81}">
      <dgm:prSet/>
      <dgm:spPr/>
      <dgm:t>
        <a:bodyPr/>
        <a:lstStyle/>
        <a:p>
          <a:endParaRPr lang="en-US"/>
        </a:p>
      </dgm:t>
    </dgm:pt>
    <dgm:pt modelId="{CE32FA62-2177-4BB2-816B-AB7BDE6D37E6}" type="sibTrans" cxnId="{2C4A929C-4BAF-4DCB-B274-9FFA406EDB81}">
      <dgm:prSet/>
      <dgm:spPr/>
      <dgm:t>
        <a:bodyPr/>
        <a:lstStyle/>
        <a:p>
          <a:endParaRPr lang="en-US"/>
        </a:p>
      </dgm:t>
    </dgm:pt>
    <dgm:pt modelId="{AC7041AD-F53D-4EA8-BE2F-8391E202145E}">
      <dgm:prSet/>
      <dgm:spPr/>
      <dgm:t>
        <a:bodyPr/>
        <a:lstStyle/>
        <a:p>
          <a:r>
            <a:rPr lang="en-GB"/>
            <a:t>What happened to family A?</a:t>
          </a:r>
          <a:endParaRPr lang="en-US"/>
        </a:p>
      </dgm:t>
    </dgm:pt>
    <dgm:pt modelId="{1466FBF6-502E-46C1-8ABB-3AC8BEEB2CB4}" type="parTrans" cxnId="{1BD65E86-6C13-4C38-AA67-0CD33197DBFC}">
      <dgm:prSet/>
      <dgm:spPr/>
      <dgm:t>
        <a:bodyPr/>
        <a:lstStyle/>
        <a:p>
          <a:endParaRPr lang="en-US"/>
        </a:p>
      </dgm:t>
    </dgm:pt>
    <dgm:pt modelId="{EE2905BE-CEBB-49BA-BE94-1823BE53B289}" type="sibTrans" cxnId="{1BD65E86-6C13-4C38-AA67-0CD33197DBFC}">
      <dgm:prSet/>
      <dgm:spPr/>
      <dgm:t>
        <a:bodyPr/>
        <a:lstStyle/>
        <a:p>
          <a:endParaRPr lang="en-US"/>
        </a:p>
      </dgm:t>
    </dgm:pt>
    <dgm:pt modelId="{FA54D015-45C8-4F8F-B9A7-8EF87BA811BA}">
      <dgm:prSet/>
      <dgm:spPr/>
      <dgm:t>
        <a:bodyPr/>
        <a:lstStyle/>
        <a:p>
          <a:r>
            <a:rPr lang="en-GB"/>
            <a:t>What would you have done if you attended a report of ASB from this family?</a:t>
          </a:r>
          <a:endParaRPr lang="en-US"/>
        </a:p>
      </dgm:t>
    </dgm:pt>
    <dgm:pt modelId="{71D3A13D-69AC-4402-B288-D304E286C2D4}" type="parTrans" cxnId="{4783CD65-D03B-4195-947E-D46FCFD7DD29}">
      <dgm:prSet/>
      <dgm:spPr/>
      <dgm:t>
        <a:bodyPr/>
        <a:lstStyle/>
        <a:p>
          <a:endParaRPr lang="en-US"/>
        </a:p>
      </dgm:t>
    </dgm:pt>
    <dgm:pt modelId="{7ECCDF19-0BCD-4AE9-A1B4-9F84CBBD04FB}" type="sibTrans" cxnId="{4783CD65-D03B-4195-947E-D46FCFD7DD29}">
      <dgm:prSet/>
      <dgm:spPr/>
      <dgm:t>
        <a:bodyPr/>
        <a:lstStyle/>
        <a:p>
          <a:endParaRPr lang="en-US"/>
        </a:p>
      </dgm:t>
    </dgm:pt>
    <dgm:pt modelId="{B2FD3526-062A-4685-AC64-52BC2C0765E4}">
      <dgm:prSet/>
      <dgm:spPr/>
      <dgm:t>
        <a:bodyPr/>
        <a:lstStyle/>
        <a:p>
          <a:r>
            <a:rPr lang="en-GB"/>
            <a:t>How would you feel if you were the officer/s who attended with them and later found out </a:t>
          </a:r>
          <a:r>
            <a:rPr lang="en-GB" b="1"/>
            <a:t>you could have done more</a:t>
          </a:r>
          <a:r>
            <a:rPr lang="en-GB"/>
            <a:t>?</a:t>
          </a:r>
          <a:endParaRPr lang="en-US"/>
        </a:p>
      </dgm:t>
    </dgm:pt>
    <dgm:pt modelId="{85215B4F-F39F-41DF-AC92-2AF9CE8616C7}" type="parTrans" cxnId="{0D6FA053-8416-4B15-A803-22914549A8C8}">
      <dgm:prSet/>
      <dgm:spPr/>
      <dgm:t>
        <a:bodyPr/>
        <a:lstStyle/>
        <a:p>
          <a:endParaRPr lang="en-US"/>
        </a:p>
      </dgm:t>
    </dgm:pt>
    <dgm:pt modelId="{759D6963-D428-4032-8A42-335AE99BDEC5}" type="sibTrans" cxnId="{0D6FA053-8416-4B15-A803-22914549A8C8}">
      <dgm:prSet/>
      <dgm:spPr/>
      <dgm:t>
        <a:bodyPr/>
        <a:lstStyle/>
        <a:p>
          <a:endParaRPr lang="en-US"/>
        </a:p>
      </dgm:t>
    </dgm:pt>
    <dgm:pt modelId="{B12BC1E2-BF0F-4BA5-97E6-ACB2B265C24B}" type="pres">
      <dgm:prSet presAssocID="{EECFAC3F-6C9B-4359-AA99-585CD4F6F4FD}" presName="linear" presStyleCnt="0">
        <dgm:presLayoutVars>
          <dgm:animLvl val="lvl"/>
          <dgm:resizeHandles val="exact"/>
        </dgm:presLayoutVars>
      </dgm:prSet>
      <dgm:spPr/>
    </dgm:pt>
    <dgm:pt modelId="{02F163EC-7E36-4A05-B1EA-A5464355FE84}" type="pres">
      <dgm:prSet presAssocID="{D6E41FAA-5A2E-40C4-9046-483F72445673}" presName="parentText" presStyleLbl="node1" presStyleIdx="0" presStyleCnt="6">
        <dgm:presLayoutVars>
          <dgm:chMax val="0"/>
          <dgm:bulletEnabled val="1"/>
        </dgm:presLayoutVars>
      </dgm:prSet>
      <dgm:spPr/>
    </dgm:pt>
    <dgm:pt modelId="{B873337E-79BE-4F19-BE82-8E22672D6486}" type="pres">
      <dgm:prSet presAssocID="{5D1E6FC3-9872-4358-8081-CA88D9DECD4C}" presName="spacer" presStyleCnt="0"/>
      <dgm:spPr/>
    </dgm:pt>
    <dgm:pt modelId="{7B1B956F-03A5-4FFB-AC98-2EFF6425D09C}" type="pres">
      <dgm:prSet presAssocID="{1765492A-13E0-46E6-8775-355DF07BCF75}" presName="parentText" presStyleLbl="node1" presStyleIdx="1" presStyleCnt="6">
        <dgm:presLayoutVars>
          <dgm:chMax val="0"/>
          <dgm:bulletEnabled val="1"/>
        </dgm:presLayoutVars>
      </dgm:prSet>
      <dgm:spPr/>
    </dgm:pt>
    <dgm:pt modelId="{E790F1AB-F03E-4C28-B345-F24059C5A42A}" type="pres">
      <dgm:prSet presAssocID="{57C8FED6-C2AF-484E-8AF5-F16CFFB0A969}" presName="spacer" presStyleCnt="0"/>
      <dgm:spPr/>
    </dgm:pt>
    <dgm:pt modelId="{A31C54A0-C349-4645-A51C-04AF081AEF89}" type="pres">
      <dgm:prSet presAssocID="{49265DD8-668D-424E-BE6C-E1FB2A56B50E}" presName="parentText" presStyleLbl="node1" presStyleIdx="2" presStyleCnt="6">
        <dgm:presLayoutVars>
          <dgm:chMax val="0"/>
          <dgm:bulletEnabled val="1"/>
        </dgm:presLayoutVars>
      </dgm:prSet>
      <dgm:spPr/>
    </dgm:pt>
    <dgm:pt modelId="{B1C7CD7B-F4D6-4FB2-A550-BDC4BA8926BC}" type="pres">
      <dgm:prSet presAssocID="{CE32FA62-2177-4BB2-816B-AB7BDE6D37E6}" presName="spacer" presStyleCnt="0"/>
      <dgm:spPr/>
    </dgm:pt>
    <dgm:pt modelId="{C1D57D66-0FDB-4A81-A2DE-DD4CEE77359B}" type="pres">
      <dgm:prSet presAssocID="{AC7041AD-F53D-4EA8-BE2F-8391E202145E}" presName="parentText" presStyleLbl="node1" presStyleIdx="3" presStyleCnt="6">
        <dgm:presLayoutVars>
          <dgm:chMax val="0"/>
          <dgm:bulletEnabled val="1"/>
        </dgm:presLayoutVars>
      </dgm:prSet>
      <dgm:spPr/>
    </dgm:pt>
    <dgm:pt modelId="{F7DE30DA-B458-4209-A8C4-DA8C8E6B1B12}" type="pres">
      <dgm:prSet presAssocID="{EE2905BE-CEBB-49BA-BE94-1823BE53B289}" presName="spacer" presStyleCnt="0"/>
      <dgm:spPr/>
    </dgm:pt>
    <dgm:pt modelId="{56F40178-C5AF-41AF-B637-E9A27052D583}" type="pres">
      <dgm:prSet presAssocID="{FA54D015-45C8-4F8F-B9A7-8EF87BA811BA}" presName="parentText" presStyleLbl="node1" presStyleIdx="4" presStyleCnt="6">
        <dgm:presLayoutVars>
          <dgm:chMax val="0"/>
          <dgm:bulletEnabled val="1"/>
        </dgm:presLayoutVars>
      </dgm:prSet>
      <dgm:spPr/>
    </dgm:pt>
    <dgm:pt modelId="{2822C598-1B4F-4141-BCA2-8CDAA308D5DD}" type="pres">
      <dgm:prSet presAssocID="{7ECCDF19-0BCD-4AE9-A1B4-9F84CBBD04FB}" presName="spacer" presStyleCnt="0"/>
      <dgm:spPr/>
    </dgm:pt>
    <dgm:pt modelId="{CCF96CFA-436E-4CD4-8403-EFFD3B3BD87C}" type="pres">
      <dgm:prSet presAssocID="{B2FD3526-062A-4685-AC64-52BC2C0765E4}" presName="parentText" presStyleLbl="node1" presStyleIdx="5" presStyleCnt="6">
        <dgm:presLayoutVars>
          <dgm:chMax val="0"/>
          <dgm:bulletEnabled val="1"/>
        </dgm:presLayoutVars>
      </dgm:prSet>
      <dgm:spPr/>
    </dgm:pt>
  </dgm:ptLst>
  <dgm:cxnLst>
    <dgm:cxn modelId="{8154A822-D86C-4957-95C8-F49FD97CC773}" type="presOf" srcId="{D6E41FAA-5A2E-40C4-9046-483F72445673}" destId="{02F163EC-7E36-4A05-B1EA-A5464355FE84}" srcOrd="0" destOrd="0" presId="urn:microsoft.com/office/officeart/2005/8/layout/vList2"/>
    <dgm:cxn modelId="{E0403336-7CB9-4425-9B85-7559A3ACCC82}" type="presOf" srcId="{AC7041AD-F53D-4EA8-BE2F-8391E202145E}" destId="{C1D57D66-0FDB-4A81-A2DE-DD4CEE77359B}" srcOrd="0" destOrd="0" presId="urn:microsoft.com/office/officeart/2005/8/layout/vList2"/>
    <dgm:cxn modelId="{4E25F25B-B88F-41FE-A1C7-8E03F7255B8C}" type="presOf" srcId="{49265DD8-668D-424E-BE6C-E1FB2A56B50E}" destId="{A31C54A0-C349-4645-A51C-04AF081AEF89}" srcOrd="0" destOrd="0" presId="urn:microsoft.com/office/officeart/2005/8/layout/vList2"/>
    <dgm:cxn modelId="{A6937D5D-2467-419F-88BA-86EE60F1E68D}" type="presOf" srcId="{1765492A-13E0-46E6-8775-355DF07BCF75}" destId="{7B1B956F-03A5-4FFB-AC98-2EFF6425D09C}" srcOrd="0" destOrd="0" presId="urn:microsoft.com/office/officeart/2005/8/layout/vList2"/>
    <dgm:cxn modelId="{4783CD65-D03B-4195-947E-D46FCFD7DD29}" srcId="{EECFAC3F-6C9B-4359-AA99-585CD4F6F4FD}" destId="{FA54D015-45C8-4F8F-B9A7-8EF87BA811BA}" srcOrd="4" destOrd="0" parTransId="{71D3A13D-69AC-4402-B288-D304E286C2D4}" sibTransId="{7ECCDF19-0BCD-4AE9-A1B4-9F84CBBD04FB}"/>
    <dgm:cxn modelId="{0D6FA053-8416-4B15-A803-22914549A8C8}" srcId="{EECFAC3F-6C9B-4359-AA99-585CD4F6F4FD}" destId="{B2FD3526-062A-4685-AC64-52BC2C0765E4}" srcOrd="5" destOrd="0" parTransId="{85215B4F-F39F-41DF-AC92-2AF9CE8616C7}" sibTransId="{759D6963-D428-4032-8A42-335AE99BDEC5}"/>
    <dgm:cxn modelId="{39F3F079-827B-40E8-AAF5-468F79A5205D}" srcId="{EECFAC3F-6C9B-4359-AA99-585CD4F6F4FD}" destId="{D6E41FAA-5A2E-40C4-9046-483F72445673}" srcOrd="0" destOrd="0" parTransId="{A595C1A1-B481-4C20-B1FD-6700C89154CE}" sibTransId="{5D1E6FC3-9872-4358-8081-CA88D9DECD4C}"/>
    <dgm:cxn modelId="{1BD65E86-6C13-4C38-AA67-0CD33197DBFC}" srcId="{EECFAC3F-6C9B-4359-AA99-585CD4F6F4FD}" destId="{AC7041AD-F53D-4EA8-BE2F-8391E202145E}" srcOrd="3" destOrd="0" parTransId="{1466FBF6-502E-46C1-8ABB-3AC8BEEB2CB4}" sibTransId="{EE2905BE-CEBB-49BA-BE94-1823BE53B289}"/>
    <dgm:cxn modelId="{8885A986-77E7-474E-B72C-8388CD729D44}" type="presOf" srcId="{B2FD3526-062A-4685-AC64-52BC2C0765E4}" destId="{CCF96CFA-436E-4CD4-8403-EFFD3B3BD87C}" srcOrd="0" destOrd="0" presId="urn:microsoft.com/office/officeart/2005/8/layout/vList2"/>
    <dgm:cxn modelId="{2C4A929C-4BAF-4DCB-B274-9FFA406EDB81}" srcId="{EECFAC3F-6C9B-4359-AA99-585CD4F6F4FD}" destId="{49265DD8-668D-424E-BE6C-E1FB2A56B50E}" srcOrd="2" destOrd="0" parTransId="{4A7FB3C1-9022-42B4-8F44-3B07EEB8E6BF}" sibTransId="{CE32FA62-2177-4BB2-816B-AB7BDE6D37E6}"/>
    <dgm:cxn modelId="{8D8303B4-AFF2-4ABC-9E1D-69C0D3C36E4D}" srcId="{EECFAC3F-6C9B-4359-AA99-585CD4F6F4FD}" destId="{1765492A-13E0-46E6-8775-355DF07BCF75}" srcOrd="1" destOrd="0" parTransId="{78175F77-C306-49F5-9D3E-7D78A1F18DAA}" sibTransId="{57C8FED6-C2AF-484E-8AF5-F16CFFB0A969}"/>
    <dgm:cxn modelId="{000033DA-2D15-458C-9D5B-6D1234429943}" type="presOf" srcId="{FA54D015-45C8-4F8F-B9A7-8EF87BA811BA}" destId="{56F40178-C5AF-41AF-B637-E9A27052D583}" srcOrd="0" destOrd="0" presId="urn:microsoft.com/office/officeart/2005/8/layout/vList2"/>
    <dgm:cxn modelId="{BB6C8AE5-9C13-4A53-A5E5-9F7E32581BED}" type="presOf" srcId="{EECFAC3F-6C9B-4359-AA99-585CD4F6F4FD}" destId="{B12BC1E2-BF0F-4BA5-97E6-ACB2B265C24B}" srcOrd="0" destOrd="0" presId="urn:microsoft.com/office/officeart/2005/8/layout/vList2"/>
    <dgm:cxn modelId="{6A95B9AC-7968-40EE-8390-492562E0FD18}" type="presParOf" srcId="{B12BC1E2-BF0F-4BA5-97E6-ACB2B265C24B}" destId="{02F163EC-7E36-4A05-B1EA-A5464355FE84}" srcOrd="0" destOrd="0" presId="urn:microsoft.com/office/officeart/2005/8/layout/vList2"/>
    <dgm:cxn modelId="{FA24495F-5F0F-4DC0-B4FD-BB50011CB25B}" type="presParOf" srcId="{B12BC1E2-BF0F-4BA5-97E6-ACB2B265C24B}" destId="{B873337E-79BE-4F19-BE82-8E22672D6486}" srcOrd="1" destOrd="0" presId="urn:microsoft.com/office/officeart/2005/8/layout/vList2"/>
    <dgm:cxn modelId="{B346AD18-6185-44D7-B235-B128A382DD5F}" type="presParOf" srcId="{B12BC1E2-BF0F-4BA5-97E6-ACB2B265C24B}" destId="{7B1B956F-03A5-4FFB-AC98-2EFF6425D09C}" srcOrd="2" destOrd="0" presId="urn:microsoft.com/office/officeart/2005/8/layout/vList2"/>
    <dgm:cxn modelId="{B9237DA3-0006-4EB2-9812-4A74EC2D8E88}" type="presParOf" srcId="{B12BC1E2-BF0F-4BA5-97E6-ACB2B265C24B}" destId="{E790F1AB-F03E-4C28-B345-F24059C5A42A}" srcOrd="3" destOrd="0" presId="urn:microsoft.com/office/officeart/2005/8/layout/vList2"/>
    <dgm:cxn modelId="{BCD8C0E9-C420-45C6-89EF-004C59139C21}" type="presParOf" srcId="{B12BC1E2-BF0F-4BA5-97E6-ACB2B265C24B}" destId="{A31C54A0-C349-4645-A51C-04AF081AEF89}" srcOrd="4" destOrd="0" presId="urn:microsoft.com/office/officeart/2005/8/layout/vList2"/>
    <dgm:cxn modelId="{944E3ADF-B7B3-4C54-B7C2-113F77532556}" type="presParOf" srcId="{B12BC1E2-BF0F-4BA5-97E6-ACB2B265C24B}" destId="{B1C7CD7B-F4D6-4FB2-A550-BDC4BA8926BC}" srcOrd="5" destOrd="0" presId="urn:microsoft.com/office/officeart/2005/8/layout/vList2"/>
    <dgm:cxn modelId="{6D6E769A-075B-482C-815F-EC7761E80F1D}" type="presParOf" srcId="{B12BC1E2-BF0F-4BA5-97E6-ACB2B265C24B}" destId="{C1D57D66-0FDB-4A81-A2DE-DD4CEE77359B}" srcOrd="6" destOrd="0" presId="urn:microsoft.com/office/officeart/2005/8/layout/vList2"/>
    <dgm:cxn modelId="{D6D524D7-AD64-46B7-AFD3-745527F76657}" type="presParOf" srcId="{B12BC1E2-BF0F-4BA5-97E6-ACB2B265C24B}" destId="{F7DE30DA-B458-4209-A8C4-DA8C8E6B1B12}" srcOrd="7" destOrd="0" presId="urn:microsoft.com/office/officeart/2005/8/layout/vList2"/>
    <dgm:cxn modelId="{FEEAAF21-6E89-4A91-9712-1E9E9D2510DE}" type="presParOf" srcId="{B12BC1E2-BF0F-4BA5-97E6-ACB2B265C24B}" destId="{56F40178-C5AF-41AF-B637-E9A27052D583}" srcOrd="8" destOrd="0" presId="urn:microsoft.com/office/officeart/2005/8/layout/vList2"/>
    <dgm:cxn modelId="{54DAE94F-17CE-416E-A2C5-B92F9A35B582}" type="presParOf" srcId="{B12BC1E2-BF0F-4BA5-97E6-ACB2B265C24B}" destId="{2822C598-1B4F-4141-BCA2-8CDAA308D5DD}" srcOrd="9" destOrd="0" presId="urn:microsoft.com/office/officeart/2005/8/layout/vList2"/>
    <dgm:cxn modelId="{6FA4A0B9-4167-48A2-A7AD-A51988CB7713}" type="presParOf" srcId="{B12BC1E2-BF0F-4BA5-97E6-ACB2B265C24B}" destId="{CCF96CFA-436E-4CD4-8403-EFFD3B3BD87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3E2B6-E66D-47C4-B492-D561BC69B2C5}">
      <dsp:nvSpPr>
        <dsp:cNvPr id="0" name=""/>
        <dsp:cNvSpPr/>
      </dsp:nvSpPr>
      <dsp:spPr>
        <a:xfrm>
          <a:off x="134291" y="612"/>
          <a:ext cx="4332795" cy="27513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B5C4-95D1-4A26-8843-0AC819FE5FC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How would you define antisocial behaviour?</a:t>
          </a:r>
          <a:endParaRPr lang="en-US" sz="3500" kern="1200"/>
        </a:p>
      </dsp:txBody>
      <dsp:txXfrm>
        <a:off x="696297" y="538547"/>
        <a:ext cx="4171627" cy="2590157"/>
      </dsp:txXfrm>
    </dsp:sp>
    <dsp:sp modelId="{1BA313E8-641D-47E5-A7ED-777018843F1B}">
      <dsp:nvSpPr>
        <dsp:cNvPr id="0" name=""/>
        <dsp:cNvSpPr/>
      </dsp:nvSpPr>
      <dsp:spPr>
        <a:xfrm>
          <a:off x="5429930" y="612"/>
          <a:ext cx="4332795" cy="27513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E66E-F7F8-4921-B857-61A8C9ED527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What kinds of differences might the be between this and criminal behaviour?</a:t>
          </a:r>
          <a:endParaRPr lang="en-US" sz="35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28020-3E61-42AA-BF4E-ACA05533413D}">
      <dsp:nvSpPr>
        <dsp:cNvPr id="0" name=""/>
        <dsp:cNvSpPr/>
      </dsp:nvSpPr>
      <dsp:spPr>
        <a:xfrm>
          <a:off x="0" y="327584"/>
          <a:ext cx="6253721" cy="216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Anti-social Behaviour, Crime and Policing Act 2014 provides the police, local authorities and other local agencies with powers that they can use to respond quickly and effectively to antisocial behaviour.</a:t>
          </a:r>
        </a:p>
      </dsp:txBody>
      <dsp:txXfrm>
        <a:off x="105662" y="433246"/>
        <a:ext cx="6042397" cy="1953176"/>
      </dsp:txXfrm>
    </dsp:sp>
    <dsp:sp modelId="{BF760887-913A-4F71-AF02-1D8C997220EB}">
      <dsp:nvSpPr>
        <dsp:cNvPr id="0" name=""/>
        <dsp:cNvSpPr/>
      </dsp:nvSpPr>
      <dsp:spPr>
        <a:xfrm>
          <a:off x="0" y="2564084"/>
          <a:ext cx="6253721" cy="21645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The Home Office has published statutory guidance to support local areas to make effective use of these powers. It sets out the importance of focusing on the needs of the victim and the local community.</a:t>
          </a:r>
          <a:endParaRPr lang="en-US" sz="2500" kern="1200"/>
        </a:p>
      </dsp:txBody>
      <dsp:txXfrm>
        <a:off x="105662" y="2669746"/>
        <a:ext cx="6042397" cy="19531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163EC-7E36-4A05-B1EA-A5464355FE84}">
      <dsp:nvSpPr>
        <dsp:cNvPr id="0" name=""/>
        <dsp:cNvSpPr/>
      </dsp:nvSpPr>
      <dsp:spPr>
        <a:xfrm>
          <a:off x="0" y="27286"/>
          <a:ext cx="10515600"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Could this murder suicide have been avoided?</a:t>
          </a:r>
          <a:endParaRPr lang="en-US" sz="1700" kern="1200"/>
        </a:p>
      </dsp:txBody>
      <dsp:txXfrm>
        <a:off x="32967" y="60253"/>
        <a:ext cx="10449666" cy="609393"/>
      </dsp:txXfrm>
    </dsp:sp>
    <dsp:sp modelId="{7B1B956F-03A5-4FFB-AC98-2EFF6425D09C}">
      <dsp:nvSpPr>
        <dsp:cNvPr id="0" name=""/>
        <dsp:cNvSpPr/>
      </dsp:nvSpPr>
      <dsp:spPr>
        <a:xfrm>
          <a:off x="0" y="751573"/>
          <a:ext cx="10515600" cy="675327"/>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How many times did they engage with the police or other agencies?</a:t>
          </a:r>
          <a:endParaRPr lang="en-US" sz="1700" kern="1200"/>
        </a:p>
      </dsp:txBody>
      <dsp:txXfrm>
        <a:off x="32967" y="784540"/>
        <a:ext cx="10449666" cy="609393"/>
      </dsp:txXfrm>
    </dsp:sp>
    <dsp:sp modelId="{A31C54A0-C349-4645-A51C-04AF081AEF89}">
      <dsp:nvSpPr>
        <dsp:cNvPr id="0" name=""/>
        <dsp:cNvSpPr/>
      </dsp:nvSpPr>
      <dsp:spPr>
        <a:xfrm>
          <a:off x="0" y="1475861"/>
          <a:ext cx="10515600" cy="675327"/>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Who is fault is this?</a:t>
          </a:r>
          <a:endParaRPr lang="en-US" sz="1700" kern="1200"/>
        </a:p>
      </dsp:txBody>
      <dsp:txXfrm>
        <a:off x="32967" y="1508828"/>
        <a:ext cx="10449666" cy="609393"/>
      </dsp:txXfrm>
    </dsp:sp>
    <dsp:sp modelId="{C1D57D66-0FDB-4A81-A2DE-DD4CEE77359B}">
      <dsp:nvSpPr>
        <dsp:cNvPr id="0" name=""/>
        <dsp:cNvSpPr/>
      </dsp:nvSpPr>
      <dsp:spPr>
        <a:xfrm>
          <a:off x="0" y="2200149"/>
          <a:ext cx="10515600" cy="675327"/>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happened to family A?</a:t>
          </a:r>
          <a:endParaRPr lang="en-US" sz="1700" kern="1200"/>
        </a:p>
      </dsp:txBody>
      <dsp:txXfrm>
        <a:off x="32967" y="2233116"/>
        <a:ext cx="10449666" cy="609393"/>
      </dsp:txXfrm>
    </dsp:sp>
    <dsp:sp modelId="{56F40178-C5AF-41AF-B637-E9A27052D583}">
      <dsp:nvSpPr>
        <dsp:cNvPr id="0" name=""/>
        <dsp:cNvSpPr/>
      </dsp:nvSpPr>
      <dsp:spPr>
        <a:xfrm>
          <a:off x="0" y="2924436"/>
          <a:ext cx="10515600" cy="675327"/>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would you have done if you attended a report of ASB from this family?</a:t>
          </a:r>
          <a:endParaRPr lang="en-US" sz="1700" kern="1200"/>
        </a:p>
      </dsp:txBody>
      <dsp:txXfrm>
        <a:off x="32967" y="2957403"/>
        <a:ext cx="10449666" cy="609393"/>
      </dsp:txXfrm>
    </dsp:sp>
    <dsp:sp modelId="{CCF96CFA-436E-4CD4-8403-EFFD3B3BD87C}">
      <dsp:nvSpPr>
        <dsp:cNvPr id="0" name=""/>
        <dsp:cNvSpPr/>
      </dsp:nvSpPr>
      <dsp:spPr>
        <a:xfrm>
          <a:off x="0" y="3648724"/>
          <a:ext cx="10515600" cy="6753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How would you feel if you were the officer/s who attended with them and later found out </a:t>
          </a:r>
          <a:r>
            <a:rPr lang="en-GB" sz="1700" b="1" kern="1200"/>
            <a:t>you could have done more</a:t>
          </a:r>
          <a:r>
            <a:rPr lang="en-GB" sz="1700" kern="1200"/>
            <a:t>?</a:t>
          </a:r>
          <a:endParaRPr lang="en-US" sz="1700" kern="1200"/>
        </a:p>
      </dsp:txBody>
      <dsp:txXfrm>
        <a:off x="32967" y="3681691"/>
        <a:ext cx="10449666" cy="60939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22/10/2025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910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22/10/2025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043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22/10/2025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362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22/10/2025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420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22/10/2025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024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22/10/2025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5844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22/10/2025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076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22/10/2025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2750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22/10/2025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4758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22/10/2025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95670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22/10/2025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8025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22/10/2025</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12711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22/10/2025</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60755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22/10/2025</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683100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22/10/2025</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920242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22/10/2025</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46711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22/10/2025</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9646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22/10/2025</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80764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22/10/2025</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67932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22/10/2025</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789737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22/10/2025</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317672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22/10/2025</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00535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22/10/2025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790885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22/10/2025</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42151527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6322/2023_Update_ASB_Statutory_Guidance_-_FINAL__1_.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www.legislation.gov.uk/ukpga/2011/13/contents/enacted/data.htm" TargetMode="External"/><Relationship Id="rId2" Type="http://schemas.openxmlformats.org/officeDocument/2006/relationships/hyperlink" Target="http://www.legislation.gov.uk/ukpga/2003/38/contents" TargetMode="Externa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yS6nWXrPDNk" TargetMode="External"/><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report-it.org.uk/files/ipcc_report-fiona-pilkington-leicestershire.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fontScale="90000"/>
          </a:bodyPr>
          <a:lstStyle/>
          <a:p>
            <a:r>
              <a:rPr lang="en-GB" sz="5400" b="1" dirty="0">
                <a:solidFill>
                  <a:schemeClr val="bg1"/>
                </a:solidFill>
              </a:rPr>
              <a:t>BMPL5013</a:t>
            </a:r>
            <a:br>
              <a:rPr lang="en-GB" sz="5400" b="1" dirty="0">
                <a:solidFill>
                  <a:schemeClr val="bg1"/>
                </a:solidFill>
              </a:rPr>
            </a:br>
            <a:r>
              <a:rPr lang="en-GB" sz="5400" b="1" dirty="0">
                <a:solidFill>
                  <a:schemeClr val="bg1"/>
                </a:solidFill>
              </a:rPr>
              <a:t>4. </a:t>
            </a:r>
            <a:r>
              <a:rPr lang="en-US" sz="5400" b="1" dirty="0">
                <a:solidFill>
                  <a:schemeClr val="bg1"/>
                </a:solidFill>
              </a:rPr>
              <a:t>Antisocial </a:t>
            </a:r>
            <a:r>
              <a:rPr lang="en-US" sz="5400" b="1" dirty="0" err="1">
                <a:solidFill>
                  <a:schemeClr val="bg1"/>
                </a:solidFill>
              </a:rPr>
              <a:t>Behaviour</a:t>
            </a:r>
            <a:r>
              <a:rPr lang="en-US" sz="5400" b="1" dirty="0">
                <a:solidFill>
                  <a:schemeClr val="bg1"/>
                </a:solidFill>
              </a:rPr>
              <a:t>: definition, response and impact</a:t>
            </a:r>
            <a:r>
              <a:rPr lang="en-GB" sz="5400" b="1" dirty="0">
                <a:solidFill>
                  <a:schemeClr val="bg1"/>
                </a:solidFill>
              </a:rPr>
              <a:t>. </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64E8-8F68-7ACD-A138-410EAA769AD9}"/>
              </a:ext>
            </a:extLst>
          </p:cNvPr>
          <p:cNvSpPr>
            <a:spLocks noGrp="1"/>
          </p:cNvSpPr>
          <p:nvPr>
            <p:ph type="title"/>
          </p:nvPr>
        </p:nvSpPr>
        <p:spPr/>
        <p:txBody>
          <a:bodyPr>
            <a:normAutofit/>
          </a:bodyPr>
          <a:lstStyle/>
          <a:p>
            <a:pPr algn="l"/>
            <a:r>
              <a:rPr lang="en-GB" sz="6000" dirty="0"/>
              <a:t>Contents</a:t>
            </a:r>
          </a:p>
        </p:txBody>
      </p:sp>
      <p:sp>
        <p:nvSpPr>
          <p:cNvPr id="3" name="Content Placeholder 2">
            <a:extLst>
              <a:ext uri="{FF2B5EF4-FFF2-40B4-BE49-F238E27FC236}">
                <a16:creationId xmlns:a16="http://schemas.microsoft.com/office/drawing/2014/main" id="{4FFBBA8E-A7B3-D70C-43B2-31740E5A7096}"/>
              </a:ext>
            </a:extLst>
          </p:cNvPr>
          <p:cNvSpPr>
            <a:spLocks noGrp="1"/>
          </p:cNvSpPr>
          <p:nvPr>
            <p:ph idx="1"/>
          </p:nvPr>
        </p:nvSpPr>
        <p:spPr>
          <a:xfrm>
            <a:off x="1234440" y="1600201"/>
            <a:ext cx="10347960" cy="3917032"/>
          </a:xfrm>
        </p:spPr>
        <p:txBody>
          <a:bodyPr/>
          <a:lstStyle/>
          <a:p>
            <a:r>
              <a:rPr lang="en-GB" dirty="0"/>
              <a:t>Definition</a:t>
            </a:r>
          </a:p>
          <a:p>
            <a:r>
              <a:rPr lang="en-GB" dirty="0"/>
              <a:t>Categories</a:t>
            </a:r>
          </a:p>
          <a:p>
            <a:r>
              <a:rPr lang="en-GB" dirty="0"/>
              <a:t>Types</a:t>
            </a:r>
          </a:p>
          <a:p>
            <a:r>
              <a:rPr lang="en-GB" dirty="0"/>
              <a:t>Principles</a:t>
            </a:r>
          </a:p>
          <a:p>
            <a:r>
              <a:rPr lang="en-GB" dirty="0"/>
              <a:t>Powers</a:t>
            </a:r>
          </a:p>
          <a:p>
            <a:r>
              <a:rPr lang="en-GB" dirty="0"/>
              <a:t>Process &amp; Partnership</a:t>
            </a:r>
          </a:p>
          <a:p>
            <a:endParaRPr lang="en-GB" dirty="0"/>
          </a:p>
          <a:p>
            <a:endParaRPr lang="en-GB" dirty="0"/>
          </a:p>
        </p:txBody>
      </p:sp>
      <p:sp>
        <p:nvSpPr>
          <p:cNvPr id="4" name="Slide Number Placeholder 3">
            <a:extLst>
              <a:ext uri="{FF2B5EF4-FFF2-40B4-BE49-F238E27FC236}">
                <a16:creationId xmlns:a16="http://schemas.microsoft.com/office/drawing/2014/main" id="{8C4C1A95-7AFB-C6F1-D055-B5D895B5179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pic>
        <p:nvPicPr>
          <p:cNvPr id="6" name="Picture 5">
            <a:extLst>
              <a:ext uri="{FF2B5EF4-FFF2-40B4-BE49-F238E27FC236}">
                <a16:creationId xmlns:a16="http://schemas.microsoft.com/office/drawing/2014/main" id="{B1D393F9-FE6B-49AE-0EEB-C6E72CFD5244}"/>
              </a:ext>
            </a:extLst>
          </p:cNvPr>
          <p:cNvPicPr>
            <a:picLocks noChangeAspect="1"/>
          </p:cNvPicPr>
          <p:nvPr/>
        </p:nvPicPr>
        <p:blipFill>
          <a:blip r:embed="rId2"/>
          <a:stretch>
            <a:fillRect/>
          </a:stretch>
        </p:blipFill>
        <p:spPr>
          <a:xfrm rot="206580">
            <a:off x="6303720" y="205741"/>
            <a:ext cx="3896602" cy="5367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11B3AC64-FAF2-A12C-54D4-71AE401CBABD}"/>
              </a:ext>
            </a:extLst>
          </p:cNvPr>
          <p:cNvSpPr txBox="1"/>
          <p:nvPr/>
        </p:nvSpPr>
        <p:spPr>
          <a:xfrm>
            <a:off x="6829597" y="4014919"/>
            <a:ext cx="2844848" cy="1169551"/>
          </a:xfrm>
          <a:prstGeom prst="rect">
            <a:avLst/>
          </a:prstGeom>
          <a:noFill/>
        </p:spPr>
        <p:txBody>
          <a:bodyPr wrap="square">
            <a:spAutoFit/>
          </a:bodyPr>
          <a:lstStyle/>
          <a:p>
            <a:r>
              <a:rPr lang="en-GB" sz="1400" dirty="0">
                <a:hlinkClick r:id="rId3"/>
              </a:rPr>
              <a:t>https://assets.publishing.service.gov.uk/government/uploads/system/uploads/attachment_data/file/1146322/2023_Update_ASB_Statutory_Guidance_-_FINAL__1_.pdf</a:t>
            </a:r>
            <a:r>
              <a:rPr lang="en-GB" sz="1400" dirty="0"/>
              <a:t> </a:t>
            </a:r>
          </a:p>
        </p:txBody>
      </p:sp>
    </p:spTree>
    <p:extLst>
      <p:ext uri="{BB962C8B-B14F-4D97-AF65-F5344CB8AC3E}">
        <p14:creationId xmlns:p14="http://schemas.microsoft.com/office/powerpoint/2010/main" val="178375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092C0-0D13-465B-8618-3EA4D40C48C4}"/>
              </a:ext>
            </a:extLst>
          </p:cNvPr>
          <p:cNvSpPr>
            <a:spLocks noGrp="1"/>
          </p:cNvSpPr>
          <p:nvPr>
            <p:ph type="title"/>
          </p:nvPr>
        </p:nvSpPr>
        <p:spPr>
          <a:xfrm>
            <a:off x="1043631" y="809898"/>
            <a:ext cx="10173010" cy="1554480"/>
          </a:xfrm>
        </p:spPr>
        <p:txBody>
          <a:bodyPr anchor="ctr">
            <a:normAutofit/>
          </a:bodyPr>
          <a:lstStyle/>
          <a:p>
            <a:r>
              <a:rPr lang="en-GB" sz="4800"/>
              <a:t>Antisocial Behaviour</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1DB0A4AC-5F86-5D57-70C4-684166512D4C}"/>
              </a:ext>
            </a:extLst>
          </p:cNvPr>
          <p:cNvSpPr>
            <a:spLocks noGrp="1"/>
          </p:cNvSpPr>
          <p:nvPr>
            <p:ph type="sldNum" sz="quarter" idx="12"/>
          </p:nvPr>
        </p:nvSpPr>
        <p:spPr>
          <a:xfrm>
            <a:off x="8610600" y="649224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0164BC2D-1D71-28A9-4C85-C838E2AE68D0}"/>
              </a:ext>
            </a:extLst>
          </p:cNvPr>
          <p:cNvGraphicFramePr>
            <a:graphicFrameLocks noGrp="1"/>
          </p:cNvGraphicFramePr>
          <p:nvPr>
            <p:ph idx="1"/>
            <p:extLst>
              <p:ext uri="{D42A27DB-BD31-4B8C-83A1-F6EECF244321}">
                <p14:modId xmlns:p14="http://schemas.microsoft.com/office/powerpoint/2010/main" val="328487627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7733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56A0240-2E97-BA9B-C99F-AE8B69AEA602}"/>
              </a:ext>
            </a:extLst>
          </p:cNvPr>
          <p:cNvSpPr>
            <a:spLocks noGrp="1"/>
          </p:cNvSpPr>
          <p:nvPr>
            <p:ph idx="1"/>
          </p:nvPr>
        </p:nvSpPr>
        <p:spPr>
          <a:xfrm>
            <a:off x="1137034" y="2198362"/>
            <a:ext cx="4958966" cy="3917773"/>
          </a:xfrm>
        </p:spPr>
        <p:txBody>
          <a:bodyPr>
            <a:normAutofit/>
          </a:bodyPr>
          <a:lstStyle/>
          <a:p>
            <a:pPr marL="0" indent="0">
              <a:buNone/>
            </a:pPr>
            <a:endParaRPr lang="en-US" sz="2000" b="0" i="0">
              <a:effectLst/>
              <a:latin typeface="lato-regular"/>
            </a:endParaRPr>
          </a:p>
          <a:p>
            <a:r>
              <a:rPr lang="en-US" sz="2000">
                <a:latin typeface="lato-regular"/>
              </a:rPr>
              <a:t>“</a:t>
            </a:r>
            <a:r>
              <a:rPr lang="en-US" sz="2000" b="0" i="0">
                <a:effectLst/>
                <a:latin typeface="lato-regular"/>
              </a:rPr>
              <a:t>Behaviour by a person which causes, or is likely to cause, harassment, alarm or distress to persons not of the same household as the person” (</a:t>
            </a:r>
            <a:r>
              <a:rPr lang="en-US" sz="2000" b="0" i="0" u="sng">
                <a:effectLst/>
                <a:latin typeface="latowebbold"/>
                <a:hlinkClick r:id="rId2"/>
              </a:rPr>
              <a:t>Antisocial Behaviour Act 2003</a:t>
            </a:r>
            <a:r>
              <a:rPr lang="en-US" sz="2000" b="0" i="0">
                <a:effectLst/>
                <a:latin typeface="lato-regular"/>
              </a:rPr>
              <a:t> and </a:t>
            </a:r>
            <a:r>
              <a:rPr lang="en-US" sz="2000" b="0" i="0" u="sng">
                <a:effectLst/>
                <a:latin typeface="latowebbold"/>
                <a:hlinkClick r:id="rId3"/>
              </a:rPr>
              <a:t>Police Reform and Social Responsibility Act 2011</a:t>
            </a:r>
            <a:r>
              <a:rPr lang="en-US" sz="2000" b="0" i="0">
                <a:effectLst/>
                <a:latin typeface="lato-regular"/>
              </a:rPr>
              <a:t>).</a:t>
            </a:r>
            <a:endParaRPr lang="en-GB" sz="2000"/>
          </a:p>
        </p:txBody>
      </p:sp>
      <p:pic>
        <p:nvPicPr>
          <p:cNvPr id="6" name="Picture 5">
            <a:extLst>
              <a:ext uri="{FF2B5EF4-FFF2-40B4-BE49-F238E27FC236}">
                <a16:creationId xmlns:a16="http://schemas.microsoft.com/office/drawing/2014/main" id="{113A51F6-2722-0854-95A2-E94C358B94FC}"/>
              </a:ext>
            </a:extLst>
          </p:cNvPr>
          <p:cNvPicPr>
            <a:picLocks noChangeAspect="1"/>
          </p:cNvPicPr>
          <p:nvPr/>
        </p:nvPicPr>
        <p:blipFill>
          <a:blip r:embed="rId4"/>
          <a:stretch>
            <a:fillRect/>
          </a:stretch>
        </p:blipFill>
        <p:spPr>
          <a:xfrm>
            <a:off x="6719367" y="2823294"/>
            <a:ext cx="4788505" cy="2479154"/>
          </a:xfrm>
          <a:prstGeom prst="rect">
            <a:avLst/>
          </a:prstGeom>
        </p:spPr>
      </p:pic>
      <p:sp>
        <p:nvSpPr>
          <p:cNvPr id="30" name="Freeform: Shape 2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463A51D5-8F8B-D0C5-AB9B-3716D402B9BB}"/>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sz="1000"/>
              <a:pPr>
                <a:spcAft>
                  <a:spcPts val="600"/>
                </a:spcAft>
              </a:pPr>
              <a:t>4</a:t>
            </a:fld>
            <a:endParaRPr lang="en-GB" sz="1000"/>
          </a:p>
        </p:txBody>
      </p:sp>
    </p:spTree>
    <p:extLst>
      <p:ext uri="{BB962C8B-B14F-4D97-AF65-F5344CB8AC3E}">
        <p14:creationId xmlns:p14="http://schemas.microsoft.com/office/powerpoint/2010/main" val="3857285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BC286B-98DD-1FA0-B9A5-F39146F2E8D3}"/>
              </a:ext>
            </a:extLst>
          </p:cNvPr>
          <p:cNvSpPr>
            <a:spLocks noGrp="1"/>
          </p:cNvSpPr>
          <p:nvPr>
            <p:ph idx="1"/>
          </p:nvPr>
        </p:nvSpPr>
        <p:spPr>
          <a:xfrm>
            <a:off x="838200" y="2100579"/>
            <a:ext cx="5097779" cy="4076383"/>
          </a:xfrm>
        </p:spPr>
        <p:txBody>
          <a:bodyPr vert="horz" lIns="91440" tIns="45720" rIns="91440" bIns="45720" rtlCol="0" anchor="ctr">
            <a:normAutofit/>
          </a:bodyPr>
          <a:lstStyle/>
          <a:p>
            <a:r>
              <a:rPr lang="en-US" sz="2000" dirty="0"/>
              <a:t>Personal antisocial </a:t>
            </a:r>
            <a:r>
              <a:rPr lang="en-US" sz="2000" dirty="0" err="1"/>
              <a:t>behaviour</a:t>
            </a:r>
            <a:r>
              <a:rPr lang="en-US" sz="2000" dirty="0"/>
              <a:t> - targets a specific individual or group.</a:t>
            </a:r>
          </a:p>
          <a:p>
            <a:r>
              <a:rPr lang="en-US" sz="2000" dirty="0"/>
              <a:t>Nuisance antisocial </a:t>
            </a:r>
            <a:r>
              <a:rPr lang="en-US" sz="2000" dirty="0" err="1"/>
              <a:t>behaviour</a:t>
            </a:r>
            <a:r>
              <a:rPr lang="en-US" sz="2000" dirty="0"/>
              <a:t> - causes trouble, annoyance or suffering to a community.</a:t>
            </a:r>
          </a:p>
          <a:p>
            <a:r>
              <a:rPr lang="en-US" sz="2000" dirty="0"/>
              <a:t>Environmental antisocial </a:t>
            </a:r>
            <a:r>
              <a:rPr lang="en-US" sz="2000" dirty="0" err="1"/>
              <a:t>behaviour</a:t>
            </a:r>
            <a:r>
              <a:rPr lang="en-US" sz="2000" dirty="0"/>
              <a:t> - person’s actions affect the wider environment.</a:t>
            </a:r>
          </a:p>
          <a:p>
            <a:endParaRPr lang="en-US" sz="2000" dirty="0"/>
          </a:p>
          <a:p>
            <a:r>
              <a:rPr lang="en-US" sz="2000" dirty="0"/>
              <a:t>Metropolitan Police Service (2024)</a:t>
            </a:r>
          </a:p>
          <a:p>
            <a:endParaRPr lang="en-US" sz="2000" dirty="0"/>
          </a:p>
        </p:txBody>
      </p:sp>
      <p:sp>
        <p:nvSpPr>
          <p:cNvPr id="4" name="Slide Number Placeholder 3">
            <a:extLst>
              <a:ext uri="{FF2B5EF4-FFF2-40B4-BE49-F238E27FC236}">
                <a16:creationId xmlns:a16="http://schemas.microsoft.com/office/drawing/2014/main" id="{F8D23828-235F-2433-3A6D-701D89F2E5E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EE70F85-FB46-4664-904F-529BF12CA752}" type="slidenum">
              <a:rPr lang="en-US">
                <a:solidFill>
                  <a:schemeClr val="tx1">
                    <a:alpha val="80000"/>
                  </a:schemeClr>
                </a:solidFill>
              </a:rPr>
              <a:pPr>
                <a:spcAft>
                  <a:spcPts val="600"/>
                </a:spcAft>
              </a:pPr>
              <a:t>5</a:t>
            </a:fld>
            <a:endParaRPr lang="en-US">
              <a:solidFill>
                <a:schemeClr val="tx1">
                  <a:alpha val="80000"/>
                </a:schemeClr>
              </a:solidFill>
            </a:endParaRPr>
          </a:p>
        </p:txBody>
      </p:sp>
    </p:spTree>
    <p:extLst>
      <p:ext uri="{BB962C8B-B14F-4D97-AF65-F5344CB8AC3E}">
        <p14:creationId xmlns:p14="http://schemas.microsoft.com/office/powerpoint/2010/main" val="24052082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280784-D5C4-B6D6-7436-487E6C8D5BFB}"/>
              </a:ext>
            </a:extLst>
          </p:cNvPr>
          <p:cNvSpPr>
            <a:spLocks noGrp="1"/>
          </p:cNvSpPr>
          <p:nvPr>
            <p:ph type="title"/>
          </p:nvPr>
        </p:nvSpPr>
        <p:spPr>
          <a:xfrm>
            <a:off x="838200" y="365125"/>
            <a:ext cx="10515600" cy="1325563"/>
          </a:xfrm>
        </p:spPr>
        <p:txBody>
          <a:bodyPr>
            <a:normAutofit/>
          </a:bodyPr>
          <a:lstStyle/>
          <a:p>
            <a:r>
              <a:rPr lang="en-GB"/>
              <a:t>13 Different Types</a:t>
            </a:r>
          </a:p>
        </p:txBody>
      </p:sp>
      <p:sp>
        <p:nvSpPr>
          <p:cNvPr id="5" name="Content Placeholder 4">
            <a:extLst>
              <a:ext uri="{FF2B5EF4-FFF2-40B4-BE49-F238E27FC236}">
                <a16:creationId xmlns:a16="http://schemas.microsoft.com/office/drawing/2014/main" id="{FD2FA341-793D-14B2-123B-DD290B96BF50}"/>
              </a:ext>
            </a:extLst>
          </p:cNvPr>
          <p:cNvSpPr>
            <a:spLocks noGrp="1"/>
          </p:cNvSpPr>
          <p:nvPr>
            <p:ph sz="half" idx="1"/>
          </p:nvPr>
        </p:nvSpPr>
        <p:spPr>
          <a:xfrm>
            <a:off x="838200" y="2010833"/>
            <a:ext cx="5096934" cy="4166130"/>
          </a:xfrm>
        </p:spPr>
        <p:txBody>
          <a:bodyPr>
            <a:normAutofit/>
          </a:bodyPr>
          <a:lstStyle/>
          <a:p>
            <a:pPr marL="514350" indent="-514350">
              <a:buFont typeface="+mj-lt"/>
              <a:buAutoNum type="arabicPeriod"/>
            </a:pPr>
            <a:r>
              <a:rPr lang="en-US" sz="2000"/>
              <a:t>Vehicle abandoned</a:t>
            </a:r>
          </a:p>
          <a:p>
            <a:pPr marL="514350" indent="-514350">
              <a:buFont typeface="+mj-lt"/>
              <a:buAutoNum type="arabicPeriod"/>
            </a:pPr>
            <a:r>
              <a:rPr lang="en-US" sz="2000"/>
              <a:t>Vehicle nuisance or inappropriate use</a:t>
            </a:r>
          </a:p>
          <a:p>
            <a:pPr marL="514350" indent="-514350">
              <a:buFont typeface="+mj-lt"/>
              <a:buAutoNum type="arabicPeriod"/>
            </a:pPr>
            <a:r>
              <a:rPr lang="en-US" sz="2000"/>
              <a:t>Rowdy or inconsiderate behaviour</a:t>
            </a:r>
          </a:p>
          <a:p>
            <a:pPr marL="514350" indent="-514350">
              <a:buFont typeface="+mj-lt"/>
              <a:buAutoNum type="arabicPeriod"/>
            </a:pPr>
            <a:r>
              <a:rPr lang="en-US" sz="2000"/>
              <a:t>Rowdy or nuisance neighbours</a:t>
            </a:r>
          </a:p>
          <a:p>
            <a:pPr marL="514350" indent="-514350">
              <a:buFont typeface="+mj-lt"/>
              <a:buAutoNum type="arabicPeriod"/>
            </a:pPr>
            <a:r>
              <a:rPr lang="en-US" sz="2000"/>
              <a:t>Littering or drugs paraphernalia</a:t>
            </a:r>
          </a:p>
          <a:p>
            <a:pPr marL="514350" indent="-514350">
              <a:buFont typeface="+mj-lt"/>
              <a:buAutoNum type="arabicPeriod"/>
            </a:pPr>
            <a:r>
              <a:rPr lang="en-US" sz="2000"/>
              <a:t>Animal problems</a:t>
            </a:r>
          </a:p>
        </p:txBody>
      </p:sp>
      <p:sp>
        <p:nvSpPr>
          <p:cNvPr id="6" name="Content Placeholder 5">
            <a:extLst>
              <a:ext uri="{FF2B5EF4-FFF2-40B4-BE49-F238E27FC236}">
                <a16:creationId xmlns:a16="http://schemas.microsoft.com/office/drawing/2014/main" id="{CB5AC3B3-2E1C-6FAF-9887-DD740BBFE56F}"/>
              </a:ext>
            </a:extLst>
          </p:cNvPr>
          <p:cNvSpPr>
            <a:spLocks noGrp="1"/>
          </p:cNvSpPr>
          <p:nvPr>
            <p:ph sz="half" idx="2"/>
          </p:nvPr>
        </p:nvSpPr>
        <p:spPr>
          <a:xfrm>
            <a:off x="6256866" y="2010833"/>
            <a:ext cx="5096933" cy="4166130"/>
          </a:xfrm>
        </p:spPr>
        <p:txBody>
          <a:bodyPr>
            <a:normAutofit/>
          </a:bodyPr>
          <a:lstStyle/>
          <a:p>
            <a:pPr marL="514350" indent="-514350">
              <a:buFont typeface="+mj-lt"/>
              <a:buAutoNum type="arabicPeriod" startAt="7"/>
            </a:pPr>
            <a:r>
              <a:rPr lang="en-US" sz="2000"/>
              <a:t>Trespassing:</a:t>
            </a:r>
          </a:p>
          <a:p>
            <a:pPr marL="514350" indent="-514350">
              <a:buFont typeface="+mj-lt"/>
              <a:buAutoNum type="arabicPeriod" startAt="7"/>
            </a:pPr>
            <a:r>
              <a:rPr lang="en-US" sz="2000"/>
              <a:t>Nuisance calls</a:t>
            </a:r>
          </a:p>
          <a:p>
            <a:pPr marL="514350" indent="-514350">
              <a:buFont typeface="+mj-lt"/>
              <a:buAutoNum type="arabicPeriod" startAt="7"/>
            </a:pPr>
            <a:r>
              <a:rPr lang="en-US" sz="2000"/>
              <a:t>Street drinking:</a:t>
            </a:r>
          </a:p>
          <a:p>
            <a:pPr marL="514350" indent="-514350">
              <a:buFont typeface="+mj-lt"/>
              <a:buAutoNum type="arabicPeriod" startAt="7"/>
            </a:pPr>
            <a:r>
              <a:rPr lang="en-US" sz="2000"/>
              <a:t>Street sex working</a:t>
            </a:r>
          </a:p>
          <a:p>
            <a:pPr marL="514350" indent="-514350">
              <a:buFont typeface="+mj-lt"/>
              <a:buAutoNum type="arabicPeriod" startAt="7"/>
            </a:pPr>
            <a:r>
              <a:rPr lang="en-US" sz="2000"/>
              <a:t>Nuisance noise</a:t>
            </a:r>
          </a:p>
          <a:p>
            <a:pPr marL="514350" indent="-514350">
              <a:buFont typeface="+mj-lt"/>
              <a:buAutoNum type="arabicPeriod" startAt="7"/>
            </a:pPr>
            <a:r>
              <a:rPr lang="en-US" sz="2000"/>
              <a:t>Begging</a:t>
            </a:r>
          </a:p>
          <a:p>
            <a:pPr marL="514350" indent="-514350">
              <a:buFont typeface="+mj-lt"/>
              <a:buAutoNum type="arabicPeriod" startAt="7"/>
            </a:pPr>
            <a:r>
              <a:rPr lang="en-US" sz="2000"/>
              <a:t>Misuse of fireworks</a:t>
            </a:r>
            <a:endParaRPr lang="en-GB" sz="2000"/>
          </a:p>
        </p:txBody>
      </p:sp>
      <p:sp>
        <p:nvSpPr>
          <p:cNvPr id="4" name="Slide Number Placeholder 3">
            <a:extLst>
              <a:ext uri="{FF2B5EF4-FFF2-40B4-BE49-F238E27FC236}">
                <a16:creationId xmlns:a16="http://schemas.microsoft.com/office/drawing/2014/main" id="{1D40BD6C-4D38-9B36-AC4D-FC1A9409B201}"/>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7EE70F85-FB46-4664-904F-529BF12CA752}" type="slidenum">
              <a:rPr lang="en-GB">
                <a:solidFill>
                  <a:schemeClr val="tx1">
                    <a:alpha val="80000"/>
                  </a:schemeClr>
                </a:solidFill>
              </a:rPr>
              <a:pPr>
                <a:spcAft>
                  <a:spcPts val="600"/>
                </a:spcAft>
              </a:pPr>
              <a:t>6</a:t>
            </a:fld>
            <a:endParaRPr lang="en-GB">
              <a:solidFill>
                <a:schemeClr val="tx1">
                  <a:alpha val="80000"/>
                </a:schemeClr>
              </a:solidFill>
            </a:endParaRPr>
          </a:p>
        </p:txBody>
      </p:sp>
    </p:spTree>
    <p:extLst>
      <p:ext uri="{BB962C8B-B14F-4D97-AF65-F5344CB8AC3E}">
        <p14:creationId xmlns:p14="http://schemas.microsoft.com/office/powerpoint/2010/main" val="164432104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D39011-F77B-A93B-5039-774AE3141FA2}"/>
              </a:ext>
            </a:extLst>
          </p:cNvPr>
          <p:cNvSpPr>
            <a:spLocks noGrp="1"/>
          </p:cNvSpPr>
          <p:nvPr>
            <p:ph type="title"/>
          </p:nvPr>
        </p:nvSpPr>
        <p:spPr>
          <a:xfrm>
            <a:off x="838200" y="136525"/>
            <a:ext cx="10515600" cy="1325563"/>
          </a:xfrm>
        </p:spPr>
        <p:txBody>
          <a:bodyPr>
            <a:normAutofit/>
          </a:bodyPr>
          <a:lstStyle/>
          <a:p>
            <a:pPr algn="r"/>
            <a:r>
              <a:rPr lang="en-GB" sz="5400" dirty="0">
                <a:solidFill>
                  <a:schemeClr val="bg1"/>
                </a:solidFill>
              </a:rPr>
              <a:t>HO Principles</a:t>
            </a:r>
          </a:p>
        </p:txBody>
      </p:sp>
      <p:sp>
        <p:nvSpPr>
          <p:cNvPr id="7" name="Content Placeholder 6">
            <a:extLst>
              <a:ext uri="{FF2B5EF4-FFF2-40B4-BE49-F238E27FC236}">
                <a16:creationId xmlns:a16="http://schemas.microsoft.com/office/drawing/2014/main" id="{87754846-0E2A-E502-5F74-809FF5CE426A}"/>
              </a:ext>
            </a:extLst>
          </p:cNvPr>
          <p:cNvSpPr>
            <a:spLocks noGrp="1"/>
          </p:cNvSpPr>
          <p:nvPr>
            <p:ph idx="1"/>
          </p:nvPr>
        </p:nvSpPr>
        <p:spPr>
          <a:xfrm>
            <a:off x="617220" y="365125"/>
            <a:ext cx="6686550" cy="6127750"/>
          </a:xfrm>
        </p:spPr>
        <p:txBody>
          <a:bodyPr>
            <a:noAutofit/>
          </a:bodyPr>
          <a:lstStyle/>
          <a:p>
            <a:pPr marL="514350" indent="-514350">
              <a:buFont typeface="+mj-lt"/>
              <a:buAutoNum type="arabicPeriod"/>
            </a:pPr>
            <a:r>
              <a:rPr lang="en-US" sz="2400" dirty="0">
                <a:solidFill>
                  <a:schemeClr val="bg1"/>
                </a:solidFill>
              </a:rPr>
              <a:t>Victims should be encouraged to report antisocial </a:t>
            </a:r>
            <a:r>
              <a:rPr lang="en-US" sz="2400" dirty="0" err="1">
                <a:solidFill>
                  <a:schemeClr val="bg1"/>
                </a:solidFill>
              </a:rPr>
              <a:t>behaviour</a:t>
            </a:r>
            <a:r>
              <a:rPr lang="en-US" sz="2400" dirty="0">
                <a:solidFill>
                  <a:schemeClr val="bg1"/>
                </a:solidFill>
              </a:rPr>
              <a:t> and expect to be taken seriously. </a:t>
            </a:r>
          </a:p>
          <a:p>
            <a:pPr marL="514350" indent="-514350">
              <a:buFont typeface="+mj-lt"/>
              <a:buAutoNum type="arabicPeriod"/>
            </a:pPr>
            <a:r>
              <a:rPr lang="en-US" sz="2400" dirty="0">
                <a:solidFill>
                  <a:schemeClr val="bg1"/>
                </a:solidFill>
              </a:rPr>
              <a:t>Agencies will have clear and transparent processes to ensure that victims can report antisocial </a:t>
            </a:r>
            <a:r>
              <a:rPr lang="en-US" sz="2400" dirty="0" err="1">
                <a:solidFill>
                  <a:schemeClr val="bg1"/>
                </a:solidFill>
              </a:rPr>
              <a:t>behaviour</a:t>
            </a:r>
            <a:r>
              <a:rPr lang="en-US" sz="2400" dirty="0">
                <a:solidFill>
                  <a:schemeClr val="bg1"/>
                </a:solidFill>
              </a:rPr>
              <a:t> </a:t>
            </a:r>
          </a:p>
          <a:p>
            <a:pPr marL="514350" indent="-514350">
              <a:buFont typeface="+mj-lt"/>
              <a:buAutoNum type="arabicPeriod"/>
            </a:pPr>
            <a:r>
              <a:rPr lang="en-US" sz="2400" dirty="0">
                <a:solidFill>
                  <a:schemeClr val="bg1"/>
                </a:solidFill>
              </a:rPr>
              <a:t>Agencies and practitioners will work across boundaries to identify, assess and tackle antisocial </a:t>
            </a:r>
            <a:r>
              <a:rPr lang="en-US" sz="2400" dirty="0" err="1">
                <a:solidFill>
                  <a:schemeClr val="bg1"/>
                </a:solidFill>
              </a:rPr>
              <a:t>behaviour</a:t>
            </a:r>
            <a:r>
              <a:rPr lang="en-US" sz="2400" dirty="0">
                <a:solidFill>
                  <a:schemeClr val="bg1"/>
                </a:solidFill>
              </a:rPr>
              <a:t> and its underlying causes. </a:t>
            </a:r>
          </a:p>
          <a:p>
            <a:pPr marL="514350" indent="-514350">
              <a:buFont typeface="+mj-lt"/>
              <a:buAutoNum type="arabicPeriod"/>
            </a:pPr>
            <a:r>
              <a:rPr lang="en-US" sz="2400" dirty="0">
                <a:solidFill>
                  <a:schemeClr val="bg1"/>
                </a:solidFill>
              </a:rPr>
              <a:t>The public’s antisocial </a:t>
            </a:r>
            <a:r>
              <a:rPr lang="en-US" sz="2400" dirty="0" err="1">
                <a:solidFill>
                  <a:schemeClr val="bg1"/>
                </a:solidFill>
              </a:rPr>
              <a:t>behaviour</a:t>
            </a:r>
            <a:r>
              <a:rPr lang="en-US" sz="2400" dirty="0">
                <a:solidFill>
                  <a:schemeClr val="bg1"/>
                </a:solidFill>
              </a:rPr>
              <a:t> concerns should always be considered both nationally and locally in strategic needs assessments for community safety. </a:t>
            </a:r>
          </a:p>
          <a:p>
            <a:pPr marL="514350" indent="-514350">
              <a:buFont typeface="+mj-lt"/>
              <a:buAutoNum type="arabicPeriod"/>
            </a:pPr>
            <a:r>
              <a:rPr lang="en-US" sz="2400" dirty="0">
                <a:solidFill>
                  <a:schemeClr val="bg1"/>
                </a:solidFill>
              </a:rPr>
              <a:t>Adults and children who exhibit antisocial </a:t>
            </a:r>
            <a:r>
              <a:rPr lang="en-US" sz="2400" dirty="0" err="1">
                <a:solidFill>
                  <a:schemeClr val="bg1"/>
                </a:solidFill>
              </a:rPr>
              <a:t>behaviour</a:t>
            </a:r>
            <a:r>
              <a:rPr lang="en-US" sz="2400" dirty="0">
                <a:solidFill>
                  <a:schemeClr val="bg1"/>
                </a:solidFill>
              </a:rPr>
              <a:t> should have the opportunity to take responsibility for their </a:t>
            </a:r>
            <a:r>
              <a:rPr lang="en-US" sz="2400" dirty="0" err="1">
                <a:solidFill>
                  <a:schemeClr val="bg1"/>
                </a:solidFill>
              </a:rPr>
              <a:t>behaviour</a:t>
            </a:r>
            <a:r>
              <a:rPr lang="en-US" sz="2400" dirty="0">
                <a:solidFill>
                  <a:schemeClr val="bg1"/>
                </a:solidFill>
              </a:rPr>
              <a:t> and repair the harm caused by it.</a:t>
            </a:r>
            <a:endParaRPr lang="en-GB" sz="2400" dirty="0">
              <a:solidFill>
                <a:schemeClr val="bg1"/>
              </a:solidFill>
            </a:endParaRPr>
          </a:p>
        </p:txBody>
      </p:sp>
      <p:sp>
        <p:nvSpPr>
          <p:cNvPr id="5" name="Slide Number Placeholder 4">
            <a:extLst>
              <a:ext uri="{FF2B5EF4-FFF2-40B4-BE49-F238E27FC236}">
                <a16:creationId xmlns:a16="http://schemas.microsoft.com/office/drawing/2014/main" id="{AE2D895D-CE83-D064-D077-A5B6D4238700}"/>
              </a:ext>
            </a:extLst>
          </p:cNvPr>
          <p:cNvSpPr>
            <a:spLocks noGrp="1"/>
          </p:cNvSpPr>
          <p:nvPr>
            <p:ph type="sldNum" sz="quarter" idx="12"/>
          </p:nvPr>
        </p:nvSpPr>
        <p:spPr/>
        <p:txBody>
          <a:bodyPr/>
          <a:lstStyle/>
          <a:p>
            <a:fld id="{7EE70F85-FB46-4664-904F-529BF12CA752}" type="slidenum">
              <a:rPr lang="en-GB" smtClean="0"/>
              <a:t>7</a:t>
            </a:fld>
            <a:endParaRPr lang="en-GB"/>
          </a:p>
        </p:txBody>
      </p:sp>
      <p:sp>
        <p:nvSpPr>
          <p:cNvPr id="9" name="TextBox 8">
            <a:extLst>
              <a:ext uri="{FF2B5EF4-FFF2-40B4-BE49-F238E27FC236}">
                <a16:creationId xmlns:a16="http://schemas.microsoft.com/office/drawing/2014/main" id="{59C6088D-1CCA-158B-1817-AFD373061D33}"/>
              </a:ext>
            </a:extLst>
          </p:cNvPr>
          <p:cNvSpPr txBox="1"/>
          <p:nvPr/>
        </p:nvSpPr>
        <p:spPr>
          <a:xfrm>
            <a:off x="7524750" y="1382078"/>
            <a:ext cx="4347210" cy="4832092"/>
          </a:xfrm>
          <a:prstGeom prst="rect">
            <a:avLst/>
          </a:prstGeom>
          <a:noFill/>
        </p:spPr>
        <p:txBody>
          <a:bodyPr wrap="square">
            <a:spAutoFit/>
          </a:bodyPr>
          <a:lstStyle/>
          <a:p>
            <a:pPr algn="l"/>
            <a:r>
              <a:rPr lang="en-US" sz="2800" b="0" i="0" dirty="0">
                <a:solidFill>
                  <a:schemeClr val="bg1"/>
                </a:solidFill>
                <a:effectLst/>
                <a:latin typeface="GDS Transport"/>
              </a:rPr>
              <a:t>Endorsed By:</a:t>
            </a:r>
          </a:p>
          <a:p>
            <a:pPr algn="l"/>
            <a:endParaRPr lang="en-US" sz="2000" b="0" i="0" dirty="0">
              <a:solidFill>
                <a:schemeClr val="bg1"/>
              </a:solidFill>
              <a:effectLst/>
              <a:latin typeface="GDS Transport"/>
            </a:endParaRPr>
          </a:p>
          <a:p>
            <a:pPr algn="l">
              <a:buFont typeface="Arial" panose="020B0604020202020204" pitchFamily="34" charset="0"/>
              <a:buChar char="•"/>
            </a:pPr>
            <a:r>
              <a:rPr lang="en-US" sz="2000" b="0" i="0" dirty="0">
                <a:solidFill>
                  <a:schemeClr val="bg1"/>
                </a:solidFill>
                <a:effectLst/>
                <a:latin typeface="GDS Transport"/>
              </a:rPr>
              <a:t>ASB Help</a:t>
            </a:r>
          </a:p>
          <a:p>
            <a:pPr algn="l">
              <a:buFont typeface="Arial" panose="020B0604020202020204" pitchFamily="34" charset="0"/>
              <a:buChar char="•"/>
            </a:pPr>
            <a:r>
              <a:rPr lang="en-US" sz="2000" b="0" i="0" dirty="0">
                <a:solidFill>
                  <a:schemeClr val="bg1"/>
                </a:solidFill>
                <a:effectLst/>
                <a:latin typeface="GDS Transport"/>
              </a:rPr>
              <a:t>Association of Police and Crime Commissioners</a:t>
            </a:r>
          </a:p>
          <a:p>
            <a:pPr algn="l">
              <a:buFont typeface="Arial" panose="020B0604020202020204" pitchFamily="34" charset="0"/>
              <a:buChar char="•"/>
            </a:pPr>
            <a:r>
              <a:rPr lang="en-US" sz="2000" b="0" i="0" dirty="0">
                <a:solidFill>
                  <a:schemeClr val="bg1"/>
                </a:solidFill>
                <a:effectLst/>
                <a:latin typeface="GDS Transport"/>
              </a:rPr>
              <a:t>Department for Levelling Up, Housing and Communities</a:t>
            </a:r>
          </a:p>
          <a:p>
            <a:pPr algn="l">
              <a:buFont typeface="Arial" panose="020B0604020202020204" pitchFamily="34" charset="0"/>
              <a:buChar char="•"/>
            </a:pPr>
            <a:r>
              <a:rPr lang="en-US" sz="2000" b="0" i="0" dirty="0">
                <a:solidFill>
                  <a:schemeClr val="bg1"/>
                </a:solidFill>
                <a:effectLst/>
                <a:latin typeface="GDS Transport"/>
              </a:rPr>
              <a:t>Historic England</a:t>
            </a:r>
          </a:p>
          <a:p>
            <a:pPr algn="l">
              <a:buFont typeface="Arial" panose="020B0604020202020204" pitchFamily="34" charset="0"/>
              <a:buChar char="•"/>
            </a:pPr>
            <a:r>
              <a:rPr lang="en-US" sz="2000" b="0" i="0" dirty="0">
                <a:solidFill>
                  <a:schemeClr val="bg1"/>
                </a:solidFill>
                <a:effectLst/>
                <a:latin typeface="GDS Transport"/>
              </a:rPr>
              <a:t>Home Office</a:t>
            </a:r>
          </a:p>
          <a:p>
            <a:pPr algn="l">
              <a:buFont typeface="Arial" panose="020B0604020202020204" pitchFamily="34" charset="0"/>
              <a:buChar char="•"/>
            </a:pPr>
            <a:r>
              <a:rPr lang="en-US" sz="2000" b="0" i="0" dirty="0">
                <a:solidFill>
                  <a:schemeClr val="bg1"/>
                </a:solidFill>
                <a:effectLst/>
                <a:latin typeface="GDS Transport"/>
              </a:rPr>
              <a:t>Local Government Association</a:t>
            </a:r>
          </a:p>
          <a:p>
            <a:pPr algn="l">
              <a:buFont typeface="Arial" panose="020B0604020202020204" pitchFamily="34" charset="0"/>
              <a:buChar char="•"/>
            </a:pPr>
            <a:r>
              <a:rPr lang="en-US" sz="2000" b="0" i="0" dirty="0">
                <a:solidFill>
                  <a:schemeClr val="bg1"/>
                </a:solidFill>
                <a:effectLst/>
                <a:latin typeface="GDS Transport"/>
              </a:rPr>
              <a:t>National Fire Chiefs Council</a:t>
            </a:r>
          </a:p>
          <a:p>
            <a:pPr algn="l">
              <a:buFont typeface="Arial" panose="020B0604020202020204" pitchFamily="34" charset="0"/>
              <a:buChar char="•"/>
            </a:pPr>
            <a:r>
              <a:rPr lang="en-US" sz="2000" b="0" i="0" dirty="0">
                <a:solidFill>
                  <a:schemeClr val="bg1"/>
                </a:solidFill>
                <a:effectLst/>
                <a:latin typeface="GDS Transport"/>
              </a:rPr>
              <a:t>National Police Chiefs’ Council</a:t>
            </a:r>
          </a:p>
          <a:p>
            <a:pPr algn="l">
              <a:buFont typeface="Arial" panose="020B0604020202020204" pitchFamily="34" charset="0"/>
              <a:buChar char="•"/>
            </a:pPr>
            <a:r>
              <a:rPr lang="en-US" sz="2000" b="0" i="0" dirty="0">
                <a:solidFill>
                  <a:schemeClr val="bg1"/>
                </a:solidFill>
                <a:effectLst/>
                <a:latin typeface="GDS Transport"/>
              </a:rPr>
              <a:t>Resolve</a:t>
            </a:r>
          </a:p>
          <a:p>
            <a:pPr algn="l">
              <a:buFont typeface="Arial" panose="020B0604020202020204" pitchFamily="34" charset="0"/>
              <a:buChar char="•"/>
            </a:pPr>
            <a:r>
              <a:rPr lang="en-US" sz="2000" b="0" i="0" dirty="0">
                <a:solidFill>
                  <a:schemeClr val="bg1"/>
                </a:solidFill>
                <a:effectLst/>
                <a:latin typeface="GDS Transport"/>
              </a:rPr>
              <a:t>Victims’ Commissioner</a:t>
            </a:r>
          </a:p>
          <a:p>
            <a:pPr algn="l">
              <a:buFont typeface="Arial" panose="020B0604020202020204" pitchFamily="34" charset="0"/>
              <a:buChar char="•"/>
            </a:pPr>
            <a:r>
              <a:rPr lang="en-US" sz="2000" b="0" i="0" dirty="0">
                <a:solidFill>
                  <a:schemeClr val="bg1"/>
                </a:solidFill>
                <a:effectLst/>
                <a:latin typeface="GDS Transport"/>
              </a:rPr>
              <a:t>Welsh Government</a:t>
            </a:r>
          </a:p>
        </p:txBody>
      </p:sp>
    </p:spTree>
    <p:extLst>
      <p:ext uri="{BB962C8B-B14F-4D97-AF65-F5344CB8AC3E}">
        <p14:creationId xmlns:p14="http://schemas.microsoft.com/office/powerpoint/2010/main" val="100513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1" name="Straight Connector 40">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7" name="Oval 46">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Oval 50">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7" name="Straight Connector 56">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5" name="Straight Connector 64">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5556FEF-29D5-891D-8638-F15F23B74321}"/>
              </a:ext>
            </a:extLst>
          </p:cNvPr>
          <p:cNvSpPr>
            <a:spLocks noGrp="1"/>
          </p:cNvSpPr>
          <p:nvPr>
            <p:ph type="title"/>
          </p:nvPr>
        </p:nvSpPr>
        <p:spPr>
          <a:xfrm>
            <a:off x="630936" y="495992"/>
            <a:ext cx="4195140" cy="5638831"/>
          </a:xfrm>
          <a:noFill/>
        </p:spPr>
        <p:txBody>
          <a:bodyPr anchor="ctr">
            <a:normAutofit/>
          </a:bodyPr>
          <a:lstStyle/>
          <a:p>
            <a:r>
              <a:rPr lang="en-GB" sz="4800"/>
              <a:t>Powers</a:t>
            </a:r>
          </a:p>
        </p:txBody>
      </p:sp>
      <p:sp>
        <p:nvSpPr>
          <p:cNvPr id="4" name="Slide Number Placeholder 3">
            <a:extLst>
              <a:ext uri="{FF2B5EF4-FFF2-40B4-BE49-F238E27FC236}">
                <a16:creationId xmlns:a16="http://schemas.microsoft.com/office/drawing/2014/main" id="{E791236E-DC45-4952-38B3-3507A107CE32}"/>
              </a:ext>
            </a:extLst>
          </p:cNvPr>
          <p:cNvSpPr>
            <a:spLocks noGrp="1"/>
          </p:cNvSpPr>
          <p:nvPr>
            <p:ph type="sldNum" sz="quarter" idx="12"/>
          </p:nvPr>
        </p:nvSpPr>
        <p:spPr>
          <a:xfrm>
            <a:off x="0" y="6309360"/>
            <a:ext cx="640080" cy="548640"/>
          </a:xfrm>
        </p:spPr>
        <p:txBody>
          <a:bodyPr>
            <a:normAutofit/>
          </a:bodyPr>
          <a:lstStyle/>
          <a:p>
            <a:pPr marL="0" marR="0" lvl="0" indent="0" algn="ctr"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a:ln>
                  <a:noFill/>
                </a:ln>
                <a:solidFill>
                  <a:schemeClr val="tx1"/>
                </a:solidFill>
                <a:effectLst/>
                <a:uLnTx/>
                <a:uFillTx/>
                <a:latin typeface="Calibri" panose="020F0502020204030204"/>
                <a:ea typeface="+mn-ea"/>
                <a:cs typeface="+mn-cs"/>
              </a:rPr>
              <a:pPr marL="0" marR="0" lvl="0" indent="0" algn="ctr" defTabSz="914400" rtl="0" eaLnBrk="1" fontAlgn="auto" latinLnBrk="0" hangingPunct="1">
                <a:spcBef>
                  <a:spcPts val="0"/>
                </a:spcBef>
                <a:spcAft>
                  <a:spcPts val="600"/>
                </a:spcAft>
                <a:buClrTx/>
                <a:buSzTx/>
                <a:buFontTx/>
                <a:buNone/>
                <a:tabLst/>
                <a:defRPr/>
              </a:pPr>
              <a:t>8</a:t>
            </a:fld>
            <a:endParaRPr kumimoji="0" lang="en-GB" b="0" i="0" u="none" strike="noStrike" kern="1200" cap="none" spc="0" normalizeH="0" baseline="0" noProof="0">
              <a:ln>
                <a:noFill/>
              </a:ln>
              <a:solidFill>
                <a:schemeClr val="tx1"/>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147B7FE1-1DBE-8F96-50A7-D7FE99A2D869}"/>
              </a:ext>
            </a:extLst>
          </p:cNvPr>
          <p:cNvGraphicFramePr>
            <a:graphicFrameLocks noGrp="1"/>
          </p:cNvGraphicFramePr>
          <p:nvPr>
            <p:ph idx="1"/>
            <p:extLst>
              <p:ext uri="{D42A27DB-BD31-4B8C-83A1-F6EECF244321}">
                <p14:modId xmlns:p14="http://schemas.microsoft.com/office/powerpoint/2010/main" val="410668929"/>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28035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8C11132D-1F41-3B02-95CE-437556F1108E}"/>
              </a:ext>
            </a:extLst>
          </p:cNvPr>
          <p:cNvSpPr>
            <a:spLocks noGrp="1"/>
          </p:cNvSpPr>
          <p:nvPr>
            <p:ph type="title"/>
          </p:nvPr>
        </p:nvSpPr>
        <p:spPr>
          <a:xfrm>
            <a:off x="1102368" y="3306515"/>
            <a:ext cx="3826286" cy="3215373"/>
          </a:xfrm>
        </p:spPr>
        <p:txBody>
          <a:bodyPr>
            <a:normAutofit/>
          </a:bodyPr>
          <a:lstStyle/>
          <a:p>
            <a:pPr algn="ctr"/>
            <a:r>
              <a:rPr lang="en-GB">
                <a:solidFill>
                  <a:schemeClr val="bg1"/>
                </a:solidFill>
              </a:rPr>
              <a:t>Case exercises</a:t>
            </a: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ABD82702-72EB-9790-2F8E-8164B3B54039}"/>
              </a:ext>
            </a:extLst>
          </p:cNvPr>
          <p:cNvSpPr>
            <a:spLocks noGrp="1"/>
          </p:cNvSpPr>
          <p:nvPr>
            <p:ph idx="1"/>
          </p:nvPr>
        </p:nvSpPr>
        <p:spPr>
          <a:xfrm>
            <a:off x="5211448" y="706508"/>
            <a:ext cx="5217173" cy="4351338"/>
          </a:xfrm>
        </p:spPr>
        <p:txBody>
          <a:bodyPr>
            <a:normAutofit/>
          </a:bodyPr>
          <a:lstStyle/>
          <a:p>
            <a:r>
              <a:rPr lang="en-GB" dirty="0">
                <a:solidFill>
                  <a:schemeClr val="bg1"/>
                </a:solidFill>
              </a:rPr>
              <a:t>Group 1 – Vulnerable Adult being bullied by neighbour who works for the local authority.</a:t>
            </a:r>
          </a:p>
          <a:p>
            <a:r>
              <a:rPr lang="en-GB" dirty="0">
                <a:solidFill>
                  <a:schemeClr val="bg1"/>
                </a:solidFill>
              </a:rPr>
              <a:t>Group 2 – Neighbours locked in a boundary dispute</a:t>
            </a:r>
          </a:p>
          <a:p>
            <a:r>
              <a:rPr lang="en-GB" dirty="0">
                <a:solidFill>
                  <a:schemeClr val="bg1"/>
                </a:solidFill>
              </a:rPr>
              <a:t>Group 3 – Rave in a quiet valley</a:t>
            </a:r>
          </a:p>
        </p:txBody>
      </p:sp>
      <p:sp>
        <p:nvSpPr>
          <p:cNvPr id="4" name="Slide Number Placeholder 3">
            <a:extLst>
              <a:ext uri="{FF2B5EF4-FFF2-40B4-BE49-F238E27FC236}">
                <a16:creationId xmlns:a16="http://schemas.microsoft.com/office/drawing/2014/main" id="{28DA5B36-CC20-E231-2E99-B97833AB5830}"/>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000000"/>
                </a:solidFill>
              </a:rPr>
              <a:pPr>
                <a:spcAft>
                  <a:spcPts val="600"/>
                </a:spcAft>
              </a:pPr>
              <a:t>9</a:t>
            </a:fld>
            <a:endParaRPr lang="en-GB">
              <a:solidFill>
                <a:srgbClr val="000000"/>
              </a:solidFill>
            </a:endParaRPr>
          </a:p>
        </p:txBody>
      </p:sp>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28524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360F5E38-BBC2-04A3-2C9D-D3B579ABFA42}"/>
              </a:ext>
            </a:extLst>
          </p:cNvPr>
          <p:cNvPicPr>
            <a:picLocks noChangeAspect="1"/>
          </p:cNvPicPr>
          <p:nvPr/>
        </p:nvPicPr>
        <p:blipFill>
          <a:blip r:embed="rId2"/>
          <a:srcRect r="17500"/>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6738F57C-067E-5E26-6F35-D9630D35D924}"/>
              </a:ext>
            </a:extLst>
          </p:cNvPr>
          <p:cNvSpPr>
            <a:spLocks noGrp="1"/>
          </p:cNvSpPr>
          <p:nvPr>
            <p:ph idx="1"/>
          </p:nvPr>
        </p:nvSpPr>
        <p:spPr>
          <a:xfrm>
            <a:off x="6234868" y="655672"/>
            <a:ext cx="5719709" cy="5516035"/>
          </a:xfrm>
        </p:spPr>
        <p:txBody>
          <a:bodyPr>
            <a:normAutofit/>
          </a:bodyPr>
          <a:lstStyle/>
          <a:p>
            <a:pPr marL="0" indent="0">
              <a:buNone/>
            </a:pPr>
            <a:r>
              <a:rPr lang="en-US" sz="2400" b="1" dirty="0">
                <a:solidFill>
                  <a:schemeClr val="bg1"/>
                </a:solidFill>
              </a:rPr>
              <a:t>The ASB Case Review (formerly known as the Community Trigger)</a:t>
            </a:r>
          </a:p>
          <a:p>
            <a:pPr marL="0" indent="0">
              <a:buNone/>
            </a:pPr>
            <a:r>
              <a:rPr lang="en-US" sz="1800" dirty="0">
                <a:solidFill>
                  <a:schemeClr val="bg1"/>
                </a:solidFill>
              </a:rPr>
              <a:t>Powers under Sections 104 and 105 of the Anti-social </a:t>
            </a:r>
            <a:r>
              <a:rPr lang="en-US" sz="1800" dirty="0" err="1">
                <a:solidFill>
                  <a:schemeClr val="bg1"/>
                </a:solidFill>
              </a:rPr>
              <a:t>Behaviour</a:t>
            </a:r>
            <a:r>
              <a:rPr lang="en-US" sz="1800" dirty="0">
                <a:solidFill>
                  <a:schemeClr val="bg1"/>
                </a:solidFill>
              </a:rPr>
              <a:t>, Crime and Policing Act 2014, to be triggered with consent by a family member, MP or </a:t>
            </a:r>
            <a:r>
              <a:rPr lang="en-US" sz="1800" dirty="0" err="1">
                <a:solidFill>
                  <a:schemeClr val="bg1"/>
                </a:solidFill>
              </a:rPr>
              <a:t>Councillor</a:t>
            </a:r>
            <a:r>
              <a:rPr lang="en-US" sz="1800" dirty="0">
                <a:solidFill>
                  <a:schemeClr val="bg1"/>
                </a:solidFill>
              </a:rPr>
              <a:t>, or other professional when seeking review of police action following the report of three antisocial </a:t>
            </a:r>
            <a:r>
              <a:rPr lang="en-US" sz="1800" dirty="0" err="1">
                <a:solidFill>
                  <a:schemeClr val="bg1"/>
                </a:solidFill>
              </a:rPr>
              <a:t>behaviour</a:t>
            </a:r>
            <a:r>
              <a:rPr lang="en-US" sz="1800" dirty="0">
                <a:solidFill>
                  <a:schemeClr val="bg1"/>
                </a:solidFill>
              </a:rPr>
              <a:t> incidents.</a:t>
            </a:r>
          </a:p>
          <a:p>
            <a:pPr marL="0" indent="0">
              <a:buNone/>
            </a:pPr>
            <a:r>
              <a:rPr lang="en-US" sz="1800" dirty="0">
                <a:solidFill>
                  <a:schemeClr val="bg1"/>
                </a:solidFill>
              </a:rPr>
              <a:t>A review request may be made, after 5 or more Community incidents of ASB have occurred and any member from that community may request a review.</a:t>
            </a:r>
          </a:p>
          <a:p>
            <a:pPr marL="0" indent="0">
              <a:buNone/>
            </a:pPr>
            <a:r>
              <a:rPr lang="en-US" sz="1800" dirty="0">
                <a:solidFill>
                  <a:schemeClr val="bg1"/>
                </a:solidFill>
              </a:rPr>
              <a:t>The review will be undertaken by a peer from either that force or </a:t>
            </a:r>
            <a:r>
              <a:rPr lang="en-US" sz="1800" dirty="0" err="1">
                <a:solidFill>
                  <a:schemeClr val="bg1"/>
                </a:solidFill>
              </a:rPr>
              <a:t>neighbouring</a:t>
            </a:r>
            <a:r>
              <a:rPr lang="en-US" sz="1800" dirty="0">
                <a:solidFill>
                  <a:schemeClr val="bg1"/>
                </a:solidFill>
              </a:rPr>
              <a:t> force and the </a:t>
            </a:r>
            <a:r>
              <a:rPr lang="en-US" sz="1800" dirty="0">
                <a:solidFill>
                  <a:schemeClr val="bg1"/>
                </a:solidFill>
                <a:latin typeface="GDS Transport"/>
              </a:rPr>
              <a:t>Police and Crime Commissioner will be informed when the ASB Case Review is set up.</a:t>
            </a:r>
          </a:p>
          <a:p>
            <a:pPr marL="0" indent="0">
              <a:buNone/>
            </a:pPr>
            <a:r>
              <a:rPr lang="en-US" sz="1800" dirty="0">
                <a:solidFill>
                  <a:schemeClr val="bg1"/>
                </a:solidFill>
                <a:latin typeface="GDS Transport"/>
              </a:rPr>
              <a:t>The purpose of the review is not to attribute blame but to decide if other action should have or could now be taken and to learn lessons from the matter.</a:t>
            </a:r>
            <a:endParaRPr lang="en-GB" sz="1800" dirty="0">
              <a:solidFill>
                <a:schemeClr val="bg1"/>
              </a:solidFill>
            </a:endParaRPr>
          </a:p>
          <a:p>
            <a:endParaRPr lang="en-GB" sz="1500" dirty="0">
              <a:solidFill>
                <a:schemeClr val="bg1"/>
              </a:solidFill>
            </a:endParaRPr>
          </a:p>
        </p:txBody>
      </p:sp>
      <p:sp>
        <p:nvSpPr>
          <p:cNvPr id="4" name="Slide Number Placeholder 3">
            <a:extLst>
              <a:ext uri="{FF2B5EF4-FFF2-40B4-BE49-F238E27FC236}">
                <a16:creationId xmlns:a16="http://schemas.microsoft.com/office/drawing/2014/main" id="{FB8CCBFD-BEEE-1873-210B-424FB35EE3B3}"/>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chemeClr val="bg1"/>
                </a:solidFill>
              </a:rPr>
              <a:pPr>
                <a:spcAft>
                  <a:spcPts val="600"/>
                </a:spcAft>
              </a:pPr>
              <a:t>10</a:t>
            </a:fld>
            <a:endParaRPr lang="en-GB">
              <a:solidFill>
                <a:schemeClr val="bg1"/>
              </a:solidFill>
            </a:endParaRP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21450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6280F82-4E66-F926-132B-A4C869AF0FD0}"/>
              </a:ext>
            </a:extLst>
          </p:cNvPr>
          <p:cNvPicPr>
            <a:picLocks noGrp="1" noChangeAspect="1"/>
          </p:cNvPicPr>
          <p:nvPr>
            <p:ph idx="1"/>
          </p:nvPr>
        </p:nvPicPr>
        <p:blipFill>
          <a:blip r:embed="rId2"/>
          <a:stretch>
            <a:fillRect/>
          </a:stretch>
        </p:blipFill>
        <p:spPr>
          <a:xfrm>
            <a:off x="1135781" y="750771"/>
            <a:ext cx="9683015" cy="5426192"/>
          </a:xfrm>
          <a:prstGeom prst="rect">
            <a:avLst/>
          </a:prstGeom>
        </p:spPr>
      </p:pic>
      <p:sp>
        <p:nvSpPr>
          <p:cNvPr id="4" name="Slide Number Placeholder 3">
            <a:extLst>
              <a:ext uri="{FF2B5EF4-FFF2-40B4-BE49-F238E27FC236}">
                <a16:creationId xmlns:a16="http://schemas.microsoft.com/office/drawing/2014/main" id="{A8BF349C-8157-0D76-AC57-8831BEE41527}"/>
              </a:ext>
            </a:extLst>
          </p:cNvPr>
          <p:cNvSpPr>
            <a:spLocks noGrp="1"/>
          </p:cNvSpPr>
          <p:nvPr>
            <p:ph type="sldNum" sz="quarter" idx="12"/>
          </p:nvPr>
        </p:nvSpPr>
        <p:spPr/>
        <p:txBody>
          <a:bodyPr/>
          <a:lstStyle/>
          <a:p>
            <a:fld id="{7EE70F85-FB46-4664-904F-529BF12CA752}" type="slidenum">
              <a:rPr lang="en-GB" smtClean="0"/>
              <a:t>11</a:t>
            </a:fld>
            <a:endParaRPr lang="en-GB"/>
          </a:p>
        </p:txBody>
      </p:sp>
    </p:spTree>
    <p:extLst>
      <p:ext uri="{BB962C8B-B14F-4D97-AF65-F5344CB8AC3E}">
        <p14:creationId xmlns:p14="http://schemas.microsoft.com/office/powerpoint/2010/main" val="2863158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EE351-87A5-A0F1-A60B-21171CC8316F}"/>
              </a:ext>
            </a:extLst>
          </p:cNvPr>
          <p:cNvSpPr>
            <a:spLocks noGrp="1"/>
          </p:cNvSpPr>
          <p:nvPr>
            <p:ph type="title"/>
          </p:nvPr>
        </p:nvSpPr>
        <p:spPr/>
        <p:txBody>
          <a:bodyPr/>
          <a:lstStyle/>
          <a:p>
            <a:r>
              <a:rPr lang="en-GB" dirty="0"/>
              <a:t>The Cost of ASB – Fiona Pilkington Murder Suicide.</a:t>
            </a:r>
          </a:p>
        </p:txBody>
      </p:sp>
      <p:pic>
        <p:nvPicPr>
          <p:cNvPr id="6" name="Content Placeholder 5">
            <a:extLst>
              <a:ext uri="{FF2B5EF4-FFF2-40B4-BE49-F238E27FC236}">
                <a16:creationId xmlns:a16="http://schemas.microsoft.com/office/drawing/2014/main" id="{48FDE05B-A348-262B-FB83-1CB70535ECE9}"/>
              </a:ext>
            </a:extLst>
          </p:cNvPr>
          <p:cNvPicPr>
            <a:picLocks noGrp="1" noChangeAspect="1"/>
          </p:cNvPicPr>
          <p:nvPr>
            <p:ph idx="1"/>
          </p:nvPr>
        </p:nvPicPr>
        <p:blipFill>
          <a:blip r:embed="rId2"/>
          <a:stretch>
            <a:fillRect/>
          </a:stretch>
        </p:blipFill>
        <p:spPr>
          <a:xfrm>
            <a:off x="2496785" y="1825625"/>
            <a:ext cx="7198429" cy="4351338"/>
          </a:xfrm>
          <a:prstGeom prst="rect">
            <a:avLst/>
          </a:prstGeom>
        </p:spPr>
      </p:pic>
      <p:sp>
        <p:nvSpPr>
          <p:cNvPr id="4" name="Slide Number Placeholder 3">
            <a:extLst>
              <a:ext uri="{FF2B5EF4-FFF2-40B4-BE49-F238E27FC236}">
                <a16:creationId xmlns:a16="http://schemas.microsoft.com/office/drawing/2014/main" id="{8BC28B32-CDA7-9D7F-0574-032588846D57}"/>
              </a:ext>
            </a:extLst>
          </p:cNvPr>
          <p:cNvSpPr>
            <a:spLocks noGrp="1"/>
          </p:cNvSpPr>
          <p:nvPr>
            <p:ph type="sldNum" sz="quarter" idx="12"/>
          </p:nvPr>
        </p:nvSpPr>
        <p:spPr/>
        <p:txBody>
          <a:bodyPr/>
          <a:lstStyle/>
          <a:p>
            <a:fld id="{7EE70F85-FB46-4664-904F-529BF12CA752}" type="slidenum">
              <a:rPr lang="en-GB" smtClean="0"/>
              <a:t>12</a:t>
            </a:fld>
            <a:endParaRPr lang="en-GB"/>
          </a:p>
        </p:txBody>
      </p:sp>
      <p:sp>
        <p:nvSpPr>
          <p:cNvPr id="10" name="TextBox 9">
            <a:extLst>
              <a:ext uri="{FF2B5EF4-FFF2-40B4-BE49-F238E27FC236}">
                <a16:creationId xmlns:a16="http://schemas.microsoft.com/office/drawing/2014/main" id="{DB319F97-C6AE-6481-873B-73DCCBC363D7}"/>
              </a:ext>
            </a:extLst>
          </p:cNvPr>
          <p:cNvSpPr txBox="1"/>
          <p:nvPr/>
        </p:nvSpPr>
        <p:spPr>
          <a:xfrm flipH="1">
            <a:off x="10042215" y="4262401"/>
            <a:ext cx="1990639" cy="923330"/>
          </a:xfrm>
          <a:prstGeom prst="rect">
            <a:avLst/>
          </a:prstGeom>
          <a:noFill/>
        </p:spPr>
        <p:txBody>
          <a:bodyPr wrap="square">
            <a:spAutoFit/>
          </a:bodyPr>
          <a:lstStyle/>
          <a:p>
            <a:r>
              <a:rPr lang="en-GB" dirty="0">
                <a:hlinkClick r:id="rId3"/>
              </a:rPr>
              <a:t>Fiona Pilkington: Anti-social Behaviour</a:t>
            </a:r>
            <a:endParaRPr lang="en-GB" dirty="0"/>
          </a:p>
        </p:txBody>
      </p:sp>
    </p:spTree>
    <p:extLst>
      <p:ext uri="{BB962C8B-B14F-4D97-AF65-F5344CB8AC3E}">
        <p14:creationId xmlns:p14="http://schemas.microsoft.com/office/powerpoint/2010/main" val="3383833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647A576-B420-FEB3-D32F-9987B7448E38}"/>
              </a:ext>
            </a:extLst>
          </p:cNvPr>
          <p:cNvPicPr>
            <a:picLocks noChangeAspect="1"/>
          </p:cNvPicPr>
          <p:nvPr/>
        </p:nvPicPr>
        <p:blipFill>
          <a:blip r:embed="rId2">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7A96054-DA29-E25A-BC7C-95FB42D3FA50}"/>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Questions!</a:t>
            </a:r>
            <a:br>
              <a:rPr lang="en-GB" dirty="0">
                <a:solidFill>
                  <a:srgbClr val="FFFFFF"/>
                </a:solidFill>
              </a:rPr>
            </a:br>
            <a:endParaRPr lang="en-GB" dirty="0">
              <a:solidFill>
                <a:srgbClr val="FFFFFF"/>
              </a:solidFill>
            </a:endParaRPr>
          </a:p>
        </p:txBody>
      </p:sp>
      <p:sp>
        <p:nvSpPr>
          <p:cNvPr id="4" name="Slide Number Placeholder 3">
            <a:extLst>
              <a:ext uri="{FF2B5EF4-FFF2-40B4-BE49-F238E27FC236}">
                <a16:creationId xmlns:a16="http://schemas.microsoft.com/office/drawing/2014/main" id="{3BED3D05-42F3-F892-291C-0A17F7692146}"/>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FFFFFF"/>
                </a:solidFill>
              </a:rPr>
              <a:pPr>
                <a:spcAft>
                  <a:spcPts val="600"/>
                </a:spcAft>
              </a:pPr>
              <a:t>13</a:t>
            </a:fld>
            <a:endParaRPr lang="en-GB">
              <a:solidFill>
                <a:srgbClr val="FFFFFF"/>
              </a:solidFill>
            </a:endParaRPr>
          </a:p>
        </p:txBody>
      </p:sp>
      <p:graphicFrame>
        <p:nvGraphicFramePr>
          <p:cNvPr id="6" name="Content Placeholder 2">
            <a:extLst>
              <a:ext uri="{FF2B5EF4-FFF2-40B4-BE49-F238E27FC236}">
                <a16:creationId xmlns:a16="http://schemas.microsoft.com/office/drawing/2014/main" id="{FC710422-3582-401A-1668-3E3B91F5DD3A}"/>
              </a:ext>
            </a:extLst>
          </p:cNvPr>
          <p:cNvGraphicFramePr>
            <a:graphicFrameLocks noGrp="1"/>
          </p:cNvGraphicFramePr>
          <p:nvPr>
            <p:ph idx="1"/>
            <p:extLst>
              <p:ext uri="{D42A27DB-BD31-4B8C-83A1-F6EECF244321}">
                <p14:modId xmlns:p14="http://schemas.microsoft.com/office/powerpoint/2010/main" val="26068550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93906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FA977F-CC79-2FDE-3C65-48C61683FFE1}"/>
              </a:ext>
            </a:extLst>
          </p:cNvPr>
          <p:cNvSpPr>
            <a:spLocks noGrp="1"/>
          </p:cNvSpPr>
          <p:nvPr>
            <p:ph idx="1"/>
          </p:nvPr>
        </p:nvSpPr>
        <p:spPr/>
        <p:txBody>
          <a:bodyPr/>
          <a:lstStyle/>
          <a:p>
            <a:endParaRPr lang="en-GB" dirty="0">
              <a:hlinkClick r:id="rId2"/>
            </a:endParaRPr>
          </a:p>
          <a:p>
            <a:endParaRPr lang="en-GB" dirty="0">
              <a:hlinkClick r:id="rId2"/>
            </a:endParaRPr>
          </a:p>
          <a:p>
            <a:pPr marL="0" indent="0">
              <a:buNone/>
            </a:pPr>
            <a:r>
              <a:rPr lang="en-GB" dirty="0">
                <a:hlinkClick r:id="rId2"/>
              </a:rPr>
              <a:t>ipcc_report-fiona-pilkington-leicestershire.pdf</a:t>
            </a:r>
            <a:endParaRPr lang="en-GB" dirty="0"/>
          </a:p>
        </p:txBody>
      </p:sp>
      <p:sp>
        <p:nvSpPr>
          <p:cNvPr id="4" name="Slide Number Placeholder 3">
            <a:extLst>
              <a:ext uri="{FF2B5EF4-FFF2-40B4-BE49-F238E27FC236}">
                <a16:creationId xmlns:a16="http://schemas.microsoft.com/office/drawing/2014/main" id="{418AD9AB-2A93-AE49-D66E-A267F44DA975}"/>
              </a:ext>
            </a:extLst>
          </p:cNvPr>
          <p:cNvSpPr>
            <a:spLocks noGrp="1"/>
          </p:cNvSpPr>
          <p:nvPr>
            <p:ph type="sldNum" sz="quarter" idx="12"/>
          </p:nvPr>
        </p:nvSpPr>
        <p:spPr/>
        <p:txBody>
          <a:bodyPr/>
          <a:lstStyle/>
          <a:p>
            <a:fld id="{7EE70F85-FB46-4664-904F-529BF12CA752}" type="slidenum">
              <a:rPr lang="en-GB" smtClean="0"/>
              <a:t>14</a:t>
            </a:fld>
            <a:endParaRPr lang="en-GB"/>
          </a:p>
        </p:txBody>
      </p:sp>
      <p:pic>
        <p:nvPicPr>
          <p:cNvPr id="6" name="Picture 5">
            <a:extLst>
              <a:ext uri="{FF2B5EF4-FFF2-40B4-BE49-F238E27FC236}">
                <a16:creationId xmlns:a16="http://schemas.microsoft.com/office/drawing/2014/main" id="{647227CB-E697-536A-1335-318706B82AA9}"/>
              </a:ext>
            </a:extLst>
          </p:cNvPr>
          <p:cNvPicPr>
            <a:picLocks noChangeAspect="1"/>
          </p:cNvPicPr>
          <p:nvPr/>
        </p:nvPicPr>
        <p:blipFill>
          <a:blip r:embed="rId3"/>
          <a:stretch>
            <a:fillRect/>
          </a:stretch>
        </p:blipFill>
        <p:spPr>
          <a:xfrm>
            <a:off x="2437889" y="3698059"/>
            <a:ext cx="7316221" cy="2026785"/>
          </a:xfrm>
          <a:prstGeom prst="rect">
            <a:avLst/>
          </a:prstGeom>
        </p:spPr>
      </p:pic>
    </p:spTree>
    <p:extLst>
      <p:ext uri="{BB962C8B-B14F-4D97-AF65-F5344CB8AC3E}">
        <p14:creationId xmlns:p14="http://schemas.microsoft.com/office/powerpoint/2010/main" val="10120168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722</Words>
  <Application>Microsoft Office PowerPoint</Application>
  <PresentationFormat>Widescreen</PresentationFormat>
  <Paragraphs>91</Paragraphs>
  <Slides>14</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14</vt:i4>
      </vt:variant>
    </vt:vector>
  </HeadingPairs>
  <TitlesOfParts>
    <vt:vector size="23" baseType="lpstr">
      <vt:lpstr>GDS Transport</vt:lpstr>
      <vt:lpstr>lato-regular</vt:lpstr>
      <vt:lpstr>latowebbold</vt:lpstr>
      <vt:lpstr>Myriad Pro</vt:lpstr>
      <vt:lpstr>Arial</vt:lpstr>
      <vt:lpstr>Calibri</vt:lpstr>
      <vt:lpstr>Calibri Light</vt:lpstr>
      <vt:lpstr>20140311PresentationUWTSDTemplate</vt:lpstr>
      <vt:lpstr>1_Office Theme</vt:lpstr>
      <vt:lpstr>BMPL5013 4. Antisocial Behaviour: definition, response and impact. </vt:lpstr>
      <vt:lpstr>Contents</vt:lpstr>
      <vt:lpstr>Antisocial Behaviour</vt:lpstr>
      <vt:lpstr>PowerPoint Presentation</vt:lpstr>
      <vt:lpstr>PowerPoint Presentation</vt:lpstr>
      <vt:lpstr>13 Different Types</vt:lpstr>
      <vt:lpstr>HO Principles</vt:lpstr>
      <vt:lpstr>Powers</vt:lpstr>
      <vt:lpstr>Case exercises</vt:lpstr>
      <vt:lpstr>PowerPoint Presentation</vt:lpstr>
      <vt:lpstr>PowerPoint Presentation</vt:lpstr>
      <vt:lpstr>The Cost of ASB – Fiona Pilkington Murder Suicide.</vt:lpstr>
      <vt:lpstr>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Melanie Thomas</cp:lastModifiedBy>
  <cp:revision>28</cp:revision>
  <dcterms:created xsi:type="dcterms:W3CDTF">2024-09-16T13:45:24Z</dcterms:created>
  <dcterms:modified xsi:type="dcterms:W3CDTF">2025-10-22T15:40:34Z</dcterms:modified>
</cp:coreProperties>
</file>