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notesMasterIdLst>
    <p:notesMasterId r:id="rId12"/>
  </p:notesMasterIdLst>
  <p:sldIdLst>
    <p:sldId id="256" r:id="rId2"/>
    <p:sldId id="267" r:id="rId3"/>
    <p:sldId id="257" r:id="rId4"/>
    <p:sldId id="258" r:id="rId5"/>
    <p:sldId id="259" r:id="rId6"/>
    <p:sldId id="260" r:id="rId7"/>
    <p:sldId id="263" r:id="rId8"/>
    <p:sldId id="264" r:id="rId9"/>
    <p:sldId id="265"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75152"/>
  </p:normalViewPr>
  <p:slideViewPr>
    <p:cSldViewPr snapToGrid="0">
      <p:cViewPr varScale="1">
        <p:scale>
          <a:sx n="83" d="100"/>
          <a:sy n="83" d="100"/>
        </p:scale>
        <p:origin x="1404" y="84"/>
      </p:cViewPr>
      <p:guideLst/>
    </p:cSldViewPr>
  </p:slideViewPr>
  <p:notesTextViewPr>
    <p:cViewPr>
      <p:scale>
        <a:sx n="110" d="100"/>
        <a:sy n="11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BC4547-3047-8A4B-97B4-89E6B3102188}" type="datetimeFigureOut">
              <a:rPr lang="x-none" smtClean="0"/>
              <a:t>7/14/2023</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79FD1-EB1C-EF48-9F24-84F3306C02EA}" type="slidenum">
              <a:rPr lang="x-none" smtClean="0"/>
              <a:t>‹#›</a:t>
            </a:fld>
            <a:endParaRPr lang="x-none"/>
          </a:p>
        </p:txBody>
      </p:sp>
    </p:spTree>
    <p:extLst>
      <p:ext uri="{BB962C8B-B14F-4D97-AF65-F5344CB8AC3E}">
        <p14:creationId xmlns:p14="http://schemas.microsoft.com/office/powerpoint/2010/main" val="4082111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get insights, knowledge management entails collecting, verifying, and organizing data. By placing a premium on knowledge management, these businesses may boost their ability to make sound decisions, boost productivity, and provide excellent service to their customers </a:t>
            </a:r>
            <a:r>
              <a:rPr lang="en-GB" sz="1800" b="0" i="0" u="none" strike="noStrike" dirty="0">
                <a:solidFill>
                  <a:srgbClr val="374151"/>
                </a:solidFill>
                <a:effectLst/>
                <a:latin typeface="Roboto" panose="02000000000000000000" pitchFamily="2" charset="0"/>
              </a:rPr>
              <a:t>(Wiig, 2014)</a:t>
            </a:r>
            <a:r>
              <a:rPr lang="en-GB" dirty="0"/>
              <a:t>. With the help of knowledge management, they are able to use cutting-edge technology and analytics to adjust to the ever-shifting nature of the business world. Amazon and eBay may successfully exploit their information assets to sustain their dominant positions in the e-commerce industry by emphasizing talent and knowledge development, developing a culture of learning and cooperation, and taking market research and ethical considerations into account.</a:t>
            </a:r>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2</a:t>
            </a:fld>
            <a:endParaRPr lang="x-none"/>
          </a:p>
        </p:txBody>
      </p:sp>
    </p:spTree>
    <p:extLst>
      <p:ext uri="{BB962C8B-B14F-4D97-AF65-F5344CB8AC3E}">
        <p14:creationId xmlns:p14="http://schemas.microsoft.com/office/powerpoint/2010/main" val="4104786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guarantee timely and systematic acquisition of information, Amazon and eBay have implemented effective methods. Methods like consumer surveys, focus groups, and statistical analyses may all be used in this endeavour. Establishing stringent validation methods is crucial for guaranteeing the precision and dependability of newly learned information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Serenko</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Bontis</a:t>
            </a:r>
            <a:r>
              <a:rPr lang="en-GB" sz="1800" b="0" i="0" u="none" strike="noStrike" dirty="0">
                <a:solidFill>
                  <a:srgbClr val="374151"/>
                </a:solidFill>
                <a:effectLst/>
                <a:latin typeface="Roboto" panose="02000000000000000000" pitchFamily="2" charset="0"/>
              </a:rPr>
              <a:t>, 2019)</a:t>
            </a:r>
            <a:r>
              <a:rPr lang="en-GB" dirty="0"/>
              <a:t>. Multiple checks, in-depth analysis, and stringent quality controls are all part of this process. Protecting the truthfulness and dependability of data: The two businesses may cut down on mistakes and make better choices if they put precision and dependability first. Data must be compared, sources must be verified, and information repositories must be kept current.</a:t>
            </a:r>
          </a:p>
          <a:p>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3</a:t>
            </a:fld>
            <a:endParaRPr lang="x-none"/>
          </a:p>
        </p:txBody>
      </p:sp>
    </p:spTree>
    <p:extLst>
      <p:ext uri="{BB962C8B-B14F-4D97-AF65-F5344CB8AC3E}">
        <p14:creationId xmlns:p14="http://schemas.microsoft.com/office/powerpoint/2010/main" val="2098206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better manage and maintain their invaluable information assets, online marketplaces like Amazon and eBay should build up central repositories. This makes it simple to search for and retrieve data, making it more likely that workers will be able to rapidly find and use the information they need </a:t>
            </a:r>
            <a:r>
              <a:rPr lang="en-GB" sz="1800" b="0" i="0" u="none" strike="noStrike" dirty="0">
                <a:solidFill>
                  <a:srgbClr val="374151"/>
                </a:solidFill>
                <a:effectLst/>
                <a:latin typeface="Roboto" panose="02000000000000000000" pitchFamily="2" charset="0"/>
              </a:rPr>
              <a:t>(Wiig, 2014)</a:t>
            </a:r>
            <a:r>
              <a:rPr lang="en-GB" dirty="0"/>
              <a:t>. Effective knowledge management requires a methodical approach to information storage and retrieval. Companies may develop a methodical framework for workers to easily find and retrieve information by categorizing and classifying knowledge. Knowledge asset Knowledge assets are better organized and more easily discoverable when a tagging system is put in place and appropriate categories are assigned to them. Employees may easily find the specific pieces of information they need to make crucial business choices thanks to this.</a:t>
            </a:r>
          </a:p>
          <a:p>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4</a:t>
            </a:fld>
            <a:endParaRPr lang="x-none"/>
          </a:p>
        </p:txBody>
      </p:sp>
    </p:spTree>
    <p:extLst>
      <p:ext uri="{BB962C8B-B14F-4D97-AF65-F5344CB8AC3E}">
        <p14:creationId xmlns:p14="http://schemas.microsoft.com/office/powerpoint/2010/main" val="3708808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marketplaces like Amazon and eBay might improve their knowledge management systems by adopting cutting-edge technological solutions. Effectively harnessing the potential of information requires making use of tools and platforms that make data gathering, storage, and analysis more efficient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Serenko</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Bontis</a:t>
            </a:r>
            <a:r>
              <a:rPr lang="en-GB" sz="1800" b="0" i="0" u="none" strike="noStrike" dirty="0">
                <a:solidFill>
                  <a:srgbClr val="374151"/>
                </a:solidFill>
                <a:effectLst/>
                <a:latin typeface="Roboto" panose="02000000000000000000" pitchFamily="2" charset="0"/>
              </a:rPr>
              <a:t>, 2019)</a:t>
            </a:r>
            <a:r>
              <a:rPr lang="en-GB" dirty="0"/>
              <a:t>. Both businesses may benefit from automating tasks, gaining actionable insights, and discovering new patterns in massive volumes of data by using AI and ML technology. Customer preferences can be uncovered, processes may be optimized, and unique suggestions can be made thanks to these technological advancements. Amazon and eBay can learn a lot about their customers, the market, and how well their businesses are doing thanks to data analytics. Decisions, plans, and opportunities for improvement and expansion may all be informed by data analysis.</a:t>
            </a:r>
          </a:p>
          <a:p>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5</a:t>
            </a:fld>
            <a:endParaRPr lang="x-none"/>
          </a:p>
        </p:txBody>
      </p:sp>
    </p:spTree>
    <p:extLst>
      <p:ext uri="{BB962C8B-B14F-4D97-AF65-F5344CB8AC3E}">
        <p14:creationId xmlns:p14="http://schemas.microsoft.com/office/powerpoint/2010/main" val="2723215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for Amazon and eBay to foster an environment where workers are encouraged to learn new things and grow professionally. This may be done by encouraging a growth mentality among employees and facilitating formal and informal training programs. The work environments at both organizations need to be conducive to teamwork and the free exchange of ideas. Projects involving many departments, online tools for working together, and periodic conferences or seminars to exchange information are all good ways to do this </a:t>
            </a:r>
            <a:r>
              <a:rPr lang="en-GB" sz="1800" b="0" i="0" u="none" strike="noStrike" dirty="0">
                <a:solidFill>
                  <a:srgbClr val="374151"/>
                </a:solidFill>
                <a:effectLst/>
                <a:latin typeface="Roboto" panose="02000000000000000000" pitchFamily="2" charset="0"/>
              </a:rPr>
              <a:t>(Nonaka &amp; Takeuchi, 2017)</a:t>
            </a:r>
            <a:r>
              <a:rPr lang="en-GB" dirty="0"/>
              <a:t>. The implementation of tools like internal forums, online communities, or mentoring programs may promote knowledge sharing across departments. By facilitating the exchange of ideas, best practices, and lessons learned across teams and departments, these online forums help businesses increase creativity and productivity.</a:t>
            </a:r>
          </a:p>
          <a:p>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6</a:t>
            </a:fld>
            <a:endParaRPr lang="x-none"/>
          </a:p>
        </p:txBody>
      </p:sp>
    </p:spTree>
    <p:extLst>
      <p:ext uri="{BB962C8B-B14F-4D97-AF65-F5344CB8AC3E}">
        <p14:creationId xmlns:p14="http://schemas.microsoft.com/office/powerpoint/2010/main" val="1346723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marketplaces like Amazon and eBay may learn a lot about their customers' habits, likes, and dislikes via data analysis. This information may be used to better understand consumer preferences, refine product lines, and fine-tune advertising campaigns. By using sophisticated recommendation systems driven by AI and machine learning, e-commerce giants like Amazon and eBay can provide their consumers a more tailored experience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Dalkir</a:t>
            </a:r>
            <a:r>
              <a:rPr lang="en-GB" sz="1800" b="0" i="0" u="none" strike="noStrike" dirty="0">
                <a:solidFill>
                  <a:srgbClr val="374151"/>
                </a:solidFill>
                <a:effectLst/>
                <a:latin typeface="Roboto" panose="02000000000000000000" pitchFamily="2" charset="0"/>
              </a:rPr>
              <a:t>, 2015)</a:t>
            </a:r>
            <a:r>
              <a:rPr lang="en-GB" dirty="0"/>
              <a:t>. Both businesses need state-of-the-art analytics and artificial intelligence tools if they are to extract useful information from their mountain of data. By using these tools, businesses may better understand their data, which in turn improves operational efficiency and strategic planning.</a:t>
            </a:r>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7</a:t>
            </a:fld>
            <a:endParaRPr lang="x-none"/>
          </a:p>
        </p:txBody>
      </p:sp>
    </p:spTree>
    <p:extLst>
      <p:ext uri="{BB962C8B-B14F-4D97-AF65-F5344CB8AC3E}">
        <p14:creationId xmlns:p14="http://schemas.microsoft.com/office/powerpoint/2010/main" val="3196348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encouraging communication between vendors, buyers, and other community members, Amazon and eBay may tap into the collective intelligence of their user bases. Making available discussion boards, online communities, and other types of online networking facilitates the exchange of ideas, information, and expertise. Both businesses may benefit from the information gleaned from customer evaluations and forum participation by vendors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Alavi</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Leidner</a:t>
            </a:r>
            <a:r>
              <a:rPr lang="en-GB" sz="1800" b="0" i="0" u="none" strike="noStrike" dirty="0">
                <a:solidFill>
                  <a:srgbClr val="374151"/>
                </a:solidFill>
                <a:effectLst/>
                <a:latin typeface="Roboto" panose="02000000000000000000" pitchFamily="2" charset="0"/>
              </a:rPr>
              <a:t>, 2011)</a:t>
            </a:r>
            <a:r>
              <a:rPr lang="en-GB" dirty="0"/>
              <a:t>. Customer reviews provide light on product performance, customer contentment, and development opportunities, while seller forums encourage cooperation and information exchange among vendors. consumer reviews, ratings, and feedback are all forms of user-generated material that Amazon and eBay may utilize to better understand consumer tastes, new trends, and market needs. Decisions, new product development, and advertising approaches may all benefit from an examination of this data.</a:t>
            </a:r>
          </a:p>
          <a:p>
            <a:endParaRPr lang="en-GB" dirty="0"/>
          </a:p>
          <a:p>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8</a:t>
            </a:fld>
            <a:endParaRPr lang="x-none"/>
          </a:p>
        </p:txBody>
      </p:sp>
    </p:spTree>
    <p:extLst>
      <p:ext uri="{BB962C8B-B14F-4D97-AF65-F5344CB8AC3E}">
        <p14:creationId xmlns:p14="http://schemas.microsoft.com/office/powerpoint/2010/main" val="2450137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remain at the forefront of their respective industries, e-commerce powerhouses like Amazon and eBay must place a premium on knowledge management.  With the help of efficient information management, both businesses may learn about the tastes, habits, and requirements of their clientele </a:t>
            </a:r>
            <a:r>
              <a:rPr lang="en-GB" sz="1800" b="0" i="0" u="none" strike="noStrike" dirty="0">
                <a:solidFill>
                  <a:srgbClr val="374151"/>
                </a:solidFill>
                <a:effectLst/>
                <a:latin typeface="Roboto" panose="02000000000000000000" pitchFamily="2" charset="0"/>
              </a:rPr>
              <a:t>(Hansen et al., 2018)</a:t>
            </a:r>
            <a:r>
              <a:rPr lang="en-GB" dirty="0"/>
              <a:t>. Success and expansion over the long term: If Amazon and eBay make knowledge management a top priority, they can achieve long-term success. Knowledge management systems allow businesses to do this by helping them improve efficiency, find new sources of income, and encourage creative thinking.</a:t>
            </a:r>
          </a:p>
          <a:p>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9</a:t>
            </a:fld>
            <a:endParaRPr lang="x-none"/>
          </a:p>
        </p:txBody>
      </p:sp>
    </p:spTree>
    <p:extLst>
      <p:ext uri="{BB962C8B-B14F-4D97-AF65-F5344CB8AC3E}">
        <p14:creationId xmlns:p14="http://schemas.microsoft.com/office/powerpoint/2010/main" val="27723995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x-none" dirty="0"/>
          </a:p>
        </p:txBody>
      </p:sp>
      <p:sp>
        <p:nvSpPr>
          <p:cNvPr id="4" name="Slide Number Placeholder 3"/>
          <p:cNvSpPr>
            <a:spLocks noGrp="1"/>
          </p:cNvSpPr>
          <p:nvPr>
            <p:ph type="sldNum" sz="quarter" idx="5"/>
          </p:nvPr>
        </p:nvSpPr>
        <p:spPr/>
        <p:txBody>
          <a:bodyPr/>
          <a:lstStyle/>
          <a:p>
            <a:fld id="{A5779FD1-EB1C-EF48-9F24-84F3306C02EA}" type="slidenum">
              <a:rPr lang="x-none" smtClean="0"/>
              <a:t>10</a:t>
            </a:fld>
            <a:endParaRPr lang="x-none"/>
          </a:p>
        </p:txBody>
      </p:sp>
    </p:spTree>
    <p:extLst>
      <p:ext uri="{BB962C8B-B14F-4D97-AF65-F5344CB8AC3E}">
        <p14:creationId xmlns:p14="http://schemas.microsoft.com/office/powerpoint/2010/main" val="2143608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7343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95955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736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7/14/2023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253837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9277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2286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2612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7/14/2023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261850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7/14/2023</a:t>
            </a:fld>
            <a:endParaRPr lang="en-US" dirty="0"/>
          </a:p>
        </p:txBody>
      </p:sp>
    </p:spTree>
    <p:extLst>
      <p:ext uri="{BB962C8B-B14F-4D97-AF65-F5344CB8AC3E}">
        <p14:creationId xmlns:p14="http://schemas.microsoft.com/office/powerpoint/2010/main" val="545631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6151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400199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8825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8454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94283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914018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484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7/14/2023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932288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945396" y="478502"/>
            <a:ext cx="9639945" cy="3690542"/>
          </a:xfrm>
        </p:spPr>
        <p:txBody>
          <a:bodyPr/>
          <a:lstStyle/>
          <a:p>
            <a:pPr algn="ctr"/>
            <a:r>
              <a:rPr lang="en-GB" sz="2500" b="1" dirty="0">
                <a:solidFill>
                  <a:schemeClr val="accent1">
                    <a:lumMod val="50000"/>
                  </a:schemeClr>
                </a:solidFill>
                <a:latin typeface="Arial" panose="020B0604020202020204" pitchFamily="34" charset="0"/>
                <a:cs typeface="Arial" panose="020B0604020202020204" pitchFamily="34" charset="0"/>
              </a:rPr>
              <a:t>BMSW5106 </a:t>
            </a:r>
            <a:br>
              <a:rPr lang="en-GB" sz="2500" b="1" dirty="0">
                <a:solidFill>
                  <a:schemeClr val="accent1">
                    <a:lumMod val="50000"/>
                  </a:schemeClr>
                </a:solidFill>
                <a:latin typeface="Arial" panose="020B0604020202020204" pitchFamily="34" charset="0"/>
                <a:cs typeface="Arial" panose="020B0604020202020204" pitchFamily="34" charset="0"/>
              </a:rPr>
            </a:br>
            <a:r>
              <a:rPr lang="en-GB" sz="2500" b="1" dirty="0">
                <a:solidFill>
                  <a:schemeClr val="accent1">
                    <a:lumMod val="50000"/>
                  </a:schemeClr>
                </a:solidFill>
                <a:latin typeface="Arial" panose="020B0604020202020204" pitchFamily="34" charset="0"/>
                <a:cs typeface="Arial" panose="020B0604020202020204" pitchFamily="34" charset="0"/>
              </a:rPr>
              <a:t>Knowledge and Information Management Skills for the Workplace</a:t>
            </a:r>
            <a:br>
              <a:rPr lang="en-GB" sz="2500" b="1" dirty="0">
                <a:solidFill>
                  <a:schemeClr val="accent1">
                    <a:lumMod val="50000"/>
                  </a:schemeClr>
                </a:solidFill>
                <a:latin typeface="Arial" panose="020B0604020202020204" pitchFamily="34" charset="0"/>
                <a:cs typeface="Arial" panose="020B0604020202020204" pitchFamily="34" charset="0"/>
              </a:rPr>
            </a:br>
            <a:br>
              <a:rPr lang="en-GB" sz="2500" b="1" dirty="0">
                <a:solidFill>
                  <a:schemeClr val="accent1">
                    <a:lumMod val="50000"/>
                  </a:schemeClr>
                </a:solidFill>
                <a:latin typeface="Arial" panose="020B0604020202020204" pitchFamily="34" charset="0"/>
                <a:cs typeface="Arial" panose="020B0604020202020204" pitchFamily="34" charset="0"/>
              </a:rPr>
            </a:br>
            <a:br>
              <a:rPr lang="en-GB" sz="3500" b="1" dirty="0">
                <a:solidFill>
                  <a:schemeClr val="accent1">
                    <a:lumMod val="50000"/>
                  </a:schemeClr>
                </a:solidFill>
                <a:latin typeface="Arial" panose="020B0604020202020204" pitchFamily="34" charset="0"/>
                <a:cs typeface="Arial" panose="020B0604020202020204" pitchFamily="34" charset="0"/>
              </a:rPr>
            </a:br>
            <a:r>
              <a:rPr lang="en-GB" sz="3500" b="1" dirty="0">
                <a:solidFill>
                  <a:schemeClr val="accent1">
                    <a:lumMod val="50000"/>
                  </a:schemeClr>
                </a:solidFill>
                <a:latin typeface="Arial" panose="020B0604020202020204" pitchFamily="34" charset="0"/>
                <a:cs typeface="Arial" panose="020B0604020202020204" pitchFamily="34" charset="0"/>
              </a:rPr>
              <a:t>The importance of knowledge management for maintaining a competitive edge in the e-commerce industry.</a:t>
            </a:r>
            <a:endParaRPr lang="x-none" sz="35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1953928" y="4910375"/>
            <a:ext cx="8222149" cy="1614412"/>
          </a:xfrm>
        </p:spPr>
        <p:txBody>
          <a:bodyPr>
            <a:normAutofit/>
          </a:bodyPr>
          <a:lstStyle/>
          <a:p>
            <a:pPr algn="ctr" rtl="0" fontAlgn="base">
              <a:spcBef>
                <a:spcPts val="0"/>
              </a:spcBef>
              <a:spcAft>
                <a:spcPts val="0"/>
              </a:spcAft>
              <a:buClr>
                <a:schemeClr val="tx1">
                  <a:lumMod val="95000"/>
                  <a:lumOff val="5000"/>
                </a:schemeClr>
              </a:buClr>
            </a:pPr>
            <a:r>
              <a:rPr lang="en-GB" dirty="0">
                <a:solidFill>
                  <a:srgbClr val="000000"/>
                </a:solidFill>
                <a:latin typeface="Arial" panose="020B0604020202020204" pitchFamily="34" charset="0"/>
              </a:rPr>
              <a:t>Students Name: Andreea </a:t>
            </a:r>
            <a:r>
              <a:rPr lang="en-GB" dirty="0" err="1">
                <a:solidFill>
                  <a:srgbClr val="000000"/>
                </a:solidFill>
                <a:latin typeface="Arial" panose="020B0604020202020204" pitchFamily="34" charset="0"/>
              </a:rPr>
              <a:t>Oana</a:t>
            </a:r>
            <a:r>
              <a:rPr lang="en-GB" dirty="0">
                <a:solidFill>
                  <a:srgbClr val="000000"/>
                </a:solidFill>
                <a:latin typeface="Arial" panose="020B0604020202020204" pitchFamily="34" charset="0"/>
              </a:rPr>
              <a:t> Vlasceanu</a:t>
            </a:r>
          </a:p>
          <a:p>
            <a:pPr algn="ctr" rtl="0" fontAlgn="base">
              <a:spcBef>
                <a:spcPts val="0"/>
              </a:spcBef>
              <a:spcAft>
                <a:spcPts val="0"/>
              </a:spcAft>
              <a:buClr>
                <a:schemeClr val="tx1">
                  <a:lumMod val="95000"/>
                  <a:lumOff val="5000"/>
                </a:schemeClr>
              </a:buClr>
            </a:pPr>
            <a:r>
              <a:rPr lang="en-GB" sz="1800" b="0" i="0" u="none" strike="noStrike" dirty="0">
                <a:solidFill>
                  <a:srgbClr val="000000"/>
                </a:solidFill>
                <a:effectLst/>
                <a:latin typeface="Arial" panose="020B0604020202020204" pitchFamily="34" charset="0"/>
              </a:rPr>
              <a:t>Students ID : 2108084 </a:t>
            </a:r>
          </a:p>
          <a:p>
            <a:pPr algn="ctr" rtl="0" fontAlgn="base">
              <a:spcBef>
                <a:spcPts val="0"/>
              </a:spcBef>
              <a:spcAft>
                <a:spcPts val="0"/>
              </a:spcAft>
              <a:buClr>
                <a:schemeClr val="tx1">
                  <a:lumMod val="95000"/>
                  <a:lumOff val="5000"/>
                </a:schemeClr>
              </a:buClr>
            </a:pPr>
            <a:r>
              <a:rPr lang="en-GB" sz="1800" b="0" i="0" u="none" strike="noStrike" dirty="0">
                <a:solidFill>
                  <a:srgbClr val="000000"/>
                </a:solidFill>
                <a:effectLst/>
                <a:latin typeface="Arial" panose="020B0604020202020204" pitchFamily="34" charset="0"/>
              </a:rPr>
              <a:t>Lecturer name: Samuel Ofori                                 </a:t>
            </a:r>
          </a:p>
        </p:txBody>
      </p:sp>
    </p:spTree>
    <p:extLst>
      <p:ext uri="{BB962C8B-B14F-4D97-AF65-F5344CB8AC3E}">
        <p14:creationId xmlns:p14="http://schemas.microsoft.com/office/powerpoint/2010/main" val="4253007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5" y="0"/>
            <a:ext cx="7766936" cy="865632"/>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Introduction</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5" y="1514897"/>
            <a:ext cx="5767773" cy="4929446"/>
          </a:xfrm>
        </p:spPr>
        <p:txBody>
          <a:bodyPr>
            <a:normAutofit/>
          </a:bodyPr>
          <a:lstStyle/>
          <a:p>
            <a:pPr algn="just" rtl="0" fontAlgn="base">
              <a:spcBef>
                <a:spcPts val="0"/>
              </a:spcBef>
              <a:spcAft>
                <a:spcPts val="0"/>
              </a:spcAft>
              <a:buClr>
                <a:schemeClr val="tx1">
                  <a:lumMod val="95000"/>
                  <a:lumOff val="5000"/>
                </a:schemeClr>
              </a:buClr>
            </a:pPr>
            <a:r>
              <a:rPr lang="en-GB" b="0" i="0" u="none" strike="noStrike" dirty="0">
                <a:solidFill>
                  <a:schemeClr val="tx1"/>
                </a:solidFill>
                <a:effectLst/>
                <a:latin typeface="Arial" panose="020B0604020202020204" pitchFamily="34" charset="0"/>
              </a:rPr>
              <a:t>Amazon and eBay need knowledge management to compete in the e-commerce market. Acquiring, validating, and organising information yields insights. Knowledge management improves decision-making, operational efficiency, and customer experience for these firms </a:t>
            </a:r>
            <a:r>
              <a:rPr lang="en-GB" sz="1800" b="0" i="0" u="none" strike="noStrike" dirty="0">
                <a:solidFill>
                  <a:srgbClr val="374151"/>
                </a:solidFill>
                <a:effectLst/>
                <a:latin typeface="Roboto" panose="02000000000000000000" pitchFamily="2" charset="0"/>
              </a:rPr>
              <a:t>(Wiig, 2014)</a:t>
            </a:r>
            <a:r>
              <a:rPr lang="en-GB" b="0" i="0" u="none" strike="noStrike" dirty="0">
                <a:solidFill>
                  <a:schemeClr val="tx1"/>
                </a:solidFill>
                <a:effectLst/>
                <a:latin typeface="Arial" panose="020B0604020202020204" pitchFamily="34" charset="0"/>
              </a:rPr>
              <a:t>. Knowledge management helps them respond to industry changes by using cutting-edge technology and analytics. Amazon and eBay can sustain their e-commerce leadership by concentrating on talent and knowledge development, building a culture of learning and cooperation, and addressing market research and ethics.</a:t>
            </a:r>
          </a:p>
        </p:txBody>
      </p:sp>
      <p:pic>
        <p:nvPicPr>
          <p:cNvPr id="1026" name="Picture 2" descr="Integrate Knowledge Management With Your Business Processes">
            <a:extLst>
              <a:ext uri="{FF2B5EF4-FFF2-40B4-BE49-F238E27FC236}">
                <a16:creationId xmlns:a16="http://schemas.microsoft.com/office/drawing/2014/main" id="{F0219C27-4DC2-1562-417D-BFC1A933FD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003" y="1623848"/>
            <a:ext cx="4703423" cy="36103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8AFD16-7684-7B4A-DB3E-FBEE3A2B0A86}"/>
              </a:ext>
            </a:extLst>
          </p:cNvPr>
          <p:cNvSpPr txBox="1"/>
          <p:nvPr/>
        </p:nvSpPr>
        <p:spPr>
          <a:xfrm>
            <a:off x="7194003" y="5502166"/>
            <a:ext cx="4259755" cy="64633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Knowledge M</a:t>
            </a:r>
            <a:r>
              <a:rPr lang="en-GB" b="0" i="0" u="none" strike="noStrike" dirty="0">
                <a:solidFill>
                  <a:schemeClr val="tx1"/>
                </a:solidFill>
                <a:effectLst/>
                <a:latin typeface="Arial" panose="020B0604020202020204" pitchFamily="34" charset="0"/>
              </a:rPr>
              <a:t>anagement </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Source: </a:t>
            </a:r>
            <a:r>
              <a:rPr lang="en-GB" sz="1800" b="0" i="0" u="none" strike="noStrike" dirty="0">
                <a:solidFill>
                  <a:srgbClr val="374151"/>
                </a:solidFill>
                <a:effectLst/>
                <a:latin typeface="Roboto" panose="02000000000000000000" pitchFamily="2" charset="0"/>
              </a:rPr>
              <a:t>(Wiig, 2014)</a:t>
            </a:r>
            <a:endParaRPr lang="x-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3386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4" y="0"/>
            <a:ext cx="10148486" cy="1609344"/>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Enhancing Knowledge Acquisition and Validation</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5" y="1736788"/>
            <a:ext cx="6508754" cy="4867212"/>
          </a:xfrm>
        </p:spPr>
        <p:txBody>
          <a:bodyPr>
            <a:noAutofit/>
          </a:bodyPr>
          <a:lstStyle/>
          <a:p>
            <a:pPr marL="342900" indent="-342900" algn="just">
              <a:buClr>
                <a:schemeClr val="tx1"/>
              </a:buClr>
              <a:buFont typeface="Wingdings" pitchFamily="2" charset="2"/>
              <a:buChar char="Ø"/>
            </a:pPr>
            <a:r>
              <a:rPr lang="en-GB" dirty="0">
                <a:solidFill>
                  <a:schemeClr val="tx1"/>
                </a:solidFill>
                <a:latin typeface="Arial" panose="020B0604020202020204" pitchFamily="34" charset="0"/>
                <a:cs typeface="Arial" panose="020B0604020202020204" pitchFamily="34" charset="0"/>
              </a:rPr>
              <a:t>Streamlining procedures for acquiring knowledge: Amazon and eBay may efficiently acquire information by streamlining operations. To get insights, use consumer feedback, market research, and data analysis.</a:t>
            </a:r>
          </a:p>
          <a:p>
            <a:pPr marL="342900" indent="-342900" algn="just">
              <a:buClr>
                <a:schemeClr val="tx1"/>
              </a:buClr>
              <a:buFont typeface="Wingdings" pitchFamily="2" charset="2"/>
              <a:buChar char="Ø"/>
            </a:pPr>
            <a:r>
              <a:rPr lang="en-GB" dirty="0">
                <a:solidFill>
                  <a:schemeClr val="tx1"/>
                </a:solidFill>
                <a:latin typeface="Arial" panose="020B0604020202020204" pitchFamily="34" charset="0"/>
                <a:cs typeface="Arial" panose="020B0604020202020204" pitchFamily="34" charset="0"/>
              </a:rPr>
              <a:t>Implementing robust validation processes: To guarantee knowledge correctness and dependability, stringent validation mechanisms must be established. Multiple sources, extensive analysis, and quality control are required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Serenko</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Bontis</a:t>
            </a:r>
            <a:r>
              <a:rPr lang="en-GB" sz="1800" b="0" i="0" u="none" strike="noStrike" dirty="0">
                <a:solidFill>
                  <a:srgbClr val="374151"/>
                </a:solidFill>
                <a:effectLst/>
                <a:latin typeface="Roboto" panose="02000000000000000000" pitchFamily="2" charset="0"/>
              </a:rPr>
              <a:t>, 2019)</a:t>
            </a:r>
            <a:r>
              <a:rPr lang="en-GB" dirty="0">
                <a:solidFill>
                  <a:schemeClr val="tx1"/>
                </a:solidFill>
                <a:latin typeface="Arial" panose="020B0604020202020204" pitchFamily="34" charset="0"/>
                <a:cs typeface="Arial" panose="020B0604020202020204" pitchFamily="34" charset="0"/>
              </a:rPr>
              <a:t>.</a:t>
            </a:r>
          </a:p>
          <a:p>
            <a:pPr marL="342900" indent="-342900" algn="just">
              <a:buClr>
                <a:schemeClr val="tx1"/>
              </a:buClr>
              <a:buFont typeface="Wingdings" pitchFamily="2" charset="2"/>
              <a:buChar char="Ø"/>
            </a:pPr>
            <a:r>
              <a:rPr lang="en-GB" dirty="0">
                <a:solidFill>
                  <a:schemeClr val="tx1"/>
                </a:solidFill>
                <a:latin typeface="Arial" panose="020B0604020202020204" pitchFamily="34" charset="0"/>
                <a:cs typeface="Arial" panose="020B0604020202020204" pitchFamily="34" charset="0"/>
              </a:rPr>
              <a:t>Ensuring the accuracy and reliability of information: Accuracy and dependability help both firms make educated judgments and reduce mistakes. </a:t>
            </a:r>
          </a:p>
        </p:txBody>
      </p:sp>
      <p:pic>
        <p:nvPicPr>
          <p:cNvPr id="2050" name="Picture 2" descr="Sources of knowledge for knowledge acquisition and validation | Download  Scientific Diagram">
            <a:extLst>
              <a:ext uri="{FF2B5EF4-FFF2-40B4-BE49-F238E27FC236}">
                <a16:creationId xmlns:a16="http://schemas.microsoft.com/office/drawing/2014/main" id="{610EE46F-55C2-C0E1-CB23-54BB1E7A84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3211" y="2624328"/>
            <a:ext cx="4420958" cy="188461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0537BCF-4262-D10B-E91A-D9A45157D211}"/>
              </a:ext>
            </a:extLst>
          </p:cNvPr>
          <p:cNvSpPr txBox="1"/>
          <p:nvPr/>
        </p:nvSpPr>
        <p:spPr>
          <a:xfrm>
            <a:off x="7804414" y="4745421"/>
            <a:ext cx="4259755" cy="64633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Knowledge Acquisition and Validation</a:t>
            </a:r>
          </a:p>
          <a:p>
            <a:pPr algn="just"/>
            <a:r>
              <a:rPr lang="en-GB" dirty="0">
                <a:latin typeface="Arial" panose="020B0604020202020204" pitchFamily="34" charset="0"/>
                <a:cs typeface="Arial" panose="020B0604020202020204" pitchFamily="34" charset="0"/>
              </a:rPr>
              <a:t>Source: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Serenko</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Bontis</a:t>
            </a:r>
            <a:r>
              <a:rPr lang="en-GB" sz="1800" b="0" i="0" u="none" strike="noStrike" dirty="0">
                <a:solidFill>
                  <a:srgbClr val="374151"/>
                </a:solidFill>
                <a:effectLst/>
                <a:latin typeface="Roboto" panose="02000000000000000000" pitchFamily="2" charset="0"/>
              </a:rPr>
              <a:t>, 2019)</a:t>
            </a:r>
            <a:endParaRPr lang="x-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0000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4" y="0"/>
            <a:ext cx="10148486" cy="1056290"/>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Structured Knowledge Repositories</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4" y="1804416"/>
            <a:ext cx="6272271" cy="4230624"/>
          </a:xfrm>
        </p:spPr>
        <p:txBody>
          <a:bodyPr>
            <a:noAutofit/>
          </a:bodyPr>
          <a:lstStyle/>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Creating centralized knowledge repositories: Amazon and eBay should consolidate their important knowledge holdings. This helps staff to easily find and use pertinent information </a:t>
            </a:r>
            <a:r>
              <a:rPr lang="en-GB" sz="1800" b="0" i="0" u="none" strike="noStrike" dirty="0">
                <a:solidFill>
                  <a:srgbClr val="374151"/>
                </a:solidFill>
                <a:effectLst/>
                <a:latin typeface="Roboto" panose="02000000000000000000" pitchFamily="2" charset="0"/>
              </a:rPr>
              <a:t>(Wiig, 2014)</a:t>
            </a:r>
            <a:r>
              <a:rPr lang="en-GB" dirty="0">
                <a:solidFill>
                  <a:schemeClr val="tx1">
                    <a:lumMod val="85000"/>
                    <a:lumOff val="15000"/>
                  </a:schemeClr>
                </a:solidFill>
                <a:latin typeface="Arial" panose="020B0604020202020204" pitchFamily="34" charset="0"/>
                <a:cs typeface="Arial" panose="020B0604020202020204" pitchFamily="34" charset="0"/>
              </a:rPr>
              <a:t>.</a:t>
            </a:r>
          </a:p>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Organizing information for easy retrieval: Knowledge management requires structuring information for quick retrieval. </a:t>
            </a:r>
          </a:p>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Categorizing and tagging knowledge assets: Tagging and categorizing knowledge assets improve information organization and discoverability. This allows workers to quickly get the information they need to make important business choices.</a:t>
            </a:r>
          </a:p>
        </p:txBody>
      </p:sp>
      <p:sp>
        <p:nvSpPr>
          <p:cNvPr id="4" name="TextBox 3">
            <a:extLst>
              <a:ext uri="{FF2B5EF4-FFF2-40B4-BE49-F238E27FC236}">
                <a16:creationId xmlns:a16="http://schemas.microsoft.com/office/drawing/2014/main" id="{67558451-81FC-8150-CBBB-52B74F96D4C7}"/>
              </a:ext>
            </a:extLst>
          </p:cNvPr>
          <p:cNvSpPr txBox="1"/>
          <p:nvPr/>
        </p:nvSpPr>
        <p:spPr>
          <a:xfrm>
            <a:off x="7804414" y="4745421"/>
            <a:ext cx="4259755" cy="64633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Structured Knowledge Repositories</a:t>
            </a:r>
          </a:p>
          <a:p>
            <a:pPr algn="just"/>
            <a:r>
              <a:rPr lang="en-GB" dirty="0">
                <a:latin typeface="Arial" panose="020B0604020202020204" pitchFamily="34" charset="0"/>
                <a:cs typeface="Arial" panose="020B0604020202020204" pitchFamily="34" charset="0"/>
              </a:rPr>
              <a:t>Source: </a:t>
            </a:r>
            <a:r>
              <a:rPr lang="en-GB" sz="1800" b="0" i="0" u="none" strike="noStrike" dirty="0">
                <a:solidFill>
                  <a:srgbClr val="374151"/>
                </a:solidFill>
                <a:effectLst/>
                <a:latin typeface="Roboto" panose="02000000000000000000" pitchFamily="2" charset="0"/>
              </a:rPr>
              <a:t>(Wiig, 2014)</a:t>
            </a:r>
            <a:endParaRPr lang="x-none" dirty="0">
              <a:latin typeface="Arial" panose="020B0604020202020204" pitchFamily="34" charset="0"/>
              <a:cs typeface="Arial" panose="020B0604020202020204" pitchFamily="34" charset="0"/>
            </a:endParaRPr>
          </a:p>
        </p:txBody>
      </p:sp>
      <p:pic>
        <p:nvPicPr>
          <p:cNvPr id="3074" name="Picture 2" descr="Hierarchical Structure of Knowledge Repository | Download Scientific Diagram">
            <a:extLst>
              <a:ext uri="{FF2B5EF4-FFF2-40B4-BE49-F238E27FC236}">
                <a16:creationId xmlns:a16="http://schemas.microsoft.com/office/drawing/2014/main" id="{41B5C872-81E7-DFD9-EC26-708F1865DE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4414" y="2112579"/>
            <a:ext cx="4028966" cy="2283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091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4" y="0"/>
            <a:ext cx="10148486" cy="993599"/>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Cutting-edge Technology and Analytics</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4" y="1999488"/>
            <a:ext cx="6603347" cy="4230624"/>
          </a:xfrm>
        </p:spPr>
        <p:txBody>
          <a:bodyPr>
            <a:noAutofit/>
          </a:bodyPr>
          <a:lstStyle/>
          <a:p>
            <a:pPr marL="285750" indent="-285750" algn="just" rtl="0">
              <a:spcBef>
                <a:spcPts val="0"/>
              </a:spcBef>
              <a:spcAft>
                <a:spcPts val="0"/>
              </a:spcAft>
              <a:buClr>
                <a:schemeClr val="tx1"/>
              </a:buClr>
              <a:buFont typeface="Wingdings" pitchFamily="2" charset="2"/>
              <a:buChar char="Ø"/>
            </a:pPr>
            <a:r>
              <a:rPr lang="en-GB" sz="1800" b="0" i="0" u="none" strike="noStrike" dirty="0">
                <a:solidFill>
                  <a:srgbClr val="000000"/>
                </a:solidFill>
                <a:effectLst/>
                <a:latin typeface="Times New Roman" panose="02020603050405020304" pitchFamily="18" charset="0"/>
              </a:rPr>
              <a:t>Leveraging advanced technology solutions: Amazon and eBay should use innovative technologies to improve their knowledge management systems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Serenko</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Bontis</a:t>
            </a:r>
            <a:r>
              <a:rPr lang="en-GB" sz="1800" b="0" i="0" u="none" strike="noStrike" dirty="0">
                <a:solidFill>
                  <a:srgbClr val="374151"/>
                </a:solidFill>
                <a:effectLst/>
                <a:latin typeface="Roboto" panose="02000000000000000000" pitchFamily="2" charset="0"/>
              </a:rPr>
              <a:t>, 2019)</a:t>
            </a:r>
            <a:r>
              <a:rPr lang="en-GB" sz="1800" b="0" i="0" u="none" strike="noStrike" dirty="0">
                <a:solidFill>
                  <a:srgbClr val="000000"/>
                </a:solidFill>
                <a:effectLst/>
                <a:latin typeface="Times New Roman" panose="02020603050405020304" pitchFamily="18" charset="0"/>
              </a:rPr>
              <a:t>. </a:t>
            </a:r>
            <a:endParaRPr lang="en-GB" b="0" i="0" u="none" strike="noStrike" dirty="0">
              <a:solidFill>
                <a:srgbClr val="000000"/>
              </a:solidFill>
              <a:effectLst/>
            </a:endParaRPr>
          </a:p>
          <a:p>
            <a:pPr marL="285750" indent="-285750" algn="just" rtl="0">
              <a:spcBef>
                <a:spcPts val="0"/>
              </a:spcBef>
              <a:spcAft>
                <a:spcPts val="0"/>
              </a:spcAft>
              <a:buClr>
                <a:schemeClr val="tx1"/>
              </a:buClr>
              <a:buFont typeface="Wingdings" pitchFamily="2" charset="2"/>
              <a:buChar char="Ø"/>
            </a:pPr>
            <a:r>
              <a:rPr lang="en-GB" sz="1800" b="0" i="0" u="none" strike="noStrike" dirty="0">
                <a:solidFill>
                  <a:srgbClr val="000000"/>
                </a:solidFill>
                <a:effectLst/>
                <a:latin typeface="Times New Roman" panose="02020603050405020304" pitchFamily="18" charset="0"/>
              </a:rPr>
              <a:t>Implementing AI and machine learning for insight development: Both firms can automate processes, extract useful insights, and find patterns in large volumes of data by using AI and ML. </a:t>
            </a:r>
            <a:endParaRPr lang="en-GB" b="0" i="0" u="none" strike="noStrike" dirty="0">
              <a:solidFill>
                <a:srgbClr val="000000"/>
              </a:solidFill>
              <a:effectLst/>
            </a:endParaRPr>
          </a:p>
          <a:p>
            <a:pPr marL="285750" indent="-285750" algn="just" rtl="0">
              <a:spcBef>
                <a:spcPts val="0"/>
              </a:spcBef>
              <a:spcAft>
                <a:spcPts val="0"/>
              </a:spcAft>
              <a:buClr>
                <a:schemeClr val="tx1"/>
              </a:buClr>
              <a:buFont typeface="Wingdings" pitchFamily="2" charset="2"/>
              <a:buChar char="Ø"/>
            </a:pPr>
            <a:r>
              <a:rPr lang="en-GB" sz="1800" b="0" i="0" u="none" strike="noStrike" dirty="0">
                <a:solidFill>
                  <a:srgbClr val="000000"/>
                </a:solidFill>
                <a:effectLst/>
                <a:latin typeface="Times New Roman" panose="02020603050405020304" pitchFamily="18" charset="0"/>
              </a:rPr>
              <a:t>Using data analytics to drive decision-making: Data analytics may help Amazon and eBay understand consumer behaviour, market trends, and operational effectiveness. Data analysis helps them make choices, enhance tactics, and find growth and optimization opportunities.</a:t>
            </a:r>
            <a:endParaRPr lang="en-GB" b="0" i="0" u="none" strike="noStrike" dirty="0">
              <a:solidFill>
                <a:srgbClr val="000000"/>
              </a:solidFill>
              <a:effectLst/>
            </a:endParaRPr>
          </a:p>
          <a:p>
            <a:pPr marL="285750" indent="-285750">
              <a:buClr>
                <a:schemeClr val="tx1"/>
              </a:buClr>
              <a:buFont typeface="Wingdings" pitchFamily="2" charset="2"/>
              <a:buChar char="Ø"/>
            </a:pPr>
            <a:br>
              <a:rPr lang="en-GB" dirty="0"/>
            </a:br>
            <a:br>
              <a:rPr lang="en-GB" dirty="0"/>
            </a:br>
            <a:endParaRPr lang="x-none"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49969EA-A1AC-22D1-4D1A-B4224EB88FDA}"/>
              </a:ext>
            </a:extLst>
          </p:cNvPr>
          <p:cNvSpPr txBox="1"/>
          <p:nvPr/>
        </p:nvSpPr>
        <p:spPr>
          <a:xfrm>
            <a:off x="7804414" y="4745421"/>
            <a:ext cx="4259755" cy="64633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Cutting-edge Technology and Analytics</a:t>
            </a:r>
          </a:p>
          <a:p>
            <a:pPr algn="just"/>
            <a:r>
              <a:rPr lang="en-GB" dirty="0">
                <a:latin typeface="Arial" panose="020B0604020202020204" pitchFamily="34" charset="0"/>
                <a:cs typeface="Arial" panose="020B0604020202020204" pitchFamily="34" charset="0"/>
              </a:rPr>
              <a:t>Source: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Serenko</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Bontis</a:t>
            </a:r>
            <a:r>
              <a:rPr lang="en-GB" sz="1800" b="0" i="0" u="none" strike="noStrike" dirty="0">
                <a:solidFill>
                  <a:srgbClr val="374151"/>
                </a:solidFill>
                <a:effectLst/>
                <a:latin typeface="Roboto" panose="02000000000000000000" pitchFamily="2" charset="0"/>
              </a:rPr>
              <a:t>, 2019)</a:t>
            </a:r>
            <a:endParaRPr lang="x-none" dirty="0">
              <a:latin typeface="Arial" panose="020B0604020202020204" pitchFamily="34" charset="0"/>
              <a:cs typeface="Arial" panose="020B0604020202020204" pitchFamily="34" charset="0"/>
            </a:endParaRPr>
          </a:p>
        </p:txBody>
      </p:sp>
      <p:pic>
        <p:nvPicPr>
          <p:cNvPr id="4100" name="Picture 4" descr="Q&amp;A: Cutting-Edge Analytics Technologies Are At the Edge | Transforming  Data with Intelligence">
            <a:extLst>
              <a:ext uri="{FF2B5EF4-FFF2-40B4-BE49-F238E27FC236}">
                <a16:creationId xmlns:a16="http://schemas.microsoft.com/office/drawing/2014/main" id="{B37EA842-7445-6DDF-E565-064E654D70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715" r="19699"/>
          <a:stretch/>
        </p:blipFill>
        <p:spPr bwMode="auto">
          <a:xfrm>
            <a:off x="7683220" y="1734317"/>
            <a:ext cx="4380949" cy="2869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613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6" y="451104"/>
            <a:ext cx="10148486" cy="938784"/>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Future-proofing Talent and Knowledge Growth</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6" y="1862853"/>
            <a:ext cx="6272270" cy="4840224"/>
          </a:xfrm>
        </p:spPr>
        <p:txBody>
          <a:bodyPr>
            <a:noAutofit/>
          </a:bodyPr>
          <a:lstStyle/>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Creating a culture of continuous learning: Amazon and eBay should encourage staff to keep learning. Training, professional development, and a growth mentality are needed.</a:t>
            </a:r>
          </a:p>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Encouraging collaboration and knowledge sharing: Both firms should encourage cooperation and knowledge sharing </a:t>
            </a:r>
            <a:r>
              <a:rPr lang="en-GB" sz="1800" b="0" i="0" u="none" strike="noStrike" dirty="0">
                <a:solidFill>
                  <a:srgbClr val="374151"/>
                </a:solidFill>
                <a:effectLst/>
                <a:latin typeface="Roboto" panose="02000000000000000000" pitchFamily="2" charset="0"/>
              </a:rPr>
              <a:t>(Nonaka &amp; Takeuchi, 2017)</a:t>
            </a:r>
            <a:r>
              <a:rPr lang="en-GB" dirty="0">
                <a:solidFill>
                  <a:schemeClr val="tx1">
                    <a:lumMod val="85000"/>
                    <a:lumOff val="15000"/>
                  </a:schemeClr>
                </a:solidFill>
                <a:latin typeface="Arial" panose="020B0604020202020204" pitchFamily="34" charset="0"/>
                <a:cs typeface="Arial" panose="020B0604020202020204" pitchFamily="34" charset="0"/>
              </a:rPr>
              <a:t>. Cross-departmental initiatives, collaboration platforms, and knowledge-sharing workshops may accomplish this.</a:t>
            </a:r>
          </a:p>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Developing mechanisms for cross-functional knowledge exchange:  Internal forums, online communities, and mentoring programs may help cross-functional knowledge sharing. </a:t>
            </a:r>
          </a:p>
        </p:txBody>
      </p:sp>
      <p:sp>
        <p:nvSpPr>
          <p:cNvPr id="4" name="TextBox 3">
            <a:extLst>
              <a:ext uri="{FF2B5EF4-FFF2-40B4-BE49-F238E27FC236}">
                <a16:creationId xmlns:a16="http://schemas.microsoft.com/office/drawing/2014/main" id="{6F693287-9E79-71BD-DF38-C8DDA3A95FF8}"/>
              </a:ext>
            </a:extLst>
          </p:cNvPr>
          <p:cNvSpPr txBox="1"/>
          <p:nvPr/>
        </p:nvSpPr>
        <p:spPr>
          <a:xfrm>
            <a:off x="7157546" y="5754679"/>
            <a:ext cx="4654374" cy="923330"/>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Future-proofing Talent and Knowledge Growth</a:t>
            </a:r>
          </a:p>
          <a:p>
            <a:pPr algn="just"/>
            <a:r>
              <a:rPr lang="en-GB" dirty="0">
                <a:latin typeface="Arial" panose="020B0604020202020204" pitchFamily="34" charset="0"/>
                <a:cs typeface="Arial" panose="020B0604020202020204" pitchFamily="34" charset="0"/>
              </a:rPr>
              <a:t>Source: </a:t>
            </a:r>
            <a:r>
              <a:rPr lang="en-GB" sz="1800" b="0" i="0" u="none" strike="noStrike" dirty="0">
                <a:solidFill>
                  <a:srgbClr val="374151"/>
                </a:solidFill>
                <a:effectLst/>
                <a:latin typeface="Roboto" panose="02000000000000000000" pitchFamily="2" charset="0"/>
              </a:rPr>
              <a:t>(Nonaka &amp; Takeuchi, 2017)</a:t>
            </a:r>
            <a:endParaRPr lang="x-none" dirty="0">
              <a:latin typeface="Arial" panose="020B0604020202020204" pitchFamily="34" charset="0"/>
              <a:cs typeface="Arial" panose="020B0604020202020204" pitchFamily="34" charset="0"/>
            </a:endParaRPr>
          </a:p>
        </p:txBody>
      </p:sp>
      <p:pic>
        <p:nvPicPr>
          <p:cNvPr id="5122" name="Picture 2" descr="Talent Development: 8 Best Practices for Your Organization - AIHR">
            <a:extLst>
              <a:ext uri="{FF2B5EF4-FFF2-40B4-BE49-F238E27FC236}">
                <a16:creationId xmlns:a16="http://schemas.microsoft.com/office/drawing/2014/main" id="{758DBFA1-73A1-B044-1269-A294B8FAA6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173" r="16761"/>
          <a:stretch/>
        </p:blipFill>
        <p:spPr bwMode="auto">
          <a:xfrm>
            <a:off x="7552165" y="1992860"/>
            <a:ext cx="4159456" cy="3446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192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4" y="42672"/>
            <a:ext cx="10148486" cy="999744"/>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Amazon's Approach</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4" y="1584960"/>
            <a:ext cx="5956960" cy="4230624"/>
          </a:xfrm>
        </p:spPr>
        <p:txBody>
          <a:bodyPr>
            <a:noAutofit/>
          </a:bodyPr>
          <a:lstStyle/>
          <a:p>
            <a:pPr marL="342900" indent="-342900" algn="just">
              <a:buClrTx/>
              <a:buFont typeface="Wingdings" pitchFamily="2" charset="2"/>
              <a:buChar char="Ø"/>
            </a:pPr>
            <a:r>
              <a:rPr lang="en-GB" b="0" i="0" u="none" strike="noStrike" dirty="0">
                <a:solidFill>
                  <a:schemeClr val="tx1"/>
                </a:solidFill>
                <a:effectLst/>
                <a:latin typeface="Arial" panose="020B0604020202020204" pitchFamily="34" charset="0"/>
                <a:cs typeface="Arial" panose="020B0604020202020204" pitchFamily="34" charset="0"/>
              </a:rPr>
              <a:t>Knowledge acquisition through customer data analysis: consumer data research may help Amazon and eBay understand consumer behaviour, preferences, and buying trends. This data helps them evaluate market trends, improve product offers, and optimize marketing methods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Dalkir</a:t>
            </a:r>
            <a:r>
              <a:rPr lang="en-GB" sz="1800" b="0" i="0" u="none" strike="noStrike" dirty="0">
                <a:solidFill>
                  <a:srgbClr val="374151"/>
                </a:solidFill>
                <a:effectLst/>
                <a:latin typeface="Roboto" panose="02000000000000000000" pitchFamily="2" charset="0"/>
              </a:rPr>
              <a:t>, 2015)</a:t>
            </a:r>
            <a:r>
              <a:rPr lang="en-GB" b="0" i="0" u="none" strike="noStrike" dirty="0">
                <a:solidFill>
                  <a:schemeClr val="tx1"/>
                </a:solidFill>
                <a:effectLst/>
                <a:latin typeface="Arial" panose="020B0604020202020204" pitchFamily="34" charset="0"/>
                <a:cs typeface="Arial" panose="020B0604020202020204" pitchFamily="34" charset="0"/>
              </a:rPr>
              <a:t>.</a:t>
            </a:r>
          </a:p>
          <a:p>
            <a:pPr marL="342900" indent="-342900" algn="just">
              <a:buClrTx/>
              <a:buFont typeface="Wingdings" pitchFamily="2" charset="2"/>
              <a:buChar char="Ø"/>
            </a:pPr>
            <a:r>
              <a:rPr lang="en-GB" b="0" i="0" u="none" strike="noStrike" dirty="0">
                <a:solidFill>
                  <a:schemeClr val="tx1"/>
                </a:solidFill>
                <a:effectLst/>
                <a:latin typeface="Arial" panose="020B0604020202020204" pitchFamily="34" charset="0"/>
                <a:cs typeface="Arial" panose="020B0604020202020204" pitchFamily="34" charset="0"/>
              </a:rPr>
              <a:t>Advanced recommendation systems for personalized experiences: Amazon and eBay provide individualized consumer experiences with powerful recommendation systems backed by AI and machine learning. </a:t>
            </a:r>
          </a:p>
          <a:p>
            <a:pPr marL="342900" indent="-342900" algn="just">
              <a:buClrTx/>
              <a:buFont typeface="Wingdings" pitchFamily="2" charset="2"/>
              <a:buChar char="Ø"/>
            </a:pPr>
            <a:r>
              <a:rPr lang="en-GB" b="0" i="0" u="none" strike="noStrike" dirty="0">
                <a:solidFill>
                  <a:schemeClr val="tx1"/>
                </a:solidFill>
                <a:effectLst/>
                <a:latin typeface="Arial" panose="020B0604020202020204" pitchFamily="34" charset="0"/>
                <a:cs typeface="Arial" panose="020B0604020202020204" pitchFamily="34" charset="0"/>
              </a:rPr>
              <a:t>Investing in cutting-edge analytics and AI technologies: To get relevant insights from their large data vaults, both organizations should invest in cutting-edge analytics and AI technology.</a:t>
            </a:r>
          </a:p>
        </p:txBody>
      </p:sp>
      <p:sp>
        <p:nvSpPr>
          <p:cNvPr id="6" name="TextBox 5">
            <a:extLst>
              <a:ext uri="{FF2B5EF4-FFF2-40B4-BE49-F238E27FC236}">
                <a16:creationId xmlns:a16="http://schemas.microsoft.com/office/drawing/2014/main" id="{E44B2C77-04F9-C606-B954-34F9B8879111}"/>
              </a:ext>
            </a:extLst>
          </p:cNvPr>
          <p:cNvSpPr txBox="1"/>
          <p:nvPr/>
        </p:nvSpPr>
        <p:spPr>
          <a:xfrm>
            <a:off x="7804414" y="4745421"/>
            <a:ext cx="4259755" cy="64633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Amazon</a:t>
            </a:r>
          </a:p>
          <a:p>
            <a:pPr algn="just"/>
            <a:r>
              <a:rPr lang="en-GB" dirty="0">
                <a:latin typeface="Arial" panose="020B0604020202020204" pitchFamily="34" charset="0"/>
                <a:cs typeface="Arial" panose="020B0604020202020204" pitchFamily="34" charset="0"/>
              </a:rPr>
              <a:t>Source: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Dalkir</a:t>
            </a:r>
            <a:r>
              <a:rPr lang="en-GB" sz="1800" b="0" i="0" u="none" strike="noStrike" dirty="0">
                <a:solidFill>
                  <a:srgbClr val="374151"/>
                </a:solidFill>
                <a:effectLst/>
                <a:latin typeface="Roboto" panose="02000000000000000000" pitchFamily="2" charset="0"/>
              </a:rPr>
              <a:t>, 2015)</a:t>
            </a:r>
            <a:r>
              <a:rPr lang="en-GB" dirty="0">
                <a:latin typeface="Arial" panose="020B0604020202020204" pitchFamily="34" charset="0"/>
                <a:cs typeface="Arial" panose="020B0604020202020204" pitchFamily="34" charset="0"/>
              </a:rPr>
              <a:t> </a:t>
            </a:r>
            <a:endParaRPr lang="x-none" dirty="0">
              <a:latin typeface="Arial" panose="020B0604020202020204" pitchFamily="34" charset="0"/>
              <a:cs typeface="Arial" panose="020B0604020202020204" pitchFamily="34" charset="0"/>
            </a:endParaRPr>
          </a:p>
        </p:txBody>
      </p:sp>
      <p:pic>
        <p:nvPicPr>
          <p:cNvPr id="6146" name="Picture 2" descr="Amazon.com: Amazon eGift Card - Amazon For All Occasions: Gift Cards">
            <a:extLst>
              <a:ext uri="{FF2B5EF4-FFF2-40B4-BE49-F238E27FC236}">
                <a16:creationId xmlns:a16="http://schemas.microsoft.com/office/drawing/2014/main" id="{43A657AD-FE73-F9B7-9B7B-9E1BFA3CB3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5972" y="1584960"/>
            <a:ext cx="4838197" cy="2987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294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4" y="0"/>
            <a:ext cx="10148486" cy="1609344"/>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eBay's Approach</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4" y="1704516"/>
            <a:ext cx="6792533" cy="4230624"/>
          </a:xfrm>
        </p:spPr>
        <p:txBody>
          <a:bodyPr>
            <a:noAutofit/>
          </a:bodyPr>
          <a:lstStyle/>
          <a:p>
            <a:pPr marL="342900" indent="-342900" algn="just">
              <a:buClr>
                <a:schemeClr val="tx1"/>
              </a:buClr>
              <a:buFont typeface="Wingdings" pitchFamily="2" charset="2"/>
              <a:buChar char="Ø"/>
            </a:pPr>
            <a:r>
              <a:rPr lang="en-GB" dirty="0">
                <a:solidFill>
                  <a:schemeClr val="tx1"/>
                </a:solidFill>
                <a:latin typeface="Arial" panose="020B0604020202020204" pitchFamily="34" charset="0"/>
                <a:cs typeface="Arial" panose="020B0604020202020204" pitchFamily="34" charset="0"/>
              </a:rPr>
              <a:t>Community-driven knowledge exchange: Amazon and eBay may use their communities to empower sellers, consumers, and other stakeholders.</a:t>
            </a:r>
          </a:p>
          <a:p>
            <a:pPr marL="342900" indent="-342900" algn="just">
              <a:buClr>
                <a:schemeClr val="tx1"/>
              </a:buClr>
              <a:buFont typeface="Wingdings" pitchFamily="2" charset="2"/>
              <a:buChar char="Ø"/>
            </a:pPr>
            <a:r>
              <a:rPr lang="en-GB" dirty="0">
                <a:solidFill>
                  <a:schemeClr val="tx1"/>
                </a:solidFill>
                <a:latin typeface="Arial" panose="020B0604020202020204" pitchFamily="34" charset="0"/>
                <a:cs typeface="Arial" panose="020B0604020202020204" pitchFamily="34" charset="0"/>
              </a:rPr>
              <a:t>Leveraging seller forums and customer reviews: Both organizations may learn from seller forums and consumer feedback. Customer feedback and seller forums help vendors collaborate and learn </a:t>
            </a:r>
            <a:r>
              <a:rPr lang="en-GB" sz="1800" b="0" i="0" u="none" strike="noStrike" dirty="0">
                <a:solidFill>
                  <a:srgbClr val="374151"/>
                </a:solidFill>
                <a:effectLst/>
                <a:latin typeface="Roboto" panose="02000000000000000000" pitchFamily="2" charset="0"/>
              </a:rPr>
              <a:t>(</a:t>
            </a:r>
            <a:r>
              <a:rPr lang="en-GB" sz="1800" b="0" i="0" u="none" strike="noStrike" dirty="0" err="1">
                <a:solidFill>
                  <a:srgbClr val="374151"/>
                </a:solidFill>
                <a:effectLst/>
                <a:latin typeface="Roboto" panose="02000000000000000000" pitchFamily="2" charset="0"/>
              </a:rPr>
              <a:t>Alavi</a:t>
            </a:r>
            <a:r>
              <a:rPr lang="en-GB" sz="1800" b="0" i="0" u="none" strike="noStrike" dirty="0">
                <a:solidFill>
                  <a:srgbClr val="374151"/>
                </a:solidFill>
                <a:effectLst/>
                <a:latin typeface="Roboto" panose="02000000000000000000" pitchFamily="2" charset="0"/>
              </a:rPr>
              <a:t> &amp; </a:t>
            </a:r>
            <a:r>
              <a:rPr lang="en-GB" sz="1800" b="0" i="0" u="none" strike="noStrike" dirty="0" err="1">
                <a:solidFill>
                  <a:srgbClr val="374151"/>
                </a:solidFill>
                <a:effectLst/>
                <a:latin typeface="Roboto" panose="02000000000000000000" pitchFamily="2" charset="0"/>
              </a:rPr>
              <a:t>Leidner</a:t>
            </a:r>
            <a:r>
              <a:rPr lang="en-GB" sz="1800" b="0" i="0" u="none" strike="noStrike" dirty="0">
                <a:solidFill>
                  <a:srgbClr val="374151"/>
                </a:solidFill>
                <a:effectLst/>
                <a:latin typeface="Roboto" panose="02000000000000000000" pitchFamily="2" charset="0"/>
              </a:rPr>
              <a:t>, 2011)</a:t>
            </a:r>
            <a:r>
              <a:rPr lang="en-GB" dirty="0">
                <a:solidFill>
                  <a:schemeClr val="tx1"/>
                </a:solidFill>
                <a:latin typeface="Arial" panose="020B0604020202020204" pitchFamily="34" charset="0"/>
                <a:cs typeface="Arial" panose="020B0604020202020204" pitchFamily="34" charset="0"/>
              </a:rPr>
              <a:t>.</a:t>
            </a:r>
          </a:p>
          <a:p>
            <a:pPr marL="342900" indent="-342900" algn="just">
              <a:buClr>
                <a:schemeClr val="tx1"/>
              </a:buClr>
              <a:buFont typeface="Wingdings" pitchFamily="2" charset="2"/>
              <a:buChar char="Ø"/>
            </a:pPr>
            <a:r>
              <a:rPr lang="en-GB" dirty="0">
                <a:solidFill>
                  <a:schemeClr val="tx1"/>
                </a:solidFill>
                <a:latin typeface="Arial" panose="020B0604020202020204" pitchFamily="34" charset="0"/>
                <a:cs typeface="Arial" panose="020B0604020202020204" pitchFamily="34" charset="0"/>
              </a:rPr>
              <a:t>Embracing user-generated content for insights: Amazon and eBay may utilize consumer reviews, ratings, and comments to learn about customer preferences, developing trends, and market needs. This material informs product development, marketing, and decision-making.</a:t>
            </a:r>
          </a:p>
        </p:txBody>
      </p:sp>
      <p:sp>
        <p:nvSpPr>
          <p:cNvPr id="4" name="TextBox 3">
            <a:extLst>
              <a:ext uri="{FF2B5EF4-FFF2-40B4-BE49-F238E27FC236}">
                <a16:creationId xmlns:a16="http://schemas.microsoft.com/office/drawing/2014/main" id="{27084870-DD84-5E0E-59AC-196FCE6CB11C}"/>
              </a:ext>
            </a:extLst>
          </p:cNvPr>
          <p:cNvSpPr txBox="1"/>
          <p:nvPr/>
        </p:nvSpPr>
        <p:spPr>
          <a:xfrm>
            <a:off x="8119724" y="4745420"/>
            <a:ext cx="3187002" cy="923330"/>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eBay</a:t>
            </a:r>
          </a:p>
          <a:p>
            <a:pPr algn="just"/>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Alavi</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Leidner</a:t>
            </a:r>
            <a:r>
              <a:rPr lang="en-GB" dirty="0">
                <a:latin typeface="Arial" panose="020B0604020202020204" pitchFamily="34" charset="0"/>
                <a:cs typeface="Arial" panose="020B0604020202020204" pitchFamily="34" charset="0"/>
              </a:rPr>
              <a:t>, 2001) </a:t>
            </a:r>
            <a:endParaRPr lang="x-none" dirty="0">
              <a:latin typeface="Arial" panose="020B0604020202020204" pitchFamily="34" charset="0"/>
              <a:cs typeface="Arial" panose="020B0604020202020204" pitchFamily="34" charset="0"/>
            </a:endParaRPr>
          </a:p>
        </p:txBody>
      </p:sp>
      <p:pic>
        <p:nvPicPr>
          <p:cNvPr id="7170" name="Picture 2" descr="eBay - Home | Facebook">
            <a:extLst>
              <a:ext uri="{FF2B5EF4-FFF2-40B4-BE49-F238E27FC236}">
                <a16:creationId xmlns:a16="http://schemas.microsoft.com/office/drawing/2014/main" id="{AA435DFF-1328-EFCF-7BAD-6216C01ED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9226" y="174863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9889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4" y="0"/>
            <a:ext cx="10148486" cy="1261241"/>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Conclusion</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4" y="1999488"/>
            <a:ext cx="9465734" cy="4230624"/>
          </a:xfrm>
        </p:spPr>
        <p:txBody>
          <a:bodyPr>
            <a:noAutofit/>
          </a:bodyPr>
          <a:lstStyle/>
          <a:p>
            <a:pPr marL="342900" indent="-342900" algn="just">
              <a:buClr>
                <a:schemeClr val="tx1"/>
              </a:buClr>
              <a:buFont typeface="Wingdings" pitchFamily="2" charset="2"/>
              <a:buChar char="Ø"/>
            </a:pPr>
            <a:r>
              <a:rPr lang="en-GB" sz="2000" dirty="0">
                <a:solidFill>
                  <a:schemeClr val="tx1"/>
                </a:solidFill>
                <a:latin typeface="Arial" panose="020B0604020202020204" pitchFamily="34" charset="0"/>
                <a:cs typeface="Arial" panose="020B0604020202020204" pitchFamily="34" charset="0"/>
              </a:rPr>
              <a:t>Maintaining a competitive edge in the e-commerce industry: Knowledge management helps Amazon and eBay remain ahead of the competition by reacting to market trends, using insights, and making data-driven choices. </a:t>
            </a:r>
          </a:p>
          <a:p>
            <a:pPr marL="342900" indent="-342900" algn="just">
              <a:buClr>
                <a:schemeClr val="tx1"/>
              </a:buClr>
              <a:buFont typeface="Wingdings" pitchFamily="2" charset="2"/>
              <a:buChar char="Ø"/>
            </a:pPr>
            <a:r>
              <a:rPr lang="en-GB" sz="2000" dirty="0">
                <a:solidFill>
                  <a:schemeClr val="tx1"/>
                </a:solidFill>
                <a:latin typeface="Arial" panose="020B0604020202020204" pitchFamily="34" charset="0"/>
                <a:cs typeface="Arial" panose="020B0604020202020204" pitchFamily="34" charset="0"/>
              </a:rPr>
              <a:t>Delivering personalized customer experiences: Personalizing customer experiences: Knowledge management helps both firms understand consumers' preferences, habits, and demands </a:t>
            </a:r>
            <a:r>
              <a:rPr lang="en-GB" sz="1800" b="0" i="0" u="none" strike="noStrike" dirty="0">
                <a:solidFill>
                  <a:srgbClr val="374151"/>
                </a:solidFill>
                <a:effectLst/>
                <a:latin typeface="Roboto" panose="02000000000000000000" pitchFamily="2" charset="0"/>
              </a:rPr>
              <a:t>(Hansen et al., 2018)</a:t>
            </a:r>
            <a:r>
              <a:rPr lang="en-GB" sz="2000" dirty="0">
                <a:solidFill>
                  <a:schemeClr val="tx1"/>
                </a:solidFill>
                <a:latin typeface="Arial" panose="020B0604020202020204" pitchFamily="34" charset="0"/>
                <a:cs typeface="Arial" panose="020B0604020202020204" pitchFamily="34" charset="0"/>
              </a:rPr>
              <a:t>. </a:t>
            </a:r>
          </a:p>
          <a:p>
            <a:pPr marL="342900" indent="-342900" algn="just">
              <a:buClr>
                <a:schemeClr val="tx1"/>
              </a:buClr>
              <a:buFont typeface="Wingdings" pitchFamily="2" charset="2"/>
              <a:buChar char="Ø"/>
            </a:pPr>
            <a:r>
              <a:rPr lang="en-GB" sz="2000" dirty="0">
                <a:solidFill>
                  <a:schemeClr val="tx1"/>
                </a:solidFill>
                <a:latin typeface="Arial" panose="020B0604020202020204" pitchFamily="34" charset="0"/>
                <a:cs typeface="Arial" panose="020B0604020202020204" pitchFamily="34" charset="0"/>
              </a:rPr>
              <a:t>Driving long-term growth and success: Amazon and eBay can maintain growth by prioritizing knowledge management. Optimization, new income sources, and innovation based on knowledge management system insights are examples. This ensures long-term success and leadership.</a:t>
            </a:r>
          </a:p>
        </p:txBody>
      </p:sp>
    </p:spTree>
    <p:extLst>
      <p:ext uri="{BB962C8B-B14F-4D97-AF65-F5344CB8AC3E}">
        <p14:creationId xmlns:p14="http://schemas.microsoft.com/office/powerpoint/2010/main" val="1314508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468A-4754-E5F0-3CE0-47BB6739AA94}"/>
              </a:ext>
            </a:extLst>
          </p:cNvPr>
          <p:cNvSpPr>
            <a:spLocks noGrp="1"/>
          </p:cNvSpPr>
          <p:nvPr>
            <p:ph type="ctrTitle"/>
          </p:nvPr>
        </p:nvSpPr>
        <p:spPr>
          <a:xfrm>
            <a:off x="885274" y="0"/>
            <a:ext cx="10148486" cy="1072896"/>
          </a:xfrm>
        </p:spPr>
        <p:txBody>
          <a:bodyPr/>
          <a:lstStyle/>
          <a:p>
            <a:pPr algn="l"/>
            <a:r>
              <a:rPr lang="en-GB" sz="4000" b="1" dirty="0">
                <a:solidFill>
                  <a:schemeClr val="accent1">
                    <a:lumMod val="50000"/>
                  </a:schemeClr>
                </a:solidFill>
                <a:latin typeface="Arial" panose="020B0604020202020204" pitchFamily="34" charset="0"/>
                <a:cs typeface="Arial" panose="020B0604020202020204" pitchFamily="34" charset="0"/>
              </a:rPr>
              <a:t>References</a:t>
            </a:r>
            <a:endParaRPr lang="x-none" sz="4000" b="1" dirty="0">
              <a:solidFill>
                <a:schemeClr val="accent1">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60F4F1-9C8E-3BDB-8F39-7471B2D19E1F}"/>
              </a:ext>
            </a:extLst>
          </p:cNvPr>
          <p:cNvSpPr>
            <a:spLocks noGrp="1"/>
          </p:cNvSpPr>
          <p:nvPr>
            <p:ph type="subTitle" idx="1"/>
          </p:nvPr>
        </p:nvSpPr>
        <p:spPr>
          <a:xfrm>
            <a:off x="885274" y="1694688"/>
            <a:ext cx="9517900" cy="4230624"/>
          </a:xfrm>
        </p:spPr>
        <p:txBody>
          <a:bodyPr>
            <a:normAutofit/>
          </a:bodyPr>
          <a:lstStyle/>
          <a:p>
            <a:pPr marL="342900" indent="-342900" algn="just">
              <a:buClr>
                <a:schemeClr val="tx1"/>
              </a:buClr>
              <a:buFont typeface="Wingdings" pitchFamily="2" charset="2"/>
              <a:buChar char="Ø"/>
            </a:pPr>
            <a:r>
              <a:rPr lang="en-GB" dirty="0" err="1">
                <a:solidFill>
                  <a:schemeClr val="tx1">
                    <a:lumMod val="85000"/>
                    <a:lumOff val="15000"/>
                  </a:schemeClr>
                </a:solidFill>
                <a:latin typeface="Arial" panose="020B0604020202020204" pitchFamily="34" charset="0"/>
                <a:cs typeface="Arial" panose="020B0604020202020204" pitchFamily="34" charset="0"/>
              </a:rPr>
              <a:t>Alavi</a:t>
            </a:r>
            <a:r>
              <a:rPr lang="en-GB" dirty="0">
                <a:solidFill>
                  <a:schemeClr val="tx1">
                    <a:lumMod val="85000"/>
                    <a:lumOff val="15000"/>
                  </a:schemeClr>
                </a:solidFill>
                <a:latin typeface="Arial" panose="020B0604020202020204" pitchFamily="34" charset="0"/>
                <a:cs typeface="Arial" panose="020B0604020202020204" pitchFamily="34" charset="0"/>
              </a:rPr>
              <a:t>, M., &amp; </a:t>
            </a:r>
            <a:r>
              <a:rPr lang="en-GB" dirty="0" err="1">
                <a:solidFill>
                  <a:schemeClr val="tx1">
                    <a:lumMod val="85000"/>
                    <a:lumOff val="15000"/>
                  </a:schemeClr>
                </a:solidFill>
                <a:latin typeface="Arial" panose="020B0604020202020204" pitchFamily="34" charset="0"/>
                <a:cs typeface="Arial" panose="020B0604020202020204" pitchFamily="34" charset="0"/>
              </a:rPr>
              <a:t>Leidner</a:t>
            </a:r>
            <a:r>
              <a:rPr lang="en-GB" dirty="0">
                <a:solidFill>
                  <a:schemeClr val="tx1">
                    <a:lumMod val="85000"/>
                    <a:lumOff val="15000"/>
                  </a:schemeClr>
                </a:solidFill>
                <a:latin typeface="Arial" panose="020B0604020202020204" pitchFamily="34" charset="0"/>
                <a:cs typeface="Arial" panose="020B0604020202020204" pitchFamily="34" charset="0"/>
              </a:rPr>
              <a:t>, D. E. (2011). Knowledge management and knowledge management systems: Conceptual foundations and research issues. MIS Quarterly, 25(1), 107-136.</a:t>
            </a:r>
          </a:p>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Wiig, K. M. (2014). Knowledge management: An introduction and perspective. Journal of Knowledge Management, 1(1), 6-14.</a:t>
            </a:r>
          </a:p>
          <a:p>
            <a:pPr marL="342900" indent="-342900" algn="just">
              <a:buClr>
                <a:schemeClr val="tx1"/>
              </a:buClr>
              <a:buFont typeface="Wingdings" pitchFamily="2" charset="2"/>
              <a:buChar char="Ø"/>
            </a:pPr>
            <a:r>
              <a:rPr lang="en-GB" dirty="0" err="1">
                <a:solidFill>
                  <a:schemeClr val="tx1">
                    <a:lumMod val="85000"/>
                    <a:lumOff val="15000"/>
                  </a:schemeClr>
                </a:solidFill>
                <a:latin typeface="Arial" panose="020B0604020202020204" pitchFamily="34" charset="0"/>
                <a:cs typeface="Arial" panose="020B0604020202020204" pitchFamily="34" charset="0"/>
              </a:rPr>
              <a:t>Serenko</a:t>
            </a:r>
            <a:r>
              <a:rPr lang="en-GB" dirty="0">
                <a:solidFill>
                  <a:schemeClr val="tx1">
                    <a:lumMod val="85000"/>
                    <a:lumOff val="15000"/>
                  </a:schemeClr>
                </a:solidFill>
                <a:latin typeface="Arial" panose="020B0604020202020204" pitchFamily="34" charset="0"/>
                <a:cs typeface="Arial" panose="020B0604020202020204" pitchFamily="34" charset="0"/>
              </a:rPr>
              <a:t>, A., &amp; </a:t>
            </a:r>
            <a:r>
              <a:rPr lang="en-GB" dirty="0" err="1">
                <a:solidFill>
                  <a:schemeClr val="tx1">
                    <a:lumMod val="85000"/>
                    <a:lumOff val="15000"/>
                  </a:schemeClr>
                </a:solidFill>
                <a:latin typeface="Arial" panose="020B0604020202020204" pitchFamily="34" charset="0"/>
                <a:cs typeface="Arial" panose="020B0604020202020204" pitchFamily="34" charset="0"/>
              </a:rPr>
              <a:t>Bontis</a:t>
            </a:r>
            <a:r>
              <a:rPr lang="en-GB" dirty="0">
                <a:solidFill>
                  <a:schemeClr val="tx1">
                    <a:lumMod val="85000"/>
                    <a:lumOff val="15000"/>
                  </a:schemeClr>
                </a:solidFill>
                <a:latin typeface="Arial" panose="020B0604020202020204" pitchFamily="34" charset="0"/>
                <a:cs typeface="Arial" panose="020B0604020202020204" pitchFamily="34" charset="0"/>
              </a:rPr>
              <a:t>, N. (2019). Global ranking of knowledge management and intellectual capital academic journals: 2019 update. Journal of Knowledge Management, 23(1), 167-185.</a:t>
            </a:r>
          </a:p>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Nonaka, I., &amp; Takeuchi, H. (2017). The knowledge-creating company: How Japanese companies create the dynamics of innovation. Oxford University Press.</a:t>
            </a:r>
          </a:p>
          <a:p>
            <a:pPr marL="342900" indent="-342900" algn="just">
              <a:buClr>
                <a:schemeClr val="tx1"/>
              </a:buClr>
              <a:buFont typeface="Wingdings" pitchFamily="2" charset="2"/>
              <a:buChar char="Ø"/>
            </a:pPr>
            <a:r>
              <a:rPr lang="en-GB" dirty="0" err="1">
                <a:solidFill>
                  <a:schemeClr val="tx1">
                    <a:lumMod val="85000"/>
                    <a:lumOff val="15000"/>
                  </a:schemeClr>
                </a:solidFill>
                <a:latin typeface="Arial" panose="020B0604020202020204" pitchFamily="34" charset="0"/>
                <a:cs typeface="Arial" panose="020B0604020202020204" pitchFamily="34" charset="0"/>
              </a:rPr>
              <a:t>Dalkir</a:t>
            </a:r>
            <a:r>
              <a:rPr lang="en-GB" dirty="0">
                <a:solidFill>
                  <a:schemeClr val="tx1">
                    <a:lumMod val="85000"/>
                    <a:lumOff val="15000"/>
                  </a:schemeClr>
                </a:solidFill>
                <a:latin typeface="Arial" panose="020B0604020202020204" pitchFamily="34" charset="0"/>
                <a:cs typeface="Arial" panose="020B0604020202020204" pitchFamily="34" charset="0"/>
              </a:rPr>
              <a:t>, K. (2015). Knowledge management in theory and practice. Elsevier.</a:t>
            </a:r>
          </a:p>
          <a:p>
            <a:pPr marL="342900" indent="-342900" algn="just">
              <a:buClr>
                <a:schemeClr val="tx1"/>
              </a:buClr>
              <a:buFont typeface="Wingdings" pitchFamily="2" charset="2"/>
              <a:buChar char="Ø"/>
            </a:pPr>
            <a:r>
              <a:rPr lang="en-GB" dirty="0">
                <a:solidFill>
                  <a:schemeClr val="tx1">
                    <a:lumMod val="85000"/>
                    <a:lumOff val="15000"/>
                  </a:schemeClr>
                </a:solidFill>
                <a:latin typeface="Arial" panose="020B0604020202020204" pitchFamily="34" charset="0"/>
                <a:cs typeface="Arial" panose="020B0604020202020204" pitchFamily="34" charset="0"/>
              </a:rPr>
              <a:t>Hansen, M. T., </a:t>
            </a:r>
            <a:r>
              <a:rPr lang="en-GB" dirty="0" err="1">
                <a:solidFill>
                  <a:schemeClr val="tx1">
                    <a:lumMod val="85000"/>
                    <a:lumOff val="15000"/>
                  </a:schemeClr>
                </a:solidFill>
                <a:latin typeface="Arial" panose="020B0604020202020204" pitchFamily="34" charset="0"/>
                <a:cs typeface="Arial" panose="020B0604020202020204" pitchFamily="34" charset="0"/>
              </a:rPr>
              <a:t>Nohria</a:t>
            </a:r>
            <a:r>
              <a:rPr lang="en-GB" dirty="0">
                <a:solidFill>
                  <a:schemeClr val="tx1">
                    <a:lumMod val="85000"/>
                    <a:lumOff val="15000"/>
                  </a:schemeClr>
                </a:solidFill>
                <a:latin typeface="Arial" panose="020B0604020202020204" pitchFamily="34" charset="0"/>
                <a:cs typeface="Arial" panose="020B0604020202020204" pitchFamily="34" charset="0"/>
              </a:rPr>
              <a:t>, N., &amp; Tierney, T. (2018). What's your strategy for managing knowledge? Harvard Business Review, 77(2), 106-116.</a:t>
            </a:r>
          </a:p>
          <a:p>
            <a:pPr algn="just">
              <a:buClr>
                <a:schemeClr val="tx1"/>
              </a:buClr>
            </a:pPr>
            <a:endParaRPr lang="x-none"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493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{0F8A9926-26C6-7141-AF93-DF1183CEAACA}tf10001060_mac</Template>
  <TotalTime>208</TotalTime>
  <Words>2114</Words>
  <Application>Microsoft Office PowerPoint</Application>
  <PresentationFormat>Widescreen</PresentationFormat>
  <Paragraphs>73</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Roboto</vt:lpstr>
      <vt:lpstr>Times New Roman</vt:lpstr>
      <vt:lpstr>Trebuchet MS</vt:lpstr>
      <vt:lpstr>Wingdings</vt:lpstr>
      <vt:lpstr>Wingdings 3</vt:lpstr>
      <vt:lpstr>Facet</vt:lpstr>
      <vt:lpstr>BMSW5106  Knowledge and Information Management Skills for the Workplace   The importance of knowledge management for maintaining a competitive edge in the e-commerce industry.</vt:lpstr>
      <vt:lpstr>Introduction</vt:lpstr>
      <vt:lpstr>Enhancing Knowledge Acquisition and Validation</vt:lpstr>
      <vt:lpstr>Structured Knowledge Repositories</vt:lpstr>
      <vt:lpstr>Cutting-edge Technology and Analytics</vt:lpstr>
      <vt:lpstr>Future-proofing Talent and Knowledge Growth</vt:lpstr>
      <vt:lpstr>Amazon's Approach</vt:lpstr>
      <vt:lpstr>eBay's Approach</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s14th-2019016425@pol.du.ac.bd</dc:creator>
  <cp:lastModifiedBy>andreea vlasceanu</cp:lastModifiedBy>
  <cp:revision>23</cp:revision>
  <dcterms:created xsi:type="dcterms:W3CDTF">2023-07-11T10:21:24Z</dcterms:created>
  <dcterms:modified xsi:type="dcterms:W3CDTF">2023-07-14T07:45:27Z</dcterms:modified>
</cp:coreProperties>
</file>