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40" r:id="rId4"/>
  </p:sldMasterIdLst>
  <p:notesMasterIdLst>
    <p:notesMasterId r:id="rId20"/>
  </p:notesMasterIdLst>
  <p:handoutMasterIdLst>
    <p:handoutMasterId r:id="rId21"/>
  </p:handoutMasterIdLst>
  <p:sldIdLst>
    <p:sldId id="258" r:id="rId5"/>
    <p:sldId id="270" r:id="rId6"/>
    <p:sldId id="274" r:id="rId7"/>
    <p:sldId id="309" r:id="rId8"/>
    <p:sldId id="299" r:id="rId9"/>
    <p:sldId id="310" r:id="rId10"/>
    <p:sldId id="302" r:id="rId11"/>
    <p:sldId id="303" r:id="rId12"/>
    <p:sldId id="278" r:id="rId13"/>
    <p:sldId id="311" r:id="rId14"/>
    <p:sldId id="312" r:id="rId15"/>
    <p:sldId id="306" r:id="rId16"/>
    <p:sldId id="307" r:id="rId17"/>
    <p:sldId id="308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598" autoAdjust="0"/>
  </p:normalViewPr>
  <p:slideViewPr>
    <p:cSldViewPr snapToGrid="0">
      <p:cViewPr varScale="1">
        <p:scale>
          <a:sx n="72" d="100"/>
          <a:sy n="72" d="100"/>
        </p:scale>
        <p:origin x="855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Oneamoise" userId="7a068c108809bc04" providerId="LiveId" clId="{CA8ADC78-DE71-4DDC-96F8-2AB3E0F0F998}"/>
    <pc:docChg chg="custSel modSld sldOrd">
      <pc:chgData name="Florin Oneamoise" userId="7a068c108809bc04" providerId="LiveId" clId="{CA8ADC78-DE71-4DDC-96F8-2AB3E0F0F998}" dt="2026-01-11T09:16:28.625" v="296" actId="1076"/>
      <pc:docMkLst>
        <pc:docMk/>
      </pc:docMkLst>
      <pc:sldChg chg="delSp modSp mod">
        <pc:chgData name="Florin Oneamoise" userId="7a068c108809bc04" providerId="LiveId" clId="{CA8ADC78-DE71-4DDC-96F8-2AB3E0F0F998}" dt="2026-01-11T09:16:28.625" v="296" actId="1076"/>
        <pc:sldMkLst>
          <pc:docMk/>
          <pc:sldMk cId="100251410" sldId="278"/>
        </pc:sldMkLst>
        <pc:spChg chg="mod">
          <ac:chgData name="Florin Oneamoise" userId="7a068c108809bc04" providerId="LiveId" clId="{CA8ADC78-DE71-4DDC-96F8-2AB3E0F0F998}" dt="2026-01-11T09:14:21.673" v="239" actId="20577"/>
          <ac:spMkLst>
            <pc:docMk/>
            <pc:sldMk cId="100251410" sldId="278"/>
            <ac:spMk id="2" creationId="{F606365C-A790-D6CA-96C0-BC6F4EB450A6}"/>
          </ac:spMkLst>
        </pc:spChg>
        <pc:spChg chg="del">
          <ac:chgData name="Florin Oneamoise" userId="7a068c108809bc04" providerId="LiveId" clId="{CA8ADC78-DE71-4DDC-96F8-2AB3E0F0F998}" dt="2026-01-11T09:14:29.710" v="241" actId="478"/>
          <ac:spMkLst>
            <pc:docMk/>
            <pc:sldMk cId="100251410" sldId="278"/>
            <ac:spMk id="4" creationId="{B1AD82FA-B60A-4BCE-B70D-916D0D4F0163}"/>
          </ac:spMkLst>
        </pc:spChg>
        <pc:spChg chg="mod">
          <ac:chgData name="Florin Oneamoise" userId="7a068c108809bc04" providerId="LiveId" clId="{CA8ADC78-DE71-4DDC-96F8-2AB3E0F0F998}" dt="2026-01-11T09:16:28.625" v="296" actId="1076"/>
          <ac:spMkLst>
            <pc:docMk/>
            <pc:sldMk cId="100251410" sldId="278"/>
            <ac:spMk id="7" creationId="{7EAF89CD-F3F9-40F6-939A-840F4569201C}"/>
          </ac:spMkLst>
        </pc:spChg>
        <pc:spChg chg="del">
          <ac:chgData name="Florin Oneamoise" userId="7a068c108809bc04" providerId="LiveId" clId="{CA8ADC78-DE71-4DDC-96F8-2AB3E0F0F998}" dt="2026-01-11T09:02:23.598" v="35" actId="478"/>
          <ac:spMkLst>
            <pc:docMk/>
            <pc:sldMk cId="100251410" sldId="278"/>
            <ac:spMk id="15" creationId="{6860BAF1-F23D-652F-C92E-B3F9098E732F}"/>
          </ac:spMkLst>
        </pc:spChg>
        <pc:picChg chg="mod">
          <ac:chgData name="Florin Oneamoise" userId="7a068c108809bc04" providerId="LiveId" clId="{CA8ADC78-DE71-4DDC-96F8-2AB3E0F0F998}" dt="2026-01-11T09:14:25.311" v="240" actId="1076"/>
          <ac:picMkLst>
            <pc:docMk/>
            <pc:sldMk cId="100251410" sldId="278"/>
            <ac:picMk id="23" creationId="{C36A7E80-BBB3-E839-1060-289387E5B702}"/>
          </ac:picMkLst>
        </pc:picChg>
      </pc:sldChg>
      <pc:sldChg chg="delSp mod">
        <pc:chgData name="Florin Oneamoise" userId="7a068c108809bc04" providerId="LiveId" clId="{CA8ADC78-DE71-4DDC-96F8-2AB3E0F0F998}" dt="2026-01-11T09:05:17.935" v="38" actId="478"/>
        <pc:sldMkLst>
          <pc:docMk/>
          <pc:sldMk cId="1765747548" sldId="307"/>
        </pc:sldMkLst>
        <pc:spChg chg="del">
          <ac:chgData name="Florin Oneamoise" userId="7a068c108809bc04" providerId="LiveId" clId="{CA8ADC78-DE71-4DDC-96F8-2AB3E0F0F998}" dt="2026-01-11T09:05:17.935" v="38" actId="478"/>
          <ac:spMkLst>
            <pc:docMk/>
            <pc:sldMk cId="1765747548" sldId="307"/>
            <ac:spMk id="3" creationId="{2A531FCC-799D-C335-2086-BE21CF3320ED}"/>
          </ac:spMkLst>
        </pc:spChg>
        <pc:spChg chg="del">
          <ac:chgData name="Florin Oneamoise" userId="7a068c108809bc04" providerId="LiveId" clId="{CA8ADC78-DE71-4DDC-96F8-2AB3E0F0F998}" dt="2026-01-11T09:05:14.064" v="37" actId="478"/>
          <ac:spMkLst>
            <pc:docMk/>
            <pc:sldMk cId="1765747548" sldId="307"/>
            <ac:spMk id="4" creationId="{F5379B40-F637-299A-0F50-6EFFFC7FE586}"/>
          </ac:spMkLst>
        </pc:spChg>
      </pc:sldChg>
      <pc:sldChg chg="modSp mod">
        <pc:chgData name="Florin Oneamoise" userId="7a068c108809bc04" providerId="LiveId" clId="{CA8ADC78-DE71-4DDC-96F8-2AB3E0F0F998}" dt="2026-01-11T09:14:53.895" v="270" actId="20577"/>
        <pc:sldMkLst>
          <pc:docMk/>
          <pc:sldMk cId="557272426" sldId="311"/>
        </pc:sldMkLst>
        <pc:spChg chg="mod">
          <ac:chgData name="Florin Oneamoise" userId="7a068c108809bc04" providerId="LiveId" clId="{CA8ADC78-DE71-4DDC-96F8-2AB3E0F0F998}" dt="2026-01-11T08:57:44.063" v="34" actId="20577"/>
          <ac:spMkLst>
            <pc:docMk/>
            <pc:sldMk cId="557272426" sldId="311"/>
            <ac:spMk id="3" creationId="{DF7066D2-E8A7-43CA-D184-F14962C002D2}"/>
          </ac:spMkLst>
        </pc:spChg>
        <pc:spChg chg="mod">
          <ac:chgData name="Florin Oneamoise" userId="7a068c108809bc04" providerId="LiveId" clId="{CA8ADC78-DE71-4DDC-96F8-2AB3E0F0F998}" dt="2026-01-11T09:14:53.895" v="270" actId="20577"/>
          <ac:spMkLst>
            <pc:docMk/>
            <pc:sldMk cId="557272426" sldId="311"/>
            <ac:spMk id="7" creationId="{79D16488-EA86-19DF-4C16-1D80891BC3A4}"/>
          </ac:spMkLst>
        </pc:spChg>
      </pc:sldChg>
      <pc:sldChg chg="delSp mod ord">
        <pc:chgData name="Florin Oneamoise" userId="7a068c108809bc04" providerId="LiveId" clId="{CA8ADC78-DE71-4DDC-96F8-2AB3E0F0F998}" dt="2026-01-11T09:05:54.723" v="42"/>
        <pc:sldMkLst>
          <pc:docMk/>
          <pc:sldMk cId="2709479089" sldId="312"/>
        </pc:sldMkLst>
        <pc:spChg chg="del">
          <ac:chgData name="Florin Oneamoise" userId="7a068c108809bc04" providerId="LiveId" clId="{CA8ADC78-DE71-4DDC-96F8-2AB3E0F0F998}" dt="2026-01-11T09:03:03.702" v="36" actId="478"/>
          <ac:spMkLst>
            <pc:docMk/>
            <pc:sldMk cId="2709479089" sldId="312"/>
            <ac:spMk id="20" creationId="{CB410217-5404-0805-FE18-316BCF9A6C8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54C2CEE-C8E5-4D7A-A60E-4EB8ED2321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1A57CA-E35C-4FE7-A565-81AB7C28DA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12DAD8-CABE-487C-A3F6-927B10CFF384}" type="datetime1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28360F-1C1A-4C9D-A93A-59335B97CA5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4F67F-6894-41DE-8A55-14237F2DFF1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C984E-BBD9-4916-9DB9-1216F0128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82561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CC73610-CCBA-4806-B040-7AF4F8229B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053508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presentation is based on a secret customer visit to Poco </a:t>
            </a:r>
            <a:r>
              <a:rPr lang="en-GB" dirty="0" err="1"/>
              <a:t>Poco</a:t>
            </a:r>
            <a:r>
              <a:rPr lang="en-GB" dirty="0"/>
              <a:t> restaurant in Bridgend.</a:t>
            </a:r>
            <a:br>
              <a:rPr lang="en-GB" dirty="0"/>
            </a:br>
            <a:r>
              <a:rPr lang="en-GB" dirty="0"/>
              <a:t>I will be sharing my personal experience of the restaurant, including the food, service, atmosphere and overall customer experience, based on what I observed during my visit.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3155276-2114-4288-A537-379EA644CDBE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FF30B7-E8FD-4318-A93E-3FC14AF2442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EFAA520-D4D2-48B0-8893-693DA0BDF0B2}" type="datetime1">
              <a:rPr lang="en-GB" smtClean="0"/>
              <a:t>11/01/2026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348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Poco </a:t>
            </a:r>
            <a:r>
              <a:rPr lang="en-GB" dirty="0" err="1"/>
              <a:t>Poco</a:t>
            </a:r>
            <a:r>
              <a:rPr lang="en-GB" dirty="0"/>
              <a:t> is a Mediterranean restaurant in Bridgend with a relaxed, casual dining atmosphere.</a:t>
            </a:r>
            <a:br>
              <a:rPr lang="en-GB" dirty="0"/>
            </a:br>
            <a:r>
              <a:rPr lang="en-GB" dirty="0"/>
              <a:t>I have been here before as a customer, so I already had some expectations about the food and the overall experience.</a:t>
            </a:r>
            <a:br>
              <a:rPr lang="en-GB" dirty="0"/>
            </a:br>
            <a:r>
              <a:rPr lang="en-GB" dirty="0"/>
              <a:t>I have also worked in the kitchen in the past, which helped me understand better how things work behind the scenes.</a:t>
            </a:r>
            <a:br>
              <a:rPr lang="en-GB" dirty="0"/>
            </a:br>
            <a:r>
              <a:rPr lang="en-GB" dirty="0"/>
              <a:t>For this visit, however, I focused only on my experience as a customer, looking at the food, the service and the atmosphere.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294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Poco </a:t>
            </a:r>
            <a:r>
              <a:rPr lang="en-GB" dirty="0" err="1"/>
              <a:t>Poco</a:t>
            </a:r>
            <a:r>
              <a:rPr lang="en-GB" dirty="0"/>
              <a:t> offers a variety of Mediterranean-style dishes, with a menu that includes pasta, pizza, seafood and meat options.</a:t>
            </a:r>
            <a:br>
              <a:rPr lang="en-GB" dirty="0"/>
            </a:br>
            <a:r>
              <a:rPr lang="en-GB" dirty="0"/>
              <a:t>The food is freshly prepared and the menu has enough variety to suit different tastes.</a:t>
            </a:r>
            <a:br>
              <a:rPr lang="en-GB" dirty="0"/>
            </a:br>
            <a:r>
              <a:rPr lang="en-GB" dirty="0"/>
              <a:t>From a customer’s point of view, the menu feels well balanced, with both lighter dishes and more filling options, as well as a good selection of drinks.</a:t>
            </a:r>
            <a:br>
              <a:rPr lang="en-GB" dirty="0"/>
            </a:br>
            <a:r>
              <a:rPr lang="en-GB" dirty="0"/>
              <a:t>Overall, the product offering gives the impression of a casual restaurant that focuses on flavour, freshness and consistency.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8334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12652-EB45-1C35-9016-1C0ED6D83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A03DB7-7801-695E-3BCD-4CCD9F0BC5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78D951-F9E9-BE0C-62FA-4E754A2B9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Poco </a:t>
            </a:r>
            <a:r>
              <a:rPr lang="en-GB" dirty="0" err="1"/>
              <a:t>Poco</a:t>
            </a:r>
            <a:r>
              <a:rPr lang="en-GB" dirty="0"/>
              <a:t> offers a variety of Mediterranean-style dishes, with a menu that includes pasta, pizza, seafood and meat options.</a:t>
            </a:r>
            <a:br>
              <a:rPr lang="en-GB" dirty="0"/>
            </a:br>
            <a:r>
              <a:rPr lang="en-GB" dirty="0"/>
              <a:t>The food is freshly prepared and the menu has enough variety to suit different tastes.</a:t>
            </a:r>
            <a:br>
              <a:rPr lang="en-GB" dirty="0"/>
            </a:br>
            <a:r>
              <a:rPr lang="en-GB" dirty="0"/>
              <a:t>From a customer’s point of view, the menu feels well balanced, with both lighter dishes and more filling options, as well as a good selection of drinks.</a:t>
            </a:r>
            <a:br>
              <a:rPr lang="en-GB" dirty="0"/>
            </a:br>
            <a:r>
              <a:rPr lang="en-GB" dirty="0"/>
              <a:t>Overall, the product offering gives the impression of a casual restaurant that focuses on flavour, freshness and consistency.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B5AB2-B180-C062-C0D1-927B35C1A61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A28D25-7641-FD07-FD80-233AB25243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652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prices at Poco </a:t>
            </a:r>
            <a:r>
              <a:rPr lang="en-GB" dirty="0" err="1"/>
              <a:t>Poco</a:t>
            </a:r>
            <a:r>
              <a:rPr lang="en-GB" dirty="0"/>
              <a:t> are what I would describe as mid-range.</a:t>
            </a:r>
            <a:br>
              <a:rPr lang="en-GB" dirty="0"/>
            </a:br>
            <a:r>
              <a:rPr lang="en-GB" dirty="0"/>
              <a:t>Starters and main courses are reasonably priced for a restaurant in the town centre, and the portions feel fair for what you pay.</a:t>
            </a:r>
            <a:br>
              <a:rPr lang="en-GB" dirty="0"/>
            </a:br>
            <a:r>
              <a:rPr lang="en-GB" dirty="0"/>
              <a:t>The menu suits a casual meal, whether it’s a lunch, a relaxed dinner or a night out with friends.</a:t>
            </a:r>
            <a:br>
              <a:rPr lang="en-GB" dirty="0"/>
            </a:br>
            <a:r>
              <a:rPr lang="en-GB" dirty="0"/>
              <a:t>Overall, the prices feel balanced and match the quality of the food and the experience.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922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D24A29-4938-8677-2902-157219612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EAD581-C2D9-F702-7235-988D53F077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E90609-8B62-1D9E-B1BF-446DA1171D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Poco Poco is mainly promoted online.</a:t>
            </a:r>
            <a:br>
              <a:rPr lang="en-GB" dirty="0"/>
            </a:br>
            <a:r>
              <a:rPr lang="en-GB" dirty="0"/>
              <a:t>The restaurant has its own website, where customers can see the menu and basic information.</a:t>
            </a:r>
            <a:br>
              <a:rPr lang="en-GB" dirty="0"/>
            </a:br>
            <a:r>
              <a:rPr lang="en-GB" dirty="0"/>
              <a:t>It is also present on social media, which helps people discover the restaurant.</a:t>
            </a:r>
            <a:br>
              <a:rPr lang="en-GB" dirty="0"/>
            </a:br>
            <a:r>
              <a:rPr lang="en-GB" dirty="0"/>
              <a:t>Online reviews, such as Google and TripAdvisor, are important because many customers check them before visiting.</a:t>
            </a:r>
            <a:br>
              <a:rPr lang="en-GB" dirty="0"/>
            </a:br>
            <a:r>
              <a:rPr lang="en-GB" dirty="0"/>
              <a:t>Overall, the online presence makes the restaurant easy to find and easy to choose.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803468-C2B2-27CA-765D-3C7C6EE5F83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C64146-A86A-09FB-6560-BE713E9629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744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the moment I arrived, the service felt friendly and welcoming.</a:t>
            </a:r>
            <a:br>
              <a:rPr lang="en-GB" dirty="0"/>
            </a:br>
            <a:r>
              <a:rPr lang="en-GB" dirty="0"/>
              <a:t>The staff were polite and helpful, and they took the time to explain the menu when needed.</a:t>
            </a:r>
            <a:br>
              <a:rPr lang="en-GB" dirty="0"/>
            </a:br>
            <a:r>
              <a:rPr lang="en-GB" dirty="0"/>
              <a:t>Food and drinks arrived without a long wait, which made the experience more relaxed.</a:t>
            </a:r>
            <a:br>
              <a:rPr lang="en-GB" dirty="0"/>
            </a:br>
            <a:r>
              <a:rPr lang="en-GB" dirty="0"/>
              <a:t>Overall, the service felt organised and comfortable, and it had a positive impact on the whole visit.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624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atmosphere at Poco </a:t>
            </a:r>
            <a:r>
              <a:rPr lang="en-GB" dirty="0" err="1"/>
              <a:t>Poco</a:t>
            </a:r>
            <a:r>
              <a:rPr lang="en-GB" dirty="0"/>
              <a:t> feels warm and relaxed.</a:t>
            </a:r>
            <a:br>
              <a:rPr lang="en-GB" dirty="0"/>
            </a:br>
            <a:r>
              <a:rPr lang="en-GB" dirty="0"/>
              <a:t>The lighting is soft and makes the space feel comfortable.</a:t>
            </a:r>
            <a:br>
              <a:rPr lang="en-GB" dirty="0"/>
            </a:br>
            <a:r>
              <a:rPr lang="en-GB" dirty="0"/>
              <a:t>The restaurant is not too loud, which makes it easy to talk and enjoy the meal.</a:t>
            </a:r>
            <a:br>
              <a:rPr lang="en-GB" dirty="0"/>
            </a:br>
            <a:r>
              <a:rPr lang="en-GB" dirty="0"/>
              <a:t>Overall, the ambience creates a pleasant feeling and makes customers want to stay longer.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400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Cleanliness is very important when choosing a place to eat.</a:t>
            </a:r>
            <a:br>
              <a:rPr lang="en-GB" dirty="0"/>
            </a:br>
            <a:r>
              <a:rPr lang="en-GB" dirty="0"/>
              <a:t>During my visit, the restaurant felt clean and well looked after.</a:t>
            </a:r>
            <a:br>
              <a:rPr lang="en-GB" dirty="0"/>
            </a:br>
            <a:r>
              <a:rPr lang="en-GB" dirty="0"/>
              <a:t>The dining area, tables and overall space gave a good impression.</a:t>
            </a:r>
            <a:br>
              <a:rPr lang="en-GB" dirty="0"/>
            </a:br>
            <a:r>
              <a:rPr lang="en-GB" dirty="0"/>
              <a:t>The hygiene rating was clearly displayed, which made me feel more confident and comfortable as a customer.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40463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2124C4-64EC-8DA5-5DE6-CDA815F6ED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D3D6B5-2163-9AD0-DFB2-534C2240A3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28069D-23D8-BDAD-AF4A-2020767306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Overall, my experience at Poco </a:t>
            </a:r>
            <a:r>
              <a:rPr lang="en-GB" dirty="0" err="1"/>
              <a:t>Poco</a:t>
            </a:r>
            <a:r>
              <a:rPr lang="en-GB" dirty="0"/>
              <a:t> was positive.</a:t>
            </a:r>
            <a:br>
              <a:rPr lang="en-GB" dirty="0"/>
            </a:br>
            <a:r>
              <a:rPr lang="en-GB" dirty="0"/>
              <a:t>The food was enjoyable and the atmosphere was relaxed, which made the visit pleasant.</a:t>
            </a:r>
            <a:br>
              <a:rPr lang="en-GB" dirty="0"/>
            </a:br>
            <a:r>
              <a:rPr lang="en-GB" dirty="0"/>
              <a:t>Like in many restaurants, there are always small things that could be improved, such as waiting times during busy periods.</a:t>
            </a:r>
            <a:br>
              <a:rPr lang="en-GB" dirty="0"/>
            </a:br>
            <a:r>
              <a:rPr lang="en-GB" dirty="0"/>
              <a:t>However, these did not have a major impact on the experience, and the overall feeling was still a good one.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DA442-7BD4-8E50-175D-62ADEB34E15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620B4A-16EA-49AF-155D-12D8C37209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8932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F6FA3-B34A-E60C-29B5-C7CC16BD4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D1B04C-D417-716F-227C-9465F32195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B008C2-6F0B-843E-32E5-E840816ECF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Online reviews play an important role when people choose where to eat.</a:t>
            </a:r>
            <a:br>
              <a:rPr lang="en-GB" dirty="0"/>
            </a:br>
            <a:r>
              <a:rPr lang="en-GB" dirty="0"/>
              <a:t>Many customers read reviews before visiting a restaurant, especially if it is their first time.</a:t>
            </a:r>
            <a:br>
              <a:rPr lang="en-GB" dirty="0"/>
            </a:br>
            <a:r>
              <a:rPr lang="en-GB" dirty="0"/>
              <a:t>A balanced and honest review can help people know what to expect.</a:t>
            </a:r>
            <a:br>
              <a:rPr lang="en-GB" dirty="0"/>
            </a:br>
            <a:r>
              <a:rPr lang="en-GB" dirty="0"/>
              <a:t>This kind of feedback can also help restaurants understand what they are doing well and what could be improved.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357EF-2BF3-0A5D-1E9A-56F21033114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9EDDD1EC-37D1-41DD-B628-3BF873D7CB78}" type="datetime1">
              <a:rPr lang="en-GB" smtClean="0"/>
              <a:t>11/01/2026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136DB0-3BC0-54E7-9C41-5E1B4F1530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CC73610-CCBA-4806-B040-7AF4F8229BA0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896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172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265427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55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556272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9092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060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653820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392050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03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908095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823285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514735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6423788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175135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587256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457410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A832F76-EEF5-410D-B6F4-8650AC675FE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0160" y="-10160"/>
            <a:ext cx="12198985" cy="6877685"/>
          </a:xfrm>
          <a:custGeom>
            <a:avLst/>
            <a:gdLst>
              <a:gd name="connsiteX0" fmla="*/ 0 w 12188825"/>
              <a:gd name="connsiteY0" fmla="*/ 0 h 6868160"/>
              <a:gd name="connsiteX1" fmla="*/ 12188825 w 12188825"/>
              <a:gd name="connsiteY1" fmla="*/ 0 h 6868160"/>
              <a:gd name="connsiteX2" fmla="*/ 12188825 w 12188825"/>
              <a:gd name="connsiteY2" fmla="*/ 6868160 h 6868160"/>
              <a:gd name="connsiteX3" fmla="*/ 0 w 12188825"/>
              <a:gd name="connsiteY3" fmla="*/ 6868160 h 6868160"/>
              <a:gd name="connsiteX4" fmla="*/ 0 w 12188825"/>
              <a:gd name="connsiteY4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235106 w 12423931"/>
              <a:gd name="connsiteY0" fmla="*/ 0 h 7033131"/>
              <a:gd name="connsiteX1" fmla="*/ 12423931 w 12423931"/>
              <a:gd name="connsiteY1" fmla="*/ 0 h 7033131"/>
              <a:gd name="connsiteX2" fmla="*/ 12423931 w 12423931"/>
              <a:gd name="connsiteY2" fmla="*/ 6868160 h 7033131"/>
              <a:gd name="connsiteX3" fmla="*/ 235106 w 12423931"/>
              <a:gd name="connsiteY3" fmla="*/ 6868160 h 7033131"/>
              <a:gd name="connsiteX4" fmla="*/ 4908705 w 12423931"/>
              <a:gd name="connsiteY4" fmla="*/ 6868160 h 7033131"/>
              <a:gd name="connsiteX5" fmla="*/ 6249826 w 12423931"/>
              <a:gd name="connsiteY5" fmla="*/ 3830320 h 7033131"/>
              <a:gd name="connsiteX6" fmla="*/ 4939186 w 12423931"/>
              <a:gd name="connsiteY6" fmla="*/ 1727200 h 7033131"/>
              <a:gd name="connsiteX7" fmla="*/ 224946 w 12423931"/>
              <a:gd name="connsiteY7" fmla="*/ 528320 h 7033131"/>
              <a:gd name="connsiteX8" fmla="*/ 235106 w 12423931"/>
              <a:gd name="connsiteY8" fmla="*/ 0 h 7033131"/>
              <a:gd name="connsiteX0" fmla="*/ 246525 w 12435350"/>
              <a:gd name="connsiteY0" fmla="*/ 0 h 6868309"/>
              <a:gd name="connsiteX1" fmla="*/ 12435350 w 12435350"/>
              <a:gd name="connsiteY1" fmla="*/ 0 h 6868309"/>
              <a:gd name="connsiteX2" fmla="*/ 12435350 w 12435350"/>
              <a:gd name="connsiteY2" fmla="*/ 6868160 h 6868309"/>
              <a:gd name="connsiteX3" fmla="*/ 246525 w 12435350"/>
              <a:gd name="connsiteY3" fmla="*/ 6868160 h 6868309"/>
              <a:gd name="connsiteX4" fmla="*/ 4920124 w 12435350"/>
              <a:gd name="connsiteY4" fmla="*/ 6868160 h 6868309"/>
              <a:gd name="connsiteX5" fmla="*/ 6261245 w 12435350"/>
              <a:gd name="connsiteY5" fmla="*/ 3830320 h 6868309"/>
              <a:gd name="connsiteX6" fmla="*/ 4950605 w 12435350"/>
              <a:gd name="connsiteY6" fmla="*/ 1727200 h 6868309"/>
              <a:gd name="connsiteX7" fmla="*/ 236365 w 12435350"/>
              <a:gd name="connsiteY7" fmla="*/ 528320 h 6868309"/>
              <a:gd name="connsiteX8" fmla="*/ 246525 w 12435350"/>
              <a:gd name="connsiteY8" fmla="*/ 0 h 6868309"/>
              <a:gd name="connsiteX0" fmla="*/ 10160 w 12198985"/>
              <a:gd name="connsiteY0" fmla="*/ 0 h 6868264"/>
              <a:gd name="connsiteX1" fmla="*/ 12198985 w 12198985"/>
              <a:gd name="connsiteY1" fmla="*/ 0 h 6868264"/>
              <a:gd name="connsiteX2" fmla="*/ 12198985 w 12198985"/>
              <a:gd name="connsiteY2" fmla="*/ 6868160 h 6868264"/>
              <a:gd name="connsiteX3" fmla="*/ 10160 w 12198985"/>
              <a:gd name="connsiteY3" fmla="*/ 6868160 h 6868264"/>
              <a:gd name="connsiteX4" fmla="*/ 4683759 w 12198985"/>
              <a:gd name="connsiteY4" fmla="*/ 6868160 h 6868264"/>
              <a:gd name="connsiteX5" fmla="*/ 6024880 w 12198985"/>
              <a:gd name="connsiteY5" fmla="*/ 3830320 h 6868264"/>
              <a:gd name="connsiteX6" fmla="*/ 4714240 w 12198985"/>
              <a:gd name="connsiteY6" fmla="*/ 1727200 h 6868264"/>
              <a:gd name="connsiteX7" fmla="*/ 0 w 12198985"/>
              <a:gd name="connsiteY7" fmla="*/ 528320 h 6868264"/>
              <a:gd name="connsiteX8" fmla="*/ 10160 w 12198985"/>
              <a:gd name="connsiteY8" fmla="*/ 0 h 6868264"/>
              <a:gd name="connsiteX0" fmla="*/ 10160 w 12198985"/>
              <a:gd name="connsiteY0" fmla="*/ 0 h 6868220"/>
              <a:gd name="connsiteX1" fmla="*/ 12198985 w 12198985"/>
              <a:gd name="connsiteY1" fmla="*/ 0 h 6868220"/>
              <a:gd name="connsiteX2" fmla="*/ 12198985 w 12198985"/>
              <a:gd name="connsiteY2" fmla="*/ 6868160 h 6868220"/>
              <a:gd name="connsiteX3" fmla="*/ 3220085 w 12198985"/>
              <a:gd name="connsiteY3" fmla="*/ 6487160 h 6868220"/>
              <a:gd name="connsiteX4" fmla="*/ 4683759 w 12198985"/>
              <a:gd name="connsiteY4" fmla="*/ 6868160 h 6868220"/>
              <a:gd name="connsiteX5" fmla="*/ 6024880 w 12198985"/>
              <a:gd name="connsiteY5" fmla="*/ 3830320 h 6868220"/>
              <a:gd name="connsiteX6" fmla="*/ 4714240 w 12198985"/>
              <a:gd name="connsiteY6" fmla="*/ 1727200 h 6868220"/>
              <a:gd name="connsiteX7" fmla="*/ 0 w 12198985"/>
              <a:gd name="connsiteY7" fmla="*/ 528320 h 6868220"/>
              <a:gd name="connsiteX8" fmla="*/ 10160 w 12198985"/>
              <a:gd name="connsiteY8" fmla="*/ 0 h 686822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3220085 w 12198985"/>
              <a:gd name="connsiteY3" fmla="*/ 6487160 h 6868160"/>
              <a:gd name="connsiteX4" fmla="*/ 6102984 w 12198985"/>
              <a:gd name="connsiteY4" fmla="*/ 5829935 h 6868160"/>
              <a:gd name="connsiteX5" fmla="*/ 6024880 w 12198985"/>
              <a:gd name="connsiteY5" fmla="*/ 3830320 h 6868160"/>
              <a:gd name="connsiteX6" fmla="*/ 4714240 w 12198985"/>
              <a:gd name="connsiteY6" fmla="*/ 1727200 h 6868160"/>
              <a:gd name="connsiteX7" fmla="*/ 0 w 12198985"/>
              <a:gd name="connsiteY7" fmla="*/ 528320 h 6868160"/>
              <a:gd name="connsiteX8" fmla="*/ 10160 w 12198985"/>
              <a:gd name="connsiteY8" fmla="*/ 0 h 6868160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985" h="6877685">
                <a:moveTo>
                  <a:pt x="10160" y="0"/>
                </a:moveTo>
                <a:lnTo>
                  <a:pt x="12198985" y="0"/>
                </a:lnTo>
                <a:lnTo>
                  <a:pt x="12198985" y="6868160"/>
                </a:lnTo>
                <a:lnTo>
                  <a:pt x="4553585" y="6877685"/>
                </a:lnTo>
                <a:cubicBezTo>
                  <a:pt x="5419196" y="6578177"/>
                  <a:pt x="5891741" y="6267027"/>
                  <a:pt x="6122034" y="5839460"/>
                </a:cubicBezTo>
                <a:cubicBezTo>
                  <a:pt x="6543462" y="4952153"/>
                  <a:pt x="6071023" y="4359063"/>
                  <a:pt x="6024880" y="3830320"/>
                </a:cubicBezTo>
                <a:cubicBezTo>
                  <a:pt x="5670973" y="2770293"/>
                  <a:pt x="5327227" y="2120053"/>
                  <a:pt x="4714240" y="1727200"/>
                </a:cubicBezTo>
                <a:cubicBezTo>
                  <a:pt x="3371427" y="701040"/>
                  <a:pt x="1339427" y="711200"/>
                  <a:pt x="0" y="528320"/>
                </a:cubicBezTo>
                <a:lnTo>
                  <a:pt x="10160" y="0"/>
                </a:lnTo>
                <a:close/>
              </a:path>
            </a:pathLst>
          </a:custGeom>
          <a:solidFill>
            <a:schemeClr val="accent3"/>
          </a:solidFill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E130825-8214-41CD-94C2-B394C8253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4CFC44C-A4AA-47AB-9728-B8557A084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2299787"/>
            <a:ext cx="4572000" cy="2286000"/>
          </a:xfrm>
        </p:spPr>
        <p:txBody>
          <a:bodyPr rtlCol="0">
            <a:normAutofit/>
          </a:bodyPr>
          <a:lstStyle/>
          <a:p>
            <a:pPr algn="l" rtl="0"/>
            <a:r>
              <a:rPr lang="en-GB" sz="4400"/>
              <a:t>Click to edit Master title style</a:t>
            </a:r>
            <a:endParaRPr lang="en-GB" sz="44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9A3AD9C-69B0-4589-A282-947AEF5C9A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4572000" cy="1524000"/>
          </a:xfrm>
        </p:spPr>
        <p:txBody>
          <a:bodyPr rtlCol="0" anchor="b" anchorCtr="0"/>
          <a:lstStyle>
            <a:lvl1pPr>
              <a:buNone/>
              <a:defRPr/>
            </a:lvl1pPr>
          </a:lstStyle>
          <a:p>
            <a:pPr algn="l"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9723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CEB7F18-992B-4D56-A388-738859C8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32083"/>
            <a:ext cx="4572000" cy="1524000"/>
          </a:xfrm>
        </p:spPr>
        <p:txBody>
          <a:bodyPr rtlCol="0" anchor="t" anchorCtr="0">
            <a:normAutofit/>
          </a:bodyPr>
          <a:lstStyle/>
          <a:p>
            <a:pPr rtl="0"/>
            <a:r>
              <a:rPr lang="en-GB" sz="3200"/>
              <a:t>Click to edit Master title style</a:t>
            </a:r>
            <a:endParaRPr lang="en-GB" sz="320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410AC2D-D649-4FCA-87C1-EDB34FCC4A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48939"/>
            <a:ext cx="1588691" cy="5824901"/>
          </a:xfrm>
          <a:custGeom>
            <a:avLst/>
            <a:gdLst>
              <a:gd name="connsiteX0" fmla="*/ 0 w 1588691"/>
              <a:gd name="connsiteY0" fmla="*/ 0 h 5824901"/>
              <a:gd name="connsiteX1" fmla="*/ 103414 w 1588691"/>
              <a:gd name="connsiteY1" fmla="*/ 24689 h 5824901"/>
              <a:gd name="connsiteX2" fmla="*/ 1566944 w 1588691"/>
              <a:gd name="connsiteY2" fmla="*/ 1831178 h 5824901"/>
              <a:gd name="connsiteX3" fmla="*/ 1239184 w 1588691"/>
              <a:gd name="connsiteY3" fmla="*/ 4894084 h 5824901"/>
              <a:gd name="connsiteX4" fmla="*/ 1161636 w 1588691"/>
              <a:gd name="connsiteY4" fmla="*/ 5234403 h 5824901"/>
              <a:gd name="connsiteX5" fmla="*/ 1036423 w 1588691"/>
              <a:gd name="connsiteY5" fmla="*/ 5540389 h 5824901"/>
              <a:gd name="connsiteX6" fmla="*/ 693532 w 1588691"/>
              <a:gd name="connsiteY6" fmla="*/ 5797870 h 5824901"/>
              <a:gd name="connsiteX7" fmla="*/ 66690 w 1588691"/>
              <a:gd name="connsiteY7" fmla="*/ 5718123 h 5824901"/>
              <a:gd name="connsiteX8" fmla="*/ 0 w 1588691"/>
              <a:gd name="connsiteY8" fmla="*/ 5671830 h 5824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8691" h="5824901">
                <a:moveTo>
                  <a:pt x="0" y="0"/>
                </a:moveTo>
                <a:lnTo>
                  <a:pt x="103414" y="24689"/>
                </a:lnTo>
                <a:cubicBezTo>
                  <a:pt x="796911" y="207091"/>
                  <a:pt x="1441617" y="614618"/>
                  <a:pt x="1566944" y="1831178"/>
                </a:cubicBezTo>
                <a:cubicBezTo>
                  <a:pt x="1657898" y="2711366"/>
                  <a:pt x="1447138" y="3830385"/>
                  <a:pt x="1239184" y="4894084"/>
                </a:cubicBezTo>
                <a:cubicBezTo>
                  <a:pt x="1217336" y="5005703"/>
                  <a:pt x="1193458" y="5122919"/>
                  <a:pt x="1161636" y="5234403"/>
                </a:cubicBezTo>
                <a:cubicBezTo>
                  <a:pt x="1129815" y="5345896"/>
                  <a:pt x="1090045" y="5451664"/>
                  <a:pt x="1036423" y="5540389"/>
                </a:cubicBezTo>
                <a:cubicBezTo>
                  <a:pt x="931907" y="5713703"/>
                  <a:pt x="805230" y="5770918"/>
                  <a:pt x="693532" y="5797870"/>
                </a:cubicBezTo>
                <a:cubicBezTo>
                  <a:pt x="465914" y="5852471"/>
                  <a:pt x="252946" y="5823597"/>
                  <a:pt x="66690" y="5718123"/>
                </a:cubicBezTo>
                <a:lnTo>
                  <a:pt x="0" y="567183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4CAECC1-22E5-4CFE-997A-335F9A861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0" y="3056083"/>
            <a:ext cx="5334000" cy="3048000"/>
          </a:xfrm>
        </p:spPr>
        <p:txBody>
          <a:bodyPr rtlCol="0">
            <a:normAutofit/>
          </a:bodyPr>
          <a:lstStyle/>
          <a:p>
            <a:pPr marL="0" lvl="0" indent="0" rtl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339634C0-6EDF-41E8-9316-1B98AB76795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07466" y="0"/>
            <a:ext cx="5820495" cy="2302951"/>
          </a:xfrm>
          <a:custGeom>
            <a:avLst/>
            <a:gdLst>
              <a:gd name="connsiteX0" fmla="*/ 5820495 w 5820495"/>
              <a:gd name="connsiteY0" fmla="*/ 0 h 2302951"/>
              <a:gd name="connsiteX1" fmla="*/ 5709901 w 5820495"/>
              <a:gd name="connsiteY1" fmla="*/ 213767 h 2302951"/>
              <a:gd name="connsiteX2" fmla="*/ 4932484 w 5820495"/>
              <a:gd name="connsiteY2" fmla="*/ 1340037 h 2302951"/>
              <a:gd name="connsiteX3" fmla="*/ 3361812 w 5820495"/>
              <a:gd name="connsiteY3" fmla="*/ 2268288 h 2302951"/>
              <a:gd name="connsiteX4" fmla="*/ 286590 w 5820495"/>
              <a:gd name="connsiteY4" fmla="*/ 1322723 h 2302951"/>
              <a:gd name="connsiteX5" fmla="*/ 251827 w 5820495"/>
              <a:gd name="connsiteY5" fmla="*/ 87954 h 2302951"/>
              <a:gd name="connsiteX6" fmla="*/ 331088 w 5820495"/>
              <a:gd name="connsiteY6" fmla="*/ 1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5" h="2302951">
                <a:moveTo>
                  <a:pt x="5820495" y="0"/>
                </a:moveTo>
                <a:lnTo>
                  <a:pt x="5709901" y="213767"/>
                </a:lnTo>
                <a:cubicBezTo>
                  <a:pt x="5432870" y="711271"/>
                  <a:pt x="5095501" y="1152644"/>
                  <a:pt x="4932484" y="1340037"/>
                </a:cubicBezTo>
                <a:cubicBezTo>
                  <a:pt x="4535941" y="1795563"/>
                  <a:pt x="3997054" y="2167493"/>
                  <a:pt x="3361812" y="2268288"/>
                </a:cubicBezTo>
                <a:cubicBezTo>
                  <a:pt x="2395335" y="2421964"/>
                  <a:pt x="953448" y="2057186"/>
                  <a:pt x="286590" y="1322723"/>
                </a:cubicBezTo>
                <a:cubicBezTo>
                  <a:pt x="-136160" y="857206"/>
                  <a:pt x="-42091" y="443734"/>
                  <a:pt x="251827" y="87954"/>
                </a:cubicBezTo>
                <a:lnTo>
                  <a:pt x="331088" y="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2E3C79F9-E136-43AA-88A7-931391EEFE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61955" y="3048002"/>
            <a:ext cx="4230047" cy="3809998"/>
          </a:xfrm>
          <a:custGeom>
            <a:avLst/>
            <a:gdLst>
              <a:gd name="connsiteX0" fmla="*/ 2183095 w 4230047"/>
              <a:gd name="connsiteY0" fmla="*/ 18 h 3809998"/>
              <a:gd name="connsiteX1" fmla="*/ 3425027 w 4230047"/>
              <a:gd name="connsiteY1" fmla="*/ 1440808 h 3809998"/>
              <a:gd name="connsiteX2" fmla="*/ 3480109 w 4230047"/>
              <a:gd name="connsiteY2" fmla="*/ 1517586 h 3809998"/>
              <a:gd name="connsiteX3" fmla="*/ 4221130 w 4230047"/>
              <a:gd name="connsiteY3" fmla="*/ 2801399 h 3809998"/>
              <a:gd name="connsiteX4" fmla="*/ 4230047 w 4230047"/>
              <a:gd name="connsiteY4" fmla="*/ 2899961 h 3809998"/>
              <a:gd name="connsiteX5" fmla="*/ 4230047 w 4230047"/>
              <a:gd name="connsiteY5" fmla="*/ 3224568 h 3809998"/>
              <a:gd name="connsiteX6" fmla="*/ 4220577 w 4230047"/>
              <a:gd name="connsiteY6" fmla="*/ 3329167 h 3809998"/>
              <a:gd name="connsiteX7" fmla="*/ 4108028 w 4230047"/>
              <a:gd name="connsiteY7" fmla="*/ 3749750 h 3809998"/>
              <a:gd name="connsiteX8" fmla="*/ 4077743 w 4230047"/>
              <a:gd name="connsiteY8" fmla="*/ 3809998 h 3809998"/>
              <a:gd name="connsiteX9" fmla="*/ 892220 w 4230047"/>
              <a:gd name="connsiteY9" fmla="*/ 3809998 h 3809998"/>
              <a:gd name="connsiteX10" fmla="*/ 840654 w 4230047"/>
              <a:gd name="connsiteY10" fmla="*/ 3790763 h 3809998"/>
              <a:gd name="connsiteX11" fmla="*/ 5750 w 4230047"/>
              <a:gd name="connsiteY11" fmla="*/ 2913921 h 3809998"/>
              <a:gd name="connsiteX12" fmla="*/ 819614 w 4230047"/>
              <a:gd name="connsiteY12" fmla="*/ 1008105 h 3809998"/>
              <a:gd name="connsiteX13" fmla="*/ 2183095 w 4230047"/>
              <a:gd name="connsiteY13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30047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8"/>
                </a:cubicBezTo>
                <a:cubicBezTo>
                  <a:pt x="3436611" y="1458213"/>
                  <a:pt x="3455517" y="1484325"/>
                  <a:pt x="3480109" y="1517586"/>
                </a:cubicBezTo>
                <a:cubicBezTo>
                  <a:pt x="3749371" y="1882737"/>
                  <a:pt x="4144039" y="2208821"/>
                  <a:pt x="4221130" y="2801399"/>
                </a:cubicBezTo>
                <a:lnTo>
                  <a:pt x="4230047" y="2899961"/>
                </a:lnTo>
                <a:lnTo>
                  <a:pt x="4230047" y="3224568"/>
                </a:lnTo>
                <a:lnTo>
                  <a:pt x="4220577" y="3329167"/>
                </a:lnTo>
                <a:cubicBezTo>
                  <a:pt x="4200561" y="3491518"/>
                  <a:pt x="4161725" y="3630719"/>
                  <a:pt x="4108028" y="3749750"/>
                </a:cubicBez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9" y="3656637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1912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0">
            <a:extLst>
              <a:ext uri="{FF2B5EF4-FFF2-40B4-BE49-F238E27FC236}">
                <a16:creationId xmlns:a16="http://schemas.microsoft.com/office/drawing/2014/main" id="{368B2638-FA1E-41E2-9B2C-03BEFBE54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2269050"/>
            <a:ext cx="3810000" cy="2286000"/>
          </a:xfrm>
        </p:spPr>
        <p:txBody>
          <a:bodyPr rtlCol="0">
            <a:normAutofit/>
          </a:bodyPr>
          <a:lstStyle/>
          <a:p>
            <a:pPr algn="l" rtl="0"/>
            <a:r>
              <a:rPr lang="en-GB" sz="4400"/>
              <a:t>Click to edit Master title style</a:t>
            </a:r>
            <a:endParaRPr lang="en-GB" sz="4400" dirty="0"/>
          </a:p>
        </p:txBody>
      </p:sp>
      <p:sp>
        <p:nvSpPr>
          <p:cNvPr id="13" name="Subtitle 21">
            <a:extLst>
              <a:ext uri="{FF2B5EF4-FFF2-40B4-BE49-F238E27FC236}">
                <a16:creationId xmlns:a16="http://schemas.microsoft.com/office/drawing/2014/main" id="{6865B251-150D-4D65-9390-CDECD91E6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4571999"/>
            <a:ext cx="4594502" cy="1524000"/>
          </a:xfrm>
        </p:spPr>
        <p:txBody>
          <a:bodyPr rtlCol="0" anchor="b" anchorCtr="0"/>
          <a:lstStyle/>
          <a:p>
            <a:pPr algn="l"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279B96F-4DCD-41B1-80AC-F06ECD712F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2915897" cy="3150803"/>
          </a:xfrm>
          <a:custGeom>
            <a:avLst/>
            <a:gdLst>
              <a:gd name="connsiteX0" fmla="*/ 0 w 2915897"/>
              <a:gd name="connsiteY0" fmla="*/ 0 h 3150803"/>
              <a:gd name="connsiteX1" fmla="*/ 2037171 w 2915897"/>
              <a:gd name="connsiteY1" fmla="*/ 0 h 3150803"/>
              <a:gd name="connsiteX2" fmla="*/ 2234023 w 2915897"/>
              <a:gd name="connsiteY2" fmla="*/ 188447 h 3150803"/>
              <a:gd name="connsiteX3" fmla="*/ 2442937 w 2915897"/>
              <a:gd name="connsiteY3" fmla="*/ 385917 h 3150803"/>
              <a:gd name="connsiteX4" fmla="*/ 2833858 w 2915897"/>
              <a:gd name="connsiteY4" fmla="*/ 927137 h 3150803"/>
              <a:gd name="connsiteX5" fmla="*/ 2858599 w 2915897"/>
              <a:gd name="connsiteY5" fmla="*/ 1740110 h 3150803"/>
              <a:gd name="connsiteX6" fmla="*/ 2478276 w 2915897"/>
              <a:gd name="connsiteY6" fmla="*/ 2549381 h 3150803"/>
              <a:gd name="connsiteX7" fmla="*/ 692855 w 2915897"/>
              <a:gd name="connsiteY7" fmla="*/ 3125784 h 3150803"/>
              <a:gd name="connsiteX8" fmla="*/ 71916 w 2915897"/>
              <a:gd name="connsiteY8" fmla="*/ 3033613 h 3150803"/>
              <a:gd name="connsiteX9" fmla="*/ 0 w 2915897"/>
              <a:gd name="connsiteY9" fmla="*/ 3010677 h 3150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15897" h="3150803">
                <a:moveTo>
                  <a:pt x="0" y="0"/>
                </a:moveTo>
                <a:lnTo>
                  <a:pt x="2037171" y="0"/>
                </a:lnTo>
                <a:lnTo>
                  <a:pt x="2234023" y="188447"/>
                </a:lnTo>
                <a:cubicBezTo>
                  <a:pt x="2304388" y="255540"/>
                  <a:pt x="2374048" y="321538"/>
                  <a:pt x="2442937" y="385917"/>
                </a:cubicBezTo>
                <a:cubicBezTo>
                  <a:pt x="2635661" y="565992"/>
                  <a:pt x="2760928" y="746433"/>
                  <a:pt x="2833858" y="927137"/>
                </a:cubicBezTo>
                <a:cubicBezTo>
                  <a:pt x="2943221" y="1198077"/>
                  <a:pt x="2934665" y="1469402"/>
                  <a:pt x="2858599" y="1740110"/>
                </a:cubicBezTo>
                <a:cubicBezTo>
                  <a:pt x="2782532" y="2010817"/>
                  <a:pt x="2638953" y="2280908"/>
                  <a:pt x="2478276" y="2549381"/>
                </a:cubicBezTo>
                <a:cubicBezTo>
                  <a:pt x="2104926" y="3173402"/>
                  <a:pt x="1445175" y="3189854"/>
                  <a:pt x="692855" y="3125784"/>
                </a:cubicBezTo>
                <a:cubicBezTo>
                  <a:pt x="472468" y="3106996"/>
                  <a:pt x="261198" y="3087734"/>
                  <a:pt x="71916" y="3033613"/>
                </a:cubicBezTo>
                <a:lnTo>
                  <a:pt x="0" y="3010677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8CF3283-37EB-40F7-B4D3-7321DE54FCF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4588" y="0"/>
            <a:ext cx="5820494" cy="2008700"/>
          </a:xfrm>
          <a:custGeom>
            <a:avLst/>
            <a:gdLst>
              <a:gd name="connsiteX0" fmla="*/ 331087 w 5820494"/>
              <a:gd name="connsiteY0" fmla="*/ 0 h 2008700"/>
              <a:gd name="connsiteX1" fmla="*/ 5820494 w 5820494"/>
              <a:gd name="connsiteY1" fmla="*/ 0 h 2008700"/>
              <a:gd name="connsiteX2" fmla="*/ 5709900 w 5820494"/>
              <a:gd name="connsiteY2" fmla="*/ 186453 h 2008700"/>
              <a:gd name="connsiteX3" fmla="*/ 4932484 w 5820494"/>
              <a:gd name="connsiteY3" fmla="*/ 1168818 h 2008700"/>
              <a:gd name="connsiteX4" fmla="*/ 3361811 w 5820494"/>
              <a:gd name="connsiteY4" fmla="*/ 1978465 h 2008700"/>
              <a:gd name="connsiteX5" fmla="*/ 286590 w 5820494"/>
              <a:gd name="connsiteY5" fmla="*/ 1153716 h 2008700"/>
              <a:gd name="connsiteX6" fmla="*/ 251826 w 5820494"/>
              <a:gd name="connsiteY6" fmla="*/ 76716 h 200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008700">
                <a:moveTo>
                  <a:pt x="331087" y="0"/>
                </a:moveTo>
                <a:lnTo>
                  <a:pt x="5820494" y="0"/>
                </a:lnTo>
                <a:lnTo>
                  <a:pt x="5709900" y="186453"/>
                </a:lnTo>
                <a:cubicBezTo>
                  <a:pt x="5432869" y="620391"/>
                  <a:pt x="5095500" y="1005368"/>
                  <a:pt x="4932484" y="1168818"/>
                </a:cubicBezTo>
                <a:cubicBezTo>
                  <a:pt x="4535940" y="1566140"/>
                  <a:pt x="3997053" y="1890549"/>
                  <a:pt x="3361811" y="1978465"/>
                </a:cubicBezTo>
                <a:cubicBezTo>
                  <a:pt x="2395334" y="2112506"/>
                  <a:pt x="953447" y="1794336"/>
                  <a:pt x="286590" y="1153716"/>
                </a:cubicBezTo>
                <a:cubicBezTo>
                  <a:pt x="-136161" y="747678"/>
                  <a:pt x="-42091" y="387037"/>
                  <a:pt x="251826" y="7671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D43413-F064-47FB-B053-5DCA096DAAF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3134141"/>
            <a:ext cx="4548543" cy="3723859"/>
          </a:xfrm>
          <a:custGeom>
            <a:avLst/>
            <a:gdLst>
              <a:gd name="connsiteX0" fmla="*/ 3246912 w 4548543"/>
              <a:gd name="connsiteY0" fmla="*/ 458 h 3723859"/>
              <a:gd name="connsiteX1" fmla="*/ 4150879 w 4548543"/>
              <a:gd name="connsiteY1" fmla="*/ 378073 h 3723859"/>
              <a:gd name="connsiteX2" fmla="*/ 4548482 w 4548543"/>
              <a:gd name="connsiteY2" fmla="*/ 1568643 h 3723859"/>
              <a:gd name="connsiteX3" fmla="*/ 4028886 w 4548543"/>
              <a:gd name="connsiteY3" fmla="*/ 3710287 h 3723859"/>
              <a:gd name="connsiteX4" fmla="*/ 4021678 w 4548543"/>
              <a:gd name="connsiteY4" fmla="*/ 3723859 h 3723859"/>
              <a:gd name="connsiteX5" fmla="*/ 0 w 4548543"/>
              <a:gd name="connsiteY5" fmla="*/ 3723859 h 3723859"/>
              <a:gd name="connsiteX6" fmla="*/ 0 w 4548543"/>
              <a:gd name="connsiteY6" fmla="*/ 1455242 h 3723859"/>
              <a:gd name="connsiteX7" fmla="*/ 170674 w 4548543"/>
              <a:gd name="connsiteY7" fmla="*/ 1364030 h 3723859"/>
              <a:gd name="connsiteX8" fmla="*/ 371971 w 4548543"/>
              <a:gd name="connsiteY8" fmla="*/ 1257338 h 3723859"/>
              <a:gd name="connsiteX9" fmla="*/ 2579168 w 4548543"/>
              <a:gd name="connsiteY9" fmla="*/ 156654 h 3723859"/>
              <a:gd name="connsiteX10" fmla="*/ 3246912 w 4548543"/>
              <a:gd name="connsiteY10" fmla="*/ 458 h 3723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548543" h="3723859">
                <a:moveTo>
                  <a:pt x="3246912" y="458"/>
                </a:moveTo>
                <a:cubicBezTo>
                  <a:pt x="3556014" y="-7452"/>
                  <a:pt x="3878293" y="85861"/>
                  <a:pt x="4150879" y="378073"/>
                </a:cubicBezTo>
                <a:cubicBezTo>
                  <a:pt x="4474410" y="725138"/>
                  <a:pt x="4551051" y="1187631"/>
                  <a:pt x="4548482" y="1568643"/>
                </a:cubicBezTo>
                <a:cubicBezTo>
                  <a:pt x="4543256" y="2340350"/>
                  <a:pt x="4346080" y="3076780"/>
                  <a:pt x="4028886" y="3710287"/>
                </a:cubicBezTo>
                <a:lnTo>
                  <a:pt x="4021678" y="3723859"/>
                </a:lnTo>
                <a:lnTo>
                  <a:pt x="0" y="3723859"/>
                </a:lnTo>
                <a:lnTo>
                  <a:pt x="0" y="1455242"/>
                </a:lnTo>
                <a:lnTo>
                  <a:pt x="170674" y="1364030"/>
                </a:lnTo>
                <a:cubicBezTo>
                  <a:pt x="240826" y="1327045"/>
                  <a:pt x="308382" y="1291596"/>
                  <a:pt x="371971" y="1257338"/>
                </a:cubicBezTo>
                <a:cubicBezTo>
                  <a:pt x="1092270" y="868657"/>
                  <a:pt x="1814145" y="480776"/>
                  <a:pt x="2579168" y="156654"/>
                </a:cubicBezTo>
                <a:cubicBezTo>
                  <a:pt x="2774058" y="73994"/>
                  <a:pt x="3006499" y="6609"/>
                  <a:pt x="3246912" y="45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1995BAA-F48C-452E-8FB3-2036819AAE7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889048" y="314073"/>
            <a:ext cx="2302952" cy="5820494"/>
          </a:xfrm>
          <a:custGeom>
            <a:avLst/>
            <a:gdLst>
              <a:gd name="connsiteX0" fmla="*/ 2302952 w 2302952"/>
              <a:gd name="connsiteY0" fmla="*/ 0 h 5820494"/>
              <a:gd name="connsiteX1" fmla="*/ 2302951 w 2302952"/>
              <a:gd name="connsiteY1" fmla="*/ 5489408 h 5820494"/>
              <a:gd name="connsiteX2" fmla="*/ 2214998 w 2302952"/>
              <a:gd name="connsiteY2" fmla="*/ 5568668 h 5820494"/>
              <a:gd name="connsiteX3" fmla="*/ 980229 w 2302952"/>
              <a:gd name="connsiteY3" fmla="*/ 5533905 h 5820494"/>
              <a:gd name="connsiteX4" fmla="*/ 34664 w 2302952"/>
              <a:gd name="connsiteY4" fmla="*/ 2458684 h 5820494"/>
              <a:gd name="connsiteX5" fmla="*/ 962915 w 2302952"/>
              <a:gd name="connsiteY5" fmla="*/ 888011 h 5820494"/>
              <a:gd name="connsiteX6" fmla="*/ 2089185 w 2302952"/>
              <a:gd name="connsiteY6" fmla="*/ 110594 h 5820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2952" h="5820494">
                <a:moveTo>
                  <a:pt x="2302952" y="0"/>
                </a:moveTo>
                <a:lnTo>
                  <a:pt x="2302951" y="5489408"/>
                </a:lnTo>
                <a:lnTo>
                  <a:pt x="2214998" y="5568668"/>
                </a:lnTo>
                <a:cubicBezTo>
                  <a:pt x="1859218" y="5862586"/>
                  <a:pt x="1445746" y="5956656"/>
                  <a:pt x="980229" y="5533905"/>
                </a:cubicBezTo>
                <a:cubicBezTo>
                  <a:pt x="245766" y="4867048"/>
                  <a:pt x="-119012" y="3425160"/>
                  <a:pt x="34664" y="2458684"/>
                </a:cubicBezTo>
                <a:cubicBezTo>
                  <a:pt x="135459" y="1823441"/>
                  <a:pt x="507389" y="1284554"/>
                  <a:pt x="962915" y="888011"/>
                </a:cubicBezTo>
                <a:cubicBezTo>
                  <a:pt x="1150308" y="724995"/>
                  <a:pt x="1591681" y="387625"/>
                  <a:pt x="2089185" y="11059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698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D325DA79-98D3-4B75-A104-9B8CF2E52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521" y="1732785"/>
            <a:ext cx="5263199" cy="1524000"/>
          </a:xfrm>
        </p:spPr>
        <p:txBody>
          <a:bodyPr rtlCol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689288-6A1A-4457-8998-96D415487D0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51521" y="3269458"/>
            <a:ext cx="5344477" cy="3092449"/>
          </a:xfrm>
        </p:spPr>
        <p:txBody>
          <a:bodyPr rtlCol="0" anchor="ctr">
            <a:noAutofit/>
          </a:bodyPr>
          <a:lstStyle>
            <a:lvl1pPr>
              <a:defRPr sz="28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</a:lstStyle>
          <a:p>
            <a:pPr lvl="0" rtl="0"/>
            <a:r>
              <a:rPr lang="en-GB"/>
              <a:t>Object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0265BFC-F12F-4129-9A10-7A6D278A9C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35910" y="1"/>
            <a:ext cx="5756090" cy="3960681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56090" h="3960681">
                <a:moveTo>
                  <a:pt x="0" y="0"/>
                </a:moveTo>
                <a:lnTo>
                  <a:pt x="5756090" y="0"/>
                </a:lnTo>
                <a:lnTo>
                  <a:pt x="5756090" y="3463038"/>
                </a:lnTo>
                <a:lnTo>
                  <a:pt x="5558511" y="3561320"/>
                </a:lnTo>
                <a:cubicBezTo>
                  <a:pt x="4879339" y="3874528"/>
                  <a:pt x="4103797" y="4016776"/>
                  <a:pt x="3480391" y="3940416"/>
                </a:cubicBezTo>
                <a:cubicBezTo>
                  <a:pt x="2751968" y="3851461"/>
                  <a:pt x="2103010" y="3410677"/>
                  <a:pt x="1605774" y="2854397"/>
                </a:cubicBezTo>
                <a:cubicBezTo>
                  <a:pt x="1278696" y="2488237"/>
                  <a:pt x="377050" y="1320622"/>
                  <a:pt x="74389" y="325223"/>
                </a:cubicBezTo>
                <a:cubicBezTo>
                  <a:pt x="51690" y="250568"/>
                  <a:pt x="32361" y="176882"/>
                  <a:pt x="16895" y="10457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5CAD1C3-A879-4B95-B5C1-4D7B725EB7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28871" y="4949374"/>
            <a:ext cx="5796193" cy="1908627"/>
          </a:xfrm>
          <a:custGeom>
            <a:avLst/>
            <a:gdLst>
              <a:gd name="connsiteX0" fmla="*/ 3174283 w 5796193"/>
              <a:gd name="connsiteY0" fmla="*/ 18 h 1908627"/>
              <a:gd name="connsiteX1" fmla="*/ 5218462 w 5796193"/>
              <a:gd name="connsiteY1" fmla="*/ 1459807 h 1908627"/>
              <a:gd name="connsiteX2" fmla="*/ 5309125 w 5796193"/>
              <a:gd name="connsiteY2" fmla="*/ 1537598 h 1908627"/>
              <a:gd name="connsiteX3" fmla="*/ 5693890 w 5796193"/>
              <a:gd name="connsiteY3" fmla="*/ 1830997 h 1908627"/>
              <a:gd name="connsiteX4" fmla="*/ 5796193 w 5796193"/>
              <a:gd name="connsiteY4" fmla="*/ 1908627 h 1908627"/>
              <a:gd name="connsiteX5" fmla="*/ 0 w 5796193"/>
              <a:gd name="connsiteY5" fmla="*/ 1908627 h 1908627"/>
              <a:gd name="connsiteX6" fmla="*/ 36796 w 5796193"/>
              <a:gd name="connsiteY6" fmla="*/ 1862978 h 1908627"/>
              <a:gd name="connsiteX7" fmla="*/ 930039 w 5796193"/>
              <a:gd name="connsiteY7" fmla="*/ 1021399 h 1908627"/>
              <a:gd name="connsiteX8" fmla="*/ 3174283 w 5796193"/>
              <a:gd name="connsiteY8" fmla="*/ 18 h 1908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96193" h="1908627">
                <a:moveTo>
                  <a:pt x="3174283" y="18"/>
                </a:moveTo>
                <a:cubicBezTo>
                  <a:pt x="3946119" y="-4705"/>
                  <a:pt x="4675803" y="959667"/>
                  <a:pt x="5218462" y="1459807"/>
                </a:cubicBezTo>
                <a:cubicBezTo>
                  <a:pt x="5237529" y="1477442"/>
                  <a:pt x="5268648" y="1503898"/>
                  <a:pt x="5309125" y="1537598"/>
                </a:cubicBezTo>
                <a:cubicBezTo>
                  <a:pt x="5427311" y="1636255"/>
                  <a:pt x="5560174" y="1732098"/>
                  <a:pt x="5693890" y="1830997"/>
                </a:cubicBezTo>
                <a:lnTo>
                  <a:pt x="5796193" y="1908627"/>
                </a:lnTo>
                <a:lnTo>
                  <a:pt x="0" y="1908627"/>
                </a:lnTo>
                <a:lnTo>
                  <a:pt x="36796" y="1862978"/>
                </a:lnTo>
                <a:cubicBezTo>
                  <a:pt x="326152" y="1521692"/>
                  <a:pt x="689989" y="1221705"/>
                  <a:pt x="930039" y="1021399"/>
                </a:cubicBezTo>
                <a:cubicBezTo>
                  <a:pt x="1540951" y="511494"/>
                  <a:pt x="2324829" y="5378"/>
                  <a:pt x="3174283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b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AC3B5B-97EB-4572-B908-B1658101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9955843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Content 2 column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FAFFB3B-DDD9-4451-A445-1716F21B5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72835" y="0"/>
            <a:ext cx="4154519" cy="1314451"/>
            <a:chOff x="5872835" y="0"/>
            <a:chExt cx="4154519" cy="131445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B9FEA5-95BE-43A3-A0DC-93B8477BC6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5872835" y="0"/>
              <a:ext cx="3991773" cy="1314450"/>
            </a:xfrm>
            <a:custGeom>
              <a:avLst/>
              <a:gdLst>
                <a:gd name="connsiteX0" fmla="*/ 3174283 w 5796193"/>
                <a:gd name="connsiteY0" fmla="*/ 18 h 1908627"/>
                <a:gd name="connsiteX1" fmla="*/ 5218462 w 5796193"/>
                <a:gd name="connsiteY1" fmla="*/ 1459807 h 1908627"/>
                <a:gd name="connsiteX2" fmla="*/ 5309125 w 5796193"/>
                <a:gd name="connsiteY2" fmla="*/ 1537598 h 1908627"/>
                <a:gd name="connsiteX3" fmla="*/ 5693890 w 5796193"/>
                <a:gd name="connsiteY3" fmla="*/ 1830997 h 1908627"/>
                <a:gd name="connsiteX4" fmla="*/ 5796193 w 5796193"/>
                <a:gd name="connsiteY4" fmla="*/ 1908627 h 1908627"/>
                <a:gd name="connsiteX5" fmla="*/ 0 w 5796193"/>
                <a:gd name="connsiteY5" fmla="*/ 1908627 h 1908627"/>
                <a:gd name="connsiteX6" fmla="*/ 36796 w 5796193"/>
                <a:gd name="connsiteY6" fmla="*/ 1862978 h 1908627"/>
                <a:gd name="connsiteX7" fmla="*/ 930039 w 5796193"/>
                <a:gd name="connsiteY7" fmla="*/ 1021399 h 1908627"/>
                <a:gd name="connsiteX8" fmla="*/ 3174283 w 5796193"/>
                <a:gd name="connsiteY8" fmla="*/ 18 h 190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96193" h="1908627">
                  <a:moveTo>
                    <a:pt x="3174283" y="18"/>
                  </a:moveTo>
                  <a:cubicBezTo>
                    <a:pt x="3946119" y="-4705"/>
                    <a:pt x="4675803" y="959667"/>
                    <a:pt x="5218462" y="1459807"/>
                  </a:cubicBezTo>
                  <a:cubicBezTo>
                    <a:pt x="5237529" y="1477442"/>
                    <a:pt x="5268648" y="1503898"/>
                    <a:pt x="5309125" y="1537598"/>
                  </a:cubicBezTo>
                  <a:cubicBezTo>
                    <a:pt x="5427311" y="1636255"/>
                    <a:pt x="5560174" y="1732098"/>
                    <a:pt x="5693890" y="1830997"/>
                  </a:cubicBezTo>
                  <a:lnTo>
                    <a:pt x="5796193" y="1908627"/>
                  </a:lnTo>
                  <a:lnTo>
                    <a:pt x="0" y="1908627"/>
                  </a:lnTo>
                  <a:lnTo>
                    <a:pt x="36796" y="1862978"/>
                  </a:lnTo>
                  <a:cubicBezTo>
                    <a:pt x="326152" y="1521692"/>
                    <a:pt x="689989" y="1221705"/>
                    <a:pt x="930039" y="1021399"/>
                  </a:cubicBezTo>
                  <a:cubicBezTo>
                    <a:pt x="1540951" y="511494"/>
                    <a:pt x="2324829" y="5378"/>
                    <a:pt x="3174283" y="1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79F2365-436D-4300-8A80-42A44D63E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660515" y="0"/>
              <a:ext cx="3366839" cy="1314451"/>
            </a:xfrm>
            <a:custGeom>
              <a:avLst/>
              <a:gdLst>
                <a:gd name="connsiteX0" fmla="*/ 0 w 4200872"/>
                <a:gd name="connsiteY0" fmla="*/ 0 h 1514020"/>
                <a:gd name="connsiteX1" fmla="*/ 4200872 w 4200872"/>
                <a:gd name="connsiteY1" fmla="*/ 0 h 1514020"/>
                <a:gd name="connsiteX2" fmla="*/ 4142607 w 4200872"/>
                <a:gd name="connsiteY2" fmla="*/ 38563 h 1514020"/>
                <a:gd name="connsiteX3" fmla="*/ 3008795 w 4200872"/>
                <a:gd name="connsiteY3" fmla="*/ 1083181 h 1514020"/>
                <a:gd name="connsiteX4" fmla="*/ 709479 w 4200872"/>
                <a:gd name="connsiteY4" fmla="*/ 810018 h 1514020"/>
                <a:gd name="connsiteX5" fmla="*/ 214372 w 4200872"/>
                <a:gd name="connsiteY5" fmla="*/ 268967 h 1514020"/>
                <a:gd name="connsiteX0" fmla="*/ 4111158 w 4111158"/>
                <a:gd name="connsiteY0" fmla="*/ 0 h 1514020"/>
                <a:gd name="connsiteX1" fmla="*/ 4052893 w 4111158"/>
                <a:gd name="connsiteY1" fmla="*/ 38563 h 1514020"/>
                <a:gd name="connsiteX2" fmla="*/ 2919081 w 4111158"/>
                <a:gd name="connsiteY2" fmla="*/ 1083181 h 1514020"/>
                <a:gd name="connsiteX3" fmla="*/ 619765 w 4111158"/>
                <a:gd name="connsiteY3" fmla="*/ 810018 h 1514020"/>
                <a:gd name="connsiteX4" fmla="*/ 124658 w 4111158"/>
                <a:gd name="connsiteY4" fmla="*/ 268967 h 1514020"/>
                <a:gd name="connsiteX5" fmla="*/ 0 w 4111158"/>
                <a:gd name="connsiteY5" fmla="*/ 83899 h 1514020"/>
                <a:gd name="connsiteX0" fmla="*/ 4146758 w 4146758"/>
                <a:gd name="connsiteY0" fmla="*/ 0 h 1514020"/>
                <a:gd name="connsiteX1" fmla="*/ 4088493 w 4146758"/>
                <a:gd name="connsiteY1" fmla="*/ 38563 h 1514020"/>
                <a:gd name="connsiteX2" fmla="*/ 2954681 w 4146758"/>
                <a:gd name="connsiteY2" fmla="*/ 1083181 h 1514020"/>
                <a:gd name="connsiteX3" fmla="*/ 655365 w 4146758"/>
                <a:gd name="connsiteY3" fmla="*/ 810018 h 1514020"/>
                <a:gd name="connsiteX4" fmla="*/ 160258 w 4146758"/>
                <a:gd name="connsiteY4" fmla="*/ 268967 h 1514020"/>
                <a:gd name="connsiteX5" fmla="*/ 0 w 4146758"/>
                <a:gd name="connsiteY5" fmla="*/ 10654 h 1514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6758" h="1514020">
                  <a:moveTo>
                    <a:pt x="4146758" y="0"/>
                  </a:moveTo>
                  <a:lnTo>
                    <a:pt x="4088493" y="38563"/>
                  </a:lnTo>
                  <a:cubicBezTo>
                    <a:pt x="3683117" y="337805"/>
                    <a:pt x="3339000" y="765216"/>
                    <a:pt x="2954681" y="1083181"/>
                  </a:cubicBezTo>
                  <a:cubicBezTo>
                    <a:pt x="2434478" y="1512793"/>
                    <a:pt x="1773669" y="1891699"/>
                    <a:pt x="655365" y="810018"/>
                  </a:cubicBezTo>
                  <a:cubicBezTo>
                    <a:pt x="490981" y="651095"/>
                    <a:pt x="325676" y="468539"/>
                    <a:pt x="160258" y="268967"/>
                  </a:cubicBezTo>
                  <a:cubicBezTo>
                    <a:pt x="88801" y="179311"/>
                    <a:pt x="0" y="10654"/>
                    <a:pt x="0" y="10654"/>
                  </a:cubicBez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709192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203B704-015A-403C-A5A1-762756C468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3200400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7999"/>
            <a:ext cx="3200400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2285999"/>
            <a:ext cx="3200400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3047999"/>
            <a:ext cx="3200400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4EB2F7F-9194-43CA-B2EE-6C327D14A4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29600" y="2286001"/>
            <a:ext cx="3200400" cy="761999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FB1243F-4E49-476D-B798-341DC014DE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9600" y="3047999"/>
            <a:ext cx="3200400" cy="3048000"/>
          </a:xfrm>
        </p:spPr>
        <p:txBody>
          <a:bodyPr rtlCol="0"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649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D2C5742-73C7-4BB8-A3EC-3EB758A1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7"/>
            <a:ext cx="5334000" cy="1524000"/>
          </a:xfrm>
        </p:spPr>
        <p:txBody>
          <a:bodyPr rtlCol="0">
            <a:normAutofit/>
          </a:bodyPr>
          <a:lstStyle/>
          <a:p>
            <a:pPr rtl="0"/>
            <a:r>
              <a:rPr lang="en-GB" sz="3200"/>
              <a:t>Click to edit Master title style</a:t>
            </a:r>
            <a:endParaRPr lang="en-GB" sz="320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31BD5D5-F76D-4DB4-A86B-AA4CA5CD353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BDE11C6-AF87-4968-A76C-01F97038A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047999"/>
            <a:ext cx="5334000" cy="3047999"/>
          </a:xfrm>
        </p:spPr>
        <p:txBody>
          <a:bodyPr rtlCol="0">
            <a:normAutofit/>
          </a:bodyPr>
          <a:lstStyle/>
          <a:p>
            <a:pPr marL="0" lvl="0" indent="0" rtl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3546A48-F275-42D1-A2AB-BA54F9390C3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16382" y="3048002"/>
            <a:ext cx="4176866" cy="3809998"/>
          </a:xfrm>
          <a:custGeom>
            <a:avLst/>
            <a:gdLst>
              <a:gd name="connsiteX0" fmla="*/ 2183095 w 4176866"/>
              <a:gd name="connsiteY0" fmla="*/ 18 h 3809998"/>
              <a:gd name="connsiteX1" fmla="*/ 3425027 w 4176866"/>
              <a:gd name="connsiteY1" fmla="*/ 1440807 h 3809998"/>
              <a:gd name="connsiteX2" fmla="*/ 3480109 w 4176866"/>
              <a:gd name="connsiteY2" fmla="*/ 1517585 h 3809998"/>
              <a:gd name="connsiteX3" fmla="*/ 4110688 w 4176866"/>
              <a:gd name="connsiteY3" fmla="*/ 2402159 h 3809998"/>
              <a:gd name="connsiteX4" fmla="*/ 4176866 w 4176866"/>
              <a:gd name="connsiteY4" fmla="*/ 2587346 h 3809998"/>
              <a:gd name="connsiteX5" fmla="*/ 4176866 w 4176866"/>
              <a:gd name="connsiteY5" fmla="*/ 3809998 h 3809998"/>
              <a:gd name="connsiteX6" fmla="*/ 4077743 w 4176866"/>
              <a:gd name="connsiteY6" fmla="*/ 3809998 h 3809998"/>
              <a:gd name="connsiteX7" fmla="*/ 892220 w 4176866"/>
              <a:gd name="connsiteY7" fmla="*/ 3809998 h 3809998"/>
              <a:gd name="connsiteX8" fmla="*/ 840654 w 4176866"/>
              <a:gd name="connsiteY8" fmla="*/ 3790763 h 3809998"/>
              <a:gd name="connsiteX9" fmla="*/ 5750 w 4176866"/>
              <a:gd name="connsiteY9" fmla="*/ 2913921 h 3809998"/>
              <a:gd name="connsiteX10" fmla="*/ 819614 w 4176866"/>
              <a:gd name="connsiteY10" fmla="*/ 1008105 h 3809998"/>
              <a:gd name="connsiteX11" fmla="*/ 2183095 w 4176866"/>
              <a:gd name="connsiteY11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76866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7"/>
                </a:cubicBezTo>
                <a:cubicBezTo>
                  <a:pt x="3436611" y="1458213"/>
                  <a:pt x="3455517" y="1484324"/>
                  <a:pt x="3480109" y="1517585"/>
                </a:cubicBezTo>
                <a:cubicBezTo>
                  <a:pt x="3682056" y="1791449"/>
                  <a:pt x="3954543" y="2043338"/>
                  <a:pt x="4110688" y="2402159"/>
                </a:cubicBezTo>
                <a:lnTo>
                  <a:pt x="4176866" y="2587346"/>
                </a:lnTo>
                <a:lnTo>
                  <a:pt x="4176866" y="3809998"/>
                </a:ln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8" y="3656636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3300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1FAA1E16-84B5-4131-9CE1-7C6D43D1E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3990"/>
            <a:ext cx="4572000" cy="1524010"/>
          </a:xfrm>
        </p:spPr>
        <p:txBody>
          <a:bodyPr rtlCol="0" anchor="t" anchorCtr="0">
            <a:normAutofit/>
          </a:bodyPr>
          <a:lstStyle/>
          <a:p>
            <a:pPr rtl="0"/>
            <a:r>
              <a:rPr lang="en-GB" sz="3200"/>
              <a:t>Click to edit Master title style</a:t>
            </a:r>
            <a:endParaRPr lang="en-GB" sz="3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5ED8B7F-F797-40AD-8F10-7B52ECFAC8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762007"/>
            <a:ext cx="5948797" cy="6095979"/>
          </a:xfrm>
          <a:custGeom>
            <a:avLst/>
            <a:gdLst>
              <a:gd name="connsiteX0" fmla="*/ 1573824 w 5948797"/>
              <a:gd name="connsiteY0" fmla="*/ 765 h 6095979"/>
              <a:gd name="connsiteX1" fmla="*/ 2734655 w 5948797"/>
              <a:gd name="connsiteY1" fmla="*/ 238687 h 6095979"/>
              <a:gd name="connsiteX2" fmla="*/ 5668308 w 5948797"/>
              <a:gd name="connsiteY2" fmla="*/ 3639516 h 6095979"/>
              <a:gd name="connsiteX3" fmla="*/ 5937014 w 5948797"/>
              <a:gd name="connsiteY3" fmla="*/ 5865869 h 6095979"/>
              <a:gd name="connsiteX4" fmla="*/ 5948797 w 5948797"/>
              <a:gd name="connsiteY4" fmla="*/ 6095979 h 6095979"/>
              <a:gd name="connsiteX5" fmla="*/ 0 w 5948797"/>
              <a:gd name="connsiteY5" fmla="*/ 6095979 h 6095979"/>
              <a:gd name="connsiteX6" fmla="*/ 0 w 5948797"/>
              <a:gd name="connsiteY6" fmla="*/ 1621650 h 6095979"/>
              <a:gd name="connsiteX7" fmla="*/ 36302 w 5948797"/>
              <a:gd name="connsiteY7" fmla="*/ 1518814 h 6095979"/>
              <a:gd name="connsiteX8" fmla="*/ 287883 w 5948797"/>
              <a:gd name="connsiteY8" fmla="*/ 956872 h 6095979"/>
              <a:gd name="connsiteX9" fmla="*/ 1573824 w 5948797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797" h="6095979">
                <a:moveTo>
                  <a:pt x="1573824" y="765"/>
                </a:moveTo>
                <a:cubicBezTo>
                  <a:pt x="1940182" y="-10734"/>
                  <a:pt x="2329337" y="109280"/>
                  <a:pt x="2734655" y="238687"/>
                </a:cubicBezTo>
                <a:cubicBezTo>
                  <a:pt x="4118236" y="680647"/>
                  <a:pt x="5296689" y="1302752"/>
                  <a:pt x="5668308" y="3639516"/>
                </a:cubicBezTo>
                <a:cubicBezTo>
                  <a:pt x="5788290" y="4393559"/>
                  <a:pt x="5890538" y="5142244"/>
                  <a:pt x="5937014" y="5865869"/>
                </a:cubicBezTo>
                <a:lnTo>
                  <a:pt x="5948797" y="6095979"/>
                </a:lnTo>
                <a:lnTo>
                  <a:pt x="0" y="6095979"/>
                </a:lnTo>
                <a:lnTo>
                  <a:pt x="0" y="1621650"/>
                </a:lnTo>
                <a:lnTo>
                  <a:pt x="36302" y="1518814"/>
                </a:lnTo>
                <a:cubicBezTo>
                  <a:pt x="109797" y="1321982"/>
                  <a:pt x="192747" y="1133640"/>
                  <a:pt x="287883" y="956872"/>
                </a:cubicBezTo>
                <a:cubicBezTo>
                  <a:pt x="669445" y="247734"/>
                  <a:pt x="1102792" y="15549"/>
                  <a:pt x="1573824" y="765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BF507F0-BF7D-45F6-B6FD-A124B9BAB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1" y="3048000"/>
            <a:ext cx="4572000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0" indent="0" rtl="0">
              <a:buNone/>
            </a:pPr>
            <a:r>
              <a:rPr lang="en-GB" sz="240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7884FE9-B11F-40BA-879F-2988D7F36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5136170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120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07CE569E-9B7C-4CB9-AB80-C0841F922CF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474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56" r:id="rId16"/>
    <p:sldLayoutId id="2147483857" r:id="rId17"/>
    <p:sldLayoutId id="2147483859" r:id="rId18"/>
    <p:sldLayoutId id="2147483860" r:id="rId19"/>
    <p:sldLayoutId id="2147483861" r:id="rId20"/>
    <p:sldLayoutId id="2147483863" r:id="rId21"/>
    <p:sldLayoutId id="2147483864" r:id="rId22"/>
    <p:sldLayoutId id="2147483865" r:id="rId23"/>
    <p:sldLayoutId id="2147483866" r:id="rId24"/>
    <p:sldLayoutId id="2147483669" r:id="rId25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spicesontheweb.co.uk/pages/british-wassail-recipe.html?setCurrencyId=19" TargetMode="External"/><Relationship Id="rId5" Type="http://schemas.openxmlformats.org/officeDocument/2006/relationships/image" Target="../media/image15.jpg"/><Relationship Id="rId4" Type="http://schemas.openxmlformats.org/officeDocument/2006/relationships/hyperlink" Target="https://www.cnaemiliaromagna.it/ristorazione-ed-eventi-cna-al-cts-ripartire-in-sicurezza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0.jpg"/><Relationship Id="rId7" Type="http://schemas.openxmlformats.org/officeDocument/2006/relationships/hyperlink" Target="https://peter.baumgartner.name/2014/05/23/double-blind-review-ein-fallbeispiel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2.jpg"/><Relationship Id="rId5" Type="http://schemas.openxmlformats.org/officeDocument/2006/relationships/image" Target="../media/image21.png"/><Relationship Id="rId4" Type="http://schemas.openxmlformats.org/officeDocument/2006/relationships/hyperlink" Target="https://www.sbmobilelab.com/2025/12/best-software-reviews-and-feature.html" TargetMode="External"/><Relationship Id="rId9" Type="http://schemas.openxmlformats.org/officeDocument/2006/relationships/hyperlink" Target="https://www.tripadvisor.co.za/Hotel_Review-g2599431-d34094517-Reviews-Etno_Ana-Central_Croatia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2224299205600205" TargetMode="External"/><Relationship Id="rId7" Type="http://schemas.openxmlformats.org/officeDocument/2006/relationships/hyperlink" Target="https://www.bridgend.gov.uk/" TargetMode="External"/><Relationship Id="rId2" Type="http://schemas.openxmlformats.org/officeDocument/2006/relationships/hyperlink" Target="https://www.pocopoco.co.uk/?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ratings.food.gov.uk/" TargetMode="External"/><Relationship Id="rId5" Type="http://schemas.openxmlformats.org/officeDocument/2006/relationships/hyperlink" Target="https://www.google.com/maps" TargetMode="External"/><Relationship Id="rId4" Type="http://schemas.openxmlformats.org/officeDocument/2006/relationships/hyperlink" Target="https://www.tripadvisor.co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2224299205600205" TargetMode="External"/><Relationship Id="rId2" Type="http://schemas.openxmlformats.org/officeDocument/2006/relationships/hyperlink" Target="https://www.traveline.cymru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jstor.org/stable/1251446" TargetMode="External"/><Relationship Id="rId4" Type="http://schemas.openxmlformats.org/officeDocument/2006/relationships/hyperlink" Target="https://books.google.co.uk/books?hl=ro&amp;lr=&amp;id=Rt96wAigg2oC&amp;oi=fnd&amp;pg=PA140&amp;dq=Parasuraman,+A.,+Zeithaml,+V.A.+and+Berry,+L.L.+(1988).%3FSERVQUAL:+A+multiple-item+scale+for+measuring+consumer+perceptions+of+service+quality.%3FJournal+of+Retailing,+64(1),+pp.+12%E2%80%9340&amp;ots=pUv55EBzAK&amp;sig=UkU7RI6rhVXWcMgGZ43AO5CWSDk#v=onepage&amp;q&amp;f=fals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09/jmkr.43.3.345" TargetMode="External"/><Relationship Id="rId2" Type="http://schemas.openxmlformats.org/officeDocument/2006/relationships/hyperlink" Target="https://papers.ssrn.com/sol3/papers.cfm?abstract_id=1928601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ciencedirect.com/science/article/abs/pii/S0278431907001211" TargetMode="External"/><Relationship Id="rId4" Type="http://schemas.openxmlformats.org/officeDocument/2006/relationships/hyperlink" Target="https://www.emerald.com/jsm/article-abstract/27/4/271/247530/The-servicescape-as-an-antecedent-to-service?redirectedFrom=fulltext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14543A8-30F8-48A3-9966-2C87455FC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661" y="2586177"/>
            <a:ext cx="4572000" cy="2286000"/>
          </a:xfrm>
        </p:spPr>
        <p:txBody>
          <a:bodyPr rtlCol="0"/>
          <a:lstStyle/>
          <a:p>
            <a:r>
              <a:rPr lang="en-GB" dirty="0"/>
              <a:t>Poco </a:t>
            </a:r>
            <a:r>
              <a:rPr lang="en-GB" dirty="0" err="1"/>
              <a:t>Poco</a:t>
            </a:r>
            <a:r>
              <a:rPr lang="en-GB" dirty="0"/>
              <a:t> restaurant  </a:t>
            </a:r>
            <a:br>
              <a:rPr lang="en-GB" dirty="0"/>
            </a:br>
            <a:r>
              <a:rPr lang="en-GB" dirty="0"/>
              <a:t>A secret customer review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90F4C458-488B-4A00-BBE6-56D166E4C5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635" y="4712490"/>
            <a:ext cx="4572000" cy="1524000"/>
          </a:xfrm>
        </p:spPr>
        <p:txBody>
          <a:bodyPr rtlCol="0"/>
          <a:lstStyle/>
          <a:p>
            <a:pPr rtl="0"/>
            <a:r>
              <a:rPr lang="en-GB" dirty="0"/>
              <a:t>Florin Oneamoise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E0ACD1F-5E64-47CD-BF6C-FED863721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84922" y="368439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Picture Placeholder 6" descr="A building with a sign on the side&#10;&#10;AI-generated content may be incorrect.">
            <a:extLst>
              <a:ext uri="{FF2B5EF4-FFF2-40B4-BE49-F238E27FC236}">
                <a16:creationId xmlns:a16="http://schemas.microsoft.com/office/drawing/2014/main" id="{C0357103-9770-E437-83AD-3A54CBDD2EC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-13146" t="2329" r="14668" b="-2329"/>
          <a:stretch>
            <a:fillRect/>
          </a:stretch>
        </p:blipFill>
        <p:spPr>
          <a:xfrm>
            <a:off x="-3493" y="3944"/>
            <a:ext cx="12198985" cy="6877685"/>
          </a:xfrm>
        </p:spPr>
      </p:pic>
    </p:spTree>
    <p:extLst>
      <p:ext uri="{BB962C8B-B14F-4D97-AF65-F5344CB8AC3E}">
        <p14:creationId xmlns:p14="http://schemas.microsoft.com/office/powerpoint/2010/main" val="1808338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9A76E37-1467-4F0D-927C-AEC0E284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272" y="532683"/>
            <a:ext cx="4572000" cy="1524000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3DD79B-0698-4E19-B7CA-FAB8A8A28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969" y="1392133"/>
            <a:ext cx="5334000" cy="3048000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Mediterranean restaurant in Bridgend</a:t>
            </a:r>
          </a:p>
          <a:p>
            <a:r>
              <a:rPr lang="en-GB" dirty="0"/>
              <a:t>Casual dining concept</a:t>
            </a:r>
          </a:p>
          <a:p>
            <a:r>
              <a:rPr lang="en-GB" dirty="0"/>
              <a:t>Experienced as both customer and insider</a:t>
            </a:r>
          </a:p>
          <a:p>
            <a:pPr rtl="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7D9780-42D9-4BF5-961F-92F29C30A1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flipH="1" flipV="1">
            <a:off x="12089602" y="6678527"/>
            <a:ext cx="45719" cy="47081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403A2D-E4C7-41F1-BAC7-0769C4828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3181" y="6092905"/>
            <a:ext cx="7173729" cy="889258"/>
          </a:xfrm>
        </p:spPr>
        <p:txBody>
          <a:bodyPr rtlCol="0"/>
          <a:lstStyle/>
          <a:p>
            <a:r>
              <a:rPr lang="en-GB" dirty="0"/>
              <a:t>(Poco </a:t>
            </a:r>
            <a:r>
              <a:rPr lang="en-GB" dirty="0" err="1"/>
              <a:t>Poco</a:t>
            </a:r>
            <a:r>
              <a:rPr lang="en-GB" dirty="0"/>
              <a:t> Restaurant, n.d.)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54CFD6-7409-4287-B008-E6E9200ED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089602" y="6396541"/>
            <a:ext cx="45719" cy="281986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A837396-9198-4DFD-BAAD-EF9260C96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7164734" y="-2511844"/>
            <a:ext cx="3825181" cy="624345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20" name="Picture Placeholder 19" descr="A restaurant with tables and chairs&#10;&#10;AI-generated content may be incorrect.">
            <a:extLst>
              <a:ext uri="{FF2B5EF4-FFF2-40B4-BE49-F238E27FC236}">
                <a16:creationId xmlns:a16="http://schemas.microsoft.com/office/drawing/2014/main" id="{EF387BBC-F3D0-7EB3-EC2D-38B483911F1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338" t="31710" r="-338" b="7724"/>
          <a:stretch>
            <a:fillRect/>
          </a:stretch>
        </p:blipFill>
        <p:spPr>
          <a:xfrm>
            <a:off x="5358272" y="8083"/>
            <a:ext cx="6754190" cy="3048000"/>
          </a:xfrm>
        </p:spPr>
      </p:pic>
      <p:pic>
        <p:nvPicPr>
          <p:cNvPr id="24" name="Picture Placeholder 23" descr="A building with a sign on the side&#10;&#10;AI-generated content may be incorrect.">
            <a:extLst>
              <a:ext uri="{FF2B5EF4-FFF2-40B4-BE49-F238E27FC236}">
                <a16:creationId xmlns:a16="http://schemas.microsoft.com/office/drawing/2014/main" id="{F64BCDA9-EDAF-4BAC-1BCF-1731A948DED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32766" t="-8199" r="5584" b="8199"/>
          <a:stretch>
            <a:fillRect/>
          </a:stretch>
        </p:blipFill>
        <p:spPr>
          <a:xfrm>
            <a:off x="4230045" y="2776985"/>
            <a:ext cx="4688926" cy="3809998"/>
          </a:xfrm>
        </p:spPr>
      </p:pic>
    </p:spTree>
    <p:extLst>
      <p:ext uri="{BB962C8B-B14F-4D97-AF65-F5344CB8AC3E}">
        <p14:creationId xmlns:p14="http://schemas.microsoft.com/office/powerpoint/2010/main" val="4209107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544876-723D-4D03-A88B-95451971C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24588" y="2862604"/>
            <a:ext cx="3810000" cy="2286000"/>
          </a:xfrm>
        </p:spPr>
        <p:txBody>
          <a:bodyPr rtlCol="0"/>
          <a:lstStyle/>
          <a:p>
            <a:pPr rtl="0"/>
            <a:r>
              <a:rPr lang="en-GB" dirty="0"/>
              <a:t>Product</a:t>
            </a:r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6DE5B68D-3F40-49E3-AD18-FD71AF082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6644" y="3670094"/>
            <a:ext cx="4594502" cy="1524000"/>
          </a:xfrm>
        </p:spPr>
        <p:txBody>
          <a:bodyPr rtlCol="0"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Mediterranean-inspired dishes</a:t>
            </a:r>
          </a:p>
          <a:p>
            <a:r>
              <a:rPr lang="en-GB" dirty="0"/>
              <a:t>Freshly prepared food</a:t>
            </a:r>
          </a:p>
          <a:p>
            <a:r>
              <a:rPr lang="en-GB" dirty="0"/>
              <a:t>Wide choice of food and drinks</a:t>
            </a: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5382DAA-15DD-4A11-ABC7-27950E2B8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1962707" y="2378722"/>
            <a:ext cx="4819650" cy="3623786"/>
          </a:xfrm>
          <a:custGeom>
            <a:avLst/>
            <a:gdLst>
              <a:gd name="connsiteX0" fmla="*/ 520805 w 4496214"/>
              <a:gd name="connsiteY0" fmla="*/ 0 h 4712444"/>
              <a:gd name="connsiteX1" fmla="*/ 4496214 w 4496214"/>
              <a:gd name="connsiteY1" fmla="*/ 0 h 4712444"/>
              <a:gd name="connsiteX2" fmla="*/ 4496214 w 4496214"/>
              <a:gd name="connsiteY2" fmla="*/ 2870874 h 4712444"/>
              <a:gd name="connsiteX3" fmla="*/ 4327504 w 4496214"/>
              <a:gd name="connsiteY3" fmla="*/ 2986301 h 4712444"/>
              <a:gd name="connsiteX4" fmla="*/ 4128523 w 4496214"/>
              <a:gd name="connsiteY4" fmla="*/ 3121316 h 4712444"/>
              <a:gd name="connsiteX5" fmla="*/ 1946719 w 4496214"/>
              <a:gd name="connsiteY5" fmla="*/ 4514203 h 4712444"/>
              <a:gd name="connsiteX6" fmla="*/ 393090 w 4496214"/>
              <a:gd name="connsiteY6" fmla="*/ 4234003 h 4712444"/>
              <a:gd name="connsiteX7" fmla="*/ 62 w 4496214"/>
              <a:gd name="connsiteY7" fmla="*/ 2727368 h 4712444"/>
              <a:gd name="connsiteX8" fmla="*/ 513680 w 4496214"/>
              <a:gd name="connsiteY8" fmla="*/ 17175 h 4712444"/>
              <a:gd name="connsiteX0" fmla="*/ 4496214 w 4496214"/>
              <a:gd name="connsiteY0" fmla="*/ 0 h 4712444"/>
              <a:gd name="connsiteX1" fmla="*/ 4496214 w 4496214"/>
              <a:gd name="connsiteY1" fmla="*/ 2870874 h 4712444"/>
              <a:gd name="connsiteX2" fmla="*/ 4327504 w 4496214"/>
              <a:gd name="connsiteY2" fmla="*/ 2986301 h 4712444"/>
              <a:gd name="connsiteX3" fmla="*/ 4128523 w 4496214"/>
              <a:gd name="connsiteY3" fmla="*/ 3121316 h 4712444"/>
              <a:gd name="connsiteX4" fmla="*/ 1946719 w 4496214"/>
              <a:gd name="connsiteY4" fmla="*/ 4514203 h 4712444"/>
              <a:gd name="connsiteX5" fmla="*/ 393090 w 4496214"/>
              <a:gd name="connsiteY5" fmla="*/ 4234003 h 4712444"/>
              <a:gd name="connsiteX6" fmla="*/ 62 w 4496214"/>
              <a:gd name="connsiteY6" fmla="*/ 2727368 h 4712444"/>
              <a:gd name="connsiteX7" fmla="*/ 513680 w 4496214"/>
              <a:gd name="connsiteY7" fmla="*/ 17175 h 4712444"/>
              <a:gd name="connsiteX8" fmla="*/ 610729 w 4496214"/>
              <a:gd name="connsiteY8" fmla="*/ 94249 h 4712444"/>
              <a:gd name="connsiteX0" fmla="*/ 4496214 w 4496214"/>
              <a:gd name="connsiteY0" fmla="*/ 2853983 h 4695553"/>
              <a:gd name="connsiteX1" fmla="*/ 4327504 w 4496214"/>
              <a:gd name="connsiteY1" fmla="*/ 2969410 h 4695553"/>
              <a:gd name="connsiteX2" fmla="*/ 4128523 w 4496214"/>
              <a:gd name="connsiteY2" fmla="*/ 3104425 h 4695553"/>
              <a:gd name="connsiteX3" fmla="*/ 1946719 w 4496214"/>
              <a:gd name="connsiteY3" fmla="*/ 4497312 h 4695553"/>
              <a:gd name="connsiteX4" fmla="*/ 393090 w 4496214"/>
              <a:gd name="connsiteY4" fmla="*/ 4217112 h 4695553"/>
              <a:gd name="connsiteX5" fmla="*/ 62 w 4496214"/>
              <a:gd name="connsiteY5" fmla="*/ 2710477 h 4695553"/>
              <a:gd name="connsiteX6" fmla="*/ 513680 w 4496214"/>
              <a:gd name="connsiteY6" fmla="*/ 284 h 4695553"/>
              <a:gd name="connsiteX7" fmla="*/ 610729 w 4496214"/>
              <a:gd name="connsiteY7" fmla="*/ 77358 h 4695553"/>
              <a:gd name="connsiteX0" fmla="*/ 4496214 w 4496214"/>
              <a:gd name="connsiteY0" fmla="*/ 2853699 h 4695269"/>
              <a:gd name="connsiteX1" fmla="*/ 4327504 w 4496214"/>
              <a:gd name="connsiteY1" fmla="*/ 2969126 h 4695269"/>
              <a:gd name="connsiteX2" fmla="*/ 4128523 w 4496214"/>
              <a:gd name="connsiteY2" fmla="*/ 3104141 h 4695269"/>
              <a:gd name="connsiteX3" fmla="*/ 1946719 w 4496214"/>
              <a:gd name="connsiteY3" fmla="*/ 4497028 h 4695269"/>
              <a:gd name="connsiteX4" fmla="*/ 393090 w 4496214"/>
              <a:gd name="connsiteY4" fmla="*/ 4216828 h 4695269"/>
              <a:gd name="connsiteX5" fmla="*/ 62 w 4496214"/>
              <a:gd name="connsiteY5" fmla="*/ 2710193 h 4695269"/>
              <a:gd name="connsiteX6" fmla="*/ 513680 w 4496214"/>
              <a:gd name="connsiteY6" fmla="*/ 0 h 4695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6214" h="4695269">
                <a:moveTo>
                  <a:pt x="4496214" y="2853699"/>
                </a:moveTo>
                <a:lnTo>
                  <a:pt x="4327504" y="2969126"/>
                </a:lnTo>
                <a:lnTo>
                  <a:pt x="4128523" y="3104141"/>
                </a:lnTo>
                <a:cubicBezTo>
                  <a:pt x="3416510" y="3596007"/>
                  <a:pt x="2702940" y="4086860"/>
                  <a:pt x="1946719" y="4497028"/>
                </a:cubicBezTo>
                <a:cubicBezTo>
                  <a:pt x="1506382" y="4736123"/>
                  <a:pt x="872113" y="4874226"/>
                  <a:pt x="393090" y="4216828"/>
                </a:cubicBezTo>
                <a:cubicBezTo>
                  <a:pt x="73281" y="3777627"/>
                  <a:pt x="-2478" y="3192354"/>
                  <a:pt x="62" y="2710193"/>
                </a:cubicBezTo>
                <a:cubicBezTo>
                  <a:pt x="5227" y="1733619"/>
                  <a:pt x="200135" y="801687"/>
                  <a:pt x="51368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90DDA71-E11D-4244-961C-4343C23F5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 flipV="1">
            <a:off x="-2411" y="0"/>
            <a:ext cx="2981385" cy="3186211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8" name="Picture Placeholder 7" descr="A glass of liquid on a table&#10;&#10;AI-generated content may be incorrect.">
            <a:extLst>
              <a:ext uri="{FF2B5EF4-FFF2-40B4-BE49-F238E27FC236}">
                <a16:creationId xmlns:a16="http://schemas.microsoft.com/office/drawing/2014/main" id="{752DD446-63CE-5D7E-11C9-D35388F60C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6844" b="6844"/>
          <a:stretch>
            <a:fillRect/>
          </a:stretch>
        </p:blipFill>
        <p:spPr/>
      </p:pic>
      <p:pic>
        <p:nvPicPr>
          <p:cNvPr id="16" name="Picture 15" descr="A menu with text and images&#10;&#10;AI-generated content may be incorrect.">
            <a:extLst>
              <a:ext uri="{FF2B5EF4-FFF2-40B4-BE49-F238E27FC236}">
                <a16:creationId xmlns:a16="http://schemas.microsoft.com/office/drawing/2014/main" id="{35621D79-50A5-6423-5CD9-8C92049B00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16" t="-2494" r="-3216" b="2494"/>
          <a:stretch>
            <a:fillRect/>
          </a:stretch>
        </p:blipFill>
        <p:spPr>
          <a:xfrm>
            <a:off x="8113377" y="1756288"/>
            <a:ext cx="3301446" cy="447923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22" name="Picture Placeholder 21" descr="A table with plates of food&#10;&#10;AI-generated content may be incorrect.">
            <a:extLst>
              <a:ext uri="{FF2B5EF4-FFF2-40B4-BE49-F238E27FC236}">
                <a16:creationId xmlns:a16="http://schemas.microsoft.com/office/drawing/2014/main" id="{08E948C8-0AD9-77ED-89F5-80EFB081A52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3871" t="35479" r="-3871" b="17663"/>
          <a:stretch>
            <a:fillRect/>
          </a:stretch>
        </p:blipFill>
        <p:spPr>
          <a:xfrm>
            <a:off x="3824588" y="0"/>
            <a:ext cx="5820494" cy="2008700"/>
          </a:xfr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E6299F9-CFF4-73C2-41A9-1478FE9DA458}"/>
              </a:ext>
            </a:extLst>
          </p:cNvPr>
          <p:cNvSpPr txBox="1"/>
          <p:nvPr/>
        </p:nvSpPr>
        <p:spPr>
          <a:xfrm>
            <a:off x="443949" y="6468474"/>
            <a:ext cx="3301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(Poco Poco Restaurant,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728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D974D-50D5-4574-E5E7-CCE964C26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0C9D01-5C8E-B6B9-52F0-1A1D1675C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0294" y="327989"/>
            <a:ext cx="3810000" cy="2286000"/>
          </a:xfrm>
        </p:spPr>
        <p:txBody>
          <a:bodyPr rtlCol="0"/>
          <a:lstStyle/>
          <a:p>
            <a:pPr rtl="0"/>
            <a:r>
              <a:rPr lang="en-GB" dirty="0"/>
              <a:t>Place</a:t>
            </a:r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DE17EFAF-9541-82C9-5857-0D76787674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774" y="4190615"/>
            <a:ext cx="4594502" cy="1524000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C845FA23-FE10-9504-17D9-CD4C47F97D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37583" y="1009324"/>
            <a:ext cx="357341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Easy to find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Parking and transport nearby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Located in Bridgend town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 descr="A building with a sign on the front&#10;&#10;AI-generated content may be incorrect.">
            <a:extLst>
              <a:ext uri="{FF2B5EF4-FFF2-40B4-BE49-F238E27FC236}">
                <a16:creationId xmlns:a16="http://schemas.microsoft.com/office/drawing/2014/main" id="{C84A7D38-D883-9BC3-1493-7959FBD67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373" y="2239170"/>
            <a:ext cx="3794126" cy="3475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 descr="A group of people walking on a street&#10;&#10;AI-generated content may be incorrect.">
            <a:extLst>
              <a:ext uri="{FF2B5EF4-FFF2-40B4-BE49-F238E27FC236}">
                <a16:creationId xmlns:a16="http://schemas.microsoft.com/office/drawing/2014/main" id="{765F3F58-4E3B-C56D-49B5-2E046B8E0E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949" y="361059"/>
            <a:ext cx="4450096" cy="2828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Picture 14" descr="A multi-story building with a parking lot&#10;&#10;AI-generated content may be incorrect.">
            <a:extLst>
              <a:ext uri="{FF2B5EF4-FFF2-40B4-BE49-F238E27FC236}">
                <a16:creationId xmlns:a16="http://schemas.microsoft.com/office/drawing/2014/main" id="{6725F906-870E-2477-95AD-E50F99F9FB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86550" y="3578086"/>
            <a:ext cx="3722028" cy="23655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04415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EB0D40EF-BA14-42F1-9492-D38C59DC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2C3A70F-581F-48B1-AD94-04AF9A38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3EABD0F-494E-4C0C-8A0C-139AFC428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739811F7-2462-4463-BE69-32CEBED03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D91A6F9F-54F1-461A-A043-E97203A85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28681C3A-B98D-44BE-8120-45C3F3BA0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7478156-05FD-4D8F-AE53-B3D40AF2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81F9C83-B446-4703-8B99-C01F0E403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2F5F0B6-D807-4AAE-852B-7BECE0CF4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0945AE7B-1E9E-491F-976F-155273088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A38028DA-F87E-4372-9295-BC98DB400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3" name="Picture Placeholder 12" descr="A menu on a table&#10;&#10;AI-generated content may be incorrect.">
            <a:extLst>
              <a:ext uri="{FF2B5EF4-FFF2-40B4-BE49-F238E27FC236}">
                <a16:creationId xmlns:a16="http://schemas.microsoft.com/office/drawing/2014/main" id="{60EC03CC-8CB9-BF21-99AB-0D3050539E6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r="-3" b="6681"/>
          <a:stretch>
            <a:fillRect/>
          </a:stretch>
        </p:blipFill>
        <p:spPr>
          <a:xfrm>
            <a:off x="4296867" y="5"/>
            <a:ext cx="4831627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17" name="Picture 16" descr="A menu with text and images&#10;&#10;AI-generated content may be incorrect.">
            <a:extLst>
              <a:ext uri="{FF2B5EF4-FFF2-40B4-BE49-F238E27FC236}">
                <a16:creationId xmlns:a16="http://schemas.microsoft.com/office/drawing/2014/main" id="{0F2E1EFD-1E3C-1A67-142E-35EC413803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17606" t="5121" r="17606" b="32739"/>
          <a:stretch>
            <a:fillRect/>
          </a:stretch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E7E547F5-6C8B-623D-1A56-69F2DF365D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77334" y="1176489"/>
            <a:ext cx="3749061" cy="15084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500" b="0" i="0" u="none" strike="noStrike" cap="none" normalizeH="0" baseline="0">
                <a:ln>
                  <a:noFill/>
                </a:ln>
                <a:effectLst/>
              </a:rPr>
              <a:t>Mid-range pricing</a:t>
            </a:r>
          </a:p>
          <a:p>
            <a:pPr marL="0" marR="0" lvl="0" indent="0" fontAlgn="base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500" b="0" i="0" u="none" strike="noStrike" cap="none" normalizeH="0" baseline="0">
                <a:ln>
                  <a:noFill/>
                </a:ln>
                <a:effectLst/>
              </a:rPr>
              <a:t>Suitable for casual dining</a:t>
            </a:r>
          </a:p>
          <a:p>
            <a:pPr marL="0" marR="0" lvl="0" indent="0" fontAlgn="base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500" b="0" i="0" u="none" strike="noStrike" cap="none" normalizeH="0" baseline="0">
                <a:ln>
                  <a:noFill/>
                </a:ln>
                <a:effectLst/>
              </a:rPr>
              <a:t>Good value for money</a:t>
            </a:r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97A08C-ABD3-463C-AAAE-350E636006C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7334" y="2795618"/>
            <a:ext cx="3749061" cy="3005289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 marL="0" indent="0">
              <a:buNone/>
            </a:pPr>
            <a:endParaRPr lang="en-US" sz="1600" dirty="0"/>
          </a:p>
          <a:p>
            <a:pPr marL="0" indent="0"/>
            <a:endParaRPr lang="en-US" sz="1600" dirty="0"/>
          </a:p>
          <a:p>
            <a:pPr marL="0" indent="0"/>
            <a:endParaRPr lang="en-US" sz="16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38E30A-427D-4071-957E-8261597E5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37490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(Poco Poco Restaurant, n.d.; Zeithaml, 1988)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CAC315-D873-41E8-BB24-C4382A056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37584" y="6310311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07CE569E-9B7C-4CB9-AB80-C0841F922CFF}" type="slidenum">
              <a:rPr lang="en-US">
                <a:solidFill>
                  <a:srgbClr val="FFFFFF"/>
                </a:solidFill>
              </a:rPr>
              <a:pPr defTabSz="914400">
                <a:spcAft>
                  <a:spcPts val="600"/>
                </a:spcAft>
              </a:pPr>
              <a:t>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5BA09193-01FC-6418-D7D7-605D99FB8D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88" y="3759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Mid-range pricing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Suitable for casual dining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Good value for money</a:t>
            </a:r>
          </a:p>
        </p:txBody>
      </p:sp>
    </p:spTree>
    <p:extLst>
      <p:ext uri="{BB962C8B-B14F-4D97-AF65-F5344CB8AC3E}">
        <p14:creationId xmlns:p14="http://schemas.microsoft.com/office/powerpoint/2010/main" val="2847659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10475-FB9F-5A58-322A-78C0554D4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547A04-A188-5C89-65F0-00D76C51EA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57" y="626163"/>
            <a:ext cx="4544963" cy="2701814"/>
          </a:xfrm>
        </p:spPr>
        <p:txBody>
          <a:bodyPr rtlCol="0"/>
          <a:lstStyle/>
          <a:p>
            <a:pPr rtl="0"/>
            <a:r>
              <a:rPr lang="en-GB" dirty="0"/>
              <a:t>Promotion</a:t>
            </a:r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1ABDC991-B059-E05D-CA3D-4B960EF0DE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774" y="4190615"/>
            <a:ext cx="4594502" cy="1524000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9F73171-8FE3-7A0B-FC73-384C6C983802}"/>
              </a:ext>
            </a:extLst>
          </p:cNvPr>
          <p:cNvSpPr txBox="1"/>
          <p:nvPr/>
        </p:nvSpPr>
        <p:spPr>
          <a:xfrm>
            <a:off x="443948" y="6468474"/>
            <a:ext cx="7600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/>
              <a:t>(Poco Poco Restaurant, n.d.; TripAdvisor, 2025)</a:t>
            </a:r>
            <a:endParaRPr lang="en-GB" sz="1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8AD2F4D0-73F4-66AE-69DC-D093C49363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557" y="197707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Website and online presence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media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Online reviews</a:t>
            </a:r>
          </a:p>
        </p:txBody>
      </p:sp>
      <p:pic>
        <p:nvPicPr>
          <p:cNvPr id="7" name="Picture 6" descr="A building with a sign on the side&#10;&#10;AI-generated content may be incorrect.">
            <a:extLst>
              <a:ext uri="{FF2B5EF4-FFF2-40B4-BE49-F238E27FC236}">
                <a16:creationId xmlns:a16="http://schemas.microsoft.com/office/drawing/2014/main" id="{B3924D1C-FA37-EEB0-5838-6A9929ABB9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27" y="197686"/>
            <a:ext cx="5111378" cy="283778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" name="Picture 9" descr="A restaurant with tables and chairs&#10;&#10;AI-generated content may be incorrect.">
            <a:extLst>
              <a:ext uri="{FF2B5EF4-FFF2-40B4-BE49-F238E27FC236}">
                <a16:creationId xmlns:a16="http://schemas.microsoft.com/office/drawing/2014/main" id="{0DEF382B-64C5-B853-EEE1-C9133C3B22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7677" y="3953217"/>
            <a:ext cx="4082799" cy="2667385"/>
          </a:xfrm>
          <a:prstGeom prst="rect">
            <a:avLst/>
          </a:prstGeom>
        </p:spPr>
      </p:pic>
      <p:pic>
        <p:nvPicPr>
          <p:cNvPr id="14" name="Picture 13" descr="A person sitting at a bar&#10;&#10;AI-generated content may be incorrect.">
            <a:extLst>
              <a:ext uri="{FF2B5EF4-FFF2-40B4-BE49-F238E27FC236}">
                <a16:creationId xmlns:a16="http://schemas.microsoft.com/office/drawing/2014/main" id="{015F98AD-0735-7FEB-0ED9-B914B7C9EB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0658" y="160938"/>
            <a:ext cx="2131328" cy="3632263"/>
          </a:xfrm>
          <a:prstGeom prst="rect">
            <a:avLst/>
          </a:prstGeom>
        </p:spPr>
      </p:pic>
      <p:pic>
        <p:nvPicPr>
          <p:cNvPr id="17" name="Picture 16" descr="A close up of food&#10;&#10;AI-generated content may be incorrect.">
            <a:extLst>
              <a:ext uri="{FF2B5EF4-FFF2-40B4-BE49-F238E27FC236}">
                <a16:creationId xmlns:a16="http://schemas.microsoft.com/office/drawing/2014/main" id="{855DF1EA-0D57-C30E-0D62-B3EED95E84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48" y="3238803"/>
            <a:ext cx="5591140" cy="288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148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36781-A093-417B-B5C4-87EC3DB64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0" y="3686010"/>
            <a:ext cx="5151119" cy="761999"/>
          </a:xfrm>
        </p:spPr>
        <p:txBody>
          <a:bodyPr rtlCol="0"/>
          <a:lstStyle/>
          <a:p>
            <a:r>
              <a:rPr lang="en-GB" dirty="0"/>
              <a:t>Customer Experience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26ABD5-9168-4579-AB2A-851B6605C8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62299" y="4651612"/>
            <a:ext cx="5151119" cy="3048000"/>
          </a:xfrm>
        </p:spPr>
        <p:txBody>
          <a:bodyPr rtlCol="0">
            <a:normAutofit/>
          </a:bodyPr>
          <a:lstStyle/>
          <a:p>
            <a:r>
              <a:rPr lang="en-GB" dirty="0"/>
              <a:t>Friendly staff</a:t>
            </a:r>
          </a:p>
          <a:p>
            <a:r>
              <a:rPr lang="en-GB" dirty="0"/>
              <a:t>Smooth service</a:t>
            </a:r>
          </a:p>
          <a:p>
            <a:r>
              <a:rPr lang="en-GB" dirty="0"/>
              <a:t>Comfortable experience</a:t>
            </a:r>
          </a:p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5C6061-88FC-4981-A127-DF7D7EACB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7</a:t>
            </a:fld>
            <a:endParaRPr lang="en-GB" dirty="0"/>
          </a:p>
        </p:txBody>
      </p:sp>
      <p:pic>
        <p:nvPicPr>
          <p:cNvPr id="13" name="Picture 12" descr="A close up of food&#10;&#10;AI-generated content may be incorrect.">
            <a:extLst>
              <a:ext uri="{FF2B5EF4-FFF2-40B4-BE49-F238E27FC236}">
                <a16:creationId xmlns:a16="http://schemas.microsoft.com/office/drawing/2014/main" id="{4CDBA676-3D21-F7D1-9679-7E228DA827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500" t="69829"/>
          <a:stretch>
            <a:fillRect/>
          </a:stretch>
        </p:blipFill>
        <p:spPr>
          <a:xfrm>
            <a:off x="365766" y="289364"/>
            <a:ext cx="5913117" cy="18948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14" descr="A building with a sign on the front&#10;&#10;AI-generated content may be incorrect.">
            <a:extLst>
              <a:ext uri="{FF2B5EF4-FFF2-40B4-BE49-F238E27FC236}">
                <a16:creationId xmlns:a16="http://schemas.microsoft.com/office/drawing/2014/main" id="{DEBD03AF-E413-4C9B-4D77-61C7CF715E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7728" y="236358"/>
            <a:ext cx="5584019" cy="3449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 descr="A table with plates of food&#10;&#10;AI-generated content may be incorrect.">
            <a:extLst>
              <a:ext uri="{FF2B5EF4-FFF2-40B4-BE49-F238E27FC236}">
                <a16:creationId xmlns:a16="http://schemas.microsoft.com/office/drawing/2014/main" id="{FE99F5A4-BEA3-3C0C-8FCF-E14449D53E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147" y="2869383"/>
            <a:ext cx="3991200" cy="2938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78570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A492A-1CC0-4D7A-8B15-4E9313932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95800" y="589896"/>
            <a:ext cx="3200400" cy="761999"/>
          </a:xfrm>
        </p:spPr>
        <p:txBody>
          <a:bodyPr rtlCol="0"/>
          <a:lstStyle/>
          <a:p>
            <a:r>
              <a:rPr lang="en-GB" dirty="0"/>
              <a:t>Ambience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AA86AD-9A8E-4A5D-90A1-05BC758145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75677" y="1625870"/>
            <a:ext cx="3840646" cy="3169166"/>
          </a:xfrm>
        </p:spPr>
        <p:txBody>
          <a:bodyPr rtlCol="0">
            <a:normAutofit/>
          </a:bodyPr>
          <a:lstStyle/>
          <a:p>
            <a:r>
              <a:rPr lang="en-GB" sz="1600" dirty="0"/>
              <a:t>Warm lighting</a:t>
            </a:r>
          </a:p>
          <a:p>
            <a:r>
              <a:rPr lang="en-GB" sz="1600" dirty="0"/>
              <a:t>Relaxed atmosphere</a:t>
            </a:r>
          </a:p>
          <a:p>
            <a:r>
              <a:rPr lang="en-GB" sz="1600" dirty="0"/>
              <a:t>Comfortable space</a:t>
            </a:r>
          </a:p>
          <a:p>
            <a:pPr rtl="0"/>
            <a:endParaRPr lang="en-GB" sz="160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8E0B5A-03C4-4FA7-A179-7E4E7EA0A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GB" dirty="0"/>
              <a:t>(Bitner, 1992)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19D9E-69D8-4DD7-9731-6089CB4C6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939FF43-C75B-44F5-821A-7DB97F45D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5105462" y="-763548"/>
            <a:ext cx="3738966" cy="620627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13" name="Picture 12" descr="A long table with chairs and a glass roof&#10;&#10;AI-generated content may be incorrect.">
            <a:extLst>
              <a:ext uri="{FF2B5EF4-FFF2-40B4-BE49-F238E27FC236}">
                <a16:creationId xmlns:a16="http://schemas.microsoft.com/office/drawing/2014/main" id="{92EF32E2-DFEE-EDB2-A01A-B648A4E44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704" y="97066"/>
            <a:ext cx="3358292" cy="44117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7" name="Picture 2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8797591-DB8E-875D-D815-C66AAC9BF9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888" t="24040" r="27106" b="14576"/>
          <a:stretch>
            <a:fillRect/>
          </a:stretch>
        </p:blipFill>
        <p:spPr>
          <a:xfrm>
            <a:off x="6890371" y="1562700"/>
            <a:ext cx="4767262" cy="3542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77600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EAF89CD-F3F9-40F6-939A-840F45692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332" y="1248356"/>
            <a:ext cx="5334000" cy="1524000"/>
          </a:xfrm>
        </p:spPr>
        <p:txBody>
          <a:bodyPr rtlCol="0"/>
          <a:lstStyle/>
          <a:p>
            <a:r>
              <a:rPr lang="en-GB" dirty="0"/>
              <a:t>Clean or not?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ACB9B2-2869-4919-8264-DE5ADE141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50813" y="6277486"/>
            <a:ext cx="683339" cy="365125"/>
          </a:xfrm>
        </p:spPr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EA3BCB6-65D7-413C-9C17-C82003C82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7260230" y="-2526873"/>
            <a:ext cx="3738966" cy="620627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606365C-A790-D6CA-96C0-BC6F4EB450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050" y="2332335"/>
            <a:ext cx="5035353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The dinning area looked clean during my visit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A food hygiene rating was clearly visible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This made me feel more confident eating there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3" name="Picture Placeholder 12" descr="A person wearing a mask and gloves cleaning a table">
            <a:extLst>
              <a:ext uri="{FF2B5EF4-FFF2-40B4-BE49-F238E27FC236}">
                <a16:creationId xmlns:a16="http://schemas.microsoft.com/office/drawing/2014/main" id="{D5EBDE7F-94E5-14D2-001F-16C05695794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200" t="35989" r="-7200" b="4598"/>
          <a:stretch>
            <a:fillRect/>
          </a:stretch>
        </p:blipFill>
        <p:spPr>
          <a:xfrm>
            <a:off x="6096000" y="96881"/>
            <a:ext cx="5820494" cy="2302951"/>
          </a:xfrm>
        </p:spPr>
      </p:pic>
      <p:pic>
        <p:nvPicPr>
          <p:cNvPr id="23" name="Picture 22" descr="A card with text and numbers&#10;&#10;AI-generated content may be incorrect.">
            <a:extLst>
              <a:ext uri="{FF2B5EF4-FFF2-40B4-BE49-F238E27FC236}">
                <a16:creationId xmlns:a16="http://schemas.microsoft.com/office/drawing/2014/main" id="{C36A7E80-BBB3-E839-1060-289387E5B7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85246" y="2790425"/>
            <a:ext cx="4365055" cy="30915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0251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79CA9-64EE-945D-D23E-E43E4EB86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9D16488-EA86-19DF-4C16-1D80891BC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75" y="451513"/>
            <a:ext cx="5334000" cy="1524000"/>
          </a:xfrm>
        </p:spPr>
        <p:txBody>
          <a:bodyPr rtlCol="0"/>
          <a:lstStyle/>
          <a:p>
            <a:r>
              <a:rPr lang="en-GB" dirty="0"/>
              <a:t>My opinion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7CEFB-C8F8-D835-66FC-6331CA6A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50813" y="6277486"/>
            <a:ext cx="683339" cy="365125"/>
          </a:xfrm>
        </p:spPr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3E83BC0-0CC2-756B-F235-3B4420A75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7260230" y="-2526873"/>
            <a:ext cx="3738966" cy="620627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F7066D2-E8A7-43CA-D184-F14962C00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075" y="1104088"/>
            <a:ext cx="321434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Positive overall </a:t>
            </a:r>
            <a:r>
              <a:rPr lang="en-US" altLang="en-US" dirty="0">
                <a:latin typeface="Arial" panose="020B0604020202020204" pitchFamily="34" charset="0"/>
              </a:rPr>
              <a:t>visit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Good food and </a:t>
            </a:r>
            <a:r>
              <a:rPr lang="en-US" altLang="en-US" dirty="0">
                <a:latin typeface="Arial" panose="020B0604020202020204" pitchFamily="34" charset="0"/>
              </a:rPr>
              <a:t>ambience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Small areas for improvement</a:t>
            </a:r>
          </a:p>
        </p:txBody>
      </p:sp>
      <p:pic>
        <p:nvPicPr>
          <p:cNvPr id="10" name="Picture 9" descr="A collage of different images of food&#10;&#10;AI-generated content may be incorrect.">
            <a:extLst>
              <a:ext uri="{FF2B5EF4-FFF2-40B4-BE49-F238E27FC236}">
                <a16:creationId xmlns:a16="http://schemas.microsoft.com/office/drawing/2014/main" id="{4A79EF4F-A8B1-4C2B-C66D-55A9B9FE09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2482" y="235371"/>
            <a:ext cx="3958514" cy="52033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11" descr="A table with plates of food&#10;&#10;AI-generated content may be incorrect.">
            <a:extLst>
              <a:ext uri="{FF2B5EF4-FFF2-40B4-BE49-F238E27FC236}">
                <a16:creationId xmlns:a16="http://schemas.microsoft.com/office/drawing/2014/main" id="{E354827F-166B-D15D-6DC2-3431A4A0D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6216" y="197784"/>
            <a:ext cx="2598317" cy="30855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A plate of food on a table&#10;&#10;AI-generated content may be incorrect.">
            <a:extLst>
              <a:ext uri="{FF2B5EF4-FFF2-40B4-BE49-F238E27FC236}">
                <a16:creationId xmlns:a16="http://schemas.microsoft.com/office/drawing/2014/main" id="{BB1D93CA-DD05-CC42-273A-BD7E15E01A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841" y="3272093"/>
            <a:ext cx="2598317" cy="2966332"/>
          </a:xfrm>
          <a:prstGeom prst="rect">
            <a:avLst/>
          </a:prstGeom>
        </p:spPr>
      </p:pic>
      <p:pic>
        <p:nvPicPr>
          <p:cNvPr id="19" name="Picture 18" descr="A piece of chocolate cake with a spoon&#10;&#10;AI-generated content may be incorrect.">
            <a:extLst>
              <a:ext uri="{FF2B5EF4-FFF2-40B4-BE49-F238E27FC236}">
                <a16:creationId xmlns:a16="http://schemas.microsoft.com/office/drawing/2014/main" id="{C7858805-CB57-D800-9C9B-C6F9A0E2F6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6101" y="3516225"/>
            <a:ext cx="2593947" cy="308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272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EED1B6-AABB-17DC-4D65-942AAD91E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02FF0CD5-01EA-414C-9FBA-91289523E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89E0603-B9E3-42E1-B1E1-D3A0F0688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C08529B-533A-4987-835C-B6FE3960C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23">
              <a:extLst>
                <a:ext uri="{FF2B5EF4-FFF2-40B4-BE49-F238E27FC236}">
                  <a16:creationId xmlns:a16="http://schemas.microsoft.com/office/drawing/2014/main" id="{ADF3602E-6539-4E90-9B34-A1564E8898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5">
              <a:extLst>
                <a:ext uri="{FF2B5EF4-FFF2-40B4-BE49-F238E27FC236}">
                  <a16:creationId xmlns:a16="http://schemas.microsoft.com/office/drawing/2014/main" id="{45B7B2BF-6C30-4E7C-9B92-89931CAC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D902BF1F-1CD4-4757-8E37-E537850CD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7">
              <a:extLst>
                <a:ext uri="{FF2B5EF4-FFF2-40B4-BE49-F238E27FC236}">
                  <a16:creationId xmlns:a16="http://schemas.microsoft.com/office/drawing/2014/main" id="{EC181138-86B5-48DD-A9CF-E1B424432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8">
              <a:extLst>
                <a:ext uri="{FF2B5EF4-FFF2-40B4-BE49-F238E27FC236}">
                  <a16:creationId xmlns:a16="http://schemas.microsoft.com/office/drawing/2014/main" id="{2AFEC3B7-B6F9-4F8D-BB1D-1CB5D59A8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9">
              <a:extLst>
                <a:ext uri="{FF2B5EF4-FFF2-40B4-BE49-F238E27FC236}">
                  <a16:creationId xmlns:a16="http://schemas.microsoft.com/office/drawing/2014/main" id="{C7CFEC2C-F42F-4B3F-82EB-A23DD21C7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E29569A7-8B01-47AE-86AA-D0BE37E98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2E15773A-78BA-459D-840F-CA90AB96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C2A8CEB-6C37-426B-81F9-CC8BDBBB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hand pressing a button on a touch screen&#10;&#10;AI-generated content may be incorrect.">
            <a:extLst>
              <a:ext uri="{FF2B5EF4-FFF2-40B4-BE49-F238E27FC236}">
                <a16:creationId xmlns:a16="http://schemas.microsoft.com/office/drawing/2014/main" id="{87C5812B-F56D-9386-0C7C-FC8A61E736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8506"/>
          <a:stretch>
            <a:fillRect/>
          </a:stretch>
        </p:blipFill>
        <p:spPr>
          <a:xfrm>
            <a:off x="20" y="10"/>
            <a:ext cx="7497313" cy="6857990"/>
          </a:xfrm>
          <a:prstGeom prst="rect">
            <a:avLst/>
          </a:pr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F3A2F260-D080-447B-9A2D-11973C05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250779"/>
            <a:ext cx="6067887" cy="4515399"/>
          </a:xfrm>
          <a:custGeom>
            <a:avLst/>
            <a:gdLst>
              <a:gd name="connsiteX0" fmla="*/ 0 w 6067887"/>
              <a:gd name="connsiteY0" fmla="*/ 0 h 4515399"/>
              <a:gd name="connsiteX1" fmla="*/ 6067887 w 6067887"/>
              <a:gd name="connsiteY1" fmla="*/ 0 h 4515399"/>
              <a:gd name="connsiteX2" fmla="*/ 4705907 w 6067887"/>
              <a:gd name="connsiteY2" fmla="*/ 4515399 h 4515399"/>
              <a:gd name="connsiteX3" fmla="*/ 0 w 6067887"/>
              <a:gd name="connsiteY3" fmla="*/ 4515399 h 4515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67887" h="4515399">
                <a:moveTo>
                  <a:pt x="0" y="0"/>
                </a:moveTo>
                <a:lnTo>
                  <a:pt x="6067887" y="0"/>
                </a:lnTo>
                <a:lnTo>
                  <a:pt x="4705907" y="4515399"/>
                </a:lnTo>
                <a:lnTo>
                  <a:pt x="0" y="4515399"/>
                </a:lnTo>
                <a:close/>
              </a:path>
            </a:pathLst>
          </a:cu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D632B8-6492-1E4B-7FE2-E1990E334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634070" y="1346125"/>
            <a:ext cx="10953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07CE569E-9B7C-4CB9-AB80-C0841F922CFF}" type="slidenum">
              <a:rPr lang="en-US">
                <a:solidFill>
                  <a:schemeClr val="tx1"/>
                </a:solidFill>
              </a:rPr>
              <a:pPr defTabSz="914400">
                <a:spcAft>
                  <a:spcPts val="600"/>
                </a:spcAft>
              </a:pPr>
              <a:t>11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69DFE8B-1D8F-F6E3-9FF1-CDBED8639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206" y="1711250"/>
            <a:ext cx="4817660" cy="977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Overall Opinion</a:t>
            </a:r>
          </a:p>
        </p:txBody>
      </p:sp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CEAD3A8-67E7-00F9-032F-5E7EA9C3573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468" r="3" b="57"/>
          <a:stretch>
            <a:fillRect/>
          </a:stretch>
        </p:blipFill>
        <p:spPr>
          <a:xfrm>
            <a:off x="7497330" y="10"/>
            <a:ext cx="4694666" cy="2285990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2B618D72-C315-9B38-4EF2-1A15804997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206" y="2879678"/>
            <a:ext cx="4257667" cy="216999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Helps customers decide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Builds trust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Shapes expectations</a:t>
            </a:r>
          </a:p>
        </p:txBody>
      </p:sp>
      <p:pic>
        <p:nvPicPr>
          <p:cNvPr id="18" name="Picture 17" descr="A 3d person holding a magnifying glass&#10;&#10;AI-generated content may be incorrect.">
            <a:extLst>
              <a:ext uri="{FF2B5EF4-FFF2-40B4-BE49-F238E27FC236}">
                <a16:creationId xmlns:a16="http://schemas.microsoft.com/office/drawing/2014/main" id="{EEA4D981-50D2-A2F3-1F2C-C31F1B8E55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-1176" t="37755" r="1179" b="13553"/>
          <a:stretch>
            <a:fillRect/>
          </a:stretch>
        </p:blipFill>
        <p:spPr>
          <a:xfrm>
            <a:off x="7501131" y="2286000"/>
            <a:ext cx="4694665" cy="228600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9763E5-D62F-0C07-F3B0-F6DAD69AD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3206" y="5258513"/>
            <a:ext cx="40274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(Luca, 2011; Chevalier &amp; Mayzlin, 2006)</a:t>
            </a:r>
          </a:p>
        </p:txBody>
      </p:sp>
      <p:pic>
        <p:nvPicPr>
          <p:cNvPr id="15" name="Picture 14" descr="A logo with an owl head&#10;&#10;AI-generated content may be incorrect.">
            <a:extLst>
              <a:ext uri="{FF2B5EF4-FFF2-40B4-BE49-F238E27FC236}">
                <a16:creationId xmlns:a16="http://schemas.microsoft.com/office/drawing/2014/main" id="{F77187A1-8497-62B5-C683-470E7689691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15725" r="-2" b="11809"/>
          <a:stretch>
            <a:fillRect/>
          </a:stretch>
        </p:blipFill>
        <p:spPr>
          <a:xfrm>
            <a:off x="7501128" y="4572000"/>
            <a:ext cx="4690872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479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C15D7-015D-F25D-D25B-E64E508F2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2663687" cy="56321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289F82-497A-6DCB-46A9-EDDE0868C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12</a:t>
            </a:fld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D29BF95-F4D1-5EA8-1DC9-489D14CEA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399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+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6B10568-0408-0054-EB52-64856F6F55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1670" y="623501"/>
            <a:ext cx="582433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Restaurant.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(n.d.).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About Poco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dirty="0">
                <a:hlinkClick r:id="rId2"/>
              </a:rPr>
              <a:t>Restaurant Wales Bridgend | Poco </a:t>
            </a:r>
            <a:r>
              <a:rPr lang="en-GB" dirty="0" err="1">
                <a:hlinkClick r:id="rId2"/>
              </a:rPr>
              <a:t>Poco</a:t>
            </a:r>
            <a:r>
              <a:rPr lang="en-GB" dirty="0">
                <a:hlinkClick r:id="rId2"/>
              </a:rPr>
              <a:t> | Wales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Restaurant.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(n.d.).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Menu.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https://www.pocopoco.co.uk/menu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TripAdvisor.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Bridgend – customer reviews.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https://www.tripadvisor.co.uk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Google Reviews.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Poco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Bridgend.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https://www.google.com/maps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Food Standards Agency.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Food hygiene rating for food businesses.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https://ratings.food.gov.uk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Bridgend County Borough Council.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 parks in Bridgend.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</a:t>
            </a:r>
            <a:r>
              <a:rPr lang="da-DK" dirty="0"/>
              <a:t>at: </a:t>
            </a:r>
            <a:r>
              <a:rPr lang="da-DK" dirty="0">
                <a:hlinkClick r:id="rId7"/>
              </a:rPr>
              <a:t>https://www.bridgend.gov.uk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852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B20EF-17A4-13B6-35DC-BC9105F640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244D-B5DD-8A8B-91FC-47FCE6653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2663687" cy="56321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4D8984-3591-B535-1741-982E1C68A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7CE569E-9B7C-4CB9-AB80-C0841F922CFF}" type="slidenum">
              <a:rPr lang="en-GB" smtClean="0"/>
              <a:t>13</a:t>
            </a:fld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3945EB78-020D-865B-5F07-65C65848F8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399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+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5E7B65F-A4D7-F6EC-5F34-EFF455984A0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80661" y="1302675"/>
            <a:ext cx="8925339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Traveline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Cymru.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transport information – Bridgend.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https://www.traveline.cymru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Bitner, M.J.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(1992).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Servicescapes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The impact of physical surroundings on customers and employees.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Marketing, 56(2), pp. 57–71.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 </a:t>
            </a:r>
            <a:r>
              <a:rPr lang="en-GB" dirty="0">
                <a:hlinkClick r:id="rId3"/>
              </a:rPr>
              <a:t>https://doi.org/10.1177/002224299205600205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Parasuraman, A., Zeithaml, V.A. and Berry, L.L.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(1988).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SERVQUAL: A multiple-item scale for measuring consumer perceptions of service quality.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Retailing, 64(1), pp. 12–40.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GB" dirty="0">
                <a:hlinkClick r:id="rId4"/>
              </a:rPr>
              <a:t>Retailing : critical concepts. 3,2. Retail practices and operations - Google </a:t>
            </a:r>
            <a:r>
              <a:rPr lang="en-GB" dirty="0" err="1">
                <a:hlinkClick r:id="rId4"/>
              </a:rPr>
              <a:t>Cărți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Zeithaml, V.A.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(1988).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 perceptions of price, quality, and value.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Marketing, 52(3), pp. 2–22.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dirty="0">
                <a:hlinkClick r:id="rId5"/>
              </a:rPr>
              <a:t>Consumer Perceptions of Price, Quality, and Value: A Means-End Model and Synthesis of Evidence on JSTOR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747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1DC1B-CC1C-DD14-FA5A-448E4DD25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0EE60-01B8-8B6F-7AD2-9231C08F5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035" y="437819"/>
            <a:ext cx="2663687" cy="56321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0759551-766A-D921-81D7-821AFC018B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39946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+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401D84CE-9DCB-0EBC-FAAB-DEB2E4BD84F2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47530" y="1195556"/>
            <a:ext cx="10012017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Luca, M.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(2011).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Reviews, reputation, and revenue.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Harvard Business School Working Paper.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dirty="0">
                <a:hlinkClick r:id="rId2"/>
              </a:rPr>
              <a:t>Reviews, Reputation, and Revenue: The Case of </a:t>
            </a:r>
            <a:r>
              <a:rPr lang="en-GB" dirty="0" err="1">
                <a:hlinkClick r:id="rId2"/>
              </a:rPr>
              <a:t>Yelp.Com</a:t>
            </a:r>
            <a:r>
              <a:rPr lang="en-GB" dirty="0">
                <a:hlinkClick r:id="rId2"/>
              </a:rPr>
              <a:t> by Michael Luca :: SSRN </a:t>
            </a:r>
            <a:endParaRPr lang="en-GB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Chevalier, J.A. and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Mayzlin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(2006).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effect of word of mouth on sales.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Marketing Research, 43(3), pp. 345–354.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dirty="0">
                <a:hlinkClick r:id="rId3"/>
              </a:rPr>
              <a:t>https://doi.org/10.1509/jmkr.43.3.345 </a:t>
            </a:r>
            <a:endParaRPr lang="en-GB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Hooper, D., Coughlan, J. and Mullen, M.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(2013).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 quality, customer satisfaction and loyalty.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European Journal of Marketing.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dirty="0">
                <a:hlinkClick r:id="rId4"/>
              </a:rPr>
              <a:t>The </a:t>
            </a:r>
            <a:r>
              <a:rPr lang="en-GB" dirty="0" err="1">
                <a:hlinkClick r:id="rId4"/>
              </a:rPr>
              <a:t>servicescape</a:t>
            </a:r>
            <a:r>
              <a:rPr lang="en-GB" dirty="0">
                <a:hlinkClick r:id="rId4"/>
              </a:rPr>
              <a:t> as an antecedent to service quality and </a:t>
            </a:r>
            <a:r>
              <a:rPr lang="en-GB" dirty="0" err="1">
                <a:hlinkClick r:id="rId4"/>
              </a:rPr>
              <a:t>behavioral</a:t>
            </a:r>
            <a:r>
              <a:rPr lang="en-GB" dirty="0">
                <a:hlinkClick r:id="rId4"/>
              </a:rPr>
              <a:t> intentions | Journal of Services Marketing | Emerald Publishing </a:t>
            </a:r>
            <a:endParaRPr lang="en-GB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Ryu, K. and Jang, S.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(2008).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Influence of restaurant physical environment on customer behavior.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 Journal of Hospitality Management.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dirty="0">
                <a:hlinkClick r:id="rId5"/>
              </a:rPr>
              <a:t>The relationships among overall quick-casual restaurant image, perceived value, customer satisfaction, and </a:t>
            </a:r>
            <a:r>
              <a:rPr lang="en-GB" dirty="0" err="1">
                <a:hlinkClick r:id="rId5"/>
              </a:rPr>
              <a:t>behavioral</a:t>
            </a:r>
            <a:r>
              <a:rPr lang="en-GB" dirty="0">
                <a:hlinkClick r:id="rId5"/>
              </a:rPr>
              <a:t> intentions - ScienceDirect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8597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124D3B-1715-4E5A-BB52-98DE8D559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A42D22-FDB3-4921-B13D-D49EFF7B1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4946" y="2380343"/>
            <a:ext cx="4572000" cy="3048001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/>
              <a:t>Florin Oneamoise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2B8226-9692-4F45-80E6-82C909042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6AE42-5A86-4D0E-B9C7-17DFAE86E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2035" y="6496294"/>
            <a:ext cx="683339" cy="365125"/>
          </a:xfrm>
        </p:spPr>
        <p:txBody>
          <a:bodyPr rtlCol="0"/>
          <a:lstStyle/>
          <a:p>
            <a:pPr rtl="0"/>
            <a:fld id="{07CE569E-9B7C-4CB9-AB80-C0841F922CFF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E4F2156-6613-4004-9B59-5568A455A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12" name="Picture Placeholder 11" descr="A building with a sign on the side&#10;&#10;AI-generated content may be incorrect.">
            <a:extLst>
              <a:ext uri="{FF2B5EF4-FFF2-40B4-BE49-F238E27FC236}">
                <a16:creationId xmlns:a16="http://schemas.microsoft.com/office/drawing/2014/main" id="{A3FA224C-4B37-6767-0037-2FDAF02E04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40630" t="-1548" r="5196" b="1548"/>
          <a:stretch>
            <a:fillRect/>
          </a:stretch>
        </p:blipFill>
        <p:spPr>
          <a:xfrm>
            <a:off x="1" y="762007"/>
            <a:ext cx="5948797" cy="6095979"/>
          </a:xfrm>
        </p:spPr>
      </p:pic>
    </p:spTree>
    <p:extLst>
      <p:ext uri="{BB962C8B-B14F-4D97-AF65-F5344CB8AC3E}">
        <p14:creationId xmlns:p14="http://schemas.microsoft.com/office/powerpoint/2010/main" val="34621650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F7E09F-F817-4A99-A43E-1B7B2298E82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609E108-931D-49EA-88D9-2D9B8E9016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56FC496-221D-4D11-9DFD-2E47AEB2A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5898</TotalTime>
  <Words>1596</Words>
  <Application>Microsoft Office PowerPoint</Application>
  <PresentationFormat>Widescreen</PresentationFormat>
  <Paragraphs>118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Avenir Next LT Pro Light</vt:lpstr>
      <vt:lpstr>Calibri</vt:lpstr>
      <vt:lpstr>Trebuchet MS</vt:lpstr>
      <vt:lpstr>Wingdings 3</vt:lpstr>
      <vt:lpstr>Facet</vt:lpstr>
      <vt:lpstr>Poco Poco restaurant   A secret customer review</vt:lpstr>
      <vt:lpstr>Introduction</vt:lpstr>
      <vt:lpstr>Product</vt:lpstr>
      <vt:lpstr>Place</vt:lpstr>
      <vt:lpstr>Mid-range pricing Suitable for casual dining Good value for money</vt:lpstr>
      <vt:lpstr>Promotion</vt:lpstr>
      <vt:lpstr>PowerPoint Presentation</vt:lpstr>
      <vt:lpstr>PowerPoint Presentation</vt:lpstr>
      <vt:lpstr>Clean or not?</vt:lpstr>
      <vt:lpstr>My opinion</vt:lpstr>
      <vt:lpstr>Overall Opinion</vt:lpstr>
      <vt:lpstr>references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Florin Oneamoise</dc:creator>
  <cp:lastModifiedBy>Florin Oneamoise</cp:lastModifiedBy>
  <cp:revision>7</cp:revision>
  <dcterms:created xsi:type="dcterms:W3CDTF">2026-01-01T18:26:35Z</dcterms:created>
  <dcterms:modified xsi:type="dcterms:W3CDTF">2026-01-11T09:16:38Z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