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8" r:id="rId5"/>
    <p:sldId id="297" r:id="rId6"/>
    <p:sldId id="289" r:id="rId7"/>
    <p:sldId id="296" r:id="rId8"/>
    <p:sldId id="281" r:id="rId9"/>
    <p:sldId id="290" r:id="rId10"/>
    <p:sldId id="291" r:id="rId11"/>
    <p:sldId id="292" r:id="rId12"/>
    <p:sldId id="294" r:id="rId13"/>
    <p:sldId id="287" r:id="rId14"/>
    <p:sldId id="288" r:id="rId15"/>
    <p:sldId id="298" r:id="rId16"/>
    <p:sldId id="30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6FA170-ECF5-AA44-A8EC-3B1FE75678E2}" v="62" dt="2026-03-18T01:44:12.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843" autoAdjust="0"/>
    <p:restoredTop sz="79213" autoAdjust="0"/>
  </p:normalViewPr>
  <p:slideViewPr>
    <p:cSldViewPr>
      <p:cViewPr>
        <p:scale>
          <a:sx n="120" d="100"/>
          <a:sy n="120" d="100"/>
        </p:scale>
        <p:origin x="296" y="1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22/03/2026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4093417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2356818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121847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3339595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2661492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33942333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Nwankwo@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chatgpt://generic-entity?number=2" TargetMode="External"/><Relationship Id="rId2" Type="http://schemas.openxmlformats.org/officeDocument/2006/relationships/hyperlink" Target="chatgpt://generic-entity?number=1" TargetMode="External"/><Relationship Id="rId1" Type="http://schemas.openxmlformats.org/officeDocument/2006/relationships/slideLayout" Target="../slideLayouts/slideLayout2.xml"/><Relationship Id="rId5" Type="http://schemas.openxmlformats.org/officeDocument/2006/relationships/hyperlink" Target="chatgpt://generic-entity?number=4" TargetMode="External"/><Relationship Id="rId4" Type="http://schemas.openxmlformats.org/officeDocument/2006/relationships/hyperlink" Target="chatgpt://generic-entity?number=3"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chatgpt://generic-entity?number=1" TargetMode="External"/><Relationship Id="rId2" Type="http://schemas.openxmlformats.org/officeDocument/2006/relationships/hyperlink" Target="chatgpt://generic-entity?number=0" TargetMode="External"/><Relationship Id="rId1" Type="http://schemas.openxmlformats.org/officeDocument/2006/relationships/slideLayout" Target="../slideLayouts/slideLayout2.xml"/><Relationship Id="rId4" Type="http://schemas.openxmlformats.org/officeDocument/2006/relationships/hyperlink" Target="chatgpt://generic-entity?number=2"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v.uk/government/publications/measles-mumps-and-rubella-lab-confirmed-cases-in-england-2025/laboratory-confirmed-cases-of-measles-rubella-and-mumps-in-england-january-to-march-2025" TargetMode="External"/><Relationship Id="rId3" Type="http://schemas.openxmlformats.org/officeDocument/2006/relationships/hyperlink" Target="https://www.researchgate.net/profile/Richard-Pebody/publication/47369777_Public_health_advice_based_on_routine_mumps_surveillance_in_England_and_Wales/links/02e7e530c6a2c0c5de000000/Public-health-advice-based-on-routine-mumps-surveillance-in-England-and-Wales.pdf" TargetMode="External"/><Relationship Id="rId7" Type="http://schemas.openxmlformats.org/officeDocument/2006/relationships/hyperlink" Target="chatgpt://generic-entity?number=3" TargetMode="External"/><Relationship Id="rId2" Type="http://schemas.openxmlformats.org/officeDocument/2006/relationships/hyperlink" Target="https://www.cdc.gov/mumps/php/public-health-strategy/index.html" TargetMode="External"/><Relationship Id="rId1" Type="http://schemas.openxmlformats.org/officeDocument/2006/relationships/slideLayout" Target="../slideLayouts/slideLayout2.xml"/><Relationship Id="rId6" Type="http://schemas.openxmlformats.org/officeDocument/2006/relationships/hyperlink" Target="chatgpt://generic-entity?number=2" TargetMode="External"/><Relationship Id="rId5" Type="http://schemas.openxmlformats.org/officeDocument/2006/relationships/hyperlink" Target="chatgpt://generic-entity?number=1" TargetMode="External"/><Relationship Id="rId4" Type="http://schemas.openxmlformats.org/officeDocument/2006/relationships/hyperlink" Target="chatgpt://generic-entity?number=0" TargetMode="External"/><Relationship Id="rId9" Type="http://schemas.openxmlformats.org/officeDocument/2006/relationships/hyperlink" Target="https://www.ecdc.europa.eu/sites/default/files/documents/mumps-annual-epidemiological-report-2018.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chatgpt://generic-entity?number=4" TargetMode="External"/><Relationship Id="rId7" Type="http://schemas.openxmlformats.org/officeDocument/2006/relationships/hyperlink" Target="chatgpt://generic-entity?number=8" TargetMode="External"/><Relationship Id="rId2" Type="http://schemas.openxmlformats.org/officeDocument/2006/relationships/hyperlink" Target="chatgpt://generic-entity?number=3" TargetMode="External"/><Relationship Id="rId1" Type="http://schemas.openxmlformats.org/officeDocument/2006/relationships/slideLayout" Target="../slideLayouts/slideLayout2.xml"/><Relationship Id="rId6" Type="http://schemas.openxmlformats.org/officeDocument/2006/relationships/hyperlink" Target="chatgpt://generic-entity?number=7" TargetMode="External"/><Relationship Id="rId5" Type="http://schemas.openxmlformats.org/officeDocument/2006/relationships/hyperlink" Target="chatgpt://generic-entity?number=6" TargetMode="External"/><Relationship Id="rId4" Type="http://schemas.openxmlformats.org/officeDocument/2006/relationships/hyperlink" Target="chatgpt://generic-entity?number=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7962" y="5105400"/>
            <a:ext cx="5616624" cy="1752600"/>
          </a:xfrm>
        </p:spPr>
        <p:txBody>
          <a:bodyPr>
            <a:normAutofit/>
          </a:bodyPr>
          <a:lstStyle/>
          <a:p>
            <a:r>
              <a:rPr lang="en-GB" sz="2800" b="1" dirty="0">
                <a:solidFill>
                  <a:schemeClr val="bg1"/>
                </a:solidFill>
                <a:cs typeface="Arial" panose="020B0604020202020204" pitchFamily="34" charset="0"/>
              </a:rPr>
              <a:t>Module Leader: Jolly Nwankwo</a:t>
            </a:r>
          </a:p>
          <a:p>
            <a:r>
              <a:rPr lang="en-GB" sz="2800" b="1" dirty="0">
                <a:solidFill>
                  <a:schemeClr val="bg1"/>
                </a:solidFill>
                <a:cs typeface="Arial" panose="020B0604020202020204" pitchFamily="34" charset="0"/>
                <a:hlinkClick r:id="rId3"/>
              </a:rPr>
              <a:t>j.Nwankwo@uwtsd.ac.uk</a:t>
            </a:r>
            <a:r>
              <a:rPr lang="en-GB" sz="2800" b="1" dirty="0">
                <a:solidFill>
                  <a:schemeClr val="bg1"/>
                </a:solidFill>
                <a:cs typeface="Arial" panose="020B0604020202020204" pitchFamily="34" charset="0"/>
              </a:rPr>
              <a:t> </a:t>
            </a:r>
          </a:p>
        </p:txBody>
      </p:sp>
      <p:sp>
        <p:nvSpPr>
          <p:cNvPr id="5" name="TextBox 4">
            <a:extLst>
              <a:ext uri="{FF2B5EF4-FFF2-40B4-BE49-F238E27FC236}">
                <a16:creationId xmlns:a16="http://schemas.microsoft.com/office/drawing/2014/main" id="{A241E7F5-8D1F-4694-5F7B-54DC6A67B496}"/>
              </a:ext>
            </a:extLst>
          </p:cNvPr>
          <p:cNvSpPr txBox="1"/>
          <p:nvPr/>
        </p:nvSpPr>
        <p:spPr>
          <a:xfrm>
            <a:off x="827584" y="2103156"/>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Assignment 1</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LCHS4008</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19E0-A356-1E1D-DB00-F8EC2EF04BD5}"/>
              </a:ext>
            </a:extLst>
          </p:cNvPr>
          <p:cNvSpPr>
            <a:spLocks noGrp="1"/>
          </p:cNvSpPr>
          <p:nvPr>
            <p:ph type="title"/>
          </p:nvPr>
        </p:nvSpPr>
        <p:spPr/>
        <p:txBody>
          <a:bodyPr/>
          <a:lstStyle/>
          <a:p>
            <a:r>
              <a:rPr lang="en-GB" dirty="0"/>
              <a:t>Group 1 (Mumps)</a:t>
            </a:r>
          </a:p>
        </p:txBody>
      </p:sp>
      <p:sp>
        <p:nvSpPr>
          <p:cNvPr id="3" name="Content Placeholder 2">
            <a:extLst>
              <a:ext uri="{FF2B5EF4-FFF2-40B4-BE49-F238E27FC236}">
                <a16:creationId xmlns:a16="http://schemas.microsoft.com/office/drawing/2014/main" id="{653FDE4F-F10D-85D8-EBDD-912C02AD7BC8}"/>
              </a:ext>
            </a:extLst>
          </p:cNvPr>
          <p:cNvSpPr>
            <a:spLocks noGrp="1"/>
          </p:cNvSpPr>
          <p:nvPr>
            <p:ph idx="1"/>
          </p:nvPr>
        </p:nvSpPr>
        <p:spPr/>
        <p:txBody>
          <a:bodyPr>
            <a:normAutofit/>
          </a:bodyPr>
          <a:lstStyle/>
          <a:p>
            <a:r>
              <a:rPr lang="en-GB" sz="2800" dirty="0"/>
              <a:t>Hanna Kamaran – 2438805</a:t>
            </a:r>
          </a:p>
          <a:p>
            <a:r>
              <a:rPr lang="en-GB" sz="2800" dirty="0"/>
              <a:t>Hulematou Juwara Sillah – 2509135</a:t>
            </a:r>
          </a:p>
          <a:p>
            <a:r>
              <a:rPr lang="en-GB" sz="2800" dirty="0"/>
              <a:t>Pricilla Alice Vicente de Jesus Bonfim - 2510708</a:t>
            </a:r>
          </a:p>
          <a:p>
            <a:r>
              <a:rPr lang="en-GB" sz="2800" dirty="0"/>
              <a:t>Mohammed Mouldi Larbi – 2515164</a:t>
            </a:r>
          </a:p>
          <a:p>
            <a:r>
              <a:rPr lang="en-GB" sz="2800" dirty="0"/>
              <a:t>Ayomide Opokiti - 2508020 </a:t>
            </a:r>
          </a:p>
        </p:txBody>
      </p:sp>
    </p:spTree>
    <p:extLst>
      <p:ext uri="{BB962C8B-B14F-4D97-AF65-F5344CB8AC3E}">
        <p14:creationId xmlns:p14="http://schemas.microsoft.com/office/powerpoint/2010/main" val="2252597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C5C8D-9054-F889-4C5F-888C97EFADB8}"/>
              </a:ext>
            </a:extLst>
          </p:cNvPr>
          <p:cNvSpPr>
            <a:spLocks noGrp="1"/>
          </p:cNvSpPr>
          <p:nvPr>
            <p:ph type="title"/>
          </p:nvPr>
        </p:nvSpPr>
        <p:spPr>
          <a:xfrm>
            <a:off x="457200" y="274638"/>
            <a:ext cx="8229600" cy="1143000"/>
          </a:xfrm>
        </p:spPr>
        <p:txBody>
          <a:bodyPr anchor="ctr">
            <a:normAutofit/>
          </a:bodyPr>
          <a:lstStyle/>
          <a:p>
            <a:r>
              <a:rPr lang="en-GB" b="1" dirty="0"/>
              <a:t>Presentation Overview</a:t>
            </a:r>
          </a:p>
        </p:txBody>
      </p:sp>
      <p:sp>
        <p:nvSpPr>
          <p:cNvPr id="3" name="Content Placeholder 2">
            <a:extLst>
              <a:ext uri="{FF2B5EF4-FFF2-40B4-BE49-F238E27FC236}">
                <a16:creationId xmlns:a16="http://schemas.microsoft.com/office/drawing/2014/main" id="{255DC454-15E6-BD42-1287-5A2E335E4925}"/>
              </a:ext>
            </a:extLst>
          </p:cNvPr>
          <p:cNvSpPr>
            <a:spLocks noGrp="1"/>
          </p:cNvSpPr>
          <p:nvPr>
            <p:ph sz="half" idx="1"/>
          </p:nvPr>
        </p:nvSpPr>
        <p:spPr>
          <a:xfrm>
            <a:off x="457200" y="1268760"/>
            <a:ext cx="5915000" cy="3989040"/>
          </a:xfrm>
        </p:spPr>
        <p:txBody>
          <a:bodyPr>
            <a:normAutofit/>
          </a:bodyPr>
          <a:lstStyle/>
          <a:p>
            <a:pPr marL="0" indent="0">
              <a:buNone/>
            </a:pPr>
            <a:endParaRPr lang="en-GB" dirty="0"/>
          </a:p>
          <a:p>
            <a:pPr marL="0" indent="0">
              <a:buNone/>
            </a:pPr>
            <a:r>
              <a:rPr lang="en-GB" dirty="0"/>
              <a:t>This presentation is about the contagious viral infection called mumps and strategies to measure, monitor &amp; control it.</a:t>
            </a:r>
          </a:p>
        </p:txBody>
      </p:sp>
      <p:pic>
        <p:nvPicPr>
          <p:cNvPr id="4" name="Picture 2" descr="Mumps | informedhealth.org">
            <a:extLst>
              <a:ext uri="{FF2B5EF4-FFF2-40B4-BE49-F238E27FC236}">
                <a16:creationId xmlns:a16="http://schemas.microsoft.com/office/drawing/2014/main" id="{B238C132-7197-6433-D43D-1649EA2020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63" r="2663"/>
          <a:stretch>
            <a:fillRect/>
          </a:stretch>
        </p:blipFill>
        <p:spPr bwMode="auto">
          <a:xfrm>
            <a:off x="6135208" y="3068960"/>
            <a:ext cx="2551592" cy="2520280"/>
          </a:xfrm>
          <a:prstGeom prst="rect">
            <a:avLst/>
          </a:prstGeom>
          <a:solidFill>
            <a:srgbClr val="FFFFFF"/>
          </a:solidFill>
        </p:spPr>
      </p:pic>
    </p:spTree>
    <p:extLst>
      <p:ext uri="{BB962C8B-B14F-4D97-AF65-F5344CB8AC3E}">
        <p14:creationId xmlns:p14="http://schemas.microsoft.com/office/powerpoint/2010/main" val="893313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ADD9A-30B2-D008-7651-9321DA7D42C0}"/>
              </a:ext>
            </a:extLst>
          </p:cNvPr>
          <p:cNvSpPr>
            <a:spLocks noGrp="1"/>
          </p:cNvSpPr>
          <p:nvPr>
            <p:ph type="title"/>
          </p:nvPr>
        </p:nvSpPr>
        <p:spPr>
          <a:xfrm>
            <a:off x="476424" y="0"/>
            <a:ext cx="8229600" cy="1143000"/>
          </a:xfrm>
        </p:spPr>
        <p:txBody>
          <a:bodyPr>
            <a:normAutofit/>
          </a:bodyPr>
          <a:lstStyle/>
          <a:p>
            <a:r>
              <a:rPr lang="en-GB" sz="3200" b="1" dirty="0"/>
              <a:t>Introduction/Overview (disease)</a:t>
            </a:r>
          </a:p>
        </p:txBody>
      </p:sp>
      <p:sp>
        <p:nvSpPr>
          <p:cNvPr id="3" name="Content Placeholder 2">
            <a:extLst>
              <a:ext uri="{FF2B5EF4-FFF2-40B4-BE49-F238E27FC236}">
                <a16:creationId xmlns:a16="http://schemas.microsoft.com/office/drawing/2014/main" id="{20170E23-F72A-CC56-B58F-EB47DA25753B}"/>
              </a:ext>
            </a:extLst>
          </p:cNvPr>
          <p:cNvSpPr>
            <a:spLocks noGrp="1"/>
          </p:cNvSpPr>
          <p:nvPr>
            <p:ph idx="1"/>
          </p:nvPr>
        </p:nvSpPr>
        <p:spPr>
          <a:xfrm>
            <a:off x="323528" y="1235930"/>
            <a:ext cx="8229600" cy="3917032"/>
          </a:xfrm>
        </p:spPr>
        <p:txBody>
          <a:bodyPr>
            <a:normAutofit lnSpcReduction="10000"/>
          </a:bodyPr>
          <a:lstStyle/>
          <a:p>
            <a:r>
              <a:rPr lang="en-GB" sz="2000" dirty="0">
                <a:latin typeface="Arial" panose="020B0604020202020204" pitchFamily="34" charset="0"/>
                <a:cs typeface="Arial" panose="020B0604020202020204" pitchFamily="34" charset="0"/>
              </a:rPr>
              <a:t>mumps disease is a viral disease that causes fever, swelling, tenderness of one or more salivary glands, most commonly the Parotid gland. Mumps is contracted by respiratory droplets which is passed from person to person -(Bankamp et al., 2019)</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prevalence and incidence rate of mumps in the first 14 weeks of 2025 there were 39 laboratory confirmed cases of mumps. 21% was children under 18. (</a:t>
            </a:r>
            <a:r>
              <a:rPr lang="en-GB" sz="2000" i="1" dirty="0">
                <a:latin typeface="Arial" panose="020B0604020202020204" pitchFamily="34" charset="0"/>
                <a:cs typeface="Arial" panose="020B0604020202020204" pitchFamily="34" charset="0"/>
              </a:rPr>
              <a:t>UK, 2025)</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 the last 8 years there has not been any official records of reported deaths or complications caused by mumps </a:t>
            </a:r>
            <a:r>
              <a:rPr lang="en-GB" sz="1800" i="1" dirty="0">
                <a:latin typeface="Arial" panose="020B0604020202020204" pitchFamily="34" charset="0"/>
                <a:cs typeface="Arial" panose="020B0604020202020204" pitchFamily="34" charset="0"/>
              </a:rPr>
              <a:t>(European Centre for Disease Prevention and Control, 2021)</a:t>
            </a:r>
          </a:p>
          <a:p>
            <a:pPr marL="0" indent="0">
              <a:buNone/>
            </a:pPr>
            <a:endParaRPr lang="en-GB" sz="1800" dirty="0"/>
          </a:p>
        </p:txBody>
      </p:sp>
    </p:spTree>
    <p:extLst>
      <p:ext uri="{BB962C8B-B14F-4D97-AF65-F5344CB8AC3E}">
        <p14:creationId xmlns:p14="http://schemas.microsoft.com/office/powerpoint/2010/main" val="2150669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245E-FBF3-F442-934B-0FDF4D5E2868}"/>
              </a:ext>
            </a:extLst>
          </p:cNvPr>
          <p:cNvSpPr>
            <a:spLocks noGrp="1"/>
          </p:cNvSpPr>
          <p:nvPr>
            <p:ph type="title"/>
          </p:nvPr>
        </p:nvSpPr>
        <p:spPr/>
        <p:txBody>
          <a:bodyPr>
            <a:normAutofit fontScale="90000"/>
          </a:bodyPr>
          <a:lstStyle/>
          <a:p>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Main approaches and strategies used to </a:t>
            </a:r>
            <a:r>
              <a:rPr lang="en-GB" sz="27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measure</a:t>
            </a:r>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  (disease) - Priscilla</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b="1" dirty="0"/>
              <a:t> </a:t>
            </a:r>
          </a:p>
        </p:txBody>
      </p:sp>
      <p:sp>
        <p:nvSpPr>
          <p:cNvPr id="5" name="Content Placeholder 4">
            <a:extLst>
              <a:ext uri="{FF2B5EF4-FFF2-40B4-BE49-F238E27FC236}">
                <a16:creationId xmlns:a16="http://schemas.microsoft.com/office/drawing/2014/main" id="{622C060D-CC60-CE54-6032-23B69855E142}"/>
              </a:ext>
            </a:extLst>
          </p:cNvPr>
          <p:cNvSpPr>
            <a:spLocks noGrp="1"/>
          </p:cNvSpPr>
          <p:nvPr>
            <p:ph idx="1"/>
          </p:nvPr>
        </p:nvSpPr>
        <p:spPr>
          <a:xfrm>
            <a:off x="251520" y="1417638"/>
            <a:ext cx="8229600" cy="3917032"/>
          </a:xfrm>
        </p:spPr>
        <p:txBody>
          <a:bodyPr>
            <a:normAutofit fontScale="25000" lnSpcReduction="20000"/>
          </a:bodyPr>
          <a:lstStyle/>
          <a:p>
            <a:pPr marL="0" indent="0">
              <a:buNone/>
            </a:pPr>
            <a:r>
              <a:rPr lang="en-US" sz="4800" dirty="0">
                <a:latin typeface="Arial" panose="020B0604020202020204" pitchFamily="34" charset="0"/>
                <a:cs typeface="Arial" panose="020B0604020202020204" pitchFamily="34" charset="0"/>
              </a:rPr>
              <a:t>Mumps treatment relies on three main pillars: clinical surveillance, laboratory diagnosis, and molecular epidemiological analysis.</a:t>
            </a:r>
            <a:endParaRPr lang="pt-PT" sz="4800" dirty="0">
              <a:latin typeface="Arial" panose="020B0604020202020204" pitchFamily="34" charset="0"/>
              <a:cs typeface="Arial" panose="020B0604020202020204" pitchFamily="34" charset="0"/>
            </a:endParaRPr>
          </a:p>
          <a:p>
            <a:pPr marL="0" indent="0">
              <a:buNone/>
            </a:pPr>
            <a:r>
              <a:rPr lang="en-US" sz="4800" dirty="0">
                <a:latin typeface="Arial" panose="020B0604020202020204" pitchFamily="34" charset="0"/>
                <a:cs typeface="Arial" panose="020B0604020202020204" pitchFamily="34" charset="0"/>
              </a:rPr>
              <a:t>In populations with a high incidence rate, differentiating between mumps and other causes of parotitis is a central challenge (</a:t>
            </a:r>
            <a:r>
              <a:rPr lang="en-US" sz="4800" dirty="0" err="1">
                <a:latin typeface="Arial" panose="020B0604020202020204" pitchFamily="34" charset="0"/>
                <a:cs typeface="Arial" panose="020B0604020202020204" pitchFamily="34" charset="0"/>
              </a:rPr>
              <a:t>Prévot-Monsacré</a:t>
            </a:r>
            <a:r>
              <a:rPr lang="en-US" sz="4800" dirty="0">
                <a:latin typeface="Arial" panose="020B0604020202020204" pitchFamily="34" charset="0"/>
                <a:cs typeface="Arial" panose="020B0604020202020204" pitchFamily="34" charset="0"/>
              </a:rPr>
              <a:t> et al. 2023).</a:t>
            </a:r>
            <a:endParaRPr lang="pt-PT" sz="4800"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a:p>
            <a:pPr marL="0" indent="0">
              <a:buNone/>
            </a:pPr>
            <a:r>
              <a:rPr lang="pt-PT" sz="4800" b="1" dirty="0">
                <a:solidFill>
                  <a:srgbClr val="FF0000"/>
                </a:solidFill>
                <a:latin typeface="Arial" panose="020B0604020202020204" pitchFamily="34" charset="0"/>
                <a:cs typeface="Arial" panose="020B0604020202020204" pitchFamily="34" charset="0"/>
              </a:rPr>
              <a:t>  </a:t>
            </a:r>
            <a:r>
              <a:rPr lang="en-US" sz="4800" b="1" dirty="0">
                <a:solidFill>
                  <a:srgbClr val="FF0000"/>
                </a:solidFill>
                <a:latin typeface="Arial" panose="020B0604020202020204" pitchFamily="34" charset="0"/>
                <a:cs typeface="Arial" panose="020B0604020202020204" pitchFamily="34" charset="0"/>
              </a:rPr>
              <a:t>Clinical surveillance:</a:t>
            </a:r>
            <a:r>
              <a:rPr lang="pt-PT" sz="4800" b="1" dirty="0">
                <a:solidFill>
                  <a:srgbClr val="FF0000"/>
                </a:solidFill>
                <a:latin typeface="Arial" panose="020B0604020202020204" pitchFamily="34" charset="0"/>
                <a:cs typeface="Arial" panose="020B0604020202020204" pitchFamily="34" charset="0"/>
              </a:rPr>
              <a:t> </a:t>
            </a:r>
          </a:p>
          <a:p>
            <a:pPr marL="0" indent="0">
              <a:buNone/>
            </a:pPr>
            <a:endParaRPr lang="en-US" dirty="0">
              <a:solidFill>
                <a:srgbClr val="FF0000"/>
              </a:solidFill>
              <a:latin typeface="Arial" panose="020B0604020202020204" pitchFamily="34" charset="0"/>
              <a:cs typeface="Arial" panose="020B0604020202020204" pitchFamily="34" charset="0"/>
            </a:endParaRPr>
          </a:p>
          <a:p>
            <a:pPr marL="0" indent="0">
              <a:buNone/>
            </a:pPr>
            <a:r>
              <a:rPr lang="en-US" sz="4400" dirty="0">
                <a:latin typeface="Arial" panose="020B0604020202020204" pitchFamily="34" charset="0"/>
                <a:cs typeface="Arial" panose="020B0604020202020204" pitchFamily="34" charset="0"/>
              </a:rPr>
              <a:t>Standardized methods are used (suspected, probable, and confirmed).</a:t>
            </a:r>
            <a:endParaRPr lang="pt-PT" sz="4400" dirty="0">
              <a:latin typeface="Arial" panose="020B0604020202020204" pitchFamily="34" charset="0"/>
              <a:cs typeface="Arial" panose="020B0604020202020204" pitchFamily="34" charset="0"/>
            </a:endParaRPr>
          </a:p>
          <a:p>
            <a:pPr marL="0" indent="0">
              <a:buNone/>
            </a:pPr>
            <a:r>
              <a:rPr lang="en-US" sz="4400" dirty="0">
                <a:latin typeface="Arial" panose="020B0604020202020204" pitchFamily="34" charset="0"/>
                <a:cs typeface="Arial" panose="020B0604020202020204" pitchFamily="34" charset="0"/>
              </a:rPr>
              <a:t>The primary clinical sign is acute parotitis lasting more than two days (CDD 2024).</a:t>
            </a:r>
            <a:r>
              <a:rPr lang="pt-PT" sz="4400" dirty="0">
                <a:latin typeface="Arial" panose="020B0604020202020204" pitchFamily="34" charset="0"/>
                <a:cs typeface="Arial" panose="020B0604020202020204" pitchFamily="34" charset="0"/>
              </a:rPr>
              <a:t> </a:t>
            </a:r>
          </a:p>
          <a:p>
            <a:pPr marL="0" indent="0">
              <a:buNone/>
            </a:pPr>
            <a:endParaRPr lang="pt-PT" dirty="0">
              <a:solidFill>
                <a:srgbClr val="FF0000"/>
              </a:solidFill>
              <a:latin typeface="Arial" panose="020B0604020202020204" pitchFamily="34" charset="0"/>
              <a:cs typeface="Arial" panose="020B0604020202020204" pitchFamily="34" charset="0"/>
            </a:endParaRPr>
          </a:p>
          <a:p>
            <a:pPr marL="0" indent="0">
              <a:buNone/>
            </a:pPr>
            <a:r>
              <a:rPr lang="en-US" sz="4800" b="1" dirty="0">
                <a:solidFill>
                  <a:srgbClr val="FF0000"/>
                </a:solidFill>
                <a:latin typeface="Arial" panose="020B0604020202020204" pitchFamily="34" charset="0"/>
                <a:cs typeface="Arial" panose="020B0604020202020204" pitchFamily="34" charset="0"/>
              </a:rPr>
              <a:t>Laboratory Diagnosis:</a:t>
            </a:r>
            <a:r>
              <a:rPr lang="pt-PT" sz="4800" b="1" dirty="0">
                <a:solidFill>
                  <a:srgbClr val="FF0000"/>
                </a:solidFill>
                <a:latin typeface="Arial" panose="020B0604020202020204" pitchFamily="34" charset="0"/>
                <a:cs typeface="Arial" panose="020B0604020202020204" pitchFamily="34" charset="0"/>
              </a:rPr>
              <a:t> </a:t>
            </a:r>
          </a:p>
          <a:p>
            <a:pPr marL="0" indent="0">
              <a:buNone/>
            </a:pPr>
            <a:endParaRPr lang="pt-PT" sz="4400" dirty="0">
              <a:latin typeface="Arial" panose="020B0604020202020204" pitchFamily="34" charset="0"/>
              <a:cs typeface="Arial" panose="020B0604020202020204" pitchFamily="34" charset="0"/>
            </a:endParaRPr>
          </a:p>
          <a:p>
            <a:pPr marL="0" indent="0">
              <a:buNone/>
            </a:pPr>
            <a:r>
              <a:rPr lang="en-US" sz="4400" dirty="0">
                <a:latin typeface="Arial" panose="020B0604020202020204" pitchFamily="34" charset="0"/>
                <a:cs typeface="Arial" panose="020B0604020202020204" pitchFamily="34" charset="0"/>
              </a:rPr>
              <a:t> The most effective strategy is the RT-PCR (polymerase chain reaction) test, which detects viral RNA in buccal swabs, preferably collected within the first three days of symptoms (Medscape 2024). Serology (IgM/IgG) is used but has lower sensitivity in vaccinated individuals (Van Boven et al. 2023).</a:t>
            </a:r>
          </a:p>
          <a:p>
            <a:pPr marL="0" indent="0">
              <a:buNone/>
            </a:pPr>
            <a:r>
              <a:rPr lang="en-GB" sz="4400" dirty="0">
                <a:latin typeface="Arial" panose="020B0604020202020204" pitchFamily="34" charset="0"/>
                <a:cs typeface="Arial" panose="020B0604020202020204" pitchFamily="34" charset="0"/>
              </a:rPr>
              <a:t> </a:t>
            </a:r>
            <a:r>
              <a:rPr lang="en-GB" sz="4400" dirty="0">
                <a:solidFill>
                  <a:srgbClr val="FF0000"/>
                </a:solidFill>
                <a:latin typeface="Arial" panose="020B0604020202020204" pitchFamily="34" charset="0"/>
                <a:cs typeface="Arial" panose="020B0604020202020204" pitchFamily="34" charset="0"/>
              </a:rPr>
              <a:t> </a:t>
            </a:r>
          </a:p>
          <a:p>
            <a:pPr marL="0" indent="0">
              <a:buNone/>
            </a:pPr>
            <a:r>
              <a:rPr lang="en-US" sz="4800" b="1" dirty="0">
                <a:solidFill>
                  <a:srgbClr val="FF0000"/>
                </a:solidFill>
                <a:latin typeface="Arial" panose="020B0604020202020204" pitchFamily="34" charset="0"/>
                <a:cs typeface="Arial" panose="020B0604020202020204" pitchFamily="34" charset="0"/>
              </a:rPr>
              <a:t>Genomic Epidemiology: </a:t>
            </a:r>
            <a:endParaRPr lang="pt-PT" sz="4800" b="1" dirty="0">
              <a:solidFill>
                <a:srgbClr val="FF0000"/>
              </a:solidFill>
              <a:latin typeface="Arial" panose="020B0604020202020204" pitchFamily="34" charset="0"/>
              <a:cs typeface="Arial" panose="020B0604020202020204" pitchFamily="34" charset="0"/>
            </a:endParaRPr>
          </a:p>
          <a:p>
            <a:pPr marL="0" indent="0">
              <a:buNone/>
            </a:pPr>
            <a:endParaRPr lang="pt-PT" sz="4400" dirty="0">
              <a:latin typeface="Arial" panose="020B0604020202020204" pitchFamily="34" charset="0"/>
              <a:cs typeface="Arial" panose="020B0604020202020204" pitchFamily="34" charset="0"/>
            </a:endParaRPr>
          </a:p>
          <a:p>
            <a:pPr marL="0" indent="0">
              <a:buNone/>
            </a:pPr>
            <a:r>
              <a:rPr lang="en-US" sz="4400" dirty="0">
                <a:latin typeface="Arial" panose="020B0604020202020204" pitchFamily="34" charset="0"/>
                <a:cs typeface="Arial" panose="020B0604020202020204" pitchFamily="34" charset="0"/>
              </a:rPr>
              <a:t>Viral genome analysis allows the study of transmission dynamics, identifying whether outbreaks originate from local or imported lineages (Zusi 2020).</a:t>
            </a:r>
          </a:p>
          <a:p>
            <a:pPr marL="0" indent="0">
              <a:buNone/>
            </a:pPr>
            <a:endParaRPr lang="pt-PT" sz="3400" dirty="0">
              <a:solidFill>
                <a:srgbClr val="FF0000"/>
              </a:solidFill>
              <a:latin typeface="Arial" panose="020B0604020202020204" pitchFamily="34" charset="0"/>
              <a:cs typeface="Arial" panose="020B0604020202020204" pitchFamily="34" charset="0"/>
            </a:endParaRPr>
          </a:p>
          <a:p>
            <a:pPr marL="0" indent="0">
              <a:buNone/>
            </a:pPr>
            <a:r>
              <a:rPr lang="en-US" sz="4800" b="1" dirty="0">
                <a:solidFill>
                  <a:srgbClr val="FF0000"/>
                </a:solidFill>
                <a:latin typeface="Arial" panose="020B0604020202020204" pitchFamily="34" charset="0"/>
                <a:cs typeface="Arial" panose="020B0604020202020204" pitchFamily="34" charset="0"/>
              </a:rPr>
              <a:t>Mathematical Modeling: </a:t>
            </a:r>
            <a:endParaRPr lang="pt-PT" sz="4800" b="1" dirty="0">
              <a:solidFill>
                <a:srgbClr val="FF0000"/>
              </a:solidFill>
              <a:latin typeface="Arial" panose="020B0604020202020204" pitchFamily="34" charset="0"/>
              <a:cs typeface="Arial" panose="020B0604020202020204" pitchFamily="34" charset="0"/>
            </a:endParaRPr>
          </a:p>
          <a:p>
            <a:pPr marL="0" indent="0">
              <a:buNone/>
            </a:pPr>
            <a:endParaRPr lang="pt-PT" sz="3400" dirty="0">
              <a:latin typeface="Arial" panose="020B0604020202020204" pitchFamily="34" charset="0"/>
              <a:cs typeface="Arial" panose="020B0604020202020204" pitchFamily="34" charset="0"/>
            </a:endParaRPr>
          </a:p>
          <a:p>
            <a:pPr marL="0" indent="0">
              <a:buNone/>
            </a:pPr>
            <a:r>
              <a:rPr lang="en-US" sz="4400" dirty="0">
                <a:latin typeface="Arial" panose="020B0604020202020204" pitchFamily="34" charset="0"/>
                <a:cs typeface="Arial" panose="020B0604020202020204" pitchFamily="34" charset="0"/>
              </a:rPr>
              <a:t>Projection models, such as ARIMA, are applied to analyze historical trends and predict future outbreaks based on notification data (</a:t>
            </a:r>
            <a:r>
              <a:rPr lang="en-US" sz="4400" dirty="0" err="1">
                <a:latin typeface="Arial" panose="020B0604020202020204" pitchFamily="34" charset="0"/>
                <a:cs typeface="Arial" panose="020B0604020202020204" pitchFamily="34" charset="0"/>
              </a:rPr>
              <a:t>Prévot-Monsacr</a:t>
            </a:r>
            <a:r>
              <a:rPr lang="pt-PT" sz="4400" dirty="0">
                <a:latin typeface="Arial" panose="020B0604020202020204" pitchFamily="34" charset="0"/>
                <a:cs typeface="Arial" panose="020B0604020202020204" pitchFamily="34" charset="0"/>
              </a:rPr>
              <a:t>é</a:t>
            </a:r>
            <a:r>
              <a:rPr lang="en-US" sz="4400" dirty="0">
                <a:latin typeface="Arial" panose="020B0604020202020204" pitchFamily="34" charset="0"/>
                <a:cs typeface="Arial" panose="020B0604020202020204" pitchFamily="34" charset="0"/>
              </a:rPr>
              <a:t> et al. 2023).</a:t>
            </a:r>
          </a:p>
          <a:p>
            <a:endParaRPr lang="en-GB" dirty="0"/>
          </a:p>
        </p:txBody>
      </p:sp>
    </p:spTree>
    <p:extLst>
      <p:ext uri="{BB962C8B-B14F-4D97-AF65-F5344CB8AC3E}">
        <p14:creationId xmlns:p14="http://schemas.microsoft.com/office/powerpoint/2010/main" val="2239006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4182D-3204-CE1B-DD3E-3CF166F653D5}"/>
              </a:ext>
            </a:extLst>
          </p:cNvPr>
          <p:cNvSpPr>
            <a:spLocks noGrp="1"/>
          </p:cNvSpPr>
          <p:nvPr>
            <p:ph type="title"/>
          </p:nvPr>
        </p:nvSpPr>
        <p:spPr>
          <a:xfrm>
            <a:off x="489198" y="457201"/>
            <a:ext cx="8229600" cy="1143000"/>
          </a:xfrm>
        </p:spPr>
        <p:txBody>
          <a:bodyPr>
            <a:normAutofit/>
          </a:bodyPr>
          <a:lstStyle/>
          <a:p>
            <a:r>
              <a:rPr lang="en-GB" sz="3100" b="1" kern="100" dirty="0">
                <a:effectLst/>
                <a:latin typeface="Arial" panose="020B0604020202020204" pitchFamily="34" charset="0"/>
                <a:ea typeface="Calibri" panose="020F0502020204030204" pitchFamily="34" charset="0"/>
                <a:cs typeface="Times New Roman" panose="02020603050405020304" pitchFamily="18" charset="0"/>
              </a:rPr>
              <a:t>Main approaches and strategies used to monitor Mumps – HANA &lt;3</a:t>
            </a:r>
            <a:endParaRPr lang="en-GB" dirty="0"/>
          </a:p>
        </p:txBody>
      </p:sp>
      <p:sp>
        <p:nvSpPr>
          <p:cNvPr id="3" name="Content Placeholder 2">
            <a:extLst>
              <a:ext uri="{FF2B5EF4-FFF2-40B4-BE49-F238E27FC236}">
                <a16:creationId xmlns:a16="http://schemas.microsoft.com/office/drawing/2014/main" id="{88B646EE-5449-430C-44F6-67EEC31C7986}"/>
              </a:ext>
            </a:extLst>
          </p:cNvPr>
          <p:cNvSpPr>
            <a:spLocks noGrp="1"/>
          </p:cNvSpPr>
          <p:nvPr>
            <p:ph idx="1"/>
          </p:nvPr>
        </p:nvSpPr>
        <p:spPr/>
        <p:txBody>
          <a:bodyPr>
            <a:normAutofit fontScale="92500" lnSpcReduction="10000"/>
          </a:bodyPr>
          <a:lstStyle/>
          <a:p>
            <a:r>
              <a:rPr lang="en-GB" sz="1800" dirty="0">
                <a:highlight>
                  <a:srgbClr val="FFFF00"/>
                </a:highlight>
              </a:rPr>
              <a:t>Make bullet points on the slide but further expand on a flash card.</a:t>
            </a:r>
          </a:p>
          <a:p>
            <a:endParaRPr lang="en-GB" sz="1800" dirty="0">
              <a:highlight>
                <a:srgbClr val="FFFF00"/>
              </a:highlight>
            </a:endParaRPr>
          </a:p>
          <a:p>
            <a:pPr marL="0" indent="0">
              <a:buNone/>
            </a:pPr>
            <a:r>
              <a:rPr lang="en-GB" sz="1800" dirty="0">
                <a:latin typeface="Arial" panose="020B0604020202020204" pitchFamily="34" charset="0"/>
                <a:cs typeface="Arial" panose="020B0604020202020204" pitchFamily="34" charset="0"/>
              </a:rPr>
              <a:t>A few approaches and strategies which have been used to monitor Mumps are:</a:t>
            </a:r>
          </a:p>
          <a:p>
            <a:pPr marL="0" indent="0">
              <a:buNone/>
            </a:pPr>
            <a:endParaRPr lang="en-GB" sz="18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Isolate the patient</a:t>
            </a:r>
          </a:p>
          <a:p>
            <a:pPr marL="0" indent="0">
              <a:buNone/>
            </a:pPr>
            <a:r>
              <a:rPr lang="en-GB" sz="1200"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 When a person firsts gets diagnosed with mumps they will be told to self-isolate for about 5 days after displaying symptoms of inflammation of the parotitis or other salivary gland swelling </a:t>
            </a:r>
            <a:r>
              <a:rPr lang="en-GB" sz="1200" b="1" i="1" dirty="0">
                <a:latin typeface="Arial" panose="020B0604020202020204" pitchFamily="34" charset="0"/>
                <a:cs typeface="Arial" panose="020B0604020202020204" pitchFamily="34" charset="0"/>
              </a:rPr>
              <a:t>(CDC, 2024)</a:t>
            </a:r>
          </a:p>
          <a:p>
            <a:pPr marL="0" indent="0">
              <a:buNone/>
            </a:pPr>
            <a:endParaRPr lang="en-GB" sz="12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Notifying your local health care setting (GP/Hospital/surgery)</a:t>
            </a:r>
          </a:p>
          <a:p>
            <a:endParaRPr lang="en-GB" sz="1200" dirty="0">
              <a:latin typeface="Arial" panose="020B0604020202020204" pitchFamily="34" charset="0"/>
              <a:cs typeface="Arial" panose="020B0604020202020204" pitchFamily="34" charset="0"/>
            </a:endParaRPr>
          </a:p>
          <a:p>
            <a:pPr>
              <a:buFontTx/>
              <a:buChar char="-"/>
            </a:pPr>
            <a:r>
              <a:rPr lang="en-GB" sz="1200" dirty="0">
                <a:latin typeface="Arial" panose="020B0604020202020204" pitchFamily="34" charset="0"/>
                <a:cs typeface="Arial" panose="020B0604020202020204" pitchFamily="34" charset="0"/>
              </a:rPr>
              <a:t>mumps is a notifiable disease and should be reported to your local healthcare setting. Once they notify the setting,  they should expect to receive an oral fluid testing kit to confirm the person is carry the disease </a:t>
            </a:r>
            <a:r>
              <a:rPr lang="en-GB" sz="1200" b="1" i="1" dirty="0">
                <a:latin typeface="Arial" panose="020B0604020202020204" pitchFamily="34" charset="0"/>
                <a:cs typeface="Arial" panose="020B0604020202020204" pitchFamily="34" charset="0"/>
              </a:rPr>
              <a:t>(Yung et al. 2010)</a:t>
            </a:r>
          </a:p>
          <a:p>
            <a:pPr>
              <a:buFontTx/>
              <a:buChar char="-"/>
            </a:pPr>
            <a:endParaRPr lang="en-GB" sz="1200" b="1" i="1" dirty="0">
              <a:latin typeface="Arial" panose="020B0604020202020204" pitchFamily="34" charset="0"/>
              <a:cs typeface="Arial" panose="020B0604020202020204" pitchFamily="34" charset="0"/>
            </a:endParaRPr>
          </a:p>
          <a:p>
            <a:r>
              <a:rPr lang="en-GB" sz="1500" b="1" dirty="0">
                <a:latin typeface="Arial" panose="020B0604020202020204" pitchFamily="34" charset="0"/>
                <a:cs typeface="Arial" panose="020B0604020202020204" pitchFamily="34" charset="0"/>
              </a:rPr>
              <a:t>Investigate setting where exposures are occurring</a:t>
            </a:r>
          </a:p>
          <a:p>
            <a:pPr marL="0" indent="0">
              <a:buNone/>
            </a:pPr>
            <a:r>
              <a:rPr lang="en-GB" sz="1500" dirty="0">
                <a:latin typeface="Arial" panose="020B0604020202020204" pitchFamily="34" charset="0"/>
                <a:cs typeface="Arial" panose="020B0604020202020204" pitchFamily="34" charset="0"/>
              </a:rPr>
              <a:t>- </a:t>
            </a:r>
            <a:r>
              <a:rPr lang="en-GB" sz="1050" dirty="0">
                <a:latin typeface="Arial" panose="020B0604020202020204" pitchFamily="34" charset="0"/>
                <a:cs typeface="Arial" panose="020B0604020202020204" pitchFamily="34" charset="0"/>
              </a:rPr>
              <a:t>Once identifying the groups of people who have or are likely have proximity to someone who has mumps, Health care officials should open an investigation the location of where exposure to the disease is occurring. </a:t>
            </a:r>
            <a:r>
              <a:rPr lang="en-GB" sz="1100" dirty="0">
                <a:latin typeface="Arial" panose="020B0604020202020204" pitchFamily="34" charset="0"/>
                <a:cs typeface="Arial" panose="020B0604020202020204" pitchFamily="34" charset="0"/>
              </a:rPr>
              <a:t>(CDC, 2024)</a:t>
            </a:r>
          </a:p>
          <a:p>
            <a:pPr marL="0" indent="0">
              <a:buNone/>
            </a:pPr>
            <a:endParaRPr lang="en-GB" sz="1200" dirty="0"/>
          </a:p>
          <a:p>
            <a:pPr marL="0" indent="0">
              <a:buNone/>
            </a:pPr>
            <a:endParaRPr lang="en-GB" sz="1200" dirty="0"/>
          </a:p>
        </p:txBody>
      </p:sp>
    </p:spTree>
    <p:extLst>
      <p:ext uri="{BB962C8B-B14F-4D97-AF65-F5344CB8AC3E}">
        <p14:creationId xmlns:p14="http://schemas.microsoft.com/office/powerpoint/2010/main" val="507496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D7F1D-E5C3-4D5D-B42D-CC5B1F3E137D}"/>
              </a:ext>
            </a:extLst>
          </p:cNvPr>
          <p:cNvSpPr>
            <a:spLocks noGrp="1"/>
          </p:cNvSpPr>
          <p:nvPr>
            <p:ph type="title"/>
          </p:nvPr>
        </p:nvSpPr>
        <p:spPr>
          <a:xfrm>
            <a:off x="457200" y="466389"/>
            <a:ext cx="8229600" cy="1143000"/>
          </a:xfrm>
        </p:spPr>
        <p:txBody>
          <a:bodyPr>
            <a:normAutofit/>
          </a:bodyPr>
          <a:lstStyle/>
          <a:p>
            <a:r>
              <a:rPr lang="en-GB" sz="3100" b="1" kern="100" dirty="0">
                <a:effectLst/>
                <a:latin typeface="Arial" panose="020B0604020202020204" pitchFamily="34" charset="0"/>
                <a:ea typeface="Calibri" panose="020F0502020204030204" pitchFamily="34" charset="0"/>
                <a:cs typeface="Times New Roman" panose="02020603050405020304" pitchFamily="18" charset="0"/>
              </a:rPr>
              <a:t>Main approaches and strategies used to </a:t>
            </a:r>
            <a:r>
              <a:rPr lang="en-GB" sz="31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control</a:t>
            </a:r>
            <a:r>
              <a:rPr lang="en-GB" sz="3100" b="1" kern="100" dirty="0">
                <a:effectLst/>
                <a:latin typeface="Arial" panose="020B0604020202020204" pitchFamily="34" charset="0"/>
                <a:ea typeface="Calibri" panose="020F0502020204030204" pitchFamily="34" charset="0"/>
                <a:cs typeface="Times New Roman" panose="02020603050405020304" pitchFamily="18" charset="0"/>
              </a:rPr>
              <a:t> (disease) - </a:t>
            </a:r>
            <a:r>
              <a:rPr lang="en-GB" sz="3100" b="1" kern="100" dirty="0" err="1">
                <a:effectLst/>
                <a:latin typeface="Arial" panose="020B0604020202020204" pitchFamily="34" charset="0"/>
                <a:ea typeface="Calibri" panose="020F0502020204030204" pitchFamily="34" charset="0"/>
                <a:cs typeface="Times New Roman" panose="02020603050405020304" pitchFamily="18" charset="0"/>
              </a:rPr>
              <a:t>Hule</a:t>
            </a:r>
            <a:endParaRPr lang="en-GB" dirty="0"/>
          </a:p>
        </p:txBody>
      </p:sp>
      <p:sp>
        <p:nvSpPr>
          <p:cNvPr id="3" name="Content Placeholder 2">
            <a:extLst>
              <a:ext uri="{FF2B5EF4-FFF2-40B4-BE49-F238E27FC236}">
                <a16:creationId xmlns:a16="http://schemas.microsoft.com/office/drawing/2014/main" id="{314635F6-06F1-4458-D159-FDBD3C45EB84}"/>
              </a:ext>
            </a:extLst>
          </p:cNvPr>
          <p:cNvSpPr>
            <a:spLocks noGrp="1"/>
          </p:cNvSpPr>
          <p:nvPr>
            <p:ph idx="1"/>
          </p:nvPr>
        </p:nvSpPr>
        <p:spPr>
          <a:xfrm>
            <a:off x="755576" y="2060848"/>
            <a:ext cx="7931224" cy="3340968"/>
          </a:xfrm>
        </p:spPr>
        <p:txBody>
          <a:bodyPr>
            <a:normAutofit fontScale="85000" lnSpcReduction="20000"/>
          </a:bodyPr>
          <a:lstStyle/>
          <a:p>
            <a:r>
              <a:rPr lang="en-GB" sz="2000" dirty="0">
                <a:latin typeface="Arial" panose="020B0604020202020204" pitchFamily="34" charset="0"/>
                <a:cs typeface="Arial" panose="020B0604020202020204" pitchFamily="34" charset="0"/>
              </a:rPr>
              <a:t>Vaccination (MMR vaccine) – the most effective prevention method (</a:t>
            </a:r>
            <a:r>
              <a:rPr lang="en-GB" sz="2000" dirty="0">
                <a:latin typeface="Arial" panose="020B0604020202020204" pitchFamily="34" charset="0"/>
                <a:cs typeface="Arial" panose="020B0604020202020204" pitchFamily="34" charset="0"/>
                <a:hlinkClick r:id="rId2"/>
              </a:rPr>
              <a:t>World Health Organization</a:t>
            </a:r>
            <a:r>
              <a:rPr lang="en-GB" sz="2000" dirty="0">
                <a:latin typeface="Arial" panose="020B0604020202020204" pitchFamily="34" charset="0"/>
                <a:cs typeface="Arial" panose="020B0604020202020204" pitchFamily="34" charset="0"/>
              </a:rPr>
              <a:t>, 2023)</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Isolation of infected individuals – staying home for at least 5 days after symptoms begin (</a:t>
            </a:r>
            <a:r>
              <a:rPr lang="en-GB" sz="2000" dirty="0">
                <a:latin typeface="Arial" panose="020B0604020202020204" pitchFamily="34" charset="0"/>
                <a:cs typeface="Arial" panose="020B0604020202020204" pitchFamily="34" charset="0"/>
                <a:hlinkClick r:id="rId3"/>
              </a:rPr>
              <a:t>National Health Service</a:t>
            </a:r>
            <a:r>
              <a:rPr lang="en-GB" sz="2000" dirty="0">
                <a:latin typeface="Arial" panose="020B0604020202020204" pitchFamily="34" charset="0"/>
                <a:cs typeface="Arial" panose="020B0604020202020204" pitchFamily="34" charset="0"/>
              </a:rPr>
              <a:t>, 2024)</a:t>
            </a:r>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Good hygiene practices – hand washing and covering coughs help reduce transmission (</a:t>
            </a:r>
            <a:r>
              <a:rPr lang="en-GB" sz="2000" dirty="0">
                <a:latin typeface="Arial" panose="020B0604020202020204" pitchFamily="34" charset="0"/>
                <a:cs typeface="Arial" panose="020B0604020202020204" pitchFamily="34" charset="0"/>
                <a:hlinkClick r:id="rId4"/>
              </a:rPr>
              <a:t>Centers for Disease Control and Prevention</a:t>
            </a:r>
            <a:r>
              <a:rPr lang="en-GB" sz="2000" dirty="0">
                <a:latin typeface="Arial" panose="020B0604020202020204" pitchFamily="34" charset="0"/>
                <a:cs typeface="Arial" panose="020B0604020202020204" pitchFamily="34" charset="0"/>
              </a:rPr>
              <a:t>, 2023)</a:t>
            </a:r>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Avoid sharing personal items – such as cups, utensils, or bottles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Health education and vaccination campaigns – encouraging people to get vaccinated (</a:t>
            </a:r>
            <a:r>
              <a:rPr lang="en-GB" sz="2000" dirty="0">
                <a:latin typeface="Arial" panose="020B0604020202020204" pitchFamily="34" charset="0"/>
                <a:cs typeface="Arial" panose="020B0604020202020204" pitchFamily="34" charset="0"/>
                <a:hlinkClick r:id="rId5"/>
              </a:rPr>
              <a:t>UK Health Security Agency</a:t>
            </a:r>
            <a:r>
              <a:rPr lang="en-GB" sz="2000" dirty="0">
                <a:latin typeface="Arial" panose="020B0604020202020204" pitchFamily="34" charset="0"/>
                <a:cs typeface="Arial" panose="020B0604020202020204" pitchFamily="34" charset="0"/>
              </a:rPr>
              <a:t>, 2023)</a:t>
            </a:r>
          </a:p>
          <a:p>
            <a:endParaRPr lang="en-GB" dirty="0"/>
          </a:p>
        </p:txBody>
      </p:sp>
    </p:spTree>
    <p:extLst>
      <p:ext uri="{BB962C8B-B14F-4D97-AF65-F5344CB8AC3E}">
        <p14:creationId xmlns:p14="http://schemas.microsoft.com/office/powerpoint/2010/main" val="823161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705A-736C-E0D5-BEC2-3F4335142373}"/>
              </a:ext>
            </a:extLst>
          </p:cNvPr>
          <p:cNvSpPr>
            <a:spLocks noGrp="1"/>
          </p:cNvSpPr>
          <p:nvPr>
            <p:ph type="title"/>
          </p:nvPr>
        </p:nvSpPr>
        <p:spPr/>
        <p:txBody>
          <a:bodyPr>
            <a:normAutofit fontScale="90000"/>
          </a:bodyPr>
          <a:lstStyle/>
          <a:p>
            <a:r>
              <a:rPr lang="en-GB" sz="2800" b="1" dirty="0">
                <a:effectLst/>
                <a:latin typeface="Arial" panose="020B0604020202020204" pitchFamily="34" charset="0"/>
                <a:ea typeface="Calibri" panose="020F0502020204030204" pitchFamily="34" charset="0"/>
              </a:rPr>
              <a:t>What policy and strategies are available to the UK government to maintain public health? - Divine</a:t>
            </a:r>
            <a:endParaRPr lang="en-GB" sz="2800" b="1" dirty="0"/>
          </a:p>
        </p:txBody>
      </p:sp>
      <p:sp>
        <p:nvSpPr>
          <p:cNvPr id="3" name="Content Placeholder 2">
            <a:extLst>
              <a:ext uri="{FF2B5EF4-FFF2-40B4-BE49-F238E27FC236}">
                <a16:creationId xmlns:a16="http://schemas.microsoft.com/office/drawing/2014/main" id="{866BF3E1-6C7E-C568-760D-3A308F31B765}"/>
              </a:ext>
            </a:extLst>
          </p:cNvPr>
          <p:cNvSpPr>
            <a:spLocks noGrp="1"/>
          </p:cNvSpPr>
          <p:nvPr>
            <p:ph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NHS Vaccination Programme (MMR vaccine)the NHS provides the MMR vaccine to protect against measles, mumps and rubella. Two doses are given in childhood to prevent infection and reduce the spread of mumps.</a:t>
            </a:r>
          </a:p>
          <a:p>
            <a:r>
              <a:rPr lang="en-GB" dirty="0">
                <a:latin typeface="Arial" panose="020B0604020202020204" pitchFamily="34" charset="0"/>
                <a:cs typeface="Arial" panose="020B0604020202020204" pitchFamily="34" charset="0"/>
              </a:rPr>
              <a:t>Health Protection Policies the </a:t>
            </a:r>
            <a:r>
              <a:rPr lang="en-GB" dirty="0">
                <a:latin typeface="Arial" panose="020B0604020202020204" pitchFamily="34" charset="0"/>
                <a:cs typeface="Arial" panose="020B0604020202020204" pitchFamily="34" charset="0"/>
                <a:hlinkClick r:id="rId2"/>
              </a:rPr>
              <a:t>UK Health Security Agency</a:t>
            </a:r>
            <a:r>
              <a:rPr lang="en-GB" dirty="0">
                <a:latin typeface="Arial" panose="020B0604020202020204" pitchFamily="34" charset="0"/>
                <a:cs typeface="Arial" panose="020B0604020202020204" pitchFamily="34" charset="0"/>
              </a:rPr>
              <a:t> monitors infectious diseases like mumps, tracks outbreaks and provides guidance to control the spread.</a:t>
            </a:r>
          </a:p>
          <a:p>
            <a:r>
              <a:rPr lang="en-GB" dirty="0">
                <a:latin typeface="Arial" panose="020B0604020202020204" pitchFamily="34" charset="0"/>
                <a:cs typeface="Arial" panose="020B0604020202020204" pitchFamily="34" charset="0"/>
              </a:rPr>
              <a:t>Health Promotion Campaigns the </a:t>
            </a:r>
            <a:r>
              <a:rPr lang="en-GB" dirty="0">
                <a:latin typeface="Arial" panose="020B0604020202020204" pitchFamily="34" charset="0"/>
                <a:cs typeface="Arial" panose="020B0604020202020204" pitchFamily="34" charset="0"/>
                <a:hlinkClick r:id="rId3"/>
              </a:rPr>
              <a:t>National Health Service</a:t>
            </a:r>
            <a:r>
              <a:rPr lang="en-GB" dirty="0">
                <a:latin typeface="Arial" panose="020B0604020202020204" pitchFamily="34" charset="0"/>
                <a:cs typeface="Arial" panose="020B0604020202020204" pitchFamily="34" charset="0"/>
              </a:rPr>
              <a:t> promotes vaccination through public awareness campaigns and encourages catch-up vaccines for people who missed them.</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Long Term Plan the </a:t>
            </a:r>
            <a:r>
              <a:rPr lang="en-GB" dirty="0">
                <a:latin typeface="Arial" panose="020B0604020202020204" pitchFamily="34" charset="0"/>
                <a:cs typeface="Arial" panose="020B0604020202020204" pitchFamily="34" charset="0"/>
                <a:hlinkClick r:id="rId4"/>
              </a:rPr>
              <a:t>NHS Long Term Plan</a:t>
            </a:r>
            <a:r>
              <a:rPr lang="en-GB" dirty="0">
                <a:latin typeface="Arial" panose="020B0604020202020204" pitchFamily="34" charset="0"/>
                <a:cs typeface="Arial" panose="020B0604020202020204" pitchFamily="34" charset="0"/>
              </a:rPr>
              <a:t> aims to improve disease prevention, vaccination coverage and early detection of infectious diseases.</a:t>
            </a:r>
          </a:p>
          <a:p>
            <a:r>
              <a:rPr lang="en-GB" dirty="0">
                <a:latin typeface="Arial" panose="020B0604020202020204" pitchFamily="34" charset="0"/>
                <a:cs typeface="Arial" panose="020B0604020202020204" pitchFamily="34" charset="0"/>
              </a:rPr>
              <a:t>Digital Health and Technology the NHS uses digital health records, vaccination reminders and data monitoring to track immunisation rates and improve public health services.</a:t>
            </a:r>
          </a:p>
          <a:p>
            <a:pPr marL="0" indent="0">
              <a:buNone/>
            </a:pPr>
            <a:endParaRPr lang="en-GB" dirty="0"/>
          </a:p>
        </p:txBody>
      </p:sp>
    </p:spTree>
    <p:extLst>
      <p:ext uri="{BB962C8B-B14F-4D97-AF65-F5344CB8AC3E}">
        <p14:creationId xmlns:p14="http://schemas.microsoft.com/office/powerpoint/2010/main" val="3269412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A84B1-6814-3F1C-4F55-91B119611787}"/>
              </a:ext>
            </a:extLst>
          </p:cNvPr>
          <p:cNvSpPr>
            <a:spLocks noGrp="1"/>
          </p:cNvSpPr>
          <p:nvPr>
            <p:ph type="title"/>
          </p:nvPr>
        </p:nvSpPr>
        <p:spPr>
          <a:xfrm>
            <a:off x="438166" y="-243408"/>
            <a:ext cx="8229600" cy="1143000"/>
          </a:xfrm>
        </p:spPr>
        <p:txBody>
          <a:bodyPr>
            <a:normAutofit/>
          </a:bodyPr>
          <a:lstStyle/>
          <a:p>
            <a:r>
              <a:rPr lang="en-GB" sz="2800" b="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400" b="1" u="sng" kern="100" dirty="0">
                <a:effectLst/>
                <a:latin typeface="Arial" panose="020B0604020202020204" pitchFamily="34" charset="0"/>
                <a:ea typeface="Calibri" panose="020F0502020204030204" pitchFamily="34" charset="0"/>
                <a:cs typeface="Times New Roman" panose="02020603050405020304" pitchFamily="18" charset="0"/>
              </a:rPr>
              <a:t>What  health education  will you give  to the college management to prevent the outbreak</a:t>
            </a:r>
            <a:endParaRPr lang="en-GB" sz="1400" b="1" u="sng" dirty="0"/>
          </a:p>
        </p:txBody>
      </p:sp>
      <p:sp>
        <p:nvSpPr>
          <p:cNvPr id="3" name="Content Placeholder 2">
            <a:extLst>
              <a:ext uri="{FF2B5EF4-FFF2-40B4-BE49-F238E27FC236}">
                <a16:creationId xmlns:a16="http://schemas.microsoft.com/office/drawing/2014/main" id="{8F7DE30F-7CCB-3126-DF74-F2B5BF44B9E6}"/>
              </a:ext>
            </a:extLst>
          </p:cNvPr>
          <p:cNvSpPr>
            <a:spLocks noGrp="1"/>
          </p:cNvSpPr>
          <p:nvPr>
            <p:ph idx="1"/>
          </p:nvPr>
        </p:nvSpPr>
        <p:spPr>
          <a:xfrm>
            <a:off x="107504" y="620688"/>
            <a:ext cx="6192688" cy="5184576"/>
          </a:xfrm>
        </p:spPr>
        <p:txBody>
          <a:bodyPr>
            <a:normAutofit fontScale="40000" lnSpcReduction="20000"/>
          </a:bodyPr>
          <a:lstStyle/>
          <a:p>
            <a:pPr marL="0" indent="0">
              <a:spcAft>
                <a:spcPts val="600"/>
              </a:spcAft>
              <a:buNone/>
              <a:defRPr sz="1800" b="1"/>
            </a:pPr>
            <a:r>
              <a:rPr lang="en-GB" sz="2600" dirty="0">
                <a:latin typeface="Arial" panose="020B0604020202020204" pitchFamily="34" charset="0"/>
                <a:cs typeface="Arial" panose="020B0604020202020204" pitchFamily="34" charset="0"/>
              </a:rPr>
              <a:t>Biological Factors</a:t>
            </a:r>
          </a:p>
          <a:p>
            <a:pPr marL="457200" lvl="1" indent="0">
              <a:buNone/>
              <a:defRPr sz="1400"/>
            </a:pPr>
            <a:r>
              <a:rPr lang="en-GB" sz="2600" dirty="0">
                <a:latin typeface="Arial" panose="020B0604020202020204" pitchFamily="34" charset="0"/>
                <a:cs typeface="Arial" panose="020B0604020202020204" pitchFamily="34" charset="0"/>
              </a:rPr>
              <a:t>• Age, sex, genetics influence susceptibility and disease progression</a:t>
            </a:r>
          </a:p>
          <a:p>
            <a:pPr marL="457200" lvl="1" indent="0">
              <a:buNone/>
              <a:defRPr sz="1400"/>
            </a:pPr>
            <a:endParaRPr lang="en-GB" sz="2600" dirty="0">
              <a:latin typeface="Arial" panose="020B0604020202020204" pitchFamily="34" charset="0"/>
              <a:cs typeface="Arial" panose="020B0604020202020204" pitchFamily="34" charset="0"/>
            </a:endParaRPr>
          </a:p>
          <a:p>
            <a:pPr marL="0" indent="0">
              <a:spcAft>
                <a:spcPts val="600"/>
              </a:spcAft>
              <a:buNone/>
              <a:defRPr sz="1800" b="1"/>
            </a:pP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ImBiological</a:t>
            </a:r>
            <a:r>
              <a:rPr lang="en-GB" sz="2600" dirty="0">
                <a:latin typeface="Arial" panose="020B0604020202020204" pitchFamily="34" charset="0"/>
                <a:cs typeface="Arial" panose="020B0604020202020204" pitchFamily="34" charset="0"/>
              </a:rPr>
              <a:t> Factors</a:t>
            </a:r>
          </a:p>
          <a:p>
            <a:pPr marL="457200" lvl="1" indent="0">
              <a:buNone/>
              <a:defRPr sz="1400"/>
            </a:pPr>
            <a:r>
              <a:rPr lang="en-GB" sz="2600" dirty="0">
                <a:latin typeface="Arial" panose="020B0604020202020204" pitchFamily="34" charset="0"/>
                <a:cs typeface="Arial" panose="020B0604020202020204" pitchFamily="34" charset="0"/>
              </a:rPr>
              <a:t>• Age, sex, genetics influence susceptibility and disease progression</a:t>
            </a:r>
          </a:p>
          <a:p>
            <a:pPr marL="457200" lvl="1" indent="0">
              <a:buNone/>
              <a:defRPr sz="1400"/>
            </a:pPr>
            <a:r>
              <a:rPr lang="en-GB" sz="2600" dirty="0">
                <a:latin typeface="Arial" panose="020B0604020202020204" pitchFamily="34" charset="0"/>
                <a:cs typeface="Arial" panose="020B0604020202020204" pitchFamily="34" charset="0"/>
              </a:rPr>
              <a:t>• Immune function and comorbidities affect outcomes</a:t>
            </a:r>
          </a:p>
          <a:p>
            <a:pPr marL="0" indent="0">
              <a:spcAft>
                <a:spcPts val="600"/>
              </a:spcAft>
              <a:buNone/>
              <a:defRPr sz="1800" b="1"/>
            </a:pPr>
            <a:r>
              <a:rPr lang="en-GB" sz="2600" dirty="0">
                <a:latin typeface="Arial" panose="020B0604020202020204" pitchFamily="34" charset="0"/>
                <a:cs typeface="Arial" panose="020B0604020202020204" pitchFamily="34" charset="0"/>
              </a:rPr>
              <a:t>Psychological Factors</a:t>
            </a:r>
          </a:p>
          <a:p>
            <a:pPr marL="457200" lvl="1" indent="0">
              <a:buNone/>
              <a:defRPr sz="1400"/>
            </a:pPr>
            <a:r>
              <a:rPr lang="en-GB" sz="2600" dirty="0">
                <a:latin typeface="Arial" panose="020B0604020202020204" pitchFamily="34" charset="0"/>
                <a:cs typeface="Arial" panose="020B0604020202020204" pitchFamily="34" charset="0"/>
              </a:rPr>
              <a:t>• Stress, anxiety, depression impact coping and recovery</a:t>
            </a:r>
          </a:p>
          <a:p>
            <a:pPr marL="457200" lvl="1" indent="0">
              <a:buNone/>
              <a:defRPr sz="1400"/>
            </a:pPr>
            <a:r>
              <a:rPr lang="en-GB" sz="2600" dirty="0">
                <a:latin typeface="Arial" panose="020B0604020202020204" pitchFamily="34" charset="0"/>
                <a:cs typeface="Arial" panose="020B0604020202020204" pitchFamily="34" charset="0"/>
              </a:rPr>
              <a:t>• Self-efficacy and health beliefs affect management</a:t>
            </a:r>
          </a:p>
          <a:p>
            <a:pPr marL="457200" lvl="1" indent="0">
              <a:buNone/>
              <a:defRPr sz="1400"/>
            </a:pPr>
            <a:endParaRPr lang="en-GB" sz="2600" dirty="0">
              <a:latin typeface="Arial" panose="020B0604020202020204" pitchFamily="34" charset="0"/>
              <a:cs typeface="Arial" panose="020B0604020202020204" pitchFamily="34" charset="0"/>
            </a:endParaRPr>
          </a:p>
          <a:p>
            <a:pPr marL="0" indent="0">
              <a:spcAft>
                <a:spcPts val="600"/>
              </a:spcAft>
              <a:buNone/>
              <a:defRPr sz="1800" b="1"/>
            </a:pPr>
            <a:r>
              <a:rPr lang="en-GB" sz="2600" dirty="0">
                <a:latin typeface="Arial" panose="020B0604020202020204" pitchFamily="34" charset="0"/>
                <a:cs typeface="Arial" panose="020B0604020202020204" pitchFamily="34" charset="0"/>
              </a:rPr>
              <a:t>Social Factors</a:t>
            </a:r>
          </a:p>
          <a:p>
            <a:pPr marL="457200" lvl="1" indent="0">
              <a:buNone/>
              <a:defRPr sz="1400"/>
            </a:pPr>
            <a:r>
              <a:rPr lang="en-GB" sz="2600" dirty="0">
                <a:latin typeface="Arial" panose="020B0604020202020204" pitchFamily="34" charset="0"/>
                <a:cs typeface="Arial" panose="020B0604020202020204" pitchFamily="34" charset="0"/>
              </a:rPr>
              <a:t>• Family support, community networks improve wellbeing</a:t>
            </a:r>
          </a:p>
          <a:p>
            <a:pPr marL="457200" lvl="1" indent="0">
              <a:buNone/>
              <a:defRPr sz="1400"/>
            </a:pPr>
            <a:r>
              <a:rPr lang="en-GB" sz="2600" dirty="0">
                <a:latin typeface="Arial" panose="020B0604020202020204" pitchFamily="34" charset="0"/>
                <a:cs typeface="Arial" panose="020B0604020202020204" pitchFamily="34" charset="0"/>
              </a:rPr>
              <a:t>• Socioeconomic status determines access to care, education</a:t>
            </a:r>
          </a:p>
          <a:p>
            <a:pPr marL="0" indent="0">
              <a:buNone/>
            </a:pPr>
            <a:endParaRPr lang="en-GB" sz="2600" dirty="0">
              <a:latin typeface="Arial" panose="020B0604020202020204" pitchFamily="34" charset="0"/>
              <a:cs typeface="Arial" panose="020B0604020202020204" pitchFamily="34" charset="0"/>
            </a:endParaRPr>
          </a:p>
          <a:p>
            <a:pPr marL="0" indent="0">
              <a:spcAft>
                <a:spcPts val="600"/>
              </a:spcAft>
              <a:buNone/>
              <a:defRPr sz="1800" b="1"/>
            </a:pPr>
            <a:r>
              <a:rPr lang="en-GB" sz="2600" dirty="0">
                <a:latin typeface="Arial" panose="020B0604020202020204" pitchFamily="34" charset="0"/>
                <a:cs typeface="Arial" panose="020B0604020202020204" pitchFamily="34" charset="0"/>
              </a:rPr>
              <a:t>Environmental Factors</a:t>
            </a:r>
          </a:p>
          <a:p>
            <a:pPr marL="457200" lvl="1" indent="0">
              <a:buNone/>
              <a:defRPr sz="1400"/>
            </a:pPr>
            <a:r>
              <a:rPr lang="en-GB" sz="2600" dirty="0">
                <a:latin typeface="Arial" panose="020B0604020202020204" pitchFamily="34" charset="0"/>
                <a:cs typeface="Arial" panose="020B0604020202020204" pitchFamily="34" charset="0"/>
              </a:rPr>
              <a:t>• Unsafe housing, pollution worsen health outcomes</a:t>
            </a:r>
          </a:p>
          <a:p>
            <a:pPr marL="457200" lvl="1" indent="0">
              <a:buNone/>
              <a:defRPr sz="1400"/>
            </a:pPr>
            <a:r>
              <a:rPr lang="en-GB" sz="2600" dirty="0">
                <a:latin typeface="Arial" panose="020B0604020202020204" pitchFamily="34" charset="0"/>
                <a:cs typeface="Arial" panose="020B0604020202020204" pitchFamily="34" charset="0"/>
              </a:rPr>
              <a:t>• Access to safe water, sanitation and healthcare matters</a:t>
            </a:r>
          </a:p>
          <a:p>
            <a:pPr marL="0" indent="0">
              <a:buNone/>
            </a:pPr>
            <a:endParaRPr lang="en-GB" sz="2600" dirty="0">
              <a:latin typeface="Arial" panose="020B0604020202020204" pitchFamily="34" charset="0"/>
              <a:cs typeface="Arial" panose="020B0604020202020204" pitchFamily="34" charset="0"/>
            </a:endParaRPr>
          </a:p>
          <a:p>
            <a:pPr marL="0" indent="0">
              <a:spcAft>
                <a:spcPts val="600"/>
              </a:spcAft>
              <a:buNone/>
              <a:defRPr sz="1800" b="1"/>
            </a:pPr>
            <a:r>
              <a:rPr lang="en-GB" sz="2600" dirty="0">
                <a:latin typeface="Arial" panose="020B0604020202020204" pitchFamily="34" charset="0"/>
                <a:cs typeface="Arial" panose="020B0604020202020204" pitchFamily="34" charset="0"/>
              </a:rPr>
              <a:t>Lifestyle Factors</a:t>
            </a:r>
          </a:p>
          <a:p>
            <a:pPr marL="457200" lvl="1" indent="0">
              <a:buNone/>
              <a:defRPr sz="1400"/>
            </a:pPr>
            <a:r>
              <a:rPr lang="en-GB" sz="2600" dirty="0">
                <a:latin typeface="Arial" panose="020B0604020202020204" pitchFamily="34" charset="0"/>
                <a:cs typeface="Arial" panose="020B0604020202020204" pitchFamily="34" charset="0"/>
              </a:rPr>
              <a:t>• Diet, physical activity, sleep quality influence resilience</a:t>
            </a:r>
          </a:p>
          <a:p>
            <a:pPr marL="457200" lvl="1" indent="0">
              <a:buNone/>
              <a:defRPr sz="1400"/>
            </a:pPr>
            <a:r>
              <a:rPr lang="en-GB" sz="2600" dirty="0">
                <a:latin typeface="Arial" panose="020B0604020202020204" pitchFamily="34" charset="0"/>
                <a:cs typeface="Arial" panose="020B0604020202020204" pitchFamily="34" charset="0"/>
              </a:rPr>
              <a:t>• Tobacco, alcohol and drug use worsen disease impact</a:t>
            </a:r>
          </a:p>
          <a:p>
            <a:pPr marL="0" indent="0">
              <a:buNone/>
            </a:pPr>
            <a:endParaRPr lang="en-GB" sz="2600" dirty="0">
              <a:latin typeface="Arial" panose="020B0604020202020204" pitchFamily="34" charset="0"/>
              <a:cs typeface="Arial" panose="020B0604020202020204" pitchFamily="34" charset="0"/>
            </a:endParaRPr>
          </a:p>
          <a:p>
            <a:pPr marL="0" indent="0">
              <a:spcAft>
                <a:spcPts val="600"/>
              </a:spcAft>
              <a:buNone/>
              <a:defRPr sz="1800" b="1"/>
            </a:pPr>
            <a:r>
              <a:rPr lang="en-GB" sz="2600" dirty="0">
                <a:latin typeface="Arial" panose="020B0604020202020204" pitchFamily="34" charset="0"/>
                <a:cs typeface="Arial" panose="020B0604020202020204" pitchFamily="34" charset="0"/>
              </a:rPr>
              <a:t>Healthcare Access &amp; Quality</a:t>
            </a:r>
          </a:p>
          <a:p>
            <a:pPr marL="457200" lvl="1" indent="0">
              <a:buNone/>
              <a:defRPr sz="1400"/>
            </a:pPr>
            <a:r>
              <a:rPr lang="en-GB" sz="2600" dirty="0">
                <a:latin typeface="Arial" panose="020B0604020202020204" pitchFamily="34" charset="0"/>
                <a:cs typeface="Arial" panose="020B0604020202020204" pitchFamily="34" charset="0"/>
              </a:rPr>
              <a:t>• Early diagnosis, effective treatment improve prognosis</a:t>
            </a:r>
          </a:p>
          <a:p>
            <a:pPr marL="457200" lvl="1" indent="0">
              <a:buNone/>
              <a:defRPr sz="1400"/>
            </a:pPr>
            <a:r>
              <a:rPr lang="en-GB" sz="2600" dirty="0">
                <a:latin typeface="Arial" panose="020B0604020202020204" pitchFamily="34" charset="0"/>
                <a:cs typeface="Arial" panose="020B0604020202020204" pitchFamily="34" charset="0"/>
              </a:rPr>
              <a:t>• Health literacy supports better self-management</a:t>
            </a:r>
          </a:p>
          <a:p>
            <a:pPr marL="457200" lvl="1" indent="0">
              <a:buNone/>
              <a:defRPr sz="1400"/>
            </a:pPr>
            <a:r>
              <a:rPr lang="en-GB" sz="2600" dirty="0" err="1">
                <a:latin typeface="Arial" panose="020B0604020202020204" pitchFamily="34" charset="0"/>
                <a:cs typeface="Arial" panose="020B0604020202020204" pitchFamily="34" charset="0"/>
              </a:rPr>
              <a:t>mune</a:t>
            </a:r>
            <a:r>
              <a:rPr lang="en-GB" sz="2600" dirty="0">
                <a:latin typeface="Arial" panose="020B0604020202020204" pitchFamily="34" charset="0"/>
                <a:cs typeface="Arial" panose="020B0604020202020204" pitchFamily="34" charset="0"/>
              </a:rPr>
              <a:t> function and comorbidities affect outcomes</a:t>
            </a:r>
          </a:p>
          <a:p>
            <a:pPr marL="0" indent="0">
              <a:buNone/>
            </a:pPr>
            <a:endParaRPr lang="en-GB" dirty="0"/>
          </a:p>
        </p:txBody>
      </p:sp>
      <p:sp>
        <p:nvSpPr>
          <p:cNvPr id="5" name="TextBox 4">
            <a:extLst>
              <a:ext uri="{FF2B5EF4-FFF2-40B4-BE49-F238E27FC236}">
                <a16:creationId xmlns:a16="http://schemas.microsoft.com/office/drawing/2014/main" id="{5CFD6083-C760-5F94-5678-44E266B942A5}"/>
              </a:ext>
            </a:extLst>
          </p:cNvPr>
          <p:cNvSpPr txBox="1"/>
          <p:nvPr/>
        </p:nvSpPr>
        <p:spPr>
          <a:xfrm>
            <a:off x="4932040" y="1061864"/>
            <a:ext cx="6544747" cy="3677930"/>
          </a:xfrm>
          <a:prstGeom prst="rect">
            <a:avLst/>
          </a:prstGeom>
          <a:noFill/>
        </p:spPr>
        <p:txBody>
          <a:bodyPr wrap="square" rtlCol="0">
            <a:spAutoFit/>
          </a:bodyPr>
          <a:lstStyle/>
          <a:p>
            <a:pPr>
              <a:spcAft>
                <a:spcPts val="600"/>
              </a:spcAft>
              <a:defRPr sz="1800" b="1"/>
            </a:pPr>
            <a:r>
              <a:rPr lang="en-GB" sz="1000" dirty="0">
                <a:latin typeface="Arial" panose="020B0604020202020204" pitchFamily="34" charset="0"/>
                <a:cs typeface="Arial" panose="020B0604020202020204" pitchFamily="34" charset="0"/>
              </a:rPr>
              <a:t>Psychological Factors</a:t>
            </a:r>
          </a:p>
          <a:p>
            <a:pPr lvl="1">
              <a:defRPr sz="1400"/>
            </a:pPr>
            <a:r>
              <a:rPr lang="en-GB" sz="1000" dirty="0">
                <a:latin typeface="Arial" panose="020B0604020202020204" pitchFamily="34" charset="0"/>
                <a:cs typeface="Arial" panose="020B0604020202020204" pitchFamily="34" charset="0"/>
              </a:rPr>
              <a:t>• Stress, anxiety, depression impact coping and recovery</a:t>
            </a:r>
          </a:p>
          <a:p>
            <a:pPr lvl="1">
              <a:defRPr sz="1400"/>
            </a:pPr>
            <a:r>
              <a:rPr lang="en-GB" sz="1000" dirty="0">
                <a:latin typeface="Arial" panose="020B0604020202020204" pitchFamily="34" charset="0"/>
                <a:cs typeface="Arial" panose="020B0604020202020204" pitchFamily="34" charset="0"/>
              </a:rPr>
              <a:t>• Self-efficacy and health beliefs affect management</a:t>
            </a:r>
          </a:p>
          <a:p>
            <a:endParaRPr lang="en-GB" sz="1000" dirty="0">
              <a:latin typeface="Arial" panose="020B0604020202020204" pitchFamily="34" charset="0"/>
              <a:cs typeface="Arial" panose="020B0604020202020204" pitchFamily="34" charset="0"/>
            </a:endParaRPr>
          </a:p>
          <a:p>
            <a:pPr>
              <a:spcAft>
                <a:spcPts val="600"/>
              </a:spcAft>
              <a:defRPr sz="1800" b="1"/>
            </a:pPr>
            <a:r>
              <a:rPr lang="en-GB" sz="1000" dirty="0">
                <a:latin typeface="Arial" panose="020B0604020202020204" pitchFamily="34" charset="0"/>
                <a:cs typeface="Arial" panose="020B0604020202020204" pitchFamily="34" charset="0"/>
              </a:rPr>
              <a:t>Social Factors</a:t>
            </a:r>
          </a:p>
          <a:p>
            <a:pPr lvl="1">
              <a:defRPr sz="1400"/>
            </a:pPr>
            <a:r>
              <a:rPr lang="en-GB" sz="1000" dirty="0">
                <a:latin typeface="Arial" panose="020B0604020202020204" pitchFamily="34" charset="0"/>
                <a:cs typeface="Arial" panose="020B0604020202020204" pitchFamily="34" charset="0"/>
              </a:rPr>
              <a:t>• Family support, community networks improve wellbeing</a:t>
            </a:r>
          </a:p>
          <a:p>
            <a:pPr lvl="1">
              <a:defRPr sz="1400"/>
            </a:pPr>
            <a:r>
              <a:rPr lang="en-GB" sz="1000" dirty="0">
                <a:latin typeface="Arial" panose="020B0604020202020204" pitchFamily="34" charset="0"/>
                <a:cs typeface="Arial" panose="020B0604020202020204" pitchFamily="34" charset="0"/>
              </a:rPr>
              <a:t>• Socioeconomic status determines access to care, education</a:t>
            </a:r>
          </a:p>
          <a:p>
            <a:endParaRPr lang="en-GB" sz="1000" dirty="0">
              <a:latin typeface="Arial" panose="020B0604020202020204" pitchFamily="34" charset="0"/>
              <a:cs typeface="Arial" panose="020B0604020202020204" pitchFamily="34" charset="0"/>
            </a:endParaRPr>
          </a:p>
          <a:p>
            <a:pPr>
              <a:spcAft>
                <a:spcPts val="600"/>
              </a:spcAft>
              <a:defRPr sz="1800" b="1"/>
            </a:pPr>
            <a:r>
              <a:rPr lang="en-GB" sz="1000" dirty="0">
                <a:latin typeface="Arial" panose="020B0604020202020204" pitchFamily="34" charset="0"/>
                <a:cs typeface="Arial" panose="020B0604020202020204" pitchFamily="34" charset="0"/>
              </a:rPr>
              <a:t>Environmental Factors</a:t>
            </a:r>
          </a:p>
          <a:p>
            <a:pPr lvl="1">
              <a:defRPr sz="1400"/>
            </a:pPr>
            <a:r>
              <a:rPr lang="en-GB" sz="1000" dirty="0">
                <a:latin typeface="Arial" panose="020B0604020202020204" pitchFamily="34" charset="0"/>
                <a:cs typeface="Arial" panose="020B0604020202020204" pitchFamily="34" charset="0"/>
              </a:rPr>
              <a:t>• Unsafe housing, pollution worsen health outcomes</a:t>
            </a:r>
          </a:p>
          <a:p>
            <a:pPr lvl="1">
              <a:defRPr sz="1400"/>
            </a:pPr>
            <a:r>
              <a:rPr lang="en-GB" sz="1000" dirty="0">
                <a:latin typeface="Arial" panose="020B0604020202020204" pitchFamily="34" charset="0"/>
                <a:cs typeface="Arial" panose="020B0604020202020204" pitchFamily="34" charset="0"/>
              </a:rPr>
              <a:t>• Access to safe water, sanitation and healthcare matters</a:t>
            </a:r>
          </a:p>
          <a:p>
            <a:endParaRPr lang="en-GB" sz="1000" dirty="0">
              <a:latin typeface="Arial" panose="020B0604020202020204" pitchFamily="34" charset="0"/>
              <a:cs typeface="Arial" panose="020B0604020202020204" pitchFamily="34" charset="0"/>
            </a:endParaRPr>
          </a:p>
          <a:p>
            <a:pPr>
              <a:spcAft>
                <a:spcPts val="600"/>
              </a:spcAft>
              <a:defRPr sz="1800" b="1"/>
            </a:pPr>
            <a:r>
              <a:rPr lang="en-GB" sz="1000" dirty="0">
                <a:latin typeface="Arial" panose="020B0604020202020204" pitchFamily="34" charset="0"/>
                <a:cs typeface="Arial" panose="020B0604020202020204" pitchFamily="34" charset="0"/>
              </a:rPr>
              <a:t>Lifestyle Factors</a:t>
            </a:r>
          </a:p>
          <a:p>
            <a:pPr lvl="1">
              <a:defRPr sz="1400"/>
            </a:pPr>
            <a:r>
              <a:rPr lang="en-GB" sz="1000" dirty="0">
                <a:latin typeface="Arial" panose="020B0604020202020204" pitchFamily="34" charset="0"/>
                <a:cs typeface="Arial" panose="020B0604020202020204" pitchFamily="34" charset="0"/>
              </a:rPr>
              <a:t>• Diet, physical activity, sleep quality influence resilience</a:t>
            </a:r>
          </a:p>
          <a:p>
            <a:pPr lvl="1">
              <a:defRPr sz="1400"/>
            </a:pPr>
            <a:r>
              <a:rPr lang="en-GB" sz="1000" dirty="0">
                <a:latin typeface="Arial" panose="020B0604020202020204" pitchFamily="34" charset="0"/>
                <a:cs typeface="Arial" panose="020B0604020202020204" pitchFamily="34" charset="0"/>
              </a:rPr>
              <a:t>• Tobacco, alcohol and drug use worsen disease impact</a:t>
            </a:r>
          </a:p>
          <a:p>
            <a:endParaRPr lang="en-GB" sz="1000" dirty="0">
              <a:latin typeface="Arial" panose="020B0604020202020204" pitchFamily="34" charset="0"/>
              <a:cs typeface="Arial" panose="020B0604020202020204" pitchFamily="34" charset="0"/>
            </a:endParaRPr>
          </a:p>
          <a:p>
            <a:pPr>
              <a:spcAft>
                <a:spcPts val="600"/>
              </a:spcAft>
              <a:defRPr sz="1800" b="1"/>
            </a:pPr>
            <a:r>
              <a:rPr lang="en-GB" sz="1000" dirty="0">
                <a:latin typeface="Arial" panose="020B0604020202020204" pitchFamily="34" charset="0"/>
                <a:cs typeface="Arial" panose="020B0604020202020204" pitchFamily="34" charset="0"/>
              </a:rPr>
              <a:t>Healthcare Access &amp; Quality</a:t>
            </a:r>
          </a:p>
          <a:p>
            <a:pPr lvl="1">
              <a:defRPr sz="1400"/>
            </a:pPr>
            <a:r>
              <a:rPr lang="en-GB" sz="1000" dirty="0">
                <a:latin typeface="Arial" panose="020B0604020202020204" pitchFamily="34" charset="0"/>
                <a:cs typeface="Arial" panose="020B0604020202020204" pitchFamily="34" charset="0"/>
              </a:rPr>
              <a:t>• Early diagnosis, effective treatment improve prognosis</a:t>
            </a:r>
          </a:p>
          <a:p>
            <a:pPr lvl="1">
              <a:defRPr sz="1400"/>
            </a:pPr>
            <a:r>
              <a:rPr lang="en-GB" sz="1000" dirty="0">
                <a:latin typeface="Arial" panose="020B0604020202020204" pitchFamily="34" charset="0"/>
                <a:cs typeface="Arial" panose="020B0604020202020204" pitchFamily="34" charset="0"/>
              </a:rPr>
              <a:t>• Health literacy supports better self-management</a:t>
            </a:r>
          </a:p>
          <a:p>
            <a:endParaRPr lang="en-US" dirty="0"/>
          </a:p>
        </p:txBody>
      </p:sp>
    </p:spTree>
    <p:extLst>
      <p:ext uri="{BB962C8B-B14F-4D97-AF65-F5344CB8AC3E}">
        <p14:creationId xmlns:p14="http://schemas.microsoft.com/office/powerpoint/2010/main" val="23727553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9DF9E-5571-D93A-63FE-3358BCED76B2}"/>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771C5D3D-F7FF-B5A0-2921-BAC46B07B6B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Mumps can spread quickly in schools</a:t>
            </a:r>
          </a:p>
          <a:p>
            <a:r>
              <a:rPr lang="en-GB" dirty="0">
                <a:latin typeface="Arial" panose="020B0604020202020204" pitchFamily="34" charset="0"/>
                <a:cs typeface="Arial" panose="020B0604020202020204" pitchFamily="34" charset="0"/>
              </a:rPr>
              <a:t>Vaccination is the best protection</a:t>
            </a:r>
          </a:p>
          <a:p>
            <a:r>
              <a:rPr lang="en-GB" dirty="0">
                <a:latin typeface="Arial" panose="020B0604020202020204" pitchFamily="34" charset="0"/>
                <a:cs typeface="Arial" panose="020B0604020202020204" pitchFamily="34" charset="0"/>
              </a:rPr>
              <a:t>Good hygiene helps reduce infections</a:t>
            </a:r>
          </a:p>
          <a:p>
            <a:r>
              <a:rPr lang="en-GB" dirty="0">
                <a:latin typeface="Arial" panose="020B0604020202020204" pitchFamily="34" charset="0"/>
                <a:cs typeface="Arial" panose="020B0604020202020204" pitchFamily="34" charset="0"/>
              </a:rPr>
              <a:t>Health education is key to prevention</a:t>
            </a:r>
          </a:p>
          <a:p>
            <a:endParaRPr lang="en-GB" dirty="0"/>
          </a:p>
        </p:txBody>
      </p:sp>
    </p:spTree>
    <p:extLst>
      <p:ext uri="{BB962C8B-B14F-4D97-AF65-F5344CB8AC3E}">
        <p14:creationId xmlns:p14="http://schemas.microsoft.com/office/powerpoint/2010/main" val="462096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0F85-4EA6-36F4-B4EB-F217DDFE1D29}"/>
              </a:ext>
            </a:extLst>
          </p:cNvPr>
          <p:cNvSpPr>
            <a:spLocks noGrp="1"/>
          </p:cNvSpPr>
          <p:nvPr>
            <p:ph type="title"/>
          </p:nvPr>
        </p:nvSpPr>
        <p:spPr>
          <a:xfrm>
            <a:off x="457200" y="-243408"/>
            <a:ext cx="8229600" cy="1143000"/>
          </a:xfrm>
        </p:spPr>
        <p:txBody>
          <a:bodyPr>
            <a:normAutofit/>
          </a:bodyPr>
          <a:lstStyle/>
          <a:p>
            <a:r>
              <a:rPr lang="en-GB" sz="2000" b="1" u="sng" dirty="0"/>
              <a:t>Reference</a:t>
            </a:r>
            <a:br>
              <a:rPr lang="en-GB" sz="2000" b="1" u="sng" dirty="0"/>
            </a:br>
            <a:endParaRPr lang="en-GB" sz="2000" b="1" u="sng" dirty="0"/>
          </a:p>
        </p:txBody>
      </p:sp>
      <p:sp>
        <p:nvSpPr>
          <p:cNvPr id="3" name="Content Placeholder 2">
            <a:extLst>
              <a:ext uri="{FF2B5EF4-FFF2-40B4-BE49-F238E27FC236}">
                <a16:creationId xmlns:a16="http://schemas.microsoft.com/office/drawing/2014/main" id="{558AAEA7-FA60-D911-2C6A-30D7682997C3}"/>
              </a:ext>
            </a:extLst>
          </p:cNvPr>
          <p:cNvSpPr>
            <a:spLocks noGrp="1"/>
          </p:cNvSpPr>
          <p:nvPr>
            <p:ph idx="1"/>
          </p:nvPr>
        </p:nvSpPr>
        <p:spPr>
          <a:xfrm>
            <a:off x="-90264" y="692696"/>
            <a:ext cx="8777064" cy="4968552"/>
          </a:xfrm>
        </p:spPr>
        <p:txBody>
          <a:bodyPr>
            <a:normAutofit fontScale="32500" lnSpcReduction="20000"/>
          </a:bodyPr>
          <a:lstStyle/>
          <a:p>
            <a:r>
              <a:rPr lang="en-GB" sz="2300" dirty="0">
                <a:latin typeface="Arial" panose="020B0604020202020204" pitchFamily="34" charset="0"/>
                <a:cs typeface="Arial" panose="020B0604020202020204" pitchFamily="34" charset="0"/>
              </a:rPr>
              <a:t>C</a:t>
            </a:r>
            <a:r>
              <a:rPr lang="en-GB" sz="3100" dirty="0">
                <a:latin typeface="Arial" panose="020B0604020202020204" pitchFamily="34" charset="0"/>
                <a:cs typeface="Arial" panose="020B0604020202020204" pitchFamily="34" charset="0"/>
              </a:rPr>
              <a:t>DC (2024). </a:t>
            </a:r>
            <a:r>
              <a:rPr lang="en-GB" sz="3100" i="1" dirty="0">
                <a:latin typeface="Arial" panose="020B0604020202020204" pitchFamily="34" charset="0"/>
                <a:cs typeface="Arial" panose="020B0604020202020204" pitchFamily="34" charset="0"/>
              </a:rPr>
              <a:t>Strategies for the Control and Investigation of Mumps Outbreaks</a:t>
            </a:r>
            <a:r>
              <a:rPr lang="en-GB" sz="3100" dirty="0">
                <a:latin typeface="Arial" panose="020B0604020202020204" pitchFamily="34" charset="0"/>
                <a:cs typeface="Arial" panose="020B0604020202020204" pitchFamily="34" charset="0"/>
              </a:rPr>
              <a:t>. [online] Mumps. Available at: </a:t>
            </a:r>
            <a:r>
              <a:rPr lang="en-GB" sz="3100" dirty="0">
                <a:latin typeface="Arial" panose="020B0604020202020204" pitchFamily="34" charset="0"/>
                <a:cs typeface="Arial" panose="020B0604020202020204" pitchFamily="34" charset="0"/>
                <a:hlinkClick r:id="rId2"/>
              </a:rPr>
              <a:t>https://www.cdc.gov/mumps/php/public-health-strategy/index.html</a:t>
            </a:r>
            <a:r>
              <a:rPr lang="en-GB" sz="3100" dirty="0">
                <a:latin typeface="Arial" panose="020B0604020202020204" pitchFamily="34" charset="0"/>
                <a:cs typeface="Arial" panose="020B0604020202020204" pitchFamily="34" charset="0"/>
              </a:rPr>
              <a:t>. [Accessed: 6</a:t>
            </a:r>
            <a:r>
              <a:rPr lang="en-GB" sz="3100" baseline="30000" dirty="0">
                <a:latin typeface="Arial" panose="020B0604020202020204" pitchFamily="34" charset="0"/>
                <a:cs typeface="Arial" panose="020B0604020202020204" pitchFamily="34" charset="0"/>
              </a:rPr>
              <a:t>th</a:t>
            </a:r>
            <a:r>
              <a:rPr lang="en-GB" sz="3100" dirty="0">
                <a:latin typeface="Arial" panose="020B0604020202020204" pitchFamily="34" charset="0"/>
                <a:cs typeface="Arial" panose="020B0604020202020204" pitchFamily="34" charset="0"/>
              </a:rPr>
              <a:t> March 2026]</a:t>
            </a:r>
          </a:p>
          <a:p>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Bankamp, B., Hickman, C., Icenogle, J.P. and Rota, P.A. (2019). Successes and challenges for preventing measles, mumps and rubella by vaccination. </a:t>
            </a:r>
            <a:r>
              <a:rPr lang="en-GB" sz="3100" i="1" dirty="0">
                <a:latin typeface="Arial" panose="020B0604020202020204" pitchFamily="34" charset="0"/>
                <a:cs typeface="Arial" panose="020B0604020202020204" pitchFamily="34" charset="0"/>
              </a:rPr>
              <a:t>Current Opinion in Virology</a:t>
            </a:r>
            <a:r>
              <a:rPr lang="en-GB" sz="3100" dirty="0">
                <a:latin typeface="Arial" panose="020B0604020202020204" pitchFamily="34" charset="0"/>
                <a:cs typeface="Arial" panose="020B0604020202020204" pitchFamily="34" charset="0"/>
              </a:rPr>
              <a:t>, 34, pp.110–116. </a:t>
            </a:r>
            <a:r>
              <a:rPr lang="en-GB" sz="3100" dirty="0" err="1">
                <a:latin typeface="Arial" panose="020B0604020202020204" pitchFamily="34" charset="0"/>
                <a:cs typeface="Arial" panose="020B0604020202020204" pitchFamily="34" charset="0"/>
              </a:rPr>
              <a:t>doi:https</a:t>
            </a:r>
            <a:r>
              <a:rPr lang="en-GB" sz="3100" dirty="0">
                <a:latin typeface="Arial" panose="020B0604020202020204" pitchFamily="34" charset="0"/>
                <a:cs typeface="Arial" panose="020B0604020202020204" pitchFamily="34" charset="0"/>
              </a:rPr>
              <a:t>://</a:t>
            </a:r>
            <a:r>
              <a:rPr lang="en-GB" sz="3100" dirty="0" err="1">
                <a:latin typeface="Arial" panose="020B0604020202020204" pitchFamily="34" charset="0"/>
                <a:cs typeface="Arial" panose="020B0604020202020204" pitchFamily="34" charset="0"/>
              </a:rPr>
              <a:t>doi.org</a:t>
            </a:r>
            <a:r>
              <a:rPr lang="en-GB" sz="3100" dirty="0">
                <a:latin typeface="Arial" panose="020B0604020202020204" pitchFamily="34" charset="0"/>
                <a:cs typeface="Arial" panose="020B0604020202020204" pitchFamily="34" charset="0"/>
              </a:rPr>
              <a:t>/10.1016/j.coviro.2019.01.002. [Accessed: 4</a:t>
            </a:r>
            <a:r>
              <a:rPr lang="en-GB" sz="3100" baseline="30000" dirty="0">
                <a:latin typeface="Arial" panose="020B0604020202020204" pitchFamily="34" charset="0"/>
                <a:cs typeface="Arial" panose="020B0604020202020204" pitchFamily="34" charset="0"/>
              </a:rPr>
              <a:t>th</a:t>
            </a:r>
            <a:r>
              <a:rPr lang="en-GB" sz="3100" dirty="0">
                <a:latin typeface="Arial" panose="020B0604020202020204" pitchFamily="34" charset="0"/>
                <a:cs typeface="Arial" panose="020B0604020202020204" pitchFamily="34" charset="0"/>
              </a:rPr>
              <a:t> March 2026]</a:t>
            </a:r>
          </a:p>
          <a:p>
            <a:pPr marL="0" indent="0">
              <a:buNone/>
            </a:pP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Yung, C., Bukasa, A., Brown, K. and Pebody, R. (2010) </a:t>
            </a:r>
            <a:r>
              <a:rPr lang="en-GB" sz="3100" i="1" dirty="0">
                <a:latin typeface="Arial" panose="020B0604020202020204" pitchFamily="34" charset="0"/>
                <a:cs typeface="Arial" panose="020B0604020202020204" pitchFamily="34" charset="0"/>
              </a:rPr>
              <a:t>Public health advice based on routine mumps surveillance in England and Wales</a:t>
            </a:r>
            <a:r>
              <a:rPr lang="en-GB" sz="3100" dirty="0">
                <a:latin typeface="Arial" panose="020B0604020202020204" pitchFamily="34" charset="0"/>
                <a:cs typeface="Arial" panose="020B0604020202020204" pitchFamily="34" charset="0"/>
              </a:rPr>
              <a:t>. </a:t>
            </a:r>
            <a:r>
              <a:rPr lang="en-GB" sz="3100" b="1" dirty="0">
                <a:latin typeface="Arial" panose="020B0604020202020204" pitchFamily="34" charset="0"/>
                <a:cs typeface="Arial" panose="020B0604020202020204" pitchFamily="34" charset="0"/>
              </a:rPr>
              <a:t>Eurosurveillance</a:t>
            </a:r>
            <a:r>
              <a:rPr lang="en-GB" sz="3100" dirty="0">
                <a:latin typeface="Arial" panose="020B0604020202020204" pitchFamily="34" charset="0"/>
                <a:cs typeface="Arial" panose="020B0604020202020204" pitchFamily="34" charset="0"/>
              </a:rPr>
              <a:t>, 15(38), pp. 1–3. Available at: </a:t>
            </a:r>
            <a:r>
              <a:rPr lang="en-GB" sz="3100" dirty="0">
                <a:latin typeface="Arial" panose="020B0604020202020204" pitchFamily="34" charset="0"/>
                <a:cs typeface="Arial" panose="020B0604020202020204" pitchFamily="34" charset="0"/>
                <a:hlinkClick r:id="rId3"/>
              </a:rPr>
              <a:t>https://www.researchgate.net/profile/Richard-Pebody/publication/47369777_Public_health_advice_based_on_routine_mumps_surveillance_in_England_and_Wales/links/02e7e530c6a2c0c5de000000/Public-health-advice-based-on-routine-mumps-surveillance-in-England-and-Wales.pdf</a:t>
            </a:r>
            <a:r>
              <a:rPr lang="en-GB" sz="3100" dirty="0">
                <a:latin typeface="Arial" panose="020B0604020202020204" pitchFamily="34" charset="0"/>
                <a:cs typeface="Arial" panose="020B0604020202020204" pitchFamily="34" charset="0"/>
              </a:rPr>
              <a:t> (Accessed: 7 March 2026).</a:t>
            </a:r>
          </a:p>
          <a:p>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hlinkClick r:id="rId4"/>
              </a:rPr>
              <a:t>World Health Organization</a:t>
            </a:r>
            <a:r>
              <a:rPr lang="en-GB" sz="3100" dirty="0">
                <a:latin typeface="Arial" panose="020B0604020202020204" pitchFamily="34" charset="0"/>
                <a:cs typeface="Arial" panose="020B0604020202020204" pitchFamily="34" charset="0"/>
              </a:rPr>
              <a:t> (2023) Mumps. Available at: https://</a:t>
            </a:r>
            <a:r>
              <a:rPr lang="en-GB" sz="3100" dirty="0" err="1">
                <a:latin typeface="Arial" panose="020B0604020202020204" pitchFamily="34" charset="0"/>
                <a:cs typeface="Arial" panose="020B0604020202020204" pitchFamily="34" charset="0"/>
              </a:rPr>
              <a:t>www.who.int</a:t>
            </a:r>
            <a:r>
              <a:rPr lang="en-GB" sz="3100" dirty="0">
                <a:latin typeface="Arial" panose="020B0604020202020204" pitchFamily="34" charset="0"/>
                <a:cs typeface="Arial" panose="020B0604020202020204" pitchFamily="34" charset="0"/>
              </a:rPr>
              <a:t>/news-room/fact-sheets/detail/mumps (Accessed: 8 March 2026).</a:t>
            </a:r>
            <a:br>
              <a:rPr lang="en-GB" sz="3100" dirty="0">
                <a:latin typeface="Arial" panose="020B0604020202020204" pitchFamily="34" charset="0"/>
                <a:cs typeface="Arial" panose="020B0604020202020204" pitchFamily="34" charset="0"/>
              </a:rPr>
            </a:b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hlinkClick r:id="rId5"/>
              </a:rPr>
              <a:t>National Health Service</a:t>
            </a:r>
            <a:r>
              <a:rPr lang="en-GB" sz="3100" dirty="0">
                <a:latin typeface="Arial" panose="020B0604020202020204" pitchFamily="34" charset="0"/>
                <a:cs typeface="Arial" panose="020B0604020202020204" pitchFamily="34" charset="0"/>
              </a:rPr>
              <a:t> (2024) Mumps. Available at: https://</a:t>
            </a:r>
            <a:r>
              <a:rPr lang="en-GB" sz="3100" dirty="0" err="1">
                <a:latin typeface="Arial" panose="020B0604020202020204" pitchFamily="34" charset="0"/>
                <a:cs typeface="Arial" panose="020B0604020202020204" pitchFamily="34" charset="0"/>
              </a:rPr>
              <a:t>www.nhs.uk</a:t>
            </a:r>
            <a:r>
              <a:rPr lang="en-GB" sz="3100" dirty="0">
                <a:latin typeface="Arial" panose="020B0604020202020204" pitchFamily="34" charset="0"/>
                <a:cs typeface="Arial" panose="020B0604020202020204" pitchFamily="34" charset="0"/>
              </a:rPr>
              <a:t>/conditions/mumps/ (Accessed: 8 March 2026).</a:t>
            </a:r>
          </a:p>
          <a:p>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hlinkClick r:id="rId6"/>
              </a:rPr>
              <a:t>Centers for Disease Control and Prevention</a:t>
            </a:r>
            <a:r>
              <a:rPr lang="en-GB" sz="3100" dirty="0">
                <a:latin typeface="Arial" panose="020B0604020202020204" pitchFamily="34" charset="0"/>
                <a:cs typeface="Arial" panose="020B0604020202020204" pitchFamily="34" charset="0"/>
              </a:rPr>
              <a:t> (2023) Mumps: Prevention. Available at: https://</a:t>
            </a:r>
            <a:r>
              <a:rPr lang="en-GB" sz="3100" dirty="0" err="1">
                <a:latin typeface="Arial" panose="020B0604020202020204" pitchFamily="34" charset="0"/>
                <a:cs typeface="Arial" panose="020B0604020202020204" pitchFamily="34" charset="0"/>
              </a:rPr>
              <a:t>www.cdc.gov</a:t>
            </a:r>
            <a:r>
              <a:rPr lang="en-GB" sz="3100" dirty="0">
                <a:latin typeface="Arial" panose="020B0604020202020204" pitchFamily="34" charset="0"/>
                <a:cs typeface="Arial" panose="020B0604020202020204" pitchFamily="34" charset="0"/>
              </a:rPr>
              <a:t>/mumps/about/</a:t>
            </a:r>
            <a:r>
              <a:rPr lang="en-GB" sz="3100" dirty="0" err="1">
                <a:latin typeface="Arial" panose="020B0604020202020204" pitchFamily="34" charset="0"/>
                <a:cs typeface="Arial" panose="020B0604020202020204" pitchFamily="34" charset="0"/>
              </a:rPr>
              <a:t>prevention.html</a:t>
            </a:r>
            <a:r>
              <a:rPr lang="en-GB" sz="3100" dirty="0">
                <a:latin typeface="Arial" panose="020B0604020202020204" pitchFamily="34" charset="0"/>
                <a:cs typeface="Arial" panose="020B0604020202020204" pitchFamily="34" charset="0"/>
              </a:rPr>
              <a:t> (Accessed: 8 March 2026).</a:t>
            </a:r>
          </a:p>
          <a:p>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hlinkClick r:id="rId7"/>
              </a:rPr>
              <a:t>UK Health Security Agency</a:t>
            </a:r>
            <a:r>
              <a:rPr lang="en-GB" sz="3100" dirty="0">
                <a:latin typeface="Arial" panose="020B0604020202020204" pitchFamily="34" charset="0"/>
                <a:cs typeface="Arial" panose="020B0604020202020204" pitchFamily="34" charset="0"/>
              </a:rPr>
              <a:t> (2023) Mumps: epidemiology and prevention. Available at: https://</a:t>
            </a:r>
            <a:r>
              <a:rPr lang="en-GB" sz="3100" dirty="0" err="1">
                <a:latin typeface="Arial" panose="020B0604020202020204" pitchFamily="34" charset="0"/>
                <a:cs typeface="Arial" panose="020B0604020202020204" pitchFamily="34" charset="0"/>
              </a:rPr>
              <a:t>www.gov.uk</a:t>
            </a:r>
            <a:r>
              <a:rPr lang="en-GB" sz="3100" dirty="0">
                <a:latin typeface="Arial" panose="020B0604020202020204" pitchFamily="34" charset="0"/>
                <a:cs typeface="Arial" panose="020B0604020202020204" pitchFamily="34" charset="0"/>
              </a:rPr>
              <a:t>/government/organisations/</a:t>
            </a:r>
            <a:r>
              <a:rPr lang="en-GB" sz="3100" dirty="0" err="1">
                <a:latin typeface="Arial" panose="020B0604020202020204" pitchFamily="34" charset="0"/>
                <a:cs typeface="Arial" panose="020B0604020202020204" pitchFamily="34" charset="0"/>
              </a:rPr>
              <a:t>uk</a:t>
            </a:r>
            <a:r>
              <a:rPr lang="en-GB" sz="3100" dirty="0">
                <a:latin typeface="Arial" panose="020B0604020202020204" pitchFamily="34" charset="0"/>
                <a:cs typeface="Arial" panose="020B0604020202020204" pitchFamily="34" charset="0"/>
              </a:rPr>
              <a:t>-health-security-agency (Accessed: 8 March 2026). </a:t>
            </a:r>
          </a:p>
          <a:p>
            <a:pPr marL="0" indent="0">
              <a:buNone/>
            </a:pP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UK (2025). </a:t>
            </a:r>
            <a:r>
              <a:rPr lang="en-GB" sz="3100" i="1" dirty="0">
                <a:latin typeface="Arial" panose="020B0604020202020204" pitchFamily="34" charset="0"/>
                <a:cs typeface="Arial" panose="020B0604020202020204" pitchFamily="34" charset="0"/>
              </a:rPr>
              <a:t>Laboratory confirmed cases of measles, rubella and mumps in England: January to March 2025</a:t>
            </a:r>
            <a:r>
              <a:rPr lang="en-GB" sz="3100" dirty="0">
                <a:latin typeface="Arial" panose="020B0604020202020204" pitchFamily="34" charset="0"/>
                <a:cs typeface="Arial" panose="020B0604020202020204" pitchFamily="34" charset="0"/>
              </a:rPr>
              <a:t>. [online] GOV.UK. Available at: </a:t>
            </a:r>
            <a:r>
              <a:rPr lang="en-GB" sz="3100" dirty="0">
                <a:latin typeface="Arial" panose="020B0604020202020204" pitchFamily="34" charset="0"/>
                <a:cs typeface="Arial" panose="020B0604020202020204" pitchFamily="34" charset="0"/>
                <a:hlinkClick r:id="rId8"/>
              </a:rPr>
              <a:t>https://www.gov.uk/government/publications/measles-mumps-and-rubella-lab-confirmed-cases-in-england-2025/laboratory-confirmed-cases-of-measles-rubella-and-mumps-in-england-january-to-march-2025</a:t>
            </a:r>
            <a:r>
              <a:rPr lang="en-GB" sz="3100" dirty="0">
                <a:latin typeface="Arial" panose="020B0604020202020204" pitchFamily="34" charset="0"/>
                <a:cs typeface="Arial" panose="020B0604020202020204" pitchFamily="34" charset="0"/>
              </a:rPr>
              <a:t>.</a:t>
            </a:r>
          </a:p>
          <a:p>
            <a:pPr marL="0" indent="0">
              <a:buNone/>
            </a:pPr>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‌European Centre for Disease Prevention and Control (2021) </a:t>
            </a:r>
            <a:r>
              <a:rPr lang="en-GB" sz="3100" i="1" dirty="0">
                <a:latin typeface="Arial" panose="020B0604020202020204" pitchFamily="34" charset="0"/>
                <a:cs typeface="Arial" panose="020B0604020202020204" pitchFamily="34" charset="0"/>
              </a:rPr>
              <a:t>Mumps. In: Annual epidemiological report for 2018.</a:t>
            </a:r>
            <a:r>
              <a:rPr lang="en-GB" sz="3100" dirty="0">
                <a:latin typeface="Arial" panose="020B0604020202020204" pitchFamily="34" charset="0"/>
                <a:cs typeface="Arial" panose="020B0604020202020204" pitchFamily="34" charset="0"/>
              </a:rPr>
              <a:t> Stockholm: European Centre for Disease Prevention and Control. Available at: </a:t>
            </a:r>
            <a:r>
              <a:rPr lang="en-GB" sz="3100" dirty="0">
                <a:latin typeface="Arial" panose="020B0604020202020204" pitchFamily="34" charset="0"/>
                <a:cs typeface="Arial" panose="020B0604020202020204" pitchFamily="34" charset="0"/>
                <a:hlinkClick r:id="rId9"/>
              </a:rPr>
              <a:t>https://www.ecdc.europa.eu/sites/default/files/documents/mumps-annual-epidemiological-report-2018.pdf</a:t>
            </a:r>
            <a:r>
              <a:rPr lang="en-GB" sz="3100" dirty="0">
                <a:latin typeface="Arial" panose="020B0604020202020204" pitchFamily="34" charset="0"/>
                <a:cs typeface="Arial" panose="020B0604020202020204" pitchFamily="34" charset="0"/>
              </a:rPr>
              <a:t> (Accessed: 11 March 2026). </a:t>
            </a:r>
          </a:p>
          <a:p>
            <a:endParaRPr lang="en-GB" sz="3100" dirty="0">
              <a:latin typeface="Arial" panose="020B0604020202020204" pitchFamily="34" charset="0"/>
              <a:cs typeface="Arial" panose="020B0604020202020204" pitchFamily="34" charset="0"/>
            </a:endParaRPr>
          </a:p>
          <a:p>
            <a:r>
              <a:rPr lang="en-GB" sz="3100" dirty="0">
                <a:latin typeface="Arial" panose="020B0604020202020204" pitchFamily="34" charset="0"/>
                <a:cs typeface="Arial" panose="020B0604020202020204" pitchFamily="34" charset="0"/>
              </a:rPr>
              <a:t> </a:t>
            </a:r>
            <a:endParaRPr lang="en-GB" sz="900" dirty="0">
              <a:latin typeface="Arial" panose="020B0604020202020204" pitchFamily="34" charset="0"/>
              <a:cs typeface="Arial" panose="020B0604020202020204" pitchFamily="34" charset="0"/>
            </a:endParaRPr>
          </a:p>
          <a:p>
            <a:endParaRPr lang="en-GB" sz="1200" dirty="0"/>
          </a:p>
        </p:txBody>
      </p:sp>
    </p:spTree>
    <p:extLst>
      <p:ext uri="{BB962C8B-B14F-4D97-AF65-F5344CB8AC3E}">
        <p14:creationId xmlns:p14="http://schemas.microsoft.com/office/powerpoint/2010/main" val="4163949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464B9C-2F02-AED7-52F1-BE3B9BD0E996}"/>
              </a:ext>
            </a:extLst>
          </p:cNvPr>
          <p:cNvSpPr>
            <a:spLocks noGrp="1"/>
          </p:cNvSpPr>
          <p:nvPr>
            <p:ph idx="1"/>
          </p:nvPr>
        </p:nvSpPr>
        <p:spPr>
          <a:xfrm>
            <a:off x="0" y="332656"/>
            <a:ext cx="7931224" cy="3773015"/>
          </a:xfrm>
        </p:spPr>
        <p:txBody>
          <a:bodyPr>
            <a:normAutofit fontScale="55000" lnSpcReduction="20000"/>
          </a:bodyPr>
          <a:lstStyle/>
          <a:p>
            <a:r>
              <a:rPr lang="en-GB" sz="2500" dirty="0">
                <a:latin typeface="Arial" panose="020B0604020202020204" pitchFamily="34" charset="0"/>
                <a:cs typeface="Arial" panose="020B0604020202020204" pitchFamily="34" charset="0"/>
              </a:rPr>
              <a:t> World Health Organization (2020–2021)</a:t>
            </a:r>
          </a:p>
          <a:p>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Marmot, M., &amp; Wilkinson, R. (2005). Social Determinants of Health</a:t>
            </a:r>
          </a:p>
          <a:p>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Taylor, S. E. (2015). Health Psychology</a:t>
            </a:r>
          </a:p>
          <a:p>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Seligman, M. E. P. (2011). Flourish</a:t>
            </a:r>
          </a:p>
          <a:p>
            <a:r>
              <a:rPr lang="en-GB" sz="2500" dirty="0">
                <a:latin typeface="Arial" panose="020B0604020202020204" pitchFamily="34" charset="0"/>
                <a:cs typeface="Arial" panose="020B0604020202020204" pitchFamily="34" charset="0"/>
              </a:rPr>
              <a:t>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 Berkman, L. F., et al. (2000). Social integration and health</a:t>
            </a:r>
          </a:p>
          <a:p>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 Barton, H., &amp; Grant, M. (2006). A health map for the local human habitat</a:t>
            </a:r>
          </a:p>
          <a:p>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Public Health England (2019). Health profile reports</a:t>
            </a:r>
          </a:p>
          <a:p>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Starfield, B. (2002). Primary Care: Balancing Health Needs</a:t>
            </a:r>
          </a:p>
          <a:p>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Nutbeam</a:t>
            </a:r>
            <a:r>
              <a:rPr lang="en-GB" sz="2500" dirty="0">
                <a:latin typeface="Arial" panose="020B0604020202020204" pitchFamily="34" charset="0"/>
                <a:cs typeface="Arial" panose="020B0604020202020204" pitchFamily="34" charset="0"/>
              </a:rPr>
              <a:t>, D. (2008). Health literacy as a public health goal</a:t>
            </a:r>
          </a:p>
          <a:p>
            <a:endParaRPr lang="en-GB" sz="2800" dirty="0"/>
          </a:p>
          <a:p>
            <a:endParaRPr lang="en-US" dirty="0"/>
          </a:p>
        </p:txBody>
      </p:sp>
    </p:spTree>
    <p:extLst>
      <p:ext uri="{BB962C8B-B14F-4D97-AF65-F5344CB8AC3E}">
        <p14:creationId xmlns:p14="http://schemas.microsoft.com/office/powerpoint/2010/main" val="1784444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8FFD4A-1DF1-2AA3-C563-505FE7BFB6A0}"/>
              </a:ext>
            </a:extLst>
          </p:cNvPr>
          <p:cNvSpPr>
            <a:spLocks noGrp="1"/>
          </p:cNvSpPr>
          <p:nvPr>
            <p:ph idx="1"/>
          </p:nvPr>
        </p:nvSpPr>
        <p:spPr>
          <a:xfrm>
            <a:off x="179512" y="188640"/>
            <a:ext cx="8856984" cy="5472608"/>
          </a:xfrm>
        </p:spPr>
        <p:txBody>
          <a:bodyPr>
            <a:normAutofit/>
          </a:bodyPr>
          <a:lstStyle/>
          <a:p>
            <a:r>
              <a:rPr lang="en-GB" sz="1200" dirty="0">
                <a:latin typeface="Arial" panose="020B0604020202020204" pitchFamily="34" charset="0"/>
                <a:cs typeface="Arial" panose="020B0604020202020204" pitchFamily="34" charset="0"/>
                <a:hlinkClick r:id="rId2"/>
              </a:rPr>
              <a:t>National Health Service</a:t>
            </a:r>
            <a:r>
              <a:rPr lang="en-GB" sz="1200" dirty="0">
                <a:latin typeface="Arial" panose="020B0604020202020204" pitchFamily="34" charset="0"/>
                <a:cs typeface="Arial" panose="020B0604020202020204" pitchFamily="34" charset="0"/>
              </a:rPr>
              <a:t> (2024) MMR (measles, mumps and rubella) vaccine. Available at: https://</a:t>
            </a:r>
            <a:r>
              <a:rPr lang="en-GB" sz="1200" dirty="0" err="1">
                <a:latin typeface="Arial" panose="020B0604020202020204" pitchFamily="34" charset="0"/>
                <a:cs typeface="Arial" panose="020B0604020202020204" pitchFamily="34" charset="0"/>
              </a:rPr>
              <a:t>www.nhs.uk</a:t>
            </a:r>
            <a:r>
              <a:rPr lang="en-GB" sz="1200" dirty="0">
                <a:latin typeface="Arial" panose="020B0604020202020204" pitchFamily="34" charset="0"/>
                <a:cs typeface="Arial" panose="020B0604020202020204" pitchFamily="34" charset="0"/>
              </a:rPr>
              <a:t>/conditions/vaccinations/</a:t>
            </a:r>
            <a:r>
              <a:rPr lang="en-GB" sz="1200" dirty="0" err="1">
                <a:latin typeface="Arial" panose="020B0604020202020204" pitchFamily="34" charset="0"/>
                <a:cs typeface="Arial" panose="020B0604020202020204" pitchFamily="34" charset="0"/>
              </a:rPr>
              <a:t>mmr</a:t>
            </a:r>
            <a:r>
              <a:rPr lang="en-GB" sz="1200" dirty="0">
                <a:latin typeface="Arial" panose="020B0604020202020204" pitchFamily="34" charset="0"/>
                <a:cs typeface="Arial" panose="020B0604020202020204" pitchFamily="34" charset="0"/>
              </a:rPr>
              <a:t>-vaccine/ (Accessed: 12 March 2026).</a:t>
            </a:r>
          </a:p>
          <a:p>
            <a:r>
              <a:rPr lang="en-GB" sz="1200" dirty="0">
                <a:latin typeface="Arial" panose="020B0604020202020204" pitchFamily="34" charset="0"/>
                <a:cs typeface="Arial" panose="020B0604020202020204" pitchFamily="34" charset="0"/>
                <a:hlinkClick r:id="rId3"/>
              </a:rPr>
              <a:t>NHS England</a:t>
            </a:r>
            <a:r>
              <a:rPr lang="en-GB" sz="1200" dirty="0">
                <a:latin typeface="Arial" panose="020B0604020202020204" pitchFamily="34" charset="0"/>
                <a:cs typeface="Arial" panose="020B0604020202020204" pitchFamily="34" charset="0"/>
              </a:rPr>
              <a:t> (2024) NHS launches catch-up campaign for missed MMR vaccines. Available at: https://</a:t>
            </a:r>
            <a:r>
              <a:rPr lang="en-GB" sz="1200" dirty="0" err="1">
                <a:latin typeface="Arial" panose="020B0604020202020204" pitchFamily="34" charset="0"/>
                <a:cs typeface="Arial" panose="020B0604020202020204" pitchFamily="34" charset="0"/>
              </a:rPr>
              <a:t>www.england.nhs.uk</a:t>
            </a:r>
            <a:r>
              <a:rPr lang="en-GB" sz="1200" dirty="0">
                <a:latin typeface="Arial" panose="020B0604020202020204" pitchFamily="34" charset="0"/>
                <a:cs typeface="Arial" panose="020B0604020202020204" pitchFamily="34" charset="0"/>
              </a:rPr>
              <a:t> (Accessed: 12 March 2026).</a:t>
            </a:r>
          </a:p>
          <a:p>
            <a:r>
              <a:rPr lang="en-GB" sz="1200" dirty="0">
                <a:latin typeface="Arial" panose="020B0604020202020204" pitchFamily="34" charset="0"/>
                <a:cs typeface="Arial" panose="020B0604020202020204" pitchFamily="34" charset="0"/>
                <a:hlinkClick r:id="rId4"/>
              </a:rPr>
              <a:t>UK Health Security Agency</a:t>
            </a:r>
            <a:r>
              <a:rPr lang="en-GB" sz="1200" dirty="0">
                <a:latin typeface="Arial" panose="020B0604020202020204" pitchFamily="34" charset="0"/>
                <a:cs typeface="Arial" panose="020B0604020202020204" pitchFamily="34" charset="0"/>
              </a:rPr>
              <a:t> (2023) Mumps: epidemiology and surveillance. Available at: https://</a:t>
            </a:r>
            <a:r>
              <a:rPr lang="en-GB" sz="1200" dirty="0" err="1">
                <a:latin typeface="Arial" panose="020B0604020202020204" pitchFamily="34" charset="0"/>
                <a:cs typeface="Arial" panose="020B0604020202020204" pitchFamily="34" charset="0"/>
              </a:rPr>
              <a:t>www.gov.uk</a:t>
            </a:r>
            <a:r>
              <a:rPr lang="en-GB" sz="1200" dirty="0">
                <a:latin typeface="Arial" panose="020B0604020202020204" pitchFamily="34" charset="0"/>
                <a:cs typeface="Arial" panose="020B0604020202020204" pitchFamily="34" charset="0"/>
              </a:rPr>
              <a:t> (Accessed: 12 March 2026).</a:t>
            </a:r>
          </a:p>
          <a:p>
            <a:r>
              <a:rPr lang="en-GB" sz="1200" dirty="0">
                <a:latin typeface="Arial" panose="020B0604020202020204" pitchFamily="34" charset="0"/>
                <a:cs typeface="Arial" panose="020B0604020202020204" pitchFamily="34" charset="0"/>
                <a:hlinkClick r:id="rId5"/>
              </a:rPr>
              <a:t>UK Health Security Agency</a:t>
            </a:r>
            <a:r>
              <a:rPr lang="en-GB" sz="1200" dirty="0">
                <a:latin typeface="Arial" panose="020B0604020202020204" pitchFamily="34" charset="0"/>
                <a:cs typeface="Arial" panose="020B0604020202020204" pitchFamily="34" charset="0"/>
              </a:rPr>
              <a:t> (2025) Changes to the childhood vaccination schedule. Available at: https://</a:t>
            </a:r>
            <a:r>
              <a:rPr lang="en-GB" sz="1200" dirty="0" err="1">
                <a:latin typeface="Arial" panose="020B0604020202020204" pitchFamily="34" charset="0"/>
                <a:cs typeface="Arial" panose="020B0604020202020204" pitchFamily="34" charset="0"/>
              </a:rPr>
              <a:t>ukhsa.blog.gov.uk</a:t>
            </a:r>
            <a:r>
              <a:rPr lang="en-GB" sz="1200" dirty="0">
                <a:latin typeface="Arial" panose="020B0604020202020204" pitchFamily="34" charset="0"/>
                <a:cs typeface="Arial" panose="020B0604020202020204" pitchFamily="34" charset="0"/>
              </a:rPr>
              <a:t> (Accessed: 12 March 2026).</a:t>
            </a:r>
          </a:p>
          <a:p>
            <a:r>
              <a:rPr lang="en-GB" sz="1200" dirty="0">
                <a:latin typeface="Arial" panose="020B0604020202020204" pitchFamily="34" charset="0"/>
                <a:cs typeface="Arial" panose="020B0604020202020204" pitchFamily="34" charset="0"/>
                <a:hlinkClick r:id="rId6"/>
              </a:rPr>
              <a:t>World Health Organization</a:t>
            </a:r>
            <a:r>
              <a:rPr lang="en-GB" sz="1200" dirty="0">
                <a:latin typeface="Arial" panose="020B0604020202020204" pitchFamily="34" charset="0"/>
                <a:cs typeface="Arial" panose="020B0604020202020204" pitchFamily="34" charset="0"/>
              </a:rPr>
              <a:t> (2023) Mumps. Available at: https://</a:t>
            </a:r>
            <a:r>
              <a:rPr lang="en-GB" sz="1200" dirty="0" err="1">
                <a:latin typeface="Arial" panose="020B0604020202020204" pitchFamily="34" charset="0"/>
                <a:cs typeface="Arial" panose="020B0604020202020204" pitchFamily="34" charset="0"/>
              </a:rPr>
              <a:t>www.who.int</a:t>
            </a:r>
            <a:r>
              <a:rPr lang="en-GB" sz="1200" dirty="0">
                <a:latin typeface="Arial" panose="020B0604020202020204" pitchFamily="34" charset="0"/>
                <a:cs typeface="Arial" panose="020B0604020202020204" pitchFamily="34" charset="0"/>
              </a:rPr>
              <a:t> (Accessed: 12 March 2026).</a:t>
            </a:r>
          </a:p>
          <a:p>
            <a:r>
              <a:rPr lang="en-GB" sz="1200" dirty="0">
                <a:latin typeface="Arial" panose="020B0604020202020204" pitchFamily="34" charset="0"/>
                <a:cs typeface="Arial" panose="020B0604020202020204" pitchFamily="34" charset="0"/>
                <a:hlinkClick r:id="rId7"/>
              </a:rPr>
              <a:t>Centers for Disease Control and Prevention</a:t>
            </a:r>
            <a:r>
              <a:rPr lang="en-GB" sz="1200" dirty="0">
                <a:latin typeface="Arial" panose="020B0604020202020204" pitchFamily="34" charset="0"/>
                <a:cs typeface="Arial" panose="020B0604020202020204" pitchFamily="34" charset="0"/>
              </a:rPr>
              <a:t> (2023) Mumps vaccination. Available at: https://</a:t>
            </a:r>
            <a:r>
              <a:rPr lang="en-GB" sz="1200" dirty="0" err="1">
                <a:latin typeface="Arial" panose="020B0604020202020204" pitchFamily="34" charset="0"/>
                <a:cs typeface="Arial" panose="020B0604020202020204" pitchFamily="34" charset="0"/>
              </a:rPr>
              <a:t>www.cdc.gov</a:t>
            </a:r>
            <a:r>
              <a:rPr lang="en-GB" sz="1200" dirty="0">
                <a:latin typeface="Arial" panose="020B0604020202020204" pitchFamily="34" charset="0"/>
                <a:cs typeface="Arial" panose="020B0604020202020204" pitchFamily="34" charset="0"/>
              </a:rPr>
              <a:t> (Accessed: 12 March 2026).</a:t>
            </a:r>
          </a:p>
          <a:p>
            <a:r>
              <a:rPr lang="en-GB" sz="1200" dirty="0">
                <a:latin typeface="Arial" panose="020B0604020202020204" pitchFamily="34" charset="0"/>
                <a:cs typeface="Arial" panose="020B0604020202020204" pitchFamily="34" charset="0"/>
              </a:rPr>
              <a:t>CDC (2024) Serology to Diagnose Mumps. [Online]. Available at: https://</a:t>
            </a:r>
            <a:r>
              <a:rPr lang="en-GB" sz="1200" dirty="0" err="1">
                <a:latin typeface="Arial" panose="020B0604020202020204" pitchFamily="34" charset="0"/>
                <a:cs typeface="Arial" panose="020B0604020202020204" pitchFamily="34" charset="0"/>
              </a:rPr>
              <a:t>www.cdc.gov</a:t>
            </a:r>
            <a:r>
              <a:rPr lang="en-GB" sz="1200" dirty="0">
                <a:latin typeface="Arial" panose="020B0604020202020204" pitchFamily="34" charset="0"/>
                <a:cs typeface="Arial" panose="020B0604020202020204" pitchFamily="34" charset="0"/>
              </a:rPr>
              <a:t>/mumps/</a:t>
            </a:r>
            <a:r>
              <a:rPr lang="en-GB" sz="1200" dirty="0" err="1">
                <a:latin typeface="Arial" panose="020B0604020202020204" pitchFamily="34" charset="0"/>
                <a:cs typeface="Arial" panose="020B0604020202020204" pitchFamily="34" charset="0"/>
              </a:rPr>
              <a:t>php</a:t>
            </a:r>
            <a:r>
              <a:rPr lang="en-GB" sz="1200" dirty="0">
                <a:latin typeface="Arial" panose="020B0604020202020204" pitchFamily="34" charset="0"/>
                <a:cs typeface="Arial" panose="020B0604020202020204" pitchFamily="34" charset="0"/>
              </a:rPr>
              <a:t>/laboratories/</a:t>
            </a:r>
            <a:r>
              <a:rPr lang="en-GB" sz="1200" dirty="0" err="1">
                <a:latin typeface="Arial" panose="020B0604020202020204" pitchFamily="34" charset="0"/>
                <a:cs typeface="Arial" panose="020B0604020202020204" pitchFamily="34" charset="0"/>
              </a:rPr>
              <a:t>serology.html</a:t>
            </a:r>
            <a:r>
              <a:rPr lang="en-GB" sz="1200" dirty="0">
                <a:latin typeface="Arial" panose="020B0604020202020204" pitchFamily="34" charset="0"/>
                <a:cs typeface="Arial" panose="020B0604020202020204" pitchFamily="34" charset="0"/>
              </a:rPr>
              <a:t> (Accessed: 11 March 2026).</a:t>
            </a:r>
            <a:endParaRPr lang="pt-PT"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Medscape (2024) Mumps Workup. [Online]. Updated 15 March. Available at: https://</a:t>
            </a:r>
            <a:r>
              <a:rPr lang="en-GB" sz="1200" dirty="0" err="1">
                <a:latin typeface="Arial" panose="020B0604020202020204" pitchFamily="34" charset="0"/>
                <a:cs typeface="Arial" panose="020B0604020202020204" pitchFamily="34" charset="0"/>
              </a:rPr>
              <a:t>reference.medscape.com</a:t>
            </a:r>
            <a:r>
              <a:rPr lang="en-GB" sz="1200" dirty="0">
                <a:latin typeface="Arial" panose="020B0604020202020204" pitchFamily="34" charset="0"/>
                <a:cs typeface="Arial" panose="020B0604020202020204" pitchFamily="34" charset="0"/>
              </a:rPr>
              <a:t>/article/966678-workup (Accessed: 11 March 2026).</a:t>
            </a:r>
            <a:endParaRPr lang="pt-PT"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Prévot-Monsacré</a:t>
            </a:r>
            <a:r>
              <a:rPr lang="en-GB" sz="1200" dirty="0">
                <a:latin typeface="Arial" panose="020B0604020202020204" pitchFamily="34" charset="0"/>
                <a:cs typeface="Arial" panose="020B0604020202020204" pitchFamily="34" charset="0"/>
              </a:rPr>
              <a:t>, P. et al. (2023) 'Epidemiology of mumps cases in France', Vaccine, 41(51).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10.1016/j.vaccine.2023.11.025.</a:t>
            </a:r>
            <a:endParaRPr lang="pt-PT"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Van Boven, M. et al. (2023) 'Infection attack rate of mumps', </a:t>
            </a:r>
            <a:r>
              <a:rPr lang="en-GB" sz="1200" dirty="0" err="1">
                <a:latin typeface="Arial" panose="020B0604020202020204" pitchFamily="34" charset="0"/>
                <a:cs typeface="Arial" panose="020B0604020202020204" pitchFamily="34" charset="0"/>
              </a:rPr>
              <a:t>medRxiv</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10.1101/2023.09.12.23295419.</a:t>
            </a:r>
            <a:endParaRPr lang="pt-PT"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Zusi, K. (2020) 'The story behind the mumps outbreaks', Harvard Gazette, 11 February. Available at: https://</a:t>
            </a:r>
            <a:r>
              <a:rPr lang="en-GB" sz="1200" dirty="0" err="1">
                <a:latin typeface="Arial" panose="020B0604020202020204" pitchFamily="34" charset="0"/>
                <a:cs typeface="Arial" panose="020B0604020202020204" pitchFamily="34" charset="0"/>
              </a:rPr>
              <a:t>news.harvard.edu</a:t>
            </a:r>
            <a:r>
              <a:rPr lang="en-GB" sz="1200" dirty="0">
                <a:latin typeface="Arial" panose="020B0604020202020204" pitchFamily="34" charset="0"/>
                <a:cs typeface="Arial" panose="020B0604020202020204" pitchFamily="34" charset="0"/>
              </a:rPr>
              <a:t>/gazette/story/2020/02/the-story-behind-the-mumps-outbreaks-of-2016-17/ (Accessed: 11 March 2026).</a:t>
            </a:r>
          </a:p>
          <a:p>
            <a:endParaRPr lang="en-US" sz="1200" dirty="0"/>
          </a:p>
        </p:txBody>
      </p:sp>
    </p:spTree>
    <p:extLst>
      <p:ext uri="{BB962C8B-B14F-4D97-AF65-F5344CB8AC3E}">
        <p14:creationId xmlns:p14="http://schemas.microsoft.com/office/powerpoint/2010/main" val="30735634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documentManagement/types"/>
    <ds:schemaRef ds:uri="http://purl.org/dc/terms/"/>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f856874f-9946-48cd-ac29-4cb76853c4c1"/>
    <ds:schemaRef ds:uri="http://purl.org/dc/dcmitype/"/>
  </ds:schemaRefs>
</ds:datastoreItem>
</file>

<file path=customXml/itemProps2.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2013</TotalTime>
  <Words>2092</Words>
  <Application>Microsoft Office PowerPoint</Application>
  <PresentationFormat>On-screen Show (4:3)</PresentationFormat>
  <Paragraphs>168</Paragraphs>
  <Slides>13</Slides>
  <Notes>6</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20140311PresentationUWTSDTemplate</vt:lpstr>
      <vt:lpstr>INTRODUCTION TO PUBLIC HEALTH</vt:lpstr>
      <vt:lpstr>Group 1 (Mumps)</vt:lpstr>
      <vt:lpstr>Presentation Overview</vt:lpstr>
      <vt:lpstr>Introduction/Overview (disease)</vt:lpstr>
      <vt:lpstr>Main approaches and strategies used to measure  (disease) - Priscilla  </vt:lpstr>
      <vt:lpstr>Main approaches and strategies used to monitor Mumps – HANA &lt;3</vt:lpstr>
      <vt:lpstr>Main approaches and strategies used to control (disease) - Hule</vt:lpstr>
      <vt:lpstr>What policy and strategies are available to the UK government to maintain public health? - Divine</vt:lpstr>
      <vt:lpstr> What  health education  will you give  to the college management to prevent the outbreak</vt:lpstr>
      <vt:lpstr>Conclusion </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Hanna Kamaran (2438805)</cp:lastModifiedBy>
  <cp:revision>108</cp:revision>
  <dcterms:created xsi:type="dcterms:W3CDTF">2015-04-14T15:21:28Z</dcterms:created>
  <dcterms:modified xsi:type="dcterms:W3CDTF">2026-03-23T01:26:19Z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