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451" r:id="rId6"/>
    <p:sldId id="551" r:id="rId7"/>
    <p:sldId id="553" r:id="rId8"/>
    <p:sldId id="552" r:id="rId9"/>
    <p:sldId id="554" r:id="rId10"/>
    <p:sldId id="555" r:id="rId11"/>
    <p:sldId id="556" r:id="rId12"/>
    <p:sldId id="557" r:id="rId13"/>
    <p:sldId id="558" r:id="rId14"/>
    <p:sldId id="559" r:id="rId15"/>
    <p:sldId id="560" r:id="rId16"/>
    <p:sldId id="561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3" d="100"/>
          <a:sy n="53" d="100"/>
        </p:scale>
        <p:origin x="166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George Marcus. ‘Introduction: Notes toward an ethnographic memoir of supervising graduate research through anthropology's decades of transformation’. In: </a:t>
            </a:r>
            <a:r>
              <a:rPr lang="en-GB" i="1" dirty="0"/>
              <a:t>Fieldwork is not what it used to be,</a:t>
            </a:r>
            <a:r>
              <a:rPr lang="en-GB" dirty="0"/>
              <a:t> ed. by James D. </a:t>
            </a:r>
            <a:r>
              <a:rPr lang="en-GB" dirty="0" err="1"/>
              <a:t>Faubion</a:t>
            </a:r>
            <a:r>
              <a:rPr lang="en-GB" dirty="0"/>
              <a:t> and George E. Marcus. Cornell, 2009, pp.1-34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639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Theory, Methods and Practice: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Critical Perspectives in Anthropology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E3F4-EEF9-4478-A41E-1304AF921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can go wrong?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68D66-C2FE-4D36-968E-9399AA700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Reading</a:t>
            </a:r>
            <a:r>
              <a:rPr lang="en-GB" dirty="0"/>
              <a:t>:</a:t>
            </a:r>
          </a:p>
          <a:p>
            <a:r>
              <a:rPr lang="en-GB" dirty="0"/>
              <a:t>Philippe </a:t>
            </a:r>
            <a:r>
              <a:rPr lang="en-GB" dirty="0" err="1"/>
              <a:t>Bourgois</a:t>
            </a:r>
            <a:r>
              <a:rPr lang="en-GB" dirty="0"/>
              <a:t>. Confronting the Ethics of Ethnography: Lessons from fieldwork in Central America. In: </a:t>
            </a:r>
            <a:r>
              <a:rPr lang="en-GB" i="1" dirty="0"/>
              <a:t>Ethnographic Fieldwork: An Anthropological Reader: Second Edition</a:t>
            </a:r>
            <a:r>
              <a:rPr lang="en-GB" dirty="0"/>
              <a:t>, ed. by J. </a:t>
            </a:r>
            <a:r>
              <a:rPr lang="en-GB" dirty="0" err="1"/>
              <a:t>Sulka</a:t>
            </a:r>
            <a:r>
              <a:rPr lang="en-GB" dirty="0"/>
              <a:t> and A. Robben</a:t>
            </a:r>
            <a:r>
              <a:rPr lang="en-GB" i="1" dirty="0"/>
              <a:t>. </a:t>
            </a:r>
            <a:r>
              <a:rPr lang="en-GB" dirty="0"/>
              <a:t>Oxford: Blackwell, pp. 288-297.</a:t>
            </a:r>
          </a:p>
        </p:txBody>
      </p:sp>
    </p:spTree>
    <p:extLst>
      <p:ext uri="{BB962C8B-B14F-4D97-AF65-F5344CB8AC3E}">
        <p14:creationId xmlns:p14="http://schemas.microsoft.com/office/powerpoint/2010/main" val="315864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391E7-54C2-4161-8695-7080101C0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28CD6-10B3-4914-BB62-C322BDDCF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Fieldwork emblematic of disciplinary identity </a:t>
            </a:r>
          </a:p>
          <a:p>
            <a:pPr lvl="1"/>
            <a:r>
              <a:rPr lang="en-GB" dirty="0"/>
              <a:t>rite of passage </a:t>
            </a:r>
          </a:p>
          <a:p>
            <a:r>
              <a:rPr lang="en-GB" dirty="0"/>
              <a:t>But in happens in varying situations and with  varying retrospective degrees of distance</a:t>
            </a:r>
          </a:p>
          <a:p>
            <a:r>
              <a:rPr lang="en-GB" dirty="0"/>
              <a:t>-&gt; transformation of classic form of doing fieldwork  </a:t>
            </a:r>
          </a:p>
        </p:txBody>
      </p:sp>
    </p:spTree>
    <p:extLst>
      <p:ext uri="{BB962C8B-B14F-4D97-AF65-F5344CB8AC3E}">
        <p14:creationId xmlns:p14="http://schemas.microsoft.com/office/powerpoint/2010/main" val="4277343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4F4C-EB2C-4EFD-83EE-117232C4B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are we going far enough?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897F2-76ED-432C-88B6-AC9D72322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05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52D25-87E8-4A22-8DC4-CE5EF19CA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Philippe </a:t>
            </a:r>
            <a:r>
              <a:rPr lang="en-GB" dirty="0" err="1"/>
              <a:t>Bourgois</a:t>
            </a:r>
            <a:r>
              <a:rPr lang="en-GB" dirty="0"/>
              <a:t> argues that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0E6DD-D72B-43C0-9463-87176D400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“Traditionally our discipline cites a limited dimension of ethical dilemmas: We worry about whether or not our research subjects have truly consented in an ‘informed’ manner to our study; we ponder over the honesty of our presentation of self; we condemn the distortion in the local economy caused by the resources we inject into it in the form of ‘informants’’ gifts or wages; ….” and so on (p. 289)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51275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85D57-5742-474E-A71F-797D36533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47830-153B-482A-91D2-71130A45E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“What about the larger moral and human dimensions of the political and economic structures ravaging most of the people that anthropologists have studied?” (pp. 289-290)</a:t>
            </a:r>
          </a:p>
        </p:txBody>
      </p:sp>
    </p:spTree>
    <p:extLst>
      <p:ext uri="{BB962C8B-B14F-4D97-AF65-F5344CB8AC3E}">
        <p14:creationId xmlns:p14="http://schemas.microsoft.com/office/powerpoint/2010/main" val="2865403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6C4A4-3490-472D-8493-9B17FE181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Example: fieldwork in Central America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8803C-FD22-4D78-ABBD-1549DA33E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Nicaragua in 1979</a:t>
            </a:r>
          </a:p>
          <a:p>
            <a:r>
              <a:rPr lang="en-GB" dirty="0"/>
              <a:t>Among the  </a:t>
            </a:r>
            <a:r>
              <a:rPr lang="en-GB" dirty="0" err="1"/>
              <a:t>Miskitu</a:t>
            </a:r>
            <a:r>
              <a:rPr lang="en-GB" dirty="0"/>
              <a:t> (an indigenous group)</a:t>
            </a:r>
          </a:p>
          <a:p>
            <a:r>
              <a:rPr lang="en-GB" dirty="0"/>
              <a:t>Soon after arrival the indigenous population began to mobilise to defend their rights (supported by the CIA)</a:t>
            </a:r>
          </a:p>
          <a:p>
            <a:r>
              <a:rPr lang="en-GB" dirty="0"/>
              <a:t>-&gt; bloody conflict broke out  </a:t>
            </a:r>
          </a:p>
          <a:p>
            <a:r>
              <a:rPr lang="en-GB" dirty="0"/>
              <a:t>Fieldwork came to a stop </a:t>
            </a:r>
          </a:p>
        </p:txBody>
      </p:sp>
    </p:spTree>
    <p:extLst>
      <p:ext uri="{BB962C8B-B14F-4D97-AF65-F5344CB8AC3E}">
        <p14:creationId xmlns:p14="http://schemas.microsoft.com/office/powerpoint/2010/main" val="2203315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40C48-B7FA-470C-860A-7FEDE360E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reaction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43740-6B43-43E9-9E97-62CB259E2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Violation of several anthropological ethics  (p. 295)</a:t>
            </a:r>
          </a:p>
          <a:p>
            <a:pPr lvl="1"/>
            <a:r>
              <a:rPr lang="en-GB" dirty="0"/>
              <a:t> crossed internationally border illegally</a:t>
            </a:r>
          </a:p>
          <a:p>
            <a:pPr lvl="1"/>
            <a:r>
              <a:rPr lang="en-GB" dirty="0"/>
              <a:t>Did not notify university </a:t>
            </a:r>
          </a:p>
          <a:p>
            <a:pPr lvl="1"/>
            <a:r>
              <a:rPr lang="en-GB" dirty="0"/>
              <a:t>Made contact to media and human rights organizations which violated the privacy of his research subjects</a:t>
            </a:r>
          </a:p>
          <a:p>
            <a:pPr lvl="1"/>
            <a:r>
              <a:rPr lang="en-GB" dirty="0"/>
              <a:t>Jeopardized future research by breaking law and calling attention to government repression in public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282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1D039-B491-4520-85EF-5C7AFFC88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EA65B-B666-4776-9FC5-493318367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“… had I not gone to the media with my testimony of human rights violations anthropological ethics would not have been violated in as serious a manner.” (p. 295)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21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435DE-10E1-4AA8-BC09-B104A3BED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934F7-FD3E-47E0-B963-4F7C153F6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“I discovered that a North American anthropologist is not supposed to document human rights violations if it involves violating a host country government’s law or contravenes the informed consent and right to privacy of the parties involved.” (p. 295)</a:t>
            </a:r>
          </a:p>
        </p:txBody>
      </p:sp>
    </p:spTree>
    <p:extLst>
      <p:ext uri="{BB962C8B-B14F-4D97-AF65-F5344CB8AC3E}">
        <p14:creationId xmlns:p14="http://schemas.microsoft.com/office/powerpoint/2010/main" val="1521140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54866-F76D-48A3-8460-6A5A37073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Bourgois</a:t>
            </a:r>
            <a:r>
              <a:rPr lang="en-GB" dirty="0"/>
              <a:t>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592E5-A426-43D5-BF71-9683E779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 rooted in “value-free” science  and the specifically North American epistemology of relativism </a:t>
            </a:r>
          </a:p>
          <a:p>
            <a:r>
              <a:rPr lang="en-GB" dirty="0"/>
              <a:t>It forbids engaged research and denies absolute assertations including the universal human rights </a:t>
            </a:r>
          </a:p>
        </p:txBody>
      </p:sp>
    </p:spTree>
    <p:extLst>
      <p:ext uri="{BB962C8B-B14F-4D97-AF65-F5344CB8AC3E}">
        <p14:creationId xmlns:p14="http://schemas.microsoft.com/office/powerpoint/2010/main" val="32872783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672BA-3A40-43C0-9448-ACE2253E4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implications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5D12F-6076-4530-B9E8-CFA370A4E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“Are we supposed to abandon controversial research? …</a:t>
            </a:r>
          </a:p>
          <a:p>
            <a:r>
              <a:rPr lang="en-GB" dirty="0"/>
              <a:t>How does one obtain meaningful information on peasant/landlord relations if the landlord is required to provide truly informed consent? ..</a:t>
            </a:r>
          </a:p>
          <a:p>
            <a:r>
              <a:rPr lang="en-GB" dirty="0"/>
              <a:t>Where does none draw the line?” (p. 296)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698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8C3F4-0AD3-481A-9600-CD5C6E58B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D7C9E-B484-42DB-8221-18CEEAB55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“It would be dangerous and arrogant to think that there are definite answers to any of these ethic/moral questions. We need to discuss them and think about them in both practical and theoretical terms.” (p. 297)</a:t>
            </a:r>
          </a:p>
        </p:txBody>
      </p:sp>
    </p:spTree>
    <p:extLst>
      <p:ext uri="{BB962C8B-B14F-4D97-AF65-F5344CB8AC3E}">
        <p14:creationId xmlns:p14="http://schemas.microsoft.com/office/powerpoint/2010/main" val="17666214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1323</TotalTime>
  <Words>571</Words>
  <Application>Microsoft Office PowerPoint</Application>
  <PresentationFormat>On-screen Show (4:3)</PresentationFormat>
  <Paragraphs>41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Theory, Methods and Practice: Critical Perspectives in Anthropology</vt:lpstr>
      <vt:lpstr>What can go wrong?  </vt:lpstr>
      <vt:lpstr>Starting point</vt:lpstr>
      <vt:lpstr>But are we going far enough? </vt:lpstr>
      <vt:lpstr>Philippe Bourgois argues that </vt:lpstr>
      <vt:lpstr>But </vt:lpstr>
      <vt:lpstr>Example: fieldwork in Central America </vt:lpstr>
      <vt:lpstr>Academic reaction </vt:lpstr>
      <vt:lpstr>PowerPoint Presentation</vt:lpstr>
      <vt:lpstr>PowerPoint Presentation</vt:lpstr>
      <vt:lpstr>According to Bourgois …</vt:lpstr>
      <vt:lpstr>Further implications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182</cp:revision>
  <cp:lastPrinted>2017-03-06T16:11:16Z</cp:lastPrinted>
  <dcterms:created xsi:type="dcterms:W3CDTF">2015-04-14T15:21:28Z</dcterms:created>
  <dcterms:modified xsi:type="dcterms:W3CDTF">2019-08-23T14:55:07Z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