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24"/>
  </p:notesMasterIdLst>
  <p:sldIdLst>
    <p:sldId id="366" r:id="rId5"/>
    <p:sldId id="367" r:id="rId6"/>
    <p:sldId id="368" r:id="rId7"/>
    <p:sldId id="373" r:id="rId8"/>
    <p:sldId id="374" r:id="rId9"/>
    <p:sldId id="375" r:id="rId10"/>
    <p:sldId id="376" r:id="rId11"/>
    <p:sldId id="349" r:id="rId12"/>
    <p:sldId id="377" r:id="rId13"/>
    <p:sldId id="385" r:id="rId14"/>
    <p:sldId id="350" r:id="rId15"/>
    <p:sldId id="378" r:id="rId16"/>
    <p:sldId id="351" r:id="rId17"/>
    <p:sldId id="357" r:id="rId18"/>
    <p:sldId id="379" r:id="rId19"/>
    <p:sldId id="380" r:id="rId20"/>
    <p:sldId id="381" r:id="rId21"/>
    <p:sldId id="382" r:id="rId22"/>
    <p:sldId id="38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61C02B-51D1-4A2C-AAD4-4D02DC810BA6}" v="44" dt="2024-10-06T17:59:15.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314" autoAdjust="0"/>
  </p:normalViewPr>
  <p:slideViewPr>
    <p:cSldViewPr snapToGrid="0">
      <p:cViewPr varScale="1">
        <p:scale>
          <a:sx n="88" d="100"/>
          <a:sy n="88" d="100"/>
        </p:scale>
        <p:origin x="33"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82B1274C-4CB8-4415-9441-9798BF41BE6D}" type="parTrans" cxnId="{05FB0A95-AC11-4868-B3D6-C5557BC0C6E3}">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t>Conceptual understanding</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dirty="0" err="1"/>
            <a:t>Communicating</a:t>
          </a:r>
          <a:r>
            <a:rPr lang="cy-GB" sz="1800" dirty="0"/>
            <a:t> </a:t>
          </a:r>
          <a:r>
            <a:rPr lang="cy-GB" sz="1800" dirty="0" err="1"/>
            <a:t>with</a:t>
          </a:r>
          <a:r>
            <a:rPr lang="cy-GB" sz="1800" dirty="0"/>
            <a:t> </a:t>
          </a:r>
          <a:r>
            <a:rPr lang="cy-GB" sz="1800" dirty="0" err="1"/>
            <a:t>symbols</a:t>
          </a:r>
          <a:endParaRPr lang="en-GB" sz="1800" dirty="0"/>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a:t>Strategic competence</a:t>
          </a:r>
          <a:endParaRPr lang="en-GB" sz="1800"/>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a:t>Fluency</a:t>
          </a:r>
          <a:endParaRPr lang="en-GB" sz="1800"/>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a:t>Logical reasoning</a:t>
          </a:r>
          <a:endParaRPr lang="en-GB" sz="1800"/>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50611" custScaleY="92432">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72737" custScaleY="101579" custRadScaleRad="99020" custRadScaleInc="768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9084"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2548">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90574"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latin typeface="Arial" panose="020B0604020202020204" pitchFamily="34" charset="0"/>
              <a:cs typeface="Arial" panose="020B0604020202020204" pitchFamily="34" charset="0"/>
            </a:rPr>
            <a:t>Dealltwriaeth gysyniadol</a:t>
          </a:r>
          <a:endParaRPr lang="en-GB" sz="180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dirty="0">
              <a:latin typeface="Arial" panose="020B0604020202020204" pitchFamily="34" charset="0"/>
              <a:cs typeface="Arial" panose="020B0604020202020204" pitchFamily="34" charset="0"/>
            </a:rPr>
            <a:t>Cyfathrebu â symbolau</a:t>
          </a:r>
          <a:endParaRPr lang="en-GB" sz="180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a:latin typeface="Arial" panose="020B0604020202020204" pitchFamily="34" charset="0"/>
              <a:cs typeface="Arial" panose="020B0604020202020204" pitchFamily="34" charset="0"/>
            </a:rPr>
            <a:t>Cymhwysedd strategol</a:t>
          </a:r>
          <a:endParaRPr lang="en-GB" sz="180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dirty="0">
              <a:latin typeface="Arial" panose="020B0604020202020204" pitchFamily="34" charset="0"/>
              <a:cs typeface="Arial" panose="020B0604020202020204" pitchFamily="34" charset="0"/>
            </a:rPr>
            <a:t>Rhuglder</a:t>
          </a:r>
          <a:endParaRPr lang="en-GB" sz="1800" dirty="0">
            <a:latin typeface="Arial" panose="020B0604020202020204" pitchFamily="34" charset="0"/>
            <a:cs typeface="Arial" panose="020B0604020202020204" pitchFamily="34" charset="0"/>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latin typeface="Arial" panose="020B0604020202020204" pitchFamily="34" charset="0"/>
              <a:cs typeface="Arial" panose="020B0604020202020204" pitchFamily="34" charset="0"/>
            </a:rPr>
            <a:t>Rhesymu rhesymegol</a:t>
          </a:r>
          <a:endParaRPr lang="en-GB" sz="180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92432">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101579" custRadScaleRad="99020" custRadScaleInc="768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9084"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2548">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90574"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99745" custScaleY="92502"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74018" custScaleY="71324"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82B1274C-4CB8-4415-9441-9798BF41BE6D}" type="parTrans" cxnId="{05FB0A95-AC11-4868-B3D6-C5557BC0C6E3}">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10393" y="18788"/>
          <a:ext cx="2010639" cy="802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Conceptual understanding</a:t>
          </a:r>
          <a:endParaRPr lang="en-GB" sz="1800" kern="1200" dirty="0"/>
        </a:p>
      </dsp:txBody>
      <dsp:txXfrm>
        <a:off x="1949547" y="57942"/>
        <a:ext cx="1932331" cy="723763"/>
      </dsp:txXfrm>
    </dsp:sp>
    <dsp:sp modelId="{5BBD79D9-7258-4E6B-B563-D9BB78C1C1CE}">
      <dsp:nvSpPr>
        <dsp:cNvPr id="0" name=""/>
        <dsp:cNvSpPr/>
      </dsp:nvSpPr>
      <dsp:spPr>
        <a:xfrm>
          <a:off x="1146749" y="393194"/>
          <a:ext cx="3465188" cy="3465188"/>
        </a:xfrm>
        <a:custGeom>
          <a:avLst/>
          <a:gdLst/>
          <a:ahLst/>
          <a:cxnLst/>
          <a:rect l="0" t="0" r="0" b="0"/>
          <a:pathLst>
            <a:path>
              <a:moveTo>
                <a:pt x="2779576" y="352118"/>
              </a:moveTo>
              <a:arcTo wR="1732594" hR="1732594" stAng="18430646" swAng="129819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10559" y="1234304"/>
          <a:ext cx="2306018" cy="881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Communicating</a:t>
          </a:r>
          <a:r>
            <a:rPr lang="cy-GB" sz="1800" kern="1200" dirty="0"/>
            <a:t> </a:t>
          </a:r>
          <a:r>
            <a:rPr lang="cy-GB" sz="1800" kern="1200" dirty="0" err="1"/>
            <a:t>with</a:t>
          </a:r>
          <a:r>
            <a:rPr lang="cy-GB" sz="1800" kern="1200" dirty="0"/>
            <a:t> </a:t>
          </a:r>
          <a:r>
            <a:rPr lang="cy-GB" sz="1800" kern="1200" dirty="0" err="1"/>
            <a:t>symbols</a:t>
          </a:r>
          <a:endParaRPr lang="en-GB" sz="1800" kern="1200" dirty="0"/>
        </a:p>
      </dsp:txBody>
      <dsp:txXfrm>
        <a:off x="3453588" y="1277333"/>
        <a:ext cx="2219960" cy="795386"/>
      </dsp:txXfrm>
    </dsp:sp>
    <dsp:sp modelId="{9134C1D7-8A97-4A58-9387-B7E73CD0F522}">
      <dsp:nvSpPr>
        <dsp:cNvPr id="0" name=""/>
        <dsp:cNvSpPr/>
      </dsp:nvSpPr>
      <dsp:spPr>
        <a:xfrm>
          <a:off x="1169909" y="503185"/>
          <a:ext cx="3465188" cy="3465188"/>
        </a:xfrm>
        <a:custGeom>
          <a:avLst/>
          <a:gdLst/>
          <a:ahLst/>
          <a:cxnLst/>
          <a:rect l="0" t="0" r="0" b="0"/>
          <a:pathLst>
            <a:path>
              <a:moveTo>
                <a:pt x="3461713" y="1622908"/>
              </a:moveTo>
              <a:arcTo wR="1732594" hR="1732594" stAng="21382220" swAng="20481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01099" y="3124213"/>
          <a:ext cx="1776869" cy="859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a:t>Strategic competence</a:t>
          </a:r>
          <a:endParaRPr lang="en-GB" sz="1800" kern="1200"/>
        </a:p>
      </dsp:txBody>
      <dsp:txXfrm>
        <a:off x="3143071" y="3166185"/>
        <a:ext cx="1692925" cy="775849"/>
      </dsp:txXfrm>
    </dsp:sp>
    <dsp:sp modelId="{7FB4609E-DC55-4AFA-AACC-C5766F042F4A}">
      <dsp:nvSpPr>
        <dsp:cNvPr id="0" name=""/>
        <dsp:cNvSpPr/>
      </dsp:nvSpPr>
      <dsp:spPr>
        <a:xfrm>
          <a:off x="1364868" y="443213"/>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08884" y="3152577"/>
          <a:ext cx="1776869" cy="8030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a:t>Logical reasoning</a:t>
          </a:r>
          <a:endParaRPr lang="en-GB" sz="1800" kern="1200"/>
        </a:p>
      </dsp:txBody>
      <dsp:txXfrm>
        <a:off x="1048087" y="3191780"/>
        <a:ext cx="1698463" cy="724672"/>
      </dsp:txXfrm>
    </dsp:sp>
    <dsp:sp modelId="{5A16D349-78E8-48BD-9D23-7C3DF98CEBAA}">
      <dsp:nvSpPr>
        <dsp:cNvPr id="0" name=""/>
        <dsp:cNvSpPr/>
      </dsp:nvSpPr>
      <dsp:spPr>
        <a:xfrm>
          <a:off x="1266466" y="549618"/>
          <a:ext cx="3465188" cy="3465188"/>
        </a:xfrm>
        <a:custGeom>
          <a:avLst/>
          <a:gdLst/>
          <a:ahLst/>
          <a:cxnLst/>
          <a:rect l="0" t="0" r="0" b="0"/>
          <a:pathLst>
            <a:path>
              <a:moveTo>
                <a:pt x="230288" y="2595706"/>
              </a:moveTo>
              <a:arcTo wR="1732594" hR="1732594" stAng="9007294" swAng="164542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79487" y="1562098"/>
          <a:ext cx="1776869" cy="7859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a:t>Fluency</a:t>
          </a:r>
          <a:endParaRPr lang="en-GB" sz="1800" kern="1200"/>
        </a:p>
      </dsp:txBody>
      <dsp:txXfrm>
        <a:off x="417854" y="1600465"/>
        <a:ext cx="1700135" cy="709214"/>
      </dsp:txXfrm>
    </dsp:sp>
    <dsp:sp modelId="{D2F6B432-B11E-4A49-ADDE-B323A55AC6C6}">
      <dsp:nvSpPr>
        <dsp:cNvPr id="0" name=""/>
        <dsp:cNvSpPr/>
      </dsp:nvSpPr>
      <dsp:spPr>
        <a:xfrm>
          <a:off x="1288157" y="338752"/>
          <a:ext cx="3465188" cy="3465188"/>
        </a:xfrm>
        <a:custGeom>
          <a:avLst/>
          <a:gdLst/>
          <a:ahLst/>
          <a:cxnLst/>
          <a:rect l="0" t="0" r="0" b="0"/>
          <a:pathLst>
            <a:path>
              <a:moveTo>
                <a:pt x="79453" y="1213933"/>
              </a:moveTo>
              <a:arcTo wR="1732594" hR="1732594" stAng="11845133" swAng="194393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18788"/>
          <a:ext cx="1776869" cy="802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Dealltwriaeth gysyniadol</a:t>
          </a:r>
          <a:endParaRPr lang="en-GB" sz="1800" kern="1200" dirty="0">
            <a:latin typeface="Arial" panose="020B0604020202020204" pitchFamily="34" charset="0"/>
            <a:cs typeface="Arial" panose="020B0604020202020204" pitchFamily="34" charset="0"/>
          </a:endParaRPr>
        </a:p>
      </dsp:txBody>
      <dsp:txXfrm>
        <a:off x="2198719" y="57942"/>
        <a:ext cx="1698561" cy="723763"/>
      </dsp:txXfrm>
    </dsp:sp>
    <dsp:sp modelId="{5BBD79D9-7258-4E6B-B563-D9BB78C1C1CE}">
      <dsp:nvSpPr>
        <dsp:cNvPr id="0" name=""/>
        <dsp:cNvSpPr/>
      </dsp:nvSpPr>
      <dsp:spPr>
        <a:xfrm>
          <a:off x="1283213" y="400117"/>
          <a:ext cx="3465188" cy="3465188"/>
        </a:xfrm>
        <a:custGeom>
          <a:avLst/>
          <a:gdLst/>
          <a:ahLst/>
          <a:cxnLst/>
          <a:rect l="0" t="0" r="0" b="0"/>
          <a:pathLst>
            <a:path>
              <a:moveTo>
                <a:pt x="2659981" y="269092"/>
              </a:moveTo>
              <a:arcTo wR="1732594" hR="1732594" stAng="18141689" swAng="15684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21" y="1234304"/>
          <a:ext cx="1776869" cy="881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Cyfathrebu â symbolau</a:t>
          </a:r>
          <a:endParaRPr lang="en-GB" sz="1800" kern="1200" dirty="0">
            <a:latin typeface="Arial" panose="020B0604020202020204" pitchFamily="34" charset="0"/>
            <a:cs typeface="Arial" panose="020B0604020202020204" pitchFamily="34" charset="0"/>
          </a:endParaRPr>
        </a:p>
      </dsp:txBody>
      <dsp:txXfrm>
        <a:off x="3850450" y="1277333"/>
        <a:ext cx="1690811" cy="795386"/>
      </dsp:txXfrm>
    </dsp:sp>
    <dsp:sp modelId="{9134C1D7-8A97-4A58-9387-B7E73CD0F522}">
      <dsp:nvSpPr>
        <dsp:cNvPr id="0" name=""/>
        <dsp:cNvSpPr/>
      </dsp:nvSpPr>
      <dsp:spPr>
        <a:xfrm>
          <a:off x="1302196" y="503185"/>
          <a:ext cx="3465188" cy="3465188"/>
        </a:xfrm>
        <a:custGeom>
          <a:avLst/>
          <a:gdLst/>
          <a:ahLst/>
          <a:cxnLst/>
          <a:rect l="0" t="0" r="0" b="0"/>
          <a:pathLst>
            <a:path>
              <a:moveTo>
                <a:pt x="3461713" y="1622908"/>
              </a:moveTo>
              <a:arcTo wR="1732594" hR="1732594" stAng="21382220" swAng="20481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24213"/>
          <a:ext cx="1776869" cy="859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Cymhwysedd strategol</a:t>
          </a:r>
          <a:endParaRPr lang="en-GB" sz="1800" kern="1200" dirty="0">
            <a:latin typeface="Arial" panose="020B0604020202020204" pitchFamily="34" charset="0"/>
            <a:cs typeface="Arial" panose="020B0604020202020204" pitchFamily="34" charset="0"/>
          </a:endParaRPr>
        </a:p>
      </dsp:txBody>
      <dsp:txXfrm>
        <a:off x="3275359" y="3166185"/>
        <a:ext cx="1692925" cy="775849"/>
      </dsp:txXfrm>
    </dsp:sp>
    <dsp:sp modelId="{7FB4609E-DC55-4AFA-AACC-C5766F042F4A}">
      <dsp:nvSpPr>
        <dsp:cNvPr id="0" name=""/>
        <dsp:cNvSpPr/>
      </dsp:nvSpPr>
      <dsp:spPr>
        <a:xfrm>
          <a:off x="1497155" y="443213"/>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52577"/>
          <a:ext cx="1776869" cy="8030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Rhesymu rhesymegol</a:t>
          </a:r>
          <a:endParaRPr lang="en-GB" sz="1800" kern="1200" dirty="0">
            <a:latin typeface="Arial" panose="020B0604020202020204" pitchFamily="34" charset="0"/>
            <a:cs typeface="Arial" panose="020B0604020202020204" pitchFamily="34" charset="0"/>
          </a:endParaRPr>
        </a:p>
      </dsp:txBody>
      <dsp:txXfrm>
        <a:off x="1180374" y="3191780"/>
        <a:ext cx="1698463" cy="724672"/>
      </dsp:txXfrm>
    </dsp:sp>
    <dsp:sp modelId="{5A16D349-78E8-48BD-9D23-7C3DF98CEBAA}">
      <dsp:nvSpPr>
        <dsp:cNvPr id="0" name=""/>
        <dsp:cNvSpPr/>
      </dsp:nvSpPr>
      <dsp:spPr>
        <a:xfrm>
          <a:off x="1398753" y="549618"/>
          <a:ext cx="3465188" cy="3465188"/>
        </a:xfrm>
        <a:custGeom>
          <a:avLst/>
          <a:gdLst/>
          <a:ahLst/>
          <a:cxnLst/>
          <a:rect l="0" t="0" r="0" b="0"/>
          <a:pathLst>
            <a:path>
              <a:moveTo>
                <a:pt x="230288" y="2595706"/>
              </a:moveTo>
              <a:arcTo wR="1732594" hR="1732594" stAng="9007294" swAng="164542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562098"/>
          <a:ext cx="1776869" cy="7859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Rhuglder</a:t>
          </a:r>
          <a:endParaRPr lang="en-GB" sz="1800" kern="1200" dirty="0">
            <a:latin typeface="Arial" panose="020B0604020202020204" pitchFamily="34" charset="0"/>
            <a:cs typeface="Arial" panose="020B0604020202020204" pitchFamily="34" charset="0"/>
          </a:endParaRPr>
        </a:p>
      </dsp:txBody>
      <dsp:txXfrm>
        <a:off x="550142" y="1600465"/>
        <a:ext cx="1700135" cy="709214"/>
      </dsp:txXfrm>
    </dsp:sp>
    <dsp:sp modelId="{D2F6B432-B11E-4A49-ADDE-B323A55AC6C6}">
      <dsp:nvSpPr>
        <dsp:cNvPr id="0" name=""/>
        <dsp:cNvSpPr/>
      </dsp:nvSpPr>
      <dsp:spPr>
        <a:xfrm>
          <a:off x="1415210" y="355472"/>
          <a:ext cx="3465188" cy="3465188"/>
        </a:xfrm>
        <a:custGeom>
          <a:avLst/>
          <a:gdLst/>
          <a:ahLst/>
          <a:cxnLst/>
          <a:rect l="0" t="0" r="0" b="0"/>
          <a:pathLst>
            <a:path>
              <a:moveTo>
                <a:pt x="85184" y="1196009"/>
              </a:moveTo>
              <a:arcTo wR="1732594" hR="1732594" stAng="11882469" swAng="2208792"/>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96071" y="234643"/>
          <a:ext cx="2261614" cy="680780"/>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1729304" y="267876"/>
        <a:ext cx="2195148" cy="614314"/>
      </dsp:txXfrm>
    </dsp:sp>
    <dsp:sp modelId="{5BBD79D9-7258-4E6B-B563-D9BB78C1C1CE}">
      <dsp:nvSpPr>
        <dsp:cNvPr id="0" name=""/>
        <dsp:cNvSpPr/>
      </dsp:nvSpPr>
      <dsp:spPr>
        <a:xfrm>
          <a:off x="1252891" y="817856"/>
          <a:ext cx="2944265" cy="2944265"/>
        </a:xfrm>
        <a:custGeom>
          <a:avLst/>
          <a:gdLst/>
          <a:ahLst/>
          <a:cxnLst/>
          <a:rect l="0" t="0" r="0" b="0"/>
          <a:pathLst>
            <a:path>
              <a:moveTo>
                <a:pt x="2007498" y="100798"/>
              </a:moveTo>
              <a:arcTo wR="1472132" hR="1472132" stAng="17479535" swAng="208268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293649" y="1475013"/>
          <a:ext cx="1970320" cy="52491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319273" y="1500637"/>
        <a:ext cx="1919072" cy="473670"/>
      </dsp:txXfrm>
    </dsp:sp>
    <dsp:sp modelId="{9134C1D7-8A97-4A58-9387-B7E73CD0F522}">
      <dsp:nvSpPr>
        <dsp:cNvPr id="0" name=""/>
        <dsp:cNvSpPr/>
      </dsp:nvSpPr>
      <dsp:spPr>
        <a:xfrm>
          <a:off x="1339589" y="719374"/>
          <a:ext cx="2944265" cy="2944265"/>
        </a:xfrm>
        <a:custGeom>
          <a:avLst/>
          <a:gdLst/>
          <a:ahLst/>
          <a:cxnLst/>
          <a:rect l="0" t="0" r="0" b="0"/>
          <a:pathLst>
            <a:path>
              <a:moveTo>
                <a:pt x="2932691" y="1287904"/>
              </a:moveTo>
              <a:arcTo wR="1472132" hR="1472132" stAng="21168656" swAng="171385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75671" y="2734951"/>
          <a:ext cx="1507025" cy="58423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204191" y="2763471"/>
        <a:ext cx="1449985" cy="527196"/>
      </dsp:txXfrm>
    </dsp:sp>
    <dsp:sp modelId="{7FB4609E-DC55-4AFA-AACC-C5766F042F4A}">
      <dsp:nvSpPr>
        <dsp:cNvPr id="0" name=""/>
        <dsp:cNvSpPr/>
      </dsp:nvSpPr>
      <dsp:spPr>
        <a:xfrm>
          <a:off x="1399525" y="507306"/>
          <a:ext cx="2944265" cy="2944265"/>
        </a:xfrm>
        <a:custGeom>
          <a:avLst/>
          <a:gdLst/>
          <a:ahLst/>
          <a:cxnLst/>
          <a:rect l="0" t="0" r="0" b="0"/>
          <a:pathLst>
            <a:path>
              <a:moveTo>
                <a:pt x="2071673" y="2816648"/>
              </a:moveTo>
              <a:arcTo wR="1472132" hR="1472132" stAng="3958028" swAng="273053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35420" y="2743613"/>
          <a:ext cx="1507025" cy="60145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4781" y="2772974"/>
        <a:ext cx="1448303" cy="542736"/>
      </dsp:txXfrm>
    </dsp:sp>
    <dsp:sp modelId="{5A16D349-78E8-48BD-9D23-7C3DF98CEBAA}">
      <dsp:nvSpPr>
        <dsp:cNvPr id="0" name=""/>
        <dsp:cNvSpPr/>
      </dsp:nvSpPr>
      <dsp:spPr>
        <a:xfrm>
          <a:off x="1428564" y="772105"/>
          <a:ext cx="2944265" cy="2944265"/>
        </a:xfrm>
        <a:custGeom>
          <a:avLst/>
          <a:gdLst/>
          <a:ahLst/>
          <a:cxnLst/>
          <a:rect l="0" t="0" r="0" b="0"/>
          <a:pathLst>
            <a:path>
              <a:moveTo>
                <a:pt x="84842" y="1964676"/>
              </a:moveTo>
              <a:arcTo wR="1472132" hR="1472132" stAng="9627185" swAng="167796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681923" y="1436158"/>
          <a:ext cx="1507025" cy="58536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710498" y="1464733"/>
        <a:ext cx="1449875" cy="528212"/>
      </dsp:txXfrm>
    </dsp:sp>
    <dsp:sp modelId="{D2F6B432-B11E-4A49-ADDE-B323A55AC6C6}">
      <dsp:nvSpPr>
        <dsp:cNvPr id="0" name=""/>
        <dsp:cNvSpPr/>
      </dsp:nvSpPr>
      <dsp:spPr>
        <a:xfrm>
          <a:off x="1533145" y="792504"/>
          <a:ext cx="2944265" cy="2944265"/>
        </a:xfrm>
        <a:custGeom>
          <a:avLst/>
          <a:gdLst/>
          <a:ahLst/>
          <a:cxnLst/>
          <a:rect l="0" t="0" r="0" b="0"/>
          <a:pathLst>
            <a:path>
              <a:moveTo>
                <a:pt x="259861" y="636923"/>
              </a:moveTo>
              <a:arcTo wR="1472132" hR="1472132" stAng="12873923" swAng="1892227"/>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10/6/2024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a:defRPr/>
            </a:pPr>
            <a:endParaRPr lang="en-GB" i="1" dirty="0">
              <a:cs typeface="Calibri"/>
            </a:endParaRPr>
          </a:p>
          <a:p>
            <a:pPr marL="171450" indent="-171450">
              <a:buFont typeface="Arial"/>
              <a:buChar char="•"/>
              <a:defRPr/>
            </a:pPr>
            <a:r>
              <a:rPr lang="en-US" dirty="0"/>
              <a:t>A reminder of the 5 proficiencies. No other </a:t>
            </a:r>
            <a:r>
              <a:rPr lang="en-US" dirty="0" err="1"/>
              <a:t>AoLE</a:t>
            </a:r>
            <a:r>
              <a:rPr lang="en-US" dirty="0"/>
              <a:t> has this requirement. How are the </a:t>
            </a:r>
            <a:r>
              <a:rPr lang="en-US" dirty="0" err="1"/>
              <a:t>maths</a:t>
            </a:r>
            <a:r>
              <a:rPr lang="en-US" dirty="0"/>
              <a:t> department ensuring learners are developing these skills?</a:t>
            </a:r>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26180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335036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221136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indent="0">
              <a:buFont typeface="Arial"/>
              <a:buNone/>
              <a:defRPr/>
            </a:pPr>
            <a:r>
              <a:rPr lang="en-US" dirty="0"/>
              <a:t>An example of what we might ‘see’ pupils doing that shows they are demonstrating these 5 proficiencies.</a:t>
            </a:r>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77501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example of what we might ‘see’ pupils doing that shows they are demonstrating these 5 proficiencies.</a:t>
            </a:r>
          </a:p>
          <a:p>
            <a:pPr>
              <a:defRPr/>
            </a:pPr>
            <a:endParaRPr lang="en-GB" i="1" dirty="0">
              <a:cs typeface="Calibri"/>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053005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lang="en-US" dirty="0"/>
              <a:t>Another example of what we might ‘see’ pupils doing that shows they are demonstrating these 5 proficiencies.</a:t>
            </a:r>
          </a:p>
          <a:p>
            <a:pPr marL="0" indent="0">
              <a:buFont typeface="Arial"/>
              <a:buNone/>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854686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Another example of what we might ‘see’ pupils doing that shows they are demonstrating these 5 proficiencies.</a:t>
            </a:r>
          </a:p>
          <a:p>
            <a:pPr>
              <a:defRPr/>
            </a:pPr>
            <a:endParaRPr lang="en-GB" sz="1200" kern="1200" dirty="0">
              <a:solidFill>
                <a:schemeClr val="tx1"/>
              </a:solidFill>
              <a:effectLst/>
              <a:latin typeface="+mn-lt"/>
              <a:ea typeface="+mn-ea"/>
              <a:cs typeface="+mn-cs"/>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123038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first thoughts? What might the learners find easy/challenging?</a:t>
            </a:r>
          </a:p>
          <a:p>
            <a:r>
              <a:rPr lang="en-GB" dirty="0"/>
              <a:t>Where might the misconceptions be?</a:t>
            </a:r>
          </a:p>
          <a:p>
            <a:r>
              <a:rPr lang="en-GB" dirty="0"/>
              <a:t>What part might literacy skills play in understanding this question. Link back to LNF- consider the exact terminology and vocabulary from the LNF.</a:t>
            </a:r>
          </a:p>
          <a:p>
            <a:r>
              <a:rPr lang="en-GB" dirty="0"/>
              <a:t>What would learners prior knowledge be?</a:t>
            </a:r>
          </a:p>
          <a:p>
            <a:r>
              <a:rPr lang="en-GB" dirty="0"/>
              <a:t>How would you/could you differentiate this question?</a:t>
            </a:r>
          </a:p>
          <a:p>
            <a:r>
              <a:rPr lang="en-GB" dirty="0"/>
              <a:t>How might you teach this question/topic in class? </a:t>
            </a:r>
          </a:p>
          <a:p>
            <a:r>
              <a:rPr lang="en-GB" dirty="0"/>
              <a:t>What might the practice questions be like?</a:t>
            </a:r>
          </a:p>
          <a:p>
            <a:r>
              <a:rPr lang="en-GB" dirty="0"/>
              <a:t>Is there a cognitive overload you need to consider here, how can you help learners overcome this?</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1615572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next few slides show the comments from the external examiners’ report, compare these comments with your first observations and thoughts on the question – was it as you expected? </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982910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3339058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57255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a:defRPr/>
            </a:pPr>
            <a:endParaRPr lang="en-GB" sz="1200" kern="1200" dirty="0">
              <a:solidFill>
                <a:schemeClr val="tx1"/>
              </a:solidFill>
              <a:effectLst/>
              <a:latin typeface="+mn-lt"/>
              <a:ea typeface="+mn-ea"/>
              <a:cs typeface="+mn-cs"/>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845074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10/6/2024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01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10/6/2024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634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10/6/2024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962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10/6/2024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439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10/6/2024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106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10/6/2024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5257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10/6/2024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247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10/6/2024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31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10/6/2024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7307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10/6/2024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7889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10/6/2024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788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10/6/2024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5105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10/6/2024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0805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10/6/2024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359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10/6/2024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821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10/6/2024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2567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10/6/2024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0461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6561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10/6/2024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42982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8" r:id="rId18"/>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6288177" y="230378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AEFC2C-4DEC-454E-BBCE-C58A0618C9A1}"/>
              </a:ext>
            </a:extLst>
          </p:cNvPr>
          <p:cNvSpPr txBox="1"/>
          <p:nvPr/>
        </p:nvSpPr>
        <p:spPr>
          <a:xfrm>
            <a:off x="6964200" y="1685149"/>
            <a:ext cx="7529040"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p>
        </p:txBody>
      </p:sp>
      <p:graphicFrame>
        <p:nvGraphicFramePr>
          <p:cNvPr id="5" name="Diagram 4">
            <a:extLst>
              <a:ext uri="{FF2B5EF4-FFF2-40B4-BE49-F238E27FC236}">
                <a16:creationId xmlns:a16="http://schemas.microsoft.com/office/drawing/2014/main" id="{F4A14622-C9E1-4E2A-9A1E-C917AB42EF35}"/>
              </a:ext>
            </a:extLst>
          </p:cNvPr>
          <p:cNvGraphicFramePr/>
          <p:nvPr/>
        </p:nvGraphicFramePr>
        <p:xfrm>
          <a:off x="88229" y="2303782"/>
          <a:ext cx="6096000"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A2AEFC2C-4DEC-454E-BBCE-C58A0618C9A1}"/>
              </a:ext>
            </a:extLst>
          </p:cNvPr>
          <p:cNvSpPr txBox="1"/>
          <p:nvPr/>
        </p:nvSpPr>
        <p:spPr>
          <a:xfrm>
            <a:off x="88229" y="1657450"/>
            <a:ext cx="7529040" cy="590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3600" dirty="0" err="1">
                <a:solidFill>
                  <a:srgbClr val="0070C0"/>
                </a:solidFill>
                <a:latin typeface="Arial" panose="020B0604020202020204" pitchFamily="34" charset="0"/>
                <a:cs typeface="Arial" panose="020B0604020202020204" pitchFamily="34" charset="0"/>
              </a:rPr>
              <a:t>Hyfedreddau</a:t>
            </a:r>
            <a:r>
              <a:rPr lang="cy-GB" altLang="en-US" sz="3600" dirty="0">
                <a:solidFill>
                  <a:srgbClr val="0070C0"/>
                </a:solidFill>
                <a:latin typeface="Arial" panose="020B0604020202020204" pitchFamily="34" charset="0"/>
                <a:cs typeface="Arial" panose="020B0604020202020204" pitchFamily="34" charset="0"/>
              </a:rPr>
              <a:t> mathemategol</a:t>
            </a:r>
          </a:p>
        </p:txBody>
      </p:sp>
    </p:spTree>
    <p:extLst>
      <p:ext uri="{BB962C8B-B14F-4D97-AF65-F5344CB8AC3E}">
        <p14:creationId xmlns:p14="http://schemas.microsoft.com/office/powerpoint/2010/main" val="281957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5"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3701074" y="1588516"/>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Mathematical concepts and ideas should be dwelt on, built on, and connected together as learners experience increasingly complex mathematical ideas. Learners demonstrate conceptual understanding by explaining and expressing concepts, finding examples (or non‑examples) and by representing a concept in a variety of ways, including verbal, concrete, visual, digital and abstract representations. </a:t>
            </a:r>
            <a:endParaRPr lang="en-US"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3701074" y="2781238"/>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understand that the symbols they are using are abstract representations and should develop greater flexibility in their application and manipulation of an increasing range of symbols, understanding the conventions of the symbols they are using. </a:t>
            </a:r>
            <a:endParaRPr lang="en-US" sz="1200" dirty="0">
              <a:solidFill>
                <a:prstClr val="black"/>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3701073" y="4447929"/>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increasingly complex concepts, they should also develop an understanding of the relationships between and within these concepts. They should apply logical reasoning about these relationships and be able to justify and prove them. Justifications and proof should become increasingly abstract, moving from verbal, visual or concrete explanations to representations involving symbols and conventions. </a:t>
            </a:r>
            <a:endParaRPr lang="en-GB" sz="12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3701074" y="5693761"/>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understand and apply increasingly complex concepts and relationships, fluency in remembering facts, relationships and techniques should grow. As a result, facts, relationships and techniques learned previously should become firmly established, memorable and usable. </a:t>
            </a:r>
            <a:endParaRPr lang="en-GB"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3701073" y="3784751"/>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become increasingly independent in recognising and applying the underlying mathematical structures and ideas within a problem, in order to be able to solve them. </a:t>
            </a:r>
            <a:endParaRPr lang="en-US" sz="1200" dirty="0">
              <a:solidFill>
                <a:prstClr val="black"/>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1948996" y="163489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Conceptual understanding</a:t>
            </a:r>
            <a:endParaRPr lang="en-US"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1946692" y="3764355"/>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Strategic competence</a:t>
            </a:r>
            <a:endParaRPr lang="en-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1950722" y="2745894"/>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Communication with symbols</a:t>
            </a:r>
            <a:endParaRPr lang="en-US"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1946692" y="5556404"/>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Fluency</a:t>
            </a:r>
            <a:endParaRPr lang="en-US"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1960880" y="4574755"/>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Logical reasoning</a:t>
            </a:r>
            <a:endParaRPr lang="en-US"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1960880" y="2756054"/>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196088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1960880" y="448357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1960880" y="5614953"/>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266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3701074" y="1588516"/>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200" dirty="0" err="1">
                <a:solidFill>
                  <a:prstClr val="black"/>
                </a:solidFill>
                <a:latin typeface="Arial" panose="020B0604020202020204" pitchFamily="34" charset="0"/>
                <a:cs typeface="Arial" panose="020B0604020202020204" pitchFamily="34" charset="0"/>
              </a:rPr>
              <a:t>â’u</a:t>
            </a:r>
            <a:r>
              <a:rPr lang="cy-GB" sz="1200" dirty="0">
                <a:solidFill>
                  <a:prstClr val="black"/>
                </a:solidFill>
                <a:latin typeface="Arial" panose="020B0604020202020204" pitchFamily="34" charset="0"/>
                <a:cs typeface="Arial" panose="020B0604020202020204" pitchFamily="34" charset="0"/>
              </a:rPr>
              <a:t> datblygu a’u cysylltu </a:t>
            </a:r>
            <a:r>
              <a:rPr lang="cy-GB" sz="1200" dirty="0" err="1">
                <a:solidFill>
                  <a:prstClr val="black"/>
                </a:solidFill>
                <a:latin typeface="Arial" panose="020B0604020202020204" pitchFamily="34" charset="0"/>
                <a:cs typeface="Arial" panose="020B0604020202020204" pitchFamily="34" charset="0"/>
              </a:rPr>
              <a:t>â’i</a:t>
            </a:r>
            <a:r>
              <a:rPr lang="cy-GB" sz="12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200" dirty="0" err="1">
                <a:solidFill>
                  <a:prstClr val="black"/>
                </a:solidFill>
                <a:latin typeface="Arial" panose="020B0604020202020204" pitchFamily="34" charset="0"/>
                <a:cs typeface="Arial" panose="020B0604020202020204" pitchFamily="34" charset="0"/>
              </a:rPr>
              <a:t>anenghreifftiau</a:t>
            </a:r>
            <a:r>
              <a:rPr lang="cy-GB" sz="12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3701074" y="2781238"/>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3695995" y="4492806"/>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200" dirty="0" err="1">
                <a:solidFill>
                  <a:prstClr val="black"/>
                </a:solidFill>
                <a:latin typeface="Arial" panose="020B0604020202020204" pitchFamily="34" charset="0"/>
                <a:cs typeface="Arial" panose="020B0604020202020204" pitchFamily="34" charset="0"/>
              </a:rPr>
              <a:t>â’r</a:t>
            </a:r>
            <a:r>
              <a:rPr lang="cy-GB" sz="12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2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3701074" y="5683979"/>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200" dirty="0" err="1">
                <a:solidFill>
                  <a:prstClr val="black"/>
                </a:solidFill>
                <a:latin typeface="Arial" panose="020B0604020202020204" pitchFamily="34" charset="0"/>
                <a:cs typeface="Arial" panose="020B0604020202020204" pitchFamily="34" charset="0"/>
              </a:rPr>
              <a:t>gofio</a:t>
            </a:r>
            <a:r>
              <a:rPr lang="cy-GB" sz="12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200" dirty="0" err="1">
                <a:solidFill>
                  <a:prstClr val="black"/>
                </a:solidFill>
                <a:latin typeface="Arial" panose="020B0604020202020204" pitchFamily="34" charset="0"/>
                <a:cs typeface="Arial" panose="020B0604020202020204" pitchFamily="34" charset="0"/>
              </a:rPr>
              <a:t>ddefnyddiadwy</a:t>
            </a:r>
            <a:r>
              <a:rPr lang="cy-GB" sz="12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3701073" y="3784751"/>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1948996" y="163489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Dealltwriaeth gysyniadol</a:t>
            </a:r>
            <a:endParaRPr lang="cy-GB"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1946692" y="3764355"/>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Cymhwysedd strategol</a:t>
            </a:r>
            <a:endParaRPr lang="cy-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1950722" y="2745894"/>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Cyfathrebu â symbolau</a:t>
            </a:r>
            <a:endParaRPr lang="cy-GB"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1960880" y="4513511"/>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Rhesymu rhesymegol</a:t>
            </a:r>
            <a:endParaRPr lang="cy-GB"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1960880" y="5613847"/>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Rhuglder</a:t>
            </a:r>
            <a:endParaRPr lang="cy-GB"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1960880" y="2756054"/>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196088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1960880" y="448357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1946692" y="5607237"/>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626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062377" y="186690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804842" y="3101209"/>
            <a:ext cx="1446359" cy="1332410"/>
          </a:xfrm>
          <a:prstGeom prst="wedgeRoundRectCallout">
            <a:avLst>
              <a:gd name="adj1" fmla="val 68716"/>
              <a:gd name="adj2" fmla="val 776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srgbClr val="000000"/>
                </a:solidFill>
                <a:latin typeface="Arial" panose="020B0604020202020204" pitchFamily="34" charset="0"/>
                <a:cs typeface="Arial" panose="020B0604020202020204" pitchFamily="34" charset="0"/>
              </a:rPr>
              <a:t>Being able to find totals accurately and have a variety of methods for division.</a:t>
            </a:r>
            <a:endParaRPr lang="en-GB" sz="1300" dirty="0">
              <a:solidFill>
                <a:prstClr val="black"/>
              </a:solidFill>
              <a:latin typeface="Arial" panose="020B0604020202020204" pitchFamily="34" charset="0"/>
              <a:cs typeface="Arial" panose="020B0604020202020204" pitchFamily="34" charset="0"/>
            </a:endParaRP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804842" y="1866258"/>
            <a:ext cx="2960199" cy="1157531"/>
          </a:xfrm>
          <a:prstGeom prst="wedgeRoundRectCallout">
            <a:avLst>
              <a:gd name="adj1" fmla="val 62990"/>
              <a:gd name="adj2" fmla="val -121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Understanding that the mean is an average for quantitative </a:t>
            </a:r>
            <a:r>
              <a:rPr lang="en-US" sz="1300" dirty="0">
                <a:solidFill>
                  <a:srgbClr val="000000"/>
                </a:solidFill>
                <a:latin typeface="Arial" panose="020B0604020202020204" pitchFamily="34" charset="0"/>
                <a:cs typeface="Arial" panose="020B0604020202020204" pitchFamily="34" charset="0"/>
              </a:rPr>
              <a:t>data </a:t>
            </a:r>
            <a:r>
              <a:rPr lang="en-GB" sz="1300" dirty="0">
                <a:solidFill>
                  <a:srgbClr val="000000"/>
                </a:solidFill>
                <a:latin typeface="Arial" panose="020B0604020202020204" pitchFamily="34" charset="0"/>
                <a:cs typeface="Arial" panose="020B0604020202020204" pitchFamily="34" charset="0"/>
              </a:rPr>
              <a:t>which shares all values in a data set equally. Understanding the effect </a:t>
            </a:r>
            <a:br>
              <a:rPr lang="en-GB" sz="1300" dirty="0">
                <a:solidFill>
                  <a:srgbClr val="000000"/>
                </a:solidFill>
                <a:latin typeface="Arial" panose="020B0604020202020204" pitchFamily="34" charset="0"/>
                <a:cs typeface="Arial" panose="020B0604020202020204" pitchFamily="34" charset="0"/>
              </a:rPr>
            </a:br>
            <a:r>
              <a:rPr lang="en-GB" sz="1300" dirty="0">
                <a:solidFill>
                  <a:srgbClr val="000000"/>
                </a:solidFill>
                <a:latin typeface="Arial" panose="020B0604020202020204" pitchFamily="34" charset="0"/>
                <a:cs typeface="Arial" panose="020B0604020202020204" pitchFamily="34" charset="0"/>
              </a:rPr>
              <a:t>of outliers.</a:t>
            </a:r>
            <a:endParaRPr lang="en-GB" sz="13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57546" y="1866258"/>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Avoiding mis-use of the equals sign, e.g. The mean of the ages is 4 + 1 + 10 = 15 ÷ 3 = 5.</a:t>
            </a:r>
            <a:endParaRPr lang="en-GB" sz="1300" dirty="0">
              <a:solidFill>
                <a:prstClr val="black"/>
              </a:solidFill>
              <a:latin typeface="Arial" panose="020B0604020202020204" pitchFamily="34" charset="0"/>
              <a:cs typeface="Arial" panose="020B0604020202020204" pitchFamily="34" charset="0"/>
            </a:endParaRP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512790" y="3907163"/>
            <a:ext cx="1819931" cy="2452997"/>
          </a:xfrm>
          <a:prstGeom prst="wedgeRoundRectCallout">
            <a:avLst>
              <a:gd name="adj1" fmla="val -70265"/>
              <a:gd name="adj2" fmla="val -240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srgbClr val="000000"/>
                </a:solidFill>
                <a:latin typeface="Arial" panose="020B0604020202020204" pitchFamily="34" charset="0"/>
                <a:cs typeface="Arial" panose="020B0604020202020204" pitchFamily="34" charset="0"/>
              </a:rPr>
              <a:t>When data contains several repeated items (so that it may be tabulated), using multiplication to find the total of the data items.</a:t>
            </a:r>
            <a:r>
              <a:rPr lang="en-US" sz="1300" dirty="0">
                <a:solidFill>
                  <a:prstClr val="white"/>
                </a:solidFill>
                <a:latin typeface="Arial" panose="020B0604020202020204" pitchFamily="34" charset="0"/>
                <a:cs typeface="Arial" panose="020B0604020202020204" pitchFamily="34" charset="0"/>
              </a:rPr>
              <a:t>​ </a:t>
            </a:r>
            <a:r>
              <a:rPr lang="cy-GB" sz="1300" dirty="0">
                <a:solidFill>
                  <a:srgbClr val="000000"/>
                </a:solidFill>
                <a:latin typeface="Arial" panose="020B0604020202020204" pitchFamily="34" charset="0"/>
                <a:cs typeface="Arial" panose="020B0604020202020204" pitchFamily="34" charset="0"/>
              </a:rPr>
              <a:t>Being able to calculate the mean in a range of real-life contexts.</a:t>
            </a:r>
            <a:r>
              <a:rPr lang="en-US" sz="1300" dirty="0">
                <a:solidFill>
                  <a:prstClr val="white"/>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04842" y="4584990"/>
            <a:ext cx="2176539" cy="1595120"/>
          </a:xfrm>
          <a:prstGeom prst="wedgeRoundRectCallout">
            <a:avLst>
              <a:gd name="adj1" fmla="val 58863"/>
              <a:gd name="adj2" fmla="val 443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A pop group has four members. The mean of their ages is 20. A new member joins the group and the new mean is 21. How old is the new member of the group?</a:t>
            </a:r>
            <a:endParaRPr lang="cy-GB" sz="1300" dirty="0">
              <a:solidFill>
                <a:prstClr val="black"/>
              </a:solidFill>
              <a:latin typeface="Arial" panose="020B0604020202020204" pitchFamily="34" charset="0"/>
              <a:cs typeface="Arial" panose="020B0604020202020204" pitchFamily="34" charset="0"/>
            </a:endParaRPr>
          </a:p>
        </p:txBody>
      </p:sp>
      <p:sp>
        <p:nvSpPr>
          <p:cNvPr id="10" name="TextBox 3">
            <a:extLst>
              <a:ext uri="{FF2B5EF4-FFF2-40B4-BE49-F238E27FC236}">
                <a16:creationId xmlns:a16="http://schemas.microsoft.com/office/drawing/2014/main" id="{D5CBA098-2921-E440-9E10-72E87641C499}"/>
              </a:ext>
            </a:extLst>
          </p:cNvPr>
          <p:cNvSpPr txBox="1">
            <a:spLocks noChangeArrowheads="1"/>
          </p:cNvSpPr>
          <p:nvPr/>
        </p:nvSpPr>
        <p:spPr bwMode="auto">
          <a:xfrm>
            <a:off x="3800575" y="6180110"/>
            <a:ext cx="4712214"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0070C0"/>
                </a:solidFill>
                <a:latin typeface="Arial" panose="020B0604020202020204" pitchFamily="34" charset="0"/>
              </a:rPr>
              <a:t>Example: </a:t>
            </a:r>
            <a:r>
              <a:rPr lang="cy-GB" altLang="en-US" sz="2000" dirty="0">
                <a:solidFill>
                  <a:srgbClr val="0070C0"/>
                </a:solidFill>
                <a:latin typeface="Arial" panose="020B0604020202020204" pitchFamily="34" charset="0"/>
              </a:rPr>
              <a:t>Finding the mean</a:t>
            </a:r>
          </a:p>
        </p:txBody>
      </p:sp>
      <p:sp>
        <p:nvSpPr>
          <p:cNvPr id="14" name="TextBox 13">
            <a:extLst>
              <a:ext uri="{FF2B5EF4-FFF2-40B4-BE49-F238E27FC236}">
                <a16:creationId xmlns:a16="http://schemas.microsoft.com/office/drawing/2014/main" id="{ED28F04A-E271-4E4C-9EC6-B971353F0C35}"/>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p>
        </p:txBody>
      </p:sp>
    </p:spTree>
    <p:extLst>
      <p:ext uri="{BB962C8B-B14F-4D97-AF65-F5344CB8AC3E}">
        <p14:creationId xmlns:p14="http://schemas.microsoft.com/office/powerpoint/2010/main" val="157245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1">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91">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4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062377" y="186690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804842" y="3101209"/>
            <a:ext cx="1446359" cy="1332410"/>
          </a:xfrm>
          <a:prstGeom prst="wedgeRoundRectCallout">
            <a:avLst>
              <a:gd name="adj1" fmla="val 68716"/>
              <a:gd name="adj2" fmla="val 776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Gallu darganfod cyfansymiau’n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gywir a meddu ar amrywiaeth o strategaethau ar gyfer rhannu</a:t>
            </a:r>
            <a:r>
              <a:rPr lang="cy-GB" sz="1300" dirty="0">
                <a:solidFill>
                  <a:srgbClr val="000000"/>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804842" y="1866258"/>
            <a:ext cx="2960199" cy="1157531"/>
          </a:xfrm>
          <a:prstGeom prst="wedgeRoundRectCallout">
            <a:avLst>
              <a:gd name="adj1" fmla="val 62990"/>
              <a:gd name="adj2" fmla="val -121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Deall bod y cymedr yn gyfartaledd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ar gyfer data meintiol sy’n rhannu pob gwerth mewn set data’n gyfartal. Deall effaith allanolion.</a:t>
            </a:r>
            <a:endParaRPr lang="en-US" sz="12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57546" y="1866258"/>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Osgoi camddefnyddio’r hafalnod, e.e. cymedr yr oedrannau yw 4 + 1 + 10 = 15 ÷ 3 = 5</a:t>
            </a:r>
            <a:r>
              <a:rPr lang="en-GB" sz="1300" dirty="0">
                <a:solidFill>
                  <a:srgbClr val="000000"/>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387645" y="3907162"/>
            <a:ext cx="1945076" cy="2673058"/>
          </a:xfrm>
          <a:prstGeom prst="wedgeRoundRectCallout">
            <a:avLst>
              <a:gd name="adj1" fmla="val -70265"/>
              <a:gd name="adj2" fmla="val -240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Pan fydd data’n cynnwys nifer o eitemau sy’n ailadrodd (er mwyn gallu ei ddangos mewn tabl), defnyddio lluosi i ddarganfod cyfanswm yr eitemau data.</a:t>
            </a:r>
          </a:p>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Gallu cyfrifo’r cymedr mewn amrywiaeth o gyd-destunau go iawn</a:t>
            </a:r>
            <a:endParaRPr lang="en-GB" sz="1300" dirty="0">
              <a:solidFill>
                <a:prstClr val="black"/>
              </a:solidFill>
              <a:latin typeface="Arial" panose="020B0604020202020204" pitchFamily="34" charset="0"/>
              <a:cs typeface="Arial" panose="020B0604020202020204" pitchFamily="34" charset="0"/>
            </a:endParaRP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04842" y="4511041"/>
            <a:ext cx="2176539" cy="1595120"/>
          </a:xfrm>
          <a:prstGeom prst="wedgeRoundRectCallout">
            <a:avLst>
              <a:gd name="adj1" fmla="val 58863"/>
              <a:gd name="adj2" fmla="val 443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Mae pedwar aelod mewn grŵp pop. Cymedr eu hoedrannau yw 20. Mae aelod newydd yn ymuno â’r grŵp a’r cymedr newydd yw 21. Beth yw oed aelod newydd y grŵp?</a:t>
            </a:r>
            <a:endParaRPr lang="en-US" sz="1200" dirty="0">
              <a:solidFill>
                <a:prstClr val="black"/>
              </a:solidFill>
              <a:latin typeface="Arial" panose="020B0604020202020204" pitchFamily="34" charset="0"/>
              <a:cs typeface="Arial" panose="020B0604020202020204" pitchFamily="34" charset="0"/>
            </a:endParaRPr>
          </a:p>
        </p:txBody>
      </p:sp>
      <p:sp>
        <p:nvSpPr>
          <p:cNvPr id="10" name="TextBox 3">
            <a:extLst>
              <a:ext uri="{FF2B5EF4-FFF2-40B4-BE49-F238E27FC236}">
                <a16:creationId xmlns:a16="http://schemas.microsoft.com/office/drawing/2014/main" id="{D5CBA098-2921-E440-9E10-72E87641C499}"/>
              </a:ext>
            </a:extLst>
          </p:cNvPr>
          <p:cNvSpPr txBox="1">
            <a:spLocks noChangeArrowheads="1"/>
          </p:cNvSpPr>
          <p:nvPr/>
        </p:nvSpPr>
        <p:spPr bwMode="auto">
          <a:xfrm>
            <a:off x="3800575" y="6180110"/>
            <a:ext cx="4712214"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0070C0"/>
                </a:solidFill>
                <a:latin typeface="Arial" panose="020B0604020202020204" pitchFamily="34" charset="0"/>
              </a:rPr>
              <a:t>Enghraifft: Darganfod y cymedr</a:t>
            </a:r>
            <a:endParaRPr lang="cy-GB" altLang="en-US" sz="2000" dirty="0">
              <a:solidFill>
                <a:srgbClr val="0070C0"/>
              </a:solidFill>
              <a:latin typeface="Arial" panose="020B0604020202020204" pitchFamily="34" charset="0"/>
            </a:endParaRPr>
          </a:p>
        </p:txBody>
      </p:sp>
      <p:sp>
        <p:nvSpPr>
          <p:cNvPr id="14" name="TextBox 13">
            <a:extLst>
              <a:ext uri="{FF2B5EF4-FFF2-40B4-BE49-F238E27FC236}">
                <a16:creationId xmlns:a16="http://schemas.microsoft.com/office/drawing/2014/main" id="{ED28F04A-E271-4E4C-9EC6-B971353F0C35}"/>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cy-GB" altLang="en-US" sz="3200" dirty="0" err="1">
                <a:solidFill>
                  <a:srgbClr val="0070C0"/>
                </a:solidFill>
                <a:latin typeface="Arial" panose="020B0604020202020204" pitchFamily="34" charset="0"/>
                <a:cs typeface="Arial" panose="020B0604020202020204" pitchFamily="34" charset="0"/>
              </a:rPr>
              <a:t>Hyfedreddau</a:t>
            </a:r>
            <a:r>
              <a:rPr lang="cy-GB" altLang="en-US" sz="3200" dirty="0">
                <a:solidFill>
                  <a:srgbClr val="0070C0"/>
                </a:solidFill>
                <a:latin typeface="Arial" panose="020B0604020202020204" pitchFamily="34" charset="0"/>
                <a:cs typeface="Arial" panose="020B0604020202020204" pitchFamily="34" charset="0"/>
              </a:rPr>
              <a:t> mathemategol</a:t>
            </a:r>
          </a:p>
        </p:txBody>
      </p:sp>
    </p:spTree>
    <p:extLst>
      <p:ext uri="{BB962C8B-B14F-4D97-AF65-F5344CB8AC3E}">
        <p14:creationId xmlns:p14="http://schemas.microsoft.com/office/powerpoint/2010/main" val="3686960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1333500" y="1634914"/>
            <a:ext cx="3187701"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Example: being able to multiply two numbers to find the area of a rectangle. Using a scientific </a:t>
            </a:r>
            <a:br>
              <a:rPr lang="en-GB" sz="1300" dirty="0">
                <a:solidFill>
                  <a:prstClr val="black"/>
                </a:solidFill>
                <a:latin typeface="Arial" panose="020B0604020202020204" pitchFamily="34" charset="0"/>
                <a:cs typeface="Arial" panose="020B0604020202020204" pitchFamily="34" charset="0"/>
              </a:rPr>
            </a:br>
            <a:r>
              <a:rPr lang="en-GB" sz="1300" dirty="0">
                <a:solidFill>
                  <a:prstClr val="black"/>
                </a:solidFill>
                <a:latin typeface="Arial" panose="020B0604020202020204" pitchFamily="34" charset="0"/>
                <a:cs typeface="Arial" panose="020B0604020202020204" pitchFamily="34" charset="0"/>
              </a:rPr>
              <a:t>calculator to calculate the area of a circle.</a:t>
            </a:r>
            <a:r>
              <a:rPr lang="en-US" sz="1300" dirty="0">
                <a:solidFill>
                  <a:prstClr val="black"/>
                </a:solidFill>
                <a:latin typeface="Arial" panose="020B0604020202020204" pitchFamily="34" charset="0"/>
                <a:cs typeface="Arial" panose="020B0604020202020204" pitchFamily="34" charset="0"/>
              </a:rPr>
              <a:t> Fluency does not mean calculating quickly; (accuracy should be encouraged).</a:t>
            </a: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1512479"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Correct use of the equals sign and of units.</a:t>
            </a:r>
            <a:endParaRPr lang="en-US"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40"/>
            <a:ext cx="2053433" cy="1198880"/>
          </a:xfrm>
          <a:prstGeom prst="wedgeRoundRectCallout">
            <a:avLst>
              <a:gd name="adj1" fmla="val -63833"/>
              <a:gd name="adj2" fmla="val 2169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Calibri" panose="020F0502020204030204"/>
              <a:cs typeface="Calibri"/>
            </a:endParaRPr>
          </a:p>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Being able to split a compound shape into smaller pieces whose </a:t>
            </a:r>
            <a:br>
              <a:rPr lang="en-GB" sz="1300" dirty="0">
                <a:solidFill>
                  <a:prstClr val="black"/>
                </a:solidFill>
                <a:latin typeface="Arial" panose="020B0604020202020204" pitchFamily="34" charset="0"/>
                <a:cs typeface="Arial" panose="020B0604020202020204" pitchFamily="34" charset="0"/>
              </a:rPr>
            </a:br>
            <a:r>
              <a:rPr lang="en-GB" sz="1300" dirty="0">
                <a:solidFill>
                  <a:prstClr val="black"/>
                </a:solidFill>
                <a:latin typeface="Arial" panose="020B0604020202020204" pitchFamily="34" charset="0"/>
                <a:cs typeface="Arial" panose="020B0604020202020204" pitchFamily="34" charset="0"/>
              </a:rPr>
              <a:t>area can be found.</a:t>
            </a:r>
            <a:endParaRPr lang="en-US" sz="1300"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endParaRPr lang="en-US" sz="1300" dirty="0">
              <a:solidFill>
                <a:prstClr val="white"/>
              </a:solidFill>
              <a:latin typeface="Calibri" panose="020F0502020204030204"/>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1811707" y="3708401"/>
            <a:ext cx="1652854" cy="2682239"/>
          </a:xfrm>
          <a:prstGeom prst="wedgeRoundRectCallout">
            <a:avLst>
              <a:gd name="adj1" fmla="val 89623"/>
              <a:gd name="adj2" fmla="val 1895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prstClr val="black"/>
                </a:solidFill>
                <a:latin typeface="Arial" panose="020B0604020202020204" pitchFamily="34" charset="0"/>
                <a:cs typeface="Arial" panose="020B0604020202020204" pitchFamily="34" charset="0"/>
              </a:rPr>
              <a:t>Example: given a fixed single area made up of 1 cm² squares on a grid, being able to reason and justify that the shape with the largest perimeter will be given by placing the squares in a single row.</a:t>
            </a:r>
            <a:endParaRPr lang="en-US"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2723245"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Understanding that area is the size of the space inside the boundary of a two dimensional shape. Knowing that it can be found (or approximated) by counting squares, or calculated by substitution into an appropriate formula.</a:t>
            </a:r>
          </a:p>
        </p:txBody>
      </p:sp>
      <p:sp>
        <p:nvSpPr>
          <p:cNvPr id="18" name="TextBox 3">
            <a:extLst>
              <a:ext uri="{FF2B5EF4-FFF2-40B4-BE49-F238E27FC236}">
                <a16:creationId xmlns:a16="http://schemas.microsoft.com/office/drawing/2014/main" id="{40638ED6-1B6E-104F-BE69-E1C6852EF47B}"/>
              </a:ext>
            </a:extLst>
          </p:cNvPr>
          <p:cNvSpPr txBox="1">
            <a:spLocks noChangeArrowheads="1"/>
          </p:cNvSpPr>
          <p:nvPr/>
        </p:nvSpPr>
        <p:spPr bwMode="auto">
          <a:xfrm>
            <a:off x="3800575" y="6179465"/>
            <a:ext cx="5038625"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0070C0"/>
                </a:solidFill>
                <a:latin typeface="Arial" panose="020B0604020202020204" pitchFamily="34" charset="0"/>
              </a:rPr>
              <a:t>Example: </a:t>
            </a:r>
            <a:r>
              <a:rPr lang="cy-GB" altLang="en-US" sz="2000" dirty="0">
                <a:solidFill>
                  <a:srgbClr val="0070C0"/>
                </a:solidFill>
                <a:latin typeface="Arial" panose="020B0604020202020204" pitchFamily="34" charset="0"/>
              </a:rPr>
              <a:t>Area of 2D shapes</a:t>
            </a:r>
          </a:p>
        </p:txBody>
      </p:sp>
    </p:spTree>
    <p:extLst>
      <p:ext uri="{BB962C8B-B14F-4D97-AF65-F5344CB8AC3E}">
        <p14:creationId xmlns:p14="http://schemas.microsoft.com/office/powerpoint/2010/main" val="120570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1811706" y="1634914"/>
            <a:ext cx="2709494"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Enghraifft gallu lluosi dau rif er mwyn darganfod arwynebedd petryal. Defnyddio cyfrifiannell wyddonol i gyfrifo arwynebedd cylch. Nid yw rhuglder yn golygu cyfrifo’n gyflym; (dylid annog cywirdeb).</a:t>
            </a:r>
            <a:endParaRPr lang="en-US"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1512479"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Defnydd cywir o’r hafalnod ac unedau.</a:t>
            </a:r>
            <a:endParaRPr lang="en-US"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40"/>
            <a:ext cx="2053433" cy="1198880"/>
          </a:xfrm>
          <a:prstGeom prst="wedgeRoundRectCallout">
            <a:avLst>
              <a:gd name="adj1" fmla="val -63833"/>
              <a:gd name="adj2" fmla="val 2169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Gallu hollti siâp cyfansawdd yn ddarnau llai lle gellir darganfod eu harwynebeddau.</a:t>
            </a:r>
            <a:endParaRPr lang="en-US"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1811707" y="3708401"/>
            <a:ext cx="1774773" cy="2682239"/>
          </a:xfrm>
          <a:prstGeom prst="wedgeRoundRectCallout">
            <a:avLst>
              <a:gd name="adj1" fmla="val 76456"/>
              <a:gd name="adj2" fmla="val 1933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Enghraifft o gael arwynebedd sengl sefydlog o sgwariau 1 cm² ar grid, gallu rhesymu a</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chyfiawnhau mai’r siâp sydd â’r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perimedr mwyaf yw’r un lle mae’r sgwariau wedi’u gosod mewn un rhes.</a:t>
            </a:r>
            <a:endParaRPr lang="en-US" sz="13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2723245"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Deall mai arwynebedd yw maint yr arwyneb y tu mewn i ffin siâp dau ddimensiwn. Gwybod y gellir dod o hyd iddo (neu ei amcangyfrif) drwy gyfrif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sgwariau, neu ei gyfrifo trwy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amnewid i mewn i fformiwla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priodol.</a:t>
            </a:r>
            <a:endParaRPr lang="en-US" sz="1300" dirty="0">
              <a:solidFill>
                <a:prstClr val="black"/>
              </a:solidFill>
              <a:latin typeface="Arial" panose="020B0604020202020204" pitchFamily="34" charset="0"/>
              <a:cs typeface="Arial" panose="020B0604020202020204" pitchFamily="34" charset="0"/>
            </a:endParaRPr>
          </a:p>
        </p:txBody>
      </p:sp>
      <p:sp>
        <p:nvSpPr>
          <p:cNvPr id="18" name="TextBox 3">
            <a:extLst>
              <a:ext uri="{FF2B5EF4-FFF2-40B4-BE49-F238E27FC236}">
                <a16:creationId xmlns:a16="http://schemas.microsoft.com/office/drawing/2014/main" id="{40638ED6-1B6E-104F-BE69-E1C6852EF47B}"/>
              </a:ext>
            </a:extLst>
          </p:cNvPr>
          <p:cNvSpPr txBox="1">
            <a:spLocks noChangeArrowheads="1"/>
          </p:cNvSpPr>
          <p:nvPr/>
        </p:nvSpPr>
        <p:spPr bwMode="auto">
          <a:xfrm>
            <a:off x="3800575" y="6179465"/>
            <a:ext cx="5038625"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0070C0"/>
                </a:solidFill>
                <a:latin typeface="Arial" panose="020B0604020202020204" pitchFamily="34" charset="0"/>
              </a:rPr>
              <a:t>Enghraifft: Arwynebedd siapiau 2D</a:t>
            </a:r>
            <a:endParaRPr lang="cy-GB" altLang="en-US"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97631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27431" t="29175" r="29189" b="16292"/>
          <a:stretch/>
        </p:blipFill>
        <p:spPr>
          <a:xfrm>
            <a:off x="1339850" y="-4313"/>
            <a:ext cx="9404350" cy="6646651"/>
          </a:xfrm>
          <a:prstGeom prst="rect">
            <a:avLst/>
          </a:prstGeom>
        </p:spPr>
      </p:pic>
    </p:spTree>
    <p:extLst>
      <p:ext uri="{BB962C8B-B14F-4D97-AF65-F5344CB8AC3E}">
        <p14:creationId xmlns:p14="http://schemas.microsoft.com/office/powerpoint/2010/main" val="190880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4817" t="17917" r="25989" b="20625"/>
          <a:stretch/>
        </p:blipFill>
        <p:spPr>
          <a:xfrm>
            <a:off x="1192077" y="-31206"/>
            <a:ext cx="9613083" cy="6752046"/>
          </a:xfrm>
          <a:prstGeom prst="rect">
            <a:avLst/>
          </a:prstGeom>
        </p:spPr>
      </p:pic>
    </p:spTree>
    <p:extLst>
      <p:ext uri="{BB962C8B-B14F-4D97-AF65-F5344CB8AC3E}">
        <p14:creationId xmlns:p14="http://schemas.microsoft.com/office/powerpoint/2010/main" val="2911062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70AD33-02AE-4B96-AAAD-82CC70AA7E43}"/>
              </a:ext>
            </a:extLst>
          </p:cNvPr>
          <p:cNvSpPr txBox="1"/>
          <p:nvPr/>
        </p:nvSpPr>
        <p:spPr>
          <a:xfrm>
            <a:off x="506186" y="1582341"/>
            <a:ext cx="11304814" cy="3693319"/>
          </a:xfrm>
          <a:prstGeom prst="rect">
            <a:avLst/>
          </a:prstGeom>
          <a:noFill/>
        </p:spPr>
        <p:txBody>
          <a:bodyPr wrap="square">
            <a:spAutoFit/>
          </a:bodyPr>
          <a:lstStyle/>
          <a:p>
            <a:r>
              <a:rPr lang="en-GB" dirty="0"/>
              <a:t>Reflecting on this question</a:t>
            </a:r>
          </a:p>
          <a:p>
            <a:pPr marL="285750" indent="-285750">
              <a:buFont typeface="Arial" panose="020B0604020202020204" pitchFamily="34" charset="0"/>
              <a:buChar char="•"/>
            </a:pPr>
            <a:r>
              <a:rPr lang="en-GB" dirty="0"/>
              <a:t>What are your first thoughts? </a:t>
            </a:r>
          </a:p>
          <a:p>
            <a:pPr marL="285750" indent="-285750">
              <a:buFont typeface="Arial" panose="020B0604020202020204" pitchFamily="34" charset="0"/>
              <a:buChar char="•"/>
            </a:pPr>
            <a:r>
              <a:rPr lang="en-GB" dirty="0"/>
              <a:t>What might the learners find easy/challenging?</a:t>
            </a:r>
          </a:p>
          <a:p>
            <a:pPr marL="285750" indent="-285750">
              <a:buFont typeface="Arial" panose="020B0604020202020204" pitchFamily="34" charset="0"/>
              <a:buChar char="•"/>
            </a:pPr>
            <a:r>
              <a:rPr lang="en-GB" dirty="0"/>
              <a:t>Where might the misconceptions be?</a:t>
            </a:r>
          </a:p>
          <a:p>
            <a:pPr marL="285750" indent="-285750">
              <a:buFont typeface="Arial" panose="020B0604020202020204" pitchFamily="34" charset="0"/>
              <a:buChar char="•"/>
            </a:pPr>
            <a:r>
              <a:rPr lang="en-GB" dirty="0"/>
              <a:t>What part might literacy skills play in understanding this question. Link back to LNF- consider the exact terminology and vocabulary from the LNF.</a:t>
            </a:r>
          </a:p>
          <a:p>
            <a:pPr marL="285750" indent="-285750">
              <a:buFont typeface="Arial" panose="020B0604020202020204" pitchFamily="34" charset="0"/>
              <a:buChar char="•"/>
            </a:pPr>
            <a:r>
              <a:rPr lang="en-GB" dirty="0"/>
              <a:t>What would learners’ prior knowledge be?</a:t>
            </a:r>
          </a:p>
          <a:p>
            <a:pPr marL="285750" indent="-285750">
              <a:buFont typeface="Arial" panose="020B0604020202020204" pitchFamily="34" charset="0"/>
              <a:buChar char="•"/>
            </a:pPr>
            <a:r>
              <a:rPr lang="en-GB" dirty="0"/>
              <a:t>How would you/could you differentiate this question?</a:t>
            </a:r>
          </a:p>
          <a:p>
            <a:pPr marL="285750" indent="-285750">
              <a:buFont typeface="Arial" panose="020B0604020202020204" pitchFamily="34" charset="0"/>
              <a:buChar char="•"/>
            </a:pPr>
            <a:r>
              <a:rPr lang="en-GB" dirty="0"/>
              <a:t>How might you teach this question/topic in class? </a:t>
            </a:r>
          </a:p>
          <a:p>
            <a:pPr marL="285750" indent="-285750">
              <a:buFont typeface="Arial" panose="020B0604020202020204" pitchFamily="34" charset="0"/>
              <a:buChar char="•"/>
            </a:pPr>
            <a:r>
              <a:rPr lang="en-GB" dirty="0"/>
              <a:t>What might the practice questions be like?</a:t>
            </a:r>
          </a:p>
          <a:p>
            <a:pPr marL="285750" indent="-285750">
              <a:buFont typeface="Arial" panose="020B0604020202020204" pitchFamily="34" charset="0"/>
              <a:buChar char="•"/>
            </a:pPr>
            <a:r>
              <a:rPr lang="en-GB" dirty="0"/>
              <a:t>Is there a cognitive overload you need to consider here, how can you help learners overcome this?</a:t>
            </a:r>
          </a:p>
          <a:p>
            <a:pPr marL="285750" indent="-285750">
              <a:buFont typeface="Arial" panose="020B0604020202020204" pitchFamily="34" charset="0"/>
              <a:buChar char="•"/>
            </a:pPr>
            <a:r>
              <a:rPr lang="en-GB" dirty="0"/>
              <a:t>Feel free to add your own questions</a:t>
            </a:r>
          </a:p>
        </p:txBody>
      </p:sp>
    </p:spTree>
    <p:extLst>
      <p:ext uri="{BB962C8B-B14F-4D97-AF65-F5344CB8AC3E}">
        <p14:creationId xmlns:p14="http://schemas.microsoft.com/office/powerpoint/2010/main" val="1012877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2591" t="15000" r="24114" b="9584"/>
          <a:stretch/>
        </p:blipFill>
        <p:spPr>
          <a:xfrm>
            <a:off x="1808929" y="-22676"/>
            <a:ext cx="8859072" cy="7048316"/>
          </a:xfrm>
          <a:prstGeom prst="rect">
            <a:avLst/>
          </a:prstGeom>
        </p:spPr>
      </p:pic>
    </p:spTree>
    <p:extLst>
      <p:ext uri="{BB962C8B-B14F-4D97-AF65-F5344CB8AC3E}">
        <p14:creationId xmlns:p14="http://schemas.microsoft.com/office/powerpoint/2010/main" val="826274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7746" t="24583" r="29268" b="8543"/>
          <a:stretch/>
        </p:blipFill>
        <p:spPr>
          <a:xfrm>
            <a:off x="2087881" y="0"/>
            <a:ext cx="7955280" cy="6958159"/>
          </a:xfrm>
          <a:prstGeom prst="rect">
            <a:avLst/>
          </a:prstGeom>
        </p:spPr>
      </p:pic>
    </p:spTree>
    <p:extLst>
      <p:ext uri="{BB962C8B-B14F-4D97-AF65-F5344CB8AC3E}">
        <p14:creationId xmlns:p14="http://schemas.microsoft.com/office/powerpoint/2010/main" val="4030086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764373"/>
            <a:ext cx="8610600" cy="439587"/>
          </a:xfrm>
        </p:spPr>
        <p:txBody>
          <a:bodyPr>
            <a:normAutofit fontScale="90000"/>
          </a:bodyPr>
          <a:lstStyle/>
          <a:p>
            <a:r>
              <a:rPr lang="en-GB" dirty="0"/>
              <a:t>Mark scheme abbreviations</a:t>
            </a:r>
          </a:p>
        </p:txBody>
      </p:sp>
      <p:sp>
        <p:nvSpPr>
          <p:cNvPr id="3" name="Content Placeholder 2"/>
          <p:cNvSpPr>
            <a:spLocks noGrp="1"/>
          </p:cNvSpPr>
          <p:nvPr>
            <p:ph idx="1"/>
          </p:nvPr>
        </p:nvSpPr>
        <p:spPr>
          <a:xfrm>
            <a:off x="685800" y="1386840"/>
            <a:ext cx="10820400" cy="4024125"/>
          </a:xfrm>
        </p:spPr>
        <p:txBody>
          <a:bodyPr>
            <a:noAutofit/>
          </a:bodyPr>
          <a:lstStyle/>
          <a:p>
            <a:r>
              <a:rPr lang="en-GB" sz="1800" dirty="0"/>
              <a:t>M1 method mark (M2, </a:t>
            </a:r>
            <a:r>
              <a:rPr lang="en-GB" sz="1800" dirty="0" err="1"/>
              <a:t>etc</a:t>
            </a:r>
            <a:r>
              <a:rPr lang="en-GB" sz="1800" dirty="0"/>
              <a:t>, is also used) </a:t>
            </a:r>
          </a:p>
          <a:p>
            <a:r>
              <a:rPr lang="en-GB" sz="1800" dirty="0"/>
              <a:t>A1 accuracy mark </a:t>
            </a:r>
          </a:p>
          <a:p>
            <a:r>
              <a:rPr lang="en-GB" sz="1800" dirty="0"/>
              <a:t>B1 independent mark </a:t>
            </a:r>
          </a:p>
          <a:p>
            <a:r>
              <a:rPr lang="en-GB" sz="1800" dirty="0"/>
              <a:t>E1 mark for explaining </a:t>
            </a:r>
          </a:p>
          <a:p>
            <a:r>
              <a:rPr lang="en-GB" sz="1800" dirty="0"/>
              <a:t>U1 mark for correct units </a:t>
            </a:r>
          </a:p>
          <a:p>
            <a:r>
              <a:rPr lang="en-GB" sz="1800" dirty="0"/>
              <a:t>G1 mark for a correct feature on a graph </a:t>
            </a:r>
          </a:p>
          <a:p>
            <a:r>
              <a:rPr lang="en-GB" sz="1800" dirty="0"/>
              <a:t>M1 dep* method mark dependent on a previous mark, indicated by * </a:t>
            </a:r>
          </a:p>
          <a:p>
            <a:r>
              <a:rPr lang="en-GB" sz="1800" dirty="0"/>
              <a:t>CAO correct answer only </a:t>
            </a:r>
          </a:p>
          <a:p>
            <a:r>
              <a:rPr lang="en-GB" sz="1800" dirty="0"/>
              <a:t>FT follow through </a:t>
            </a:r>
          </a:p>
          <a:p>
            <a:r>
              <a:rPr lang="en-GB" sz="1800" dirty="0"/>
              <a:t>ISW ignore subsequent working </a:t>
            </a:r>
          </a:p>
          <a:p>
            <a:r>
              <a:rPr lang="en-GB" sz="1800" dirty="0"/>
              <a:t>OCW – Organisation, Communication, Workings</a:t>
            </a:r>
          </a:p>
          <a:p>
            <a:r>
              <a:rPr lang="en-GB" sz="1800" dirty="0"/>
              <a:t>OE or equivalent </a:t>
            </a:r>
          </a:p>
          <a:p>
            <a:r>
              <a:rPr lang="en-GB" sz="1800" dirty="0"/>
              <a:t>SC special case </a:t>
            </a:r>
          </a:p>
          <a:p>
            <a:r>
              <a:rPr lang="en-GB" sz="1800" dirty="0"/>
              <a:t>SOI seen or implied</a:t>
            </a:r>
          </a:p>
        </p:txBody>
      </p:sp>
    </p:spTree>
    <p:extLst>
      <p:ext uri="{BB962C8B-B14F-4D97-AF65-F5344CB8AC3E}">
        <p14:creationId xmlns:p14="http://schemas.microsoft.com/office/powerpoint/2010/main" val="644469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7510" t="29375" r="28800" b="36042"/>
          <a:stretch/>
        </p:blipFill>
        <p:spPr>
          <a:xfrm>
            <a:off x="404511" y="1371600"/>
            <a:ext cx="11197819" cy="4983480"/>
          </a:xfrm>
          <a:prstGeom prst="rect">
            <a:avLst/>
          </a:prstGeom>
        </p:spPr>
      </p:pic>
    </p:spTree>
    <p:extLst>
      <p:ext uri="{BB962C8B-B14F-4D97-AF65-F5344CB8AC3E}">
        <p14:creationId xmlns:p14="http://schemas.microsoft.com/office/powerpoint/2010/main" val="3505916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2871" t="23125" r="14040" b="13333"/>
          <a:stretch/>
        </p:blipFill>
        <p:spPr>
          <a:xfrm>
            <a:off x="548640" y="594776"/>
            <a:ext cx="11286145" cy="5516464"/>
          </a:xfrm>
          <a:prstGeom prst="rect">
            <a:avLst/>
          </a:prstGeom>
        </p:spPr>
      </p:pic>
    </p:spTree>
    <p:extLst>
      <p:ext uri="{BB962C8B-B14F-4D97-AF65-F5344CB8AC3E}">
        <p14:creationId xmlns:p14="http://schemas.microsoft.com/office/powerpoint/2010/main" val="1102916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27431" t="29175" r="27431" b="16292"/>
          <a:stretch/>
        </p:blipFill>
        <p:spPr>
          <a:xfrm>
            <a:off x="0" y="0"/>
            <a:ext cx="6598921" cy="4482285"/>
          </a:xfrm>
          <a:prstGeom prst="rect">
            <a:avLst/>
          </a:prstGeom>
        </p:spPr>
      </p:pic>
      <p:graphicFrame>
        <p:nvGraphicFramePr>
          <p:cNvPr id="6" name="Diagram 5">
            <a:extLst>
              <a:ext uri="{FF2B5EF4-FFF2-40B4-BE49-F238E27FC236}">
                <a16:creationId xmlns:a16="http://schemas.microsoft.com/office/drawing/2014/main" id="{5F1A5F7A-97F5-4797-B62A-AB9B00E22E42}"/>
              </a:ext>
            </a:extLst>
          </p:cNvPr>
          <p:cNvGraphicFramePr/>
          <p:nvPr>
            <p:extLst>
              <p:ext uri="{D42A27DB-BD31-4B8C-83A1-F6EECF244321}">
                <p14:modId xmlns:p14="http://schemas.microsoft.com/office/powerpoint/2010/main" val="4277133034"/>
              </p:ext>
            </p:extLst>
          </p:nvPr>
        </p:nvGraphicFramePr>
        <p:xfrm>
          <a:off x="6498771" y="2917372"/>
          <a:ext cx="5885405" cy="34504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09AC358B-CBAF-4D56-8105-9869733B494D}"/>
              </a:ext>
            </a:extLst>
          </p:cNvPr>
          <p:cNvSpPr txBox="1"/>
          <p:nvPr/>
        </p:nvSpPr>
        <p:spPr>
          <a:xfrm>
            <a:off x="7032171" y="615043"/>
            <a:ext cx="4648200" cy="2308324"/>
          </a:xfrm>
          <a:prstGeom prst="rect">
            <a:avLst/>
          </a:prstGeom>
          <a:noFill/>
        </p:spPr>
        <p:txBody>
          <a:bodyPr wrap="square" rtlCol="0">
            <a:spAutoFit/>
          </a:bodyPr>
          <a:lstStyle/>
          <a:p>
            <a:r>
              <a:rPr lang="en-GB" dirty="0">
                <a:solidFill>
                  <a:srgbClr val="FF0000"/>
                </a:solidFill>
              </a:rPr>
              <a:t>This question is a high tariff mark, and we need to be aware that 2 marks are also given for organisation, communication and workings.</a:t>
            </a:r>
          </a:p>
          <a:p>
            <a:r>
              <a:rPr lang="en-GB" b="1" dirty="0">
                <a:solidFill>
                  <a:srgbClr val="FF0000"/>
                </a:solidFill>
              </a:rPr>
              <a:t>If you were delivering this as an activity in class, what would you expect to see the pupils doing to achieve/address the 5 proficiencies? </a:t>
            </a:r>
          </a:p>
        </p:txBody>
      </p:sp>
      <p:pic>
        <p:nvPicPr>
          <p:cNvPr id="7" name="Picture 6">
            <a:extLst>
              <a:ext uri="{FF2B5EF4-FFF2-40B4-BE49-F238E27FC236}">
                <a16:creationId xmlns:a16="http://schemas.microsoft.com/office/drawing/2014/main" id="{32C82F03-C9D3-418F-9EE0-C1C4BACB2E3D}"/>
              </a:ext>
            </a:extLst>
          </p:cNvPr>
          <p:cNvPicPr>
            <a:picLocks noChangeAspect="1"/>
          </p:cNvPicPr>
          <p:nvPr/>
        </p:nvPicPr>
        <p:blipFill rotWithShape="1">
          <a:blip r:embed="rId9"/>
          <a:srcRect l="27510" t="29375" r="28800" b="36042"/>
          <a:stretch/>
        </p:blipFill>
        <p:spPr>
          <a:xfrm>
            <a:off x="411480" y="4328160"/>
            <a:ext cx="5684520" cy="2529840"/>
          </a:xfrm>
          <a:prstGeom prst="rect">
            <a:avLst/>
          </a:prstGeom>
        </p:spPr>
      </p:pic>
    </p:spTree>
    <p:extLst>
      <p:ext uri="{BB962C8B-B14F-4D97-AF65-F5344CB8AC3E}">
        <p14:creationId xmlns:p14="http://schemas.microsoft.com/office/powerpoint/2010/main" val="270606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4817" t="17917" r="25989" b="20625"/>
          <a:stretch/>
        </p:blipFill>
        <p:spPr>
          <a:xfrm>
            <a:off x="136163" y="104866"/>
            <a:ext cx="5864043" cy="4118792"/>
          </a:xfrm>
          <a:prstGeom prst="rect">
            <a:avLst/>
          </a:prstGeom>
        </p:spPr>
      </p:pic>
      <p:graphicFrame>
        <p:nvGraphicFramePr>
          <p:cNvPr id="3" name="Diagram 2">
            <a:extLst>
              <a:ext uri="{FF2B5EF4-FFF2-40B4-BE49-F238E27FC236}">
                <a16:creationId xmlns:a16="http://schemas.microsoft.com/office/drawing/2014/main" id="{372889A7-6C42-4759-8B5C-3B6C27991F8A}"/>
              </a:ext>
            </a:extLst>
          </p:cNvPr>
          <p:cNvGraphicFramePr/>
          <p:nvPr>
            <p:extLst>
              <p:ext uri="{D42A27DB-BD31-4B8C-83A1-F6EECF244321}">
                <p14:modId xmlns:p14="http://schemas.microsoft.com/office/powerpoint/2010/main" val="3945979880"/>
              </p:ext>
            </p:extLst>
          </p:nvPr>
        </p:nvGraphicFramePr>
        <p:xfrm>
          <a:off x="6096000" y="24638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55CB2DF-B229-43F3-93CB-4E84E3BD0ABF}"/>
              </a:ext>
            </a:extLst>
          </p:cNvPr>
          <p:cNvPicPr>
            <a:picLocks noChangeAspect="1"/>
          </p:cNvPicPr>
          <p:nvPr/>
        </p:nvPicPr>
        <p:blipFill rotWithShape="1">
          <a:blip r:embed="rId8"/>
          <a:srcRect l="12871" t="23125" r="14040" b="13333"/>
          <a:stretch/>
        </p:blipFill>
        <p:spPr>
          <a:xfrm>
            <a:off x="568940" y="4450663"/>
            <a:ext cx="4710631" cy="2302471"/>
          </a:xfrm>
          <a:prstGeom prst="rect">
            <a:avLst/>
          </a:prstGeom>
        </p:spPr>
      </p:pic>
      <p:sp>
        <p:nvSpPr>
          <p:cNvPr id="6" name="TextBox 5">
            <a:extLst>
              <a:ext uri="{FF2B5EF4-FFF2-40B4-BE49-F238E27FC236}">
                <a16:creationId xmlns:a16="http://schemas.microsoft.com/office/drawing/2014/main" id="{D6BA4B36-797E-41F1-AA95-89076A7690C3}"/>
              </a:ext>
            </a:extLst>
          </p:cNvPr>
          <p:cNvSpPr txBox="1"/>
          <p:nvPr/>
        </p:nvSpPr>
        <p:spPr>
          <a:xfrm>
            <a:off x="6928757" y="450894"/>
            <a:ext cx="4593771" cy="2308324"/>
          </a:xfrm>
          <a:prstGeom prst="rect">
            <a:avLst/>
          </a:prstGeom>
          <a:noFill/>
        </p:spPr>
        <p:txBody>
          <a:bodyPr wrap="square">
            <a:spAutoFit/>
          </a:bodyPr>
          <a:lstStyle/>
          <a:p>
            <a:r>
              <a:rPr lang="en-GB" dirty="0">
                <a:solidFill>
                  <a:srgbClr val="FF0000"/>
                </a:solidFill>
              </a:rPr>
              <a:t>This question is a high tariff mark, and we need to be aware that 2 marks are also given for organisation, communication and workings.</a:t>
            </a:r>
          </a:p>
          <a:p>
            <a:r>
              <a:rPr lang="en-GB" b="1" dirty="0">
                <a:solidFill>
                  <a:srgbClr val="FF0000"/>
                </a:solidFill>
              </a:rPr>
              <a:t>If you were delivering this as an activity in class, what would you expect to see the pupils doing to achieve/address the 5 proficiencies? </a:t>
            </a:r>
          </a:p>
        </p:txBody>
      </p:sp>
    </p:spTree>
    <p:extLst>
      <p:ext uri="{BB962C8B-B14F-4D97-AF65-F5344CB8AC3E}">
        <p14:creationId xmlns:p14="http://schemas.microsoft.com/office/powerpoint/2010/main" val="116718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266700" y="1634914"/>
            <a:ext cx="4254501"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a:solidFill>
                  <a:prstClr val="black"/>
                </a:solidFill>
                <a:latin typeface="Arial" panose="020B0604020202020204" pitchFamily="34" charset="0"/>
                <a:cs typeface="Arial" panose="020B0604020202020204" pitchFamily="34" charset="0"/>
              </a:rPr>
              <a:t>Write your ideas here</a:t>
            </a: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3135263"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Write your ideas here</a:t>
            </a: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40"/>
            <a:ext cx="3257302" cy="2016760"/>
          </a:xfrm>
          <a:prstGeom prst="wedgeRoundRectCallout">
            <a:avLst>
              <a:gd name="adj1" fmla="val -64167"/>
              <a:gd name="adj2" fmla="val 10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a:solidFill>
                  <a:prstClr val="black"/>
                </a:solidFill>
                <a:latin typeface="Arial" panose="020B0604020202020204" pitchFamily="34" charset="0"/>
                <a:cs typeface="Arial" panose="020B0604020202020204" pitchFamily="34" charset="0"/>
              </a:rPr>
              <a:t>Write your ideas here</a:t>
            </a:r>
            <a:endParaRPr lang="en-GB"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321129" y="3708401"/>
            <a:ext cx="3143432" cy="2682239"/>
          </a:xfrm>
          <a:prstGeom prst="wedgeRoundRectCallout">
            <a:avLst>
              <a:gd name="adj1" fmla="val 76117"/>
              <a:gd name="adj2" fmla="val 2098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400">
                <a:solidFill>
                  <a:prstClr val="black"/>
                </a:solidFill>
                <a:latin typeface="Arial" panose="020B0604020202020204" pitchFamily="34" charset="0"/>
                <a:cs typeface="Arial" panose="020B0604020202020204" pitchFamily="34" charset="0"/>
              </a:rPr>
              <a:t>Write your ideas here</a:t>
            </a:r>
            <a:endParaRPr lang="en-GB"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4166599"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Write your ideas here</a:t>
            </a:r>
          </a:p>
        </p:txBody>
      </p:sp>
    </p:spTree>
    <p:extLst>
      <p:ext uri="{BB962C8B-B14F-4D97-AF65-F5344CB8AC3E}">
        <p14:creationId xmlns:p14="http://schemas.microsoft.com/office/powerpoint/2010/main" val="345521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157843" y="1634914"/>
            <a:ext cx="4363357"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a:solidFill>
                  <a:prstClr val="black"/>
                </a:solidFill>
                <a:latin typeface="Arial" panose="020B0604020202020204" pitchFamily="34" charset="0"/>
                <a:cs typeface="Arial" panose="020B0604020202020204" pitchFamily="34" charset="0"/>
              </a:rPr>
              <a:t>Write your ideas here</a:t>
            </a: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3015706"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Write your ideas here</a:t>
            </a: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39"/>
            <a:ext cx="3132116" cy="1907903"/>
          </a:xfrm>
          <a:prstGeom prst="wedgeRoundRectCallout">
            <a:avLst>
              <a:gd name="adj1" fmla="val -63833"/>
              <a:gd name="adj2" fmla="val 2169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Write your ideas here</a:t>
            </a: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321129" y="3708401"/>
            <a:ext cx="3265351" cy="2682239"/>
          </a:xfrm>
          <a:prstGeom prst="wedgeRoundRectCallout">
            <a:avLst>
              <a:gd name="adj1" fmla="val 76456"/>
              <a:gd name="adj2" fmla="val 1933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a:solidFill>
                  <a:prstClr val="black"/>
                </a:solidFill>
                <a:latin typeface="Arial" panose="020B0604020202020204" pitchFamily="34" charset="0"/>
                <a:cs typeface="Arial" panose="020B0604020202020204" pitchFamily="34" charset="0"/>
              </a:rPr>
              <a:t>Write your ideas here</a:t>
            </a:r>
            <a:endParaRPr lang="en-GB" sz="13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4177485"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a:solidFill>
                  <a:prstClr val="black"/>
                </a:solidFill>
                <a:latin typeface="Arial" panose="020B0604020202020204" pitchFamily="34" charset="0"/>
                <a:cs typeface="Arial" panose="020B0604020202020204" pitchFamily="34" charset="0"/>
              </a:rPr>
              <a:t>Write your ideas here</a:t>
            </a: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034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9" grpId="0" animBg="1"/>
      <p:bldP spid="11" grpId="0" animBg="1"/>
      <p:bldP spid="12" grpId="0" animBg="1"/>
      <p:bldP spid="13" grpId="0" animBg="1"/>
      <p:bldP spid="14" grpId="0" animBg="1"/>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cf19616a-23ad-4fd8-a146-2d8a5c50165e">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2" ma:contentTypeDescription="Create a new document." ma:contentTypeScope="" ma:versionID="a9362b3e8a9f58eb2fbc586da222e0fb">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2dfe75c44a50b06ad4f1ca67453d9613"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10EE66-8707-456F-8F2E-091D581CB030}">
  <ds:schemaRef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f9cd839b-d2f7-4d79-867e-33235b171cd7"/>
    <ds:schemaRef ds:uri="http://schemas.microsoft.com/office/infopath/2007/PartnerControls"/>
    <ds:schemaRef ds:uri="ebe861c4-9752-476b-95bf-faec8d80e167"/>
    <ds:schemaRef ds:uri="http://www.w3.org/XML/1998/namespace"/>
    <ds:schemaRef ds:uri="cf19616a-23ad-4fd8-a146-2d8a5c50165e"/>
  </ds:schemaRefs>
</ds:datastoreItem>
</file>

<file path=customXml/itemProps2.xml><?xml version="1.0" encoding="utf-8"?>
<ds:datastoreItem xmlns:ds="http://schemas.openxmlformats.org/officeDocument/2006/customXml" ds:itemID="{CC4F7CA5-93BE-4464-B71A-FED2199728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1842</Words>
  <Application>Microsoft Office PowerPoint</Application>
  <PresentationFormat>Widescreen</PresentationFormat>
  <Paragraphs>177</Paragraphs>
  <Slides>19</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Century Gothic</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 scheme abbreviations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49</cp:revision>
  <dcterms:created xsi:type="dcterms:W3CDTF">2020-09-01T19:20:12Z</dcterms:created>
  <dcterms:modified xsi:type="dcterms:W3CDTF">2024-10-06T18:01:25Z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y fmtid="{D5CDD505-2E9C-101B-9397-08002B2CF9AE}" pid="3" name="Order">
    <vt:r8>279700</vt:r8>
  </property>
  <property fmtid="{D5CDD505-2E9C-101B-9397-08002B2CF9AE}" pid="4" name="ComplianceAssetId">
    <vt:lpwstr/>
  </property>
</Properties>
</file>