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66" r:id="rId5"/>
    <p:sldId id="267" r:id="rId6"/>
    <p:sldId id="268" r:id="rId7"/>
    <p:sldId id="269" r:id="rId8"/>
    <p:sldId id="259" r:id="rId9"/>
    <p:sldId id="260" r:id="rId10"/>
    <p:sldId id="261" r:id="rId11"/>
    <p:sldId id="262" r:id="rId12"/>
    <p:sldId id="263"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0041" autoAdjust="0"/>
    <p:restoredTop sz="94660"/>
  </p:normalViewPr>
  <p:slideViewPr>
    <p:cSldViewPr snapToGrid="0">
      <p:cViewPr varScale="1">
        <p:scale>
          <a:sx n="47" d="100"/>
          <a:sy n="47" d="100"/>
        </p:scale>
        <p:origin x="43" y="725"/>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A382D5A3-E857-4417-B914-7F54DB9E4FF6}" type="datetimeFigureOut">
              <a:rPr lang="en-GB" smtClean="0"/>
              <a:t>08/03/2022</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0F39ABD0-87DF-4141-9CD2-F2F271F02943}" type="slidenum">
              <a:rPr lang="en-GB" smtClean="0"/>
              <a:t>‹#›</a:t>
            </a:fld>
            <a:endParaRPr lang="en-GB" dirty="0"/>
          </a:p>
        </p:txBody>
      </p:sp>
    </p:spTree>
    <p:extLst>
      <p:ext uri="{BB962C8B-B14F-4D97-AF65-F5344CB8AC3E}">
        <p14:creationId xmlns:p14="http://schemas.microsoft.com/office/powerpoint/2010/main" val="74023879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A382D5A3-E857-4417-B914-7F54DB9E4FF6}" type="datetimeFigureOut">
              <a:rPr lang="en-GB" smtClean="0"/>
              <a:t>08/03/2022</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0F39ABD0-87DF-4141-9CD2-F2F271F02943}" type="slidenum">
              <a:rPr lang="en-GB" smtClean="0"/>
              <a:t>‹#›</a:t>
            </a:fld>
            <a:endParaRPr lang="en-GB" dirty="0"/>
          </a:p>
        </p:txBody>
      </p:sp>
    </p:spTree>
    <p:extLst>
      <p:ext uri="{BB962C8B-B14F-4D97-AF65-F5344CB8AC3E}">
        <p14:creationId xmlns:p14="http://schemas.microsoft.com/office/powerpoint/2010/main" val="120143408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A382D5A3-E857-4417-B914-7F54DB9E4FF6}" type="datetimeFigureOut">
              <a:rPr lang="en-GB" smtClean="0"/>
              <a:t>08/03/2022</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0F39ABD0-87DF-4141-9CD2-F2F271F02943}" type="slidenum">
              <a:rPr lang="en-GB" smtClean="0"/>
              <a:t>‹#›</a:t>
            </a:fld>
            <a:endParaRPr lang="en-GB" dirty="0"/>
          </a:p>
        </p:txBody>
      </p:sp>
    </p:spTree>
    <p:extLst>
      <p:ext uri="{BB962C8B-B14F-4D97-AF65-F5344CB8AC3E}">
        <p14:creationId xmlns:p14="http://schemas.microsoft.com/office/powerpoint/2010/main" val="387405181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A382D5A3-E857-4417-B914-7F54DB9E4FF6}" type="datetimeFigureOut">
              <a:rPr lang="en-GB" smtClean="0"/>
              <a:t>08/03/2022</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0F39ABD0-87DF-4141-9CD2-F2F271F02943}" type="slidenum">
              <a:rPr lang="en-GB" smtClean="0"/>
              <a:t>‹#›</a:t>
            </a:fld>
            <a:endParaRPr lang="en-GB" dirty="0"/>
          </a:p>
        </p:txBody>
      </p:sp>
    </p:spTree>
    <p:extLst>
      <p:ext uri="{BB962C8B-B14F-4D97-AF65-F5344CB8AC3E}">
        <p14:creationId xmlns:p14="http://schemas.microsoft.com/office/powerpoint/2010/main" val="192995759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A382D5A3-E857-4417-B914-7F54DB9E4FF6}" type="datetimeFigureOut">
              <a:rPr lang="en-GB" smtClean="0"/>
              <a:t>08/03/2022</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0F39ABD0-87DF-4141-9CD2-F2F271F02943}" type="slidenum">
              <a:rPr lang="en-GB" smtClean="0"/>
              <a:t>‹#›</a:t>
            </a:fld>
            <a:endParaRPr lang="en-GB" dirty="0"/>
          </a:p>
        </p:txBody>
      </p:sp>
    </p:spTree>
    <p:extLst>
      <p:ext uri="{BB962C8B-B14F-4D97-AF65-F5344CB8AC3E}">
        <p14:creationId xmlns:p14="http://schemas.microsoft.com/office/powerpoint/2010/main" val="212137114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A382D5A3-E857-4417-B914-7F54DB9E4FF6}" type="datetimeFigureOut">
              <a:rPr lang="en-GB" smtClean="0"/>
              <a:t>08/03/2022</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0F39ABD0-87DF-4141-9CD2-F2F271F02943}" type="slidenum">
              <a:rPr lang="en-GB" smtClean="0"/>
              <a:t>‹#›</a:t>
            </a:fld>
            <a:endParaRPr lang="en-GB" dirty="0"/>
          </a:p>
        </p:txBody>
      </p:sp>
    </p:spTree>
    <p:extLst>
      <p:ext uri="{BB962C8B-B14F-4D97-AF65-F5344CB8AC3E}">
        <p14:creationId xmlns:p14="http://schemas.microsoft.com/office/powerpoint/2010/main" val="128446543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382D5A3-E857-4417-B914-7F54DB9E4FF6}" type="datetimeFigureOut">
              <a:rPr lang="en-GB" smtClean="0"/>
              <a:t>08/03/2022</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4" name="Slide Number Placeholder 3"/>
          <p:cNvSpPr>
            <a:spLocks noGrp="1"/>
          </p:cNvSpPr>
          <p:nvPr>
            <p:ph type="sldNum" sz="quarter" idx="12"/>
          </p:nvPr>
        </p:nvSpPr>
        <p:spPr/>
        <p:txBody>
          <a:bodyPr/>
          <a:lstStyle/>
          <a:p>
            <a:fld id="{0F39ABD0-87DF-4141-9CD2-F2F271F02943}" type="slidenum">
              <a:rPr lang="en-GB" smtClean="0"/>
              <a:t>‹#›</a:t>
            </a:fld>
            <a:endParaRPr lang="en-GB" dirty="0"/>
          </a:p>
        </p:txBody>
      </p:sp>
    </p:spTree>
    <p:extLst>
      <p:ext uri="{BB962C8B-B14F-4D97-AF65-F5344CB8AC3E}">
        <p14:creationId xmlns:p14="http://schemas.microsoft.com/office/powerpoint/2010/main" val="102446227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smtClean="0"/>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A382D5A3-E857-4417-B914-7F54DB9E4FF6}" type="datetimeFigureOut">
              <a:rPr lang="en-GB" smtClean="0"/>
              <a:t>08/03/2022</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0F39ABD0-87DF-4141-9CD2-F2F271F02943}" type="slidenum">
              <a:rPr lang="en-GB" smtClean="0"/>
              <a:t>‹#›</a:t>
            </a:fld>
            <a:endParaRPr lang="en-GB" dirty="0"/>
          </a:p>
        </p:txBody>
      </p:sp>
    </p:spTree>
    <p:extLst>
      <p:ext uri="{BB962C8B-B14F-4D97-AF65-F5344CB8AC3E}">
        <p14:creationId xmlns:p14="http://schemas.microsoft.com/office/powerpoint/2010/main" val="15329487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smtClean="0"/>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A382D5A3-E857-4417-B914-7F54DB9E4FF6}" type="datetimeFigureOut">
              <a:rPr lang="en-GB" smtClean="0"/>
              <a:t>08/03/2022</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0F39ABD0-87DF-4141-9CD2-F2F271F02943}" type="slidenum">
              <a:rPr lang="en-GB" smtClean="0"/>
              <a:t>‹#›</a:t>
            </a:fld>
            <a:endParaRPr lang="en-GB" dirty="0"/>
          </a:p>
        </p:txBody>
      </p:sp>
    </p:spTree>
    <p:extLst>
      <p:ext uri="{BB962C8B-B14F-4D97-AF65-F5344CB8AC3E}">
        <p14:creationId xmlns:p14="http://schemas.microsoft.com/office/powerpoint/2010/main" val="33893974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A382D5A3-E857-4417-B914-7F54DB9E4FF6}" type="datetimeFigureOut">
              <a:rPr lang="en-GB" smtClean="0"/>
              <a:t>08/03/2022</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0F39ABD0-87DF-4141-9CD2-F2F271F02943}" type="slidenum">
              <a:rPr lang="en-GB" smtClean="0"/>
              <a:t>‹#›</a:t>
            </a:fld>
            <a:endParaRPr lang="en-GB" dirty="0"/>
          </a:p>
        </p:txBody>
      </p:sp>
    </p:spTree>
    <p:extLst>
      <p:ext uri="{BB962C8B-B14F-4D97-AF65-F5344CB8AC3E}">
        <p14:creationId xmlns:p14="http://schemas.microsoft.com/office/powerpoint/2010/main" val="164649852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A382D5A3-E857-4417-B914-7F54DB9E4FF6}" type="datetimeFigureOut">
              <a:rPr lang="en-GB" smtClean="0"/>
              <a:t>08/03/2022</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0F39ABD0-87DF-4141-9CD2-F2F271F02943}" type="slidenum">
              <a:rPr lang="en-GB" smtClean="0"/>
              <a:t>‹#›</a:t>
            </a:fld>
            <a:endParaRPr lang="en-GB" dirty="0"/>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317403758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A382D5A3-E857-4417-B914-7F54DB9E4FF6}" type="datetimeFigureOut">
              <a:rPr lang="en-GB" smtClean="0"/>
              <a:t>08/03/2022</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0F39ABD0-87DF-4141-9CD2-F2F271F02943}" type="slidenum">
              <a:rPr lang="en-GB" smtClean="0"/>
              <a:t>‹#›</a:t>
            </a:fld>
            <a:endParaRPr lang="en-GB" dirty="0"/>
          </a:p>
        </p:txBody>
      </p:sp>
    </p:spTree>
    <p:extLst>
      <p:ext uri="{BB962C8B-B14F-4D97-AF65-F5344CB8AC3E}">
        <p14:creationId xmlns:p14="http://schemas.microsoft.com/office/powerpoint/2010/main" val="275799311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A382D5A3-E857-4417-B914-7F54DB9E4FF6}" type="datetimeFigureOut">
              <a:rPr lang="en-GB" smtClean="0"/>
              <a:t>08/03/2022</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0F39ABD0-87DF-4141-9CD2-F2F271F02943}" type="slidenum">
              <a:rPr lang="en-GB" smtClean="0"/>
              <a:t>‹#›</a:t>
            </a:fld>
            <a:endParaRPr lang="en-GB"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250212673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A382D5A3-E857-4417-B914-7F54DB9E4FF6}" type="datetimeFigureOut">
              <a:rPr lang="en-GB" smtClean="0"/>
              <a:t>08/03/2022</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0F39ABD0-87DF-4141-9CD2-F2F271F02943}" type="slidenum">
              <a:rPr lang="en-GB" smtClean="0"/>
              <a:t>‹#›</a:t>
            </a:fld>
            <a:endParaRPr lang="en-GB" dirty="0"/>
          </a:p>
        </p:txBody>
      </p:sp>
    </p:spTree>
    <p:extLst>
      <p:ext uri="{BB962C8B-B14F-4D97-AF65-F5344CB8AC3E}">
        <p14:creationId xmlns:p14="http://schemas.microsoft.com/office/powerpoint/2010/main" val="98870357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A382D5A3-E857-4417-B914-7F54DB9E4FF6}" type="datetimeFigureOut">
              <a:rPr lang="en-GB" smtClean="0"/>
              <a:t>08/03/2022</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0F39ABD0-87DF-4141-9CD2-F2F271F02943}" type="slidenum">
              <a:rPr lang="en-GB" smtClean="0"/>
              <a:t>‹#›</a:t>
            </a:fld>
            <a:endParaRPr lang="en-GB" dirty="0"/>
          </a:p>
        </p:txBody>
      </p:sp>
    </p:spTree>
    <p:extLst>
      <p:ext uri="{BB962C8B-B14F-4D97-AF65-F5344CB8AC3E}">
        <p14:creationId xmlns:p14="http://schemas.microsoft.com/office/powerpoint/2010/main" val="167049549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A382D5A3-E857-4417-B914-7F54DB9E4FF6}" type="datetimeFigureOut">
              <a:rPr lang="en-GB" smtClean="0"/>
              <a:t>08/03/2022</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0F39ABD0-87DF-4141-9CD2-F2F271F02943}" type="slidenum">
              <a:rPr lang="en-GB" smtClean="0"/>
              <a:t>‹#›</a:t>
            </a:fld>
            <a:endParaRPr lang="en-GB" dirty="0"/>
          </a:p>
        </p:txBody>
      </p:sp>
    </p:spTree>
    <p:extLst>
      <p:ext uri="{BB962C8B-B14F-4D97-AF65-F5344CB8AC3E}">
        <p14:creationId xmlns:p14="http://schemas.microsoft.com/office/powerpoint/2010/main" val="326991616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A382D5A3-E857-4417-B914-7F54DB9E4FF6}" type="datetimeFigureOut">
              <a:rPr lang="en-GB" smtClean="0"/>
              <a:t>08/03/2022</a:t>
            </a:fld>
            <a:endParaRPr lang="en-GB" dirty="0"/>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dirty="0"/>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0F39ABD0-87DF-4141-9CD2-F2F271F02943}" type="slidenum">
              <a:rPr lang="en-GB" smtClean="0"/>
              <a:t>‹#›</a:t>
            </a:fld>
            <a:endParaRPr lang="en-GB" dirty="0"/>
          </a:p>
        </p:txBody>
      </p:sp>
    </p:spTree>
    <p:extLst>
      <p:ext uri="{BB962C8B-B14F-4D97-AF65-F5344CB8AC3E}">
        <p14:creationId xmlns:p14="http://schemas.microsoft.com/office/powerpoint/2010/main" val="1847637998"/>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Problem Solving and Decision Making</a:t>
            </a:r>
          </a:p>
        </p:txBody>
      </p:sp>
      <p:sp>
        <p:nvSpPr>
          <p:cNvPr id="3" name="Subtitle 2"/>
          <p:cNvSpPr>
            <a:spLocks noGrp="1"/>
          </p:cNvSpPr>
          <p:nvPr>
            <p:ph type="subTitle" idx="1"/>
          </p:nvPr>
        </p:nvSpPr>
        <p:spPr/>
        <p:txBody>
          <a:bodyPr/>
          <a:lstStyle/>
          <a:p>
            <a:r>
              <a:rPr lang="en-GB" dirty="0"/>
              <a:t>Student name: Monika </a:t>
            </a:r>
            <a:r>
              <a:rPr lang="en-GB" dirty="0" err="1"/>
              <a:t>Cervenakova</a:t>
            </a:r>
            <a:endParaRPr lang="en-GB" dirty="0"/>
          </a:p>
          <a:p>
            <a:r>
              <a:rPr lang="en-GB" dirty="0"/>
              <a:t>ID: 2111820</a:t>
            </a:r>
          </a:p>
        </p:txBody>
      </p:sp>
    </p:spTree>
    <p:extLst>
      <p:ext uri="{BB962C8B-B14F-4D97-AF65-F5344CB8AC3E}">
        <p14:creationId xmlns:p14="http://schemas.microsoft.com/office/powerpoint/2010/main" val="352995011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Introduction </a:t>
            </a:r>
            <a:endParaRPr lang="en-GB" dirty="0"/>
          </a:p>
        </p:txBody>
      </p:sp>
      <p:sp>
        <p:nvSpPr>
          <p:cNvPr id="3" name="Content Placeholder 2"/>
          <p:cNvSpPr>
            <a:spLocks noGrp="1"/>
          </p:cNvSpPr>
          <p:nvPr>
            <p:ph idx="1"/>
          </p:nvPr>
        </p:nvSpPr>
        <p:spPr/>
        <p:txBody>
          <a:bodyPr/>
          <a:lstStyle/>
          <a:p>
            <a:pPr algn="just"/>
            <a:r>
              <a:rPr lang="en-GB" dirty="0"/>
              <a:t>There are different issues that can treat as problem in employee’s management as employee absenteeism is one of the major problem that the scenario shows. Problem shows the gap between actual scenarios in terms of expectation. It is important to use analytical process that helps to define the problem and also makes effective solution of these. There are different obstacles that need to go through before provide the solution for the rising issue. </a:t>
            </a:r>
            <a:endParaRPr lang="en-GB" dirty="0"/>
          </a:p>
        </p:txBody>
      </p:sp>
    </p:spTree>
    <p:extLst>
      <p:ext uri="{BB962C8B-B14F-4D97-AF65-F5344CB8AC3E}">
        <p14:creationId xmlns:p14="http://schemas.microsoft.com/office/powerpoint/2010/main" val="214236408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u="sng" dirty="0"/>
              <a:t>Nature and impact of the complex problem on employees and their organisations.</a:t>
            </a:r>
            <a:endParaRPr lang="en-GB" b="1" dirty="0"/>
          </a:p>
        </p:txBody>
      </p:sp>
      <p:sp>
        <p:nvSpPr>
          <p:cNvPr id="3" name="Content Placeholder 2"/>
          <p:cNvSpPr>
            <a:spLocks noGrp="1"/>
          </p:cNvSpPr>
          <p:nvPr>
            <p:ph idx="1"/>
          </p:nvPr>
        </p:nvSpPr>
        <p:spPr/>
        <p:txBody>
          <a:bodyPr/>
          <a:lstStyle/>
          <a:p>
            <a:pPr algn="just"/>
            <a:r>
              <a:rPr lang="en-GB" dirty="0"/>
              <a:t>There are different employees that working in this organization. It is important to segment them into two group like one is working as a team and other who like to work alone. Productivity is also can be segmented in higher and lower because people who work in team, they are having more idea sharing opportunity, team working that increase productivity where others whole working alone they become less productive that makes impact in the organization too. Employee absenteeism makes the productivity in downwards in the organization. Loss of the marginal productivity is higher that the loss of employee absenteeism in terms of only the pay loss. It shows business is losing from both end </a:t>
            </a:r>
            <a:endParaRPr lang="en-GB" dirty="0"/>
          </a:p>
        </p:txBody>
      </p:sp>
    </p:spTree>
    <p:extLst>
      <p:ext uri="{BB962C8B-B14F-4D97-AF65-F5344CB8AC3E}">
        <p14:creationId xmlns:p14="http://schemas.microsoft.com/office/powerpoint/2010/main" val="307439192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u="sng" dirty="0"/>
              <a:t>Nature and impact of the complex problem on employees and their organisations.</a:t>
            </a:r>
            <a:endParaRPr lang="en-GB" b="1" dirty="0"/>
          </a:p>
        </p:txBody>
      </p:sp>
      <p:sp>
        <p:nvSpPr>
          <p:cNvPr id="3" name="Content Placeholder 2"/>
          <p:cNvSpPr>
            <a:spLocks noGrp="1"/>
          </p:cNvSpPr>
          <p:nvPr>
            <p:ph idx="1"/>
          </p:nvPr>
        </p:nvSpPr>
        <p:spPr/>
        <p:txBody>
          <a:bodyPr/>
          <a:lstStyle/>
          <a:p>
            <a:pPr algn="just"/>
            <a:r>
              <a:rPr lang="en-GB" dirty="0"/>
              <a:t>There are certain cost of illness does having impact in the business and it cannot be overstated. It shows economical assessment that shows the impact of these illness of employs reflects with employee absenteeism that result lower productivity in the business too. It also makes impact in the funding and costing over the overall performance and activities of the organization. Employee absenteeism also makes impact to the performance level of employees</a:t>
            </a:r>
            <a:r>
              <a:rPr lang="en-GB" dirty="0" smtClean="0"/>
              <a:t>.</a:t>
            </a:r>
          </a:p>
          <a:p>
            <a:pPr algn="just"/>
            <a:r>
              <a:rPr lang="en-GB" dirty="0"/>
              <a:t>More employee absenteeism causes decrease of the performance of the employees that reflects lower quality services from these employees to the customer and it makes client less satisfy with these service. Inters of employee absenteeism, it shows some of the employs are missing on certain </a:t>
            </a:r>
            <a:endParaRPr lang="en-GB" dirty="0"/>
          </a:p>
        </p:txBody>
      </p:sp>
    </p:spTree>
    <p:extLst>
      <p:ext uri="{BB962C8B-B14F-4D97-AF65-F5344CB8AC3E}">
        <p14:creationId xmlns:p14="http://schemas.microsoft.com/office/powerpoint/2010/main" val="5385388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332014"/>
            <a:ext cx="9486900" cy="1320800"/>
          </a:xfrm>
        </p:spPr>
        <p:txBody>
          <a:bodyPr>
            <a:normAutofit fontScale="90000"/>
          </a:bodyPr>
          <a:lstStyle/>
          <a:p>
            <a:r>
              <a:rPr lang="en-GB" b="1" u="sng" dirty="0"/>
              <a:t>PESTLE analysis of the macro-environmental factors contributing to the complex problem.</a:t>
            </a:r>
            <a:endParaRPr lang="en-GB" b="1" dirty="0"/>
          </a:p>
        </p:txBody>
      </p:sp>
      <p:sp>
        <p:nvSpPr>
          <p:cNvPr id="3" name="Content Placeholder 2"/>
          <p:cNvSpPr>
            <a:spLocks noGrp="1"/>
          </p:cNvSpPr>
          <p:nvPr>
            <p:ph idx="1"/>
          </p:nvPr>
        </p:nvSpPr>
        <p:spPr/>
        <p:txBody>
          <a:bodyPr>
            <a:normAutofit fontScale="92500" lnSpcReduction="20000"/>
          </a:bodyPr>
          <a:lstStyle/>
          <a:p>
            <a:r>
              <a:rPr lang="en-GB" b="1" u="sng" dirty="0" smtClean="0"/>
              <a:t>Political issue</a:t>
            </a:r>
          </a:p>
          <a:p>
            <a:r>
              <a:rPr lang="en-GB" dirty="0" smtClean="0"/>
              <a:t>Government rules and regulation</a:t>
            </a:r>
          </a:p>
          <a:p>
            <a:r>
              <a:rPr lang="en-GB" dirty="0" smtClean="0"/>
              <a:t>Regulation </a:t>
            </a:r>
          </a:p>
          <a:p>
            <a:r>
              <a:rPr lang="en-GB" dirty="0" smtClean="0"/>
              <a:t>Changes in business rules</a:t>
            </a:r>
          </a:p>
          <a:p>
            <a:r>
              <a:rPr lang="en-GB" dirty="0" smtClean="0"/>
              <a:t>Changes of property rights </a:t>
            </a:r>
          </a:p>
          <a:p>
            <a:r>
              <a:rPr lang="en-GB" b="1" u="sng" dirty="0" smtClean="0"/>
              <a:t>Economic factors:</a:t>
            </a:r>
          </a:p>
          <a:p>
            <a:r>
              <a:rPr lang="en-GB" dirty="0" smtClean="0"/>
              <a:t>National economy position </a:t>
            </a:r>
          </a:p>
          <a:p>
            <a:r>
              <a:rPr lang="en-GB" dirty="0" smtClean="0"/>
              <a:t>Covid 19</a:t>
            </a:r>
          </a:p>
          <a:p>
            <a:r>
              <a:rPr lang="en-GB" dirty="0" smtClean="0"/>
              <a:t>Loan and credit issue </a:t>
            </a:r>
          </a:p>
          <a:p>
            <a:r>
              <a:rPr lang="en-GB" dirty="0" smtClean="0"/>
              <a:t>Fluctuating exchange rate </a:t>
            </a:r>
          </a:p>
          <a:p>
            <a:r>
              <a:rPr lang="en-GB" dirty="0" smtClean="0"/>
              <a:t>Economic trend </a:t>
            </a:r>
          </a:p>
        </p:txBody>
      </p:sp>
    </p:spTree>
    <p:extLst>
      <p:ext uri="{BB962C8B-B14F-4D97-AF65-F5344CB8AC3E}">
        <p14:creationId xmlns:p14="http://schemas.microsoft.com/office/powerpoint/2010/main" val="17432700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332014"/>
            <a:ext cx="9486900" cy="1320800"/>
          </a:xfrm>
        </p:spPr>
        <p:txBody>
          <a:bodyPr>
            <a:normAutofit fontScale="90000"/>
          </a:bodyPr>
          <a:lstStyle/>
          <a:p>
            <a:r>
              <a:rPr lang="en-GB" b="1" u="sng" dirty="0"/>
              <a:t>PESTLE analysis of the macro-environmental factors contributing to the complex problem.</a:t>
            </a:r>
            <a:endParaRPr lang="en-GB" b="1" dirty="0"/>
          </a:p>
        </p:txBody>
      </p:sp>
      <p:sp>
        <p:nvSpPr>
          <p:cNvPr id="3" name="Content Placeholder 2"/>
          <p:cNvSpPr>
            <a:spLocks noGrp="1"/>
          </p:cNvSpPr>
          <p:nvPr>
            <p:ph idx="1"/>
          </p:nvPr>
        </p:nvSpPr>
        <p:spPr/>
        <p:txBody>
          <a:bodyPr>
            <a:normAutofit lnSpcReduction="10000"/>
          </a:bodyPr>
          <a:lstStyle/>
          <a:p>
            <a:r>
              <a:rPr lang="en-GB" dirty="0" smtClean="0"/>
              <a:t>S</a:t>
            </a:r>
            <a:r>
              <a:rPr lang="en-GB" b="1" dirty="0" smtClean="0"/>
              <a:t>ocial factors</a:t>
            </a:r>
          </a:p>
          <a:p>
            <a:r>
              <a:rPr lang="en-GB" dirty="0" smtClean="0"/>
              <a:t>Changes of population growth </a:t>
            </a:r>
          </a:p>
          <a:p>
            <a:r>
              <a:rPr lang="en-GB" dirty="0" smtClean="0"/>
              <a:t>Diverse age group</a:t>
            </a:r>
          </a:p>
          <a:p>
            <a:r>
              <a:rPr lang="en-GB" dirty="0" smtClean="0"/>
              <a:t>Social attitudes </a:t>
            </a:r>
          </a:p>
          <a:p>
            <a:r>
              <a:rPr lang="en-GB" dirty="0" smtClean="0"/>
              <a:t>Religious behaviour </a:t>
            </a:r>
          </a:p>
          <a:p>
            <a:r>
              <a:rPr lang="en-GB" b="1" dirty="0" smtClean="0"/>
              <a:t>Technological factors </a:t>
            </a:r>
          </a:p>
          <a:p>
            <a:r>
              <a:rPr lang="en-GB" dirty="0" smtClean="0"/>
              <a:t>Adaption of new technology </a:t>
            </a:r>
          </a:p>
          <a:p>
            <a:r>
              <a:rPr lang="en-GB" dirty="0" smtClean="0"/>
              <a:t>Access of new technology </a:t>
            </a:r>
          </a:p>
          <a:p>
            <a:r>
              <a:rPr lang="en-GB" dirty="0" smtClean="0"/>
              <a:t>Skill of technology from employees </a:t>
            </a:r>
          </a:p>
          <a:p>
            <a:r>
              <a:rPr lang="en-GB" dirty="0" smtClean="0"/>
              <a:t>Flexibility in technology </a:t>
            </a:r>
            <a:endParaRPr lang="en-GB" dirty="0"/>
          </a:p>
        </p:txBody>
      </p:sp>
    </p:spTree>
    <p:extLst>
      <p:ext uri="{BB962C8B-B14F-4D97-AF65-F5344CB8AC3E}">
        <p14:creationId xmlns:p14="http://schemas.microsoft.com/office/powerpoint/2010/main" val="105485418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332014"/>
            <a:ext cx="9486900" cy="1320800"/>
          </a:xfrm>
        </p:spPr>
        <p:txBody>
          <a:bodyPr>
            <a:normAutofit fontScale="90000"/>
          </a:bodyPr>
          <a:lstStyle/>
          <a:p>
            <a:r>
              <a:rPr lang="en-GB" b="1" u="sng" dirty="0"/>
              <a:t>PESTLE analysis of the macro-environmental factors contributing to the complex problem.</a:t>
            </a:r>
            <a:endParaRPr lang="en-GB" b="1" dirty="0"/>
          </a:p>
        </p:txBody>
      </p:sp>
      <p:sp>
        <p:nvSpPr>
          <p:cNvPr id="3" name="Content Placeholder 2"/>
          <p:cNvSpPr>
            <a:spLocks noGrp="1"/>
          </p:cNvSpPr>
          <p:nvPr>
            <p:ph idx="1"/>
          </p:nvPr>
        </p:nvSpPr>
        <p:spPr/>
        <p:txBody>
          <a:bodyPr/>
          <a:lstStyle/>
          <a:p>
            <a:pPr lvl="0"/>
            <a:r>
              <a:rPr lang="en-US" b="1" dirty="0" smtClean="0"/>
              <a:t>Environment issues </a:t>
            </a:r>
          </a:p>
          <a:p>
            <a:pPr lvl="0"/>
            <a:r>
              <a:rPr lang="en-US" dirty="0" smtClean="0"/>
              <a:t>Consumer </a:t>
            </a:r>
            <a:r>
              <a:rPr lang="en-US" dirty="0"/>
              <a:t>Protection Legislation/Law</a:t>
            </a:r>
            <a:endParaRPr lang="en-GB" dirty="0"/>
          </a:p>
          <a:p>
            <a:pPr lvl="0"/>
            <a:r>
              <a:rPr lang="en-US" dirty="0"/>
              <a:t>Copyright Law </a:t>
            </a:r>
            <a:endParaRPr lang="en-GB" dirty="0"/>
          </a:p>
          <a:p>
            <a:pPr lvl="0"/>
            <a:r>
              <a:rPr lang="en-US" dirty="0"/>
              <a:t>Health and Safety Regulations/Laws</a:t>
            </a:r>
            <a:endParaRPr lang="en-GB" dirty="0"/>
          </a:p>
          <a:p>
            <a:pPr lvl="0"/>
            <a:r>
              <a:rPr lang="en-US" dirty="0"/>
              <a:t>Employment Legislation</a:t>
            </a:r>
            <a:endParaRPr lang="en-GB" dirty="0"/>
          </a:p>
          <a:p>
            <a:pPr lvl="0"/>
            <a:r>
              <a:rPr lang="en-US" dirty="0"/>
              <a:t>Anti-fraud Legislation</a:t>
            </a:r>
            <a:endParaRPr lang="en-GB" dirty="0"/>
          </a:p>
        </p:txBody>
      </p:sp>
    </p:spTree>
    <p:extLst>
      <p:ext uri="{BB962C8B-B14F-4D97-AF65-F5344CB8AC3E}">
        <p14:creationId xmlns:p14="http://schemas.microsoft.com/office/powerpoint/2010/main" val="126573261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8492" y="-141514"/>
            <a:ext cx="8596668" cy="1320800"/>
          </a:xfrm>
        </p:spPr>
        <p:txBody>
          <a:bodyPr>
            <a:normAutofit fontScale="90000"/>
          </a:bodyPr>
          <a:lstStyle/>
          <a:p>
            <a:r>
              <a:rPr lang="en-GB" b="1" dirty="0"/>
              <a:t>  </a:t>
            </a:r>
            <a:br>
              <a:rPr lang="en-GB" b="1" dirty="0"/>
            </a:br>
            <a:r>
              <a:rPr lang="en-GB" b="1" u="sng" dirty="0"/>
              <a:t>Research-informed cause-and-effect analysis of the complex problem.</a:t>
            </a:r>
            <a:r>
              <a:rPr lang="en-GB" b="1" dirty="0"/>
              <a:t/>
            </a:r>
            <a:br>
              <a:rPr lang="en-GB" b="1" dirty="0"/>
            </a:br>
            <a:endParaRPr lang="en-GB" b="1" dirty="0"/>
          </a:p>
        </p:txBody>
      </p:sp>
      <p:sp>
        <p:nvSpPr>
          <p:cNvPr id="3" name="Content Placeholder 2"/>
          <p:cNvSpPr>
            <a:spLocks noGrp="1"/>
          </p:cNvSpPr>
          <p:nvPr>
            <p:ph idx="1"/>
          </p:nvPr>
        </p:nvSpPr>
        <p:spPr/>
        <p:txBody>
          <a:bodyPr>
            <a:normAutofit lnSpcReduction="10000"/>
          </a:bodyPr>
          <a:lstStyle/>
          <a:p>
            <a:r>
              <a:rPr lang="en-GB" b="1" u="sng" dirty="0" smtClean="0"/>
              <a:t>Causes </a:t>
            </a:r>
          </a:p>
          <a:p>
            <a:r>
              <a:rPr lang="en-GB" dirty="0" smtClean="0"/>
              <a:t>Mental well-being</a:t>
            </a:r>
          </a:p>
          <a:p>
            <a:r>
              <a:rPr lang="en-GB" dirty="0" smtClean="0"/>
              <a:t>Age</a:t>
            </a:r>
          </a:p>
          <a:p>
            <a:r>
              <a:rPr lang="en-GB" dirty="0" smtClean="0"/>
              <a:t>Harassment</a:t>
            </a:r>
          </a:p>
          <a:p>
            <a:r>
              <a:rPr lang="en-GB" dirty="0" smtClean="0"/>
              <a:t>Less motivation</a:t>
            </a:r>
          </a:p>
          <a:p>
            <a:r>
              <a:rPr lang="en-GB" dirty="0" smtClean="0"/>
              <a:t>Grief</a:t>
            </a:r>
          </a:p>
          <a:p>
            <a:r>
              <a:rPr lang="en-GB" dirty="0" smtClean="0"/>
              <a:t>Hard work</a:t>
            </a:r>
            <a:endParaRPr lang="en-GB" dirty="0"/>
          </a:p>
          <a:p>
            <a:r>
              <a:rPr lang="en-GB" dirty="0" smtClean="0"/>
              <a:t>Less acknowledgment </a:t>
            </a:r>
          </a:p>
          <a:p>
            <a:r>
              <a:rPr lang="en-GB" dirty="0" smtClean="0"/>
              <a:t>Low morale</a:t>
            </a:r>
          </a:p>
          <a:p>
            <a:r>
              <a:rPr lang="en-GB" dirty="0" smtClean="0"/>
              <a:t>Burnout </a:t>
            </a:r>
            <a:endParaRPr lang="en-GB" dirty="0"/>
          </a:p>
        </p:txBody>
      </p:sp>
    </p:spTree>
    <p:extLst>
      <p:ext uri="{BB962C8B-B14F-4D97-AF65-F5344CB8AC3E}">
        <p14:creationId xmlns:p14="http://schemas.microsoft.com/office/powerpoint/2010/main" val="189538049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dirty="0"/>
              <a:t>Research-informed cause-and-effect analysis of the complex problem.</a:t>
            </a:r>
            <a:endParaRPr lang="en-GB" b="1" dirty="0"/>
          </a:p>
        </p:txBody>
      </p:sp>
      <p:sp>
        <p:nvSpPr>
          <p:cNvPr id="3" name="Content Placeholder 2"/>
          <p:cNvSpPr>
            <a:spLocks noGrp="1"/>
          </p:cNvSpPr>
          <p:nvPr>
            <p:ph idx="1"/>
          </p:nvPr>
        </p:nvSpPr>
        <p:spPr/>
        <p:txBody>
          <a:bodyPr/>
          <a:lstStyle/>
          <a:p>
            <a:r>
              <a:rPr lang="en-GB" b="1" dirty="0" smtClean="0"/>
              <a:t>Effects</a:t>
            </a:r>
            <a:r>
              <a:rPr lang="en-GB" dirty="0" smtClean="0"/>
              <a:t>:</a:t>
            </a:r>
            <a:endParaRPr lang="en-GB" b="1" dirty="0" smtClean="0"/>
          </a:p>
          <a:p>
            <a:r>
              <a:rPr lang="en-GB" dirty="0" smtClean="0"/>
              <a:t>Less productive </a:t>
            </a:r>
          </a:p>
          <a:p>
            <a:r>
              <a:rPr lang="en-GB" dirty="0" smtClean="0"/>
              <a:t>Financial loss</a:t>
            </a:r>
          </a:p>
          <a:p>
            <a:r>
              <a:rPr lang="en-GB" dirty="0" smtClean="0"/>
              <a:t>Lack of communication </a:t>
            </a:r>
          </a:p>
          <a:p>
            <a:r>
              <a:rPr lang="en-GB" dirty="0" smtClean="0"/>
              <a:t>Lack of motivation</a:t>
            </a:r>
          </a:p>
          <a:p>
            <a:r>
              <a:rPr lang="en-GB" dirty="0" smtClean="0"/>
              <a:t>High stress environment of work </a:t>
            </a:r>
          </a:p>
          <a:p>
            <a:endParaRPr lang="en-GB" dirty="0"/>
          </a:p>
        </p:txBody>
      </p:sp>
    </p:spTree>
    <p:extLst>
      <p:ext uri="{BB962C8B-B14F-4D97-AF65-F5344CB8AC3E}">
        <p14:creationId xmlns:p14="http://schemas.microsoft.com/office/powerpoint/2010/main" val="168003325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Alternative solution</a:t>
            </a:r>
            <a:endParaRPr lang="en-GB" dirty="0"/>
          </a:p>
        </p:txBody>
      </p:sp>
      <p:sp>
        <p:nvSpPr>
          <p:cNvPr id="3" name="Content Placeholder 2"/>
          <p:cNvSpPr>
            <a:spLocks noGrp="1"/>
          </p:cNvSpPr>
          <p:nvPr>
            <p:ph idx="1"/>
          </p:nvPr>
        </p:nvSpPr>
        <p:spPr/>
        <p:txBody>
          <a:bodyPr/>
          <a:lstStyle/>
          <a:p>
            <a:r>
              <a:rPr lang="en-GB" dirty="0" smtClean="0"/>
              <a:t>Set rules and guidelines of attendance policy </a:t>
            </a:r>
          </a:p>
          <a:p>
            <a:r>
              <a:rPr lang="en-GB" dirty="0" smtClean="0"/>
              <a:t>Keep employees motivated </a:t>
            </a:r>
          </a:p>
          <a:p>
            <a:r>
              <a:rPr lang="en-GB" dirty="0" smtClean="0"/>
              <a:t>Ensure interworking culture </a:t>
            </a:r>
          </a:p>
          <a:p>
            <a:r>
              <a:rPr lang="en-GB" dirty="0" smtClean="0"/>
              <a:t>Reward and recognition </a:t>
            </a:r>
          </a:p>
          <a:p>
            <a:r>
              <a:rPr lang="en-GB" dirty="0" smtClean="0"/>
              <a:t>Management connection with employees </a:t>
            </a:r>
            <a:endParaRPr lang="en-GB" dirty="0"/>
          </a:p>
        </p:txBody>
      </p:sp>
    </p:spTree>
    <p:extLst>
      <p:ext uri="{BB962C8B-B14F-4D97-AF65-F5344CB8AC3E}">
        <p14:creationId xmlns:p14="http://schemas.microsoft.com/office/powerpoint/2010/main" val="291250745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Best fit solution </a:t>
            </a:r>
            <a:endParaRPr lang="en-GB" dirty="0"/>
          </a:p>
        </p:txBody>
      </p:sp>
      <p:sp>
        <p:nvSpPr>
          <p:cNvPr id="3" name="Content Placeholder 2"/>
          <p:cNvSpPr>
            <a:spLocks noGrp="1"/>
          </p:cNvSpPr>
          <p:nvPr>
            <p:ph idx="1"/>
          </p:nvPr>
        </p:nvSpPr>
        <p:spPr/>
        <p:txBody>
          <a:bodyPr/>
          <a:lstStyle/>
          <a:p>
            <a:pPr algn="just"/>
            <a:r>
              <a:rPr lang="en-GB" dirty="0"/>
              <a:t>it is suggests that the business can use the better reward policy where they need to keep their employee motivated. It shows management should promote equality and also make recognition of performance of their employees. They need to make solid attachment of their employees with the goal of the business. For example, Starbucks is offering the sharing of profit margin to their employees that increase their productivity as makes best connection of their employs with the business unreduced employee absenteeism. This business need to set better employee motivation approaches by engaging reward and recognition process to keep their employs satisfy with the working condition and business to reduce employee absenteeism</a:t>
            </a:r>
            <a:endParaRPr lang="en-GB" dirty="0"/>
          </a:p>
        </p:txBody>
      </p:sp>
    </p:spTree>
    <p:extLst>
      <p:ext uri="{BB962C8B-B14F-4D97-AF65-F5344CB8AC3E}">
        <p14:creationId xmlns:p14="http://schemas.microsoft.com/office/powerpoint/2010/main" val="366796751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References </a:t>
            </a:r>
            <a:endParaRPr lang="en-GB" dirty="0"/>
          </a:p>
        </p:txBody>
      </p:sp>
      <p:sp>
        <p:nvSpPr>
          <p:cNvPr id="3" name="Content Placeholder 2"/>
          <p:cNvSpPr>
            <a:spLocks noGrp="1"/>
          </p:cNvSpPr>
          <p:nvPr>
            <p:ph idx="1"/>
          </p:nvPr>
        </p:nvSpPr>
        <p:spPr/>
        <p:txBody>
          <a:bodyPr/>
          <a:lstStyle/>
          <a:p>
            <a:pPr lvl="0"/>
            <a:r>
              <a:rPr lang="en-GB" dirty="0"/>
              <a:t>Grossman, L. (2021). </a:t>
            </a:r>
            <a:r>
              <a:rPr lang="en-GB" i="1" dirty="0"/>
              <a:t>Nine to five : how gender, sex, and sexuality continue to define the American workplace</a:t>
            </a:r>
            <a:r>
              <a:rPr lang="en-GB" dirty="0"/>
              <a:t>. Cambridge University Press.</a:t>
            </a:r>
          </a:p>
          <a:p>
            <a:pPr lvl="0"/>
            <a:r>
              <a:rPr lang="en-GB" dirty="0" err="1"/>
              <a:t>Hiebert</a:t>
            </a:r>
            <a:r>
              <a:rPr lang="en-GB" dirty="0"/>
              <a:t>, M., &amp; </a:t>
            </a:r>
            <a:r>
              <a:rPr lang="en-GB" dirty="0" err="1"/>
              <a:t>Klatt</a:t>
            </a:r>
            <a:r>
              <a:rPr lang="en-GB" dirty="0"/>
              <a:t>, B. (2019). </a:t>
            </a:r>
            <a:r>
              <a:rPr lang="en-GB" i="1" dirty="0"/>
              <a:t>The </a:t>
            </a:r>
            <a:r>
              <a:rPr lang="en-GB" i="1" dirty="0" err="1"/>
              <a:t>encyclopedia</a:t>
            </a:r>
            <a:r>
              <a:rPr lang="en-GB" i="1" dirty="0"/>
              <a:t> of leadership : a practical guide to popular leadership theories and techniques</a:t>
            </a:r>
            <a:r>
              <a:rPr lang="en-GB" dirty="0"/>
              <a:t>. </a:t>
            </a:r>
            <a:r>
              <a:rPr lang="en-GB" dirty="0" err="1"/>
              <a:t>Mcgraw-Hill</a:t>
            </a:r>
            <a:r>
              <a:rPr lang="en-GB" dirty="0"/>
              <a:t>.</a:t>
            </a:r>
          </a:p>
          <a:p>
            <a:pPr lvl="0"/>
            <a:r>
              <a:rPr lang="en-GB" dirty="0"/>
              <a:t>Morton, J. (2020). </a:t>
            </a:r>
            <a:r>
              <a:rPr lang="en-GB" i="1" dirty="0"/>
              <a:t>Labour market regulation : the effects of regulation on labour turnover, absenteeism, pay and labour costs : a comparison of three multinational organisations within the European Union</a:t>
            </a:r>
            <a:r>
              <a:rPr lang="en-GB" dirty="0"/>
              <a:t>. University Of Leicester, Faculty Of Social Services.</a:t>
            </a:r>
          </a:p>
          <a:p>
            <a:pPr lvl="0"/>
            <a:r>
              <a:rPr lang="en-GB" dirty="0" err="1"/>
              <a:t>Mushkin</a:t>
            </a:r>
            <a:r>
              <a:rPr lang="en-GB" dirty="0"/>
              <a:t>, J., &amp; </a:t>
            </a:r>
            <a:r>
              <a:rPr lang="en-GB" dirty="0" err="1"/>
              <a:t>Sandifer</a:t>
            </a:r>
            <a:r>
              <a:rPr lang="en-GB" dirty="0"/>
              <a:t>, F. H. (2017). </a:t>
            </a:r>
            <a:r>
              <a:rPr lang="en-GB" i="1" dirty="0"/>
              <a:t>Personnel management and productivity in city government</a:t>
            </a:r>
            <a:r>
              <a:rPr lang="en-GB" dirty="0"/>
              <a:t>. Lexington Books.</a:t>
            </a:r>
          </a:p>
        </p:txBody>
      </p:sp>
    </p:spTree>
    <p:extLst>
      <p:ext uri="{BB962C8B-B14F-4D97-AF65-F5344CB8AC3E}">
        <p14:creationId xmlns:p14="http://schemas.microsoft.com/office/powerpoint/2010/main" val="157175123"/>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docProps/app.xml><?xml version="1.0" encoding="utf-8"?>
<Properties xmlns="http://schemas.openxmlformats.org/officeDocument/2006/extended-properties" xmlns:vt="http://schemas.openxmlformats.org/officeDocument/2006/docPropsVTypes">
  <Template>Facet</Template>
  <TotalTime>3617</TotalTime>
  <Words>657</Words>
  <Application>Microsoft Office PowerPoint</Application>
  <PresentationFormat>Widescreen</PresentationFormat>
  <Paragraphs>71</Paragraphs>
  <Slides>12</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12</vt:i4>
      </vt:variant>
    </vt:vector>
  </HeadingPairs>
  <TitlesOfParts>
    <vt:vector size="16" baseType="lpstr">
      <vt:lpstr>Arial</vt:lpstr>
      <vt:lpstr>Trebuchet MS</vt:lpstr>
      <vt:lpstr>Wingdings 3</vt:lpstr>
      <vt:lpstr>Facet</vt:lpstr>
      <vt:lpstr>Problem Solving and Decision Making</vt:lpstr>
      <vt:lpstr>Introduction </vt:lpstr>
      <vt:lpstr>Nature and impact of the complex problem on employees and their organisations.</vt:lpstr>
      <vt:lpstr>Nature and impact of the complex problem on employees and their organisations.</vt:lpstr>
      <vt:lpstr>PESTLE analysis of the macro-environmental factors contributing to the complex problem.</vt:lpstr>
      <vt:lpstr>PESTLE analysis of the macro-environmental factors contributing to the complex problem.</vt:lpstr>
      <vt:lpstr>PESTLE analysis of the macro-environmental factors contributing to the complex problem.</vt:lpstr>
      <vt:lpstr>   Research-informed cause-and-effect analysis of the complex problem. </vt:lpstr>
      <vt:lpstr>Research-informed cause-and-effect analysis of the complex problem.</vt:lpstr>
      <vt:lpstr>Alternative solution</vt:lpstr>
      <vt:lpstr>Best fit solution </vt:lpstr>
      <vt:lpstr>References </vt:lpstr>
    </vt:vector>
  </TitlesOfParts>
  <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pc</dc:creator>
  <cp:lastModifiedBy>pc</cp:lastModifiedBy>
  <cp:revision>6</cp:revision>
  <dcterms:created xsi:type="dcterms:W3CDTF">2022-03-08T15:26:39Z</dcterms:created>
  <dcterms:modified xsi:type="dcterms:W3CDTF">2022-03-11T03:44:33Z</dcterms:modified>
</cp:coreProperties>
</file>