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256" r:id="rId5"/>
    <p:sldId id="272" r:id="rId6"/>
    <p:sldId id="268" r:id="rId7"/>
    <p:sldId id="257" r:id="rId8"/>
    <p:sldId id="273" r:id="rId9"/>
    <p:sldId id="274" r:id="rId10"/>
    <p:sldId id="275" r:id="rId11"/>
    <p:sldId id="276" r:id="rId12"/>
    <p:sldId id="277" r:id="rId13"/>
    <p:sldId id="284" r:id="rId14"/>
    <p:sldId id="278" r:id="rId15"/>
    <p:sldId id="279" r:id="rId16"/>
    <p:sldId id="283" r:id="rId17"/>
    <p:sldId id="269" r:id="rId18"/>
    <p:sldId id="280" r:id="rId19"/>
    <p:sldId id="281" r:id="rId20"/>
    <p:sldId id="282" r:id="rId21"/>
    <p:sldId id="270" r:id="rId22"/>
    <p:sldId id="271" r:id="rId23"/>
    <p:sldId id="285"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31/01/2022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1/31/2022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18927233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openbookproject.net/thinkcs/python/english2e/ch01.htm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1052736"/>
            <a:ext cx="7992888" cy="1470025"/>
          </a:xfrm>
        </p:spPr>
        <p:txBody>
          <a:bodyPr>
            <a:normAutofit/>
          </a:bodyPr>
          <a:lstStyle/>
          <a:p>
            <a:r>
              <a:rPr lang="en-GB" dirty="0">
                <a:solidFill>
                  <a:schemeClr val="bg1"/>
                </a:solidFill>
              </a:rPr>
              <a:t>Computational Thinking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BB925-240E-4F44-9B01-C0BAF67DC840}"/>
              </a:ext>
            </a:extLst>
          </p:cNvPr>
          <p:cNvSpPr>
            <a:spLocks noGrp="1"/>
          </p:cNvSpPr>
          <p:nvPr>
            <p:ph type="title"/>
          </p:nvPr>
        </p:nvSpPr>
        <p:spPr/>
        <p:txBody>
          <a:bodyPr/>
          <a:lstStyle/>
          <a:p>
            <a:r>
              <a:rPr lang="en-GB" dirty="0"/>
              <a:t>Lesson Objectives</a:t>
            </a:r>
          </a:p>
        </p:txBody>
      </p:sp>
      <p:sp>
        <p:nvSpPr>
          <p:cNvPr id="3" name="Content Placeholder 2">
            <a:extLst>
              <a:ext uri="{FF2B5EF4-FFF2-40B4-BE49-F238E27FC236}">
                <a16:creationId xmlns:a16="http://schemas.microsoft.com/office/drawing/2014/main" id="{D73BA511-AF2E-47B2-90DC-48367826ADF9}"/>
              </a:ext>
            </a:extLst>
          </p:cNvPr>
          <p:cNvSpPr>
            <a:spLocks noGrp="1"/>
          </p:cNvSpPr>
          <p:nvPr>
            <p:ph idx="1"/>
          </p:nvPr>
        </p:nvSpPr>
        <p:spPr/>
        <p:txBody>
          <a:bodyPr/>
          <a:lstStyle/>
          <a:p>
            <a:r>
              <a:rPr lang="en-GB" dirty="0"/>
              <a:t>Translators</a:t>
            </a:r>
          </a:p>
          <a:p>
            <a:r>
              <a:rPr lang="en-GB" dirty="0"/>
              <a:t>Input and output operations</a:t>
            </a:r>
          </a:p>
          <a:p>
            <a:r>
              <a:rPr lang="en-GB" dirty="0"/>
              <a:t>Variables</a:t>
            </a:r>
          </a:p>
        </p:txBody>
      </p:sp>
    </p:spTree>
    <p:extLst>
      <p:ext uri="{BB962C8B-B14F-4D97-AF65-F5344CB8AC3E}">
        <p14:creationId xmlns:p14="http://schemas.microsoft.com/office/powerpoint/2010/main" val="17802877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endParaRPr lang="en-GB" dirty="0"/>
          </a:p>
          <a:p>
            <a:r>
              <a:rPr lang="en-GB" dirty="0"/>
              <a:t>Program---</a:t>
            </a:r>
            <a:r>
              <a:rPr lang="en-GB" dirty="0">
                <a:sym typeface="Wingdings" panose="05000000000000000000" pitchFamily="2" charset="2"/>
              </a:rPr>
              <a:t>Translator--</a:t>
            </a:r>
            <a:r>
              <a:rPr lang="en-GB" dirty="0" err="1">
                <a:sym typeface="Wingdings" panose="05000000000000000000" pitchFamily="2" charset="2"/>
              </a:rPr>
              <a:t>MachineCode</a:t>
            </a:r>
            <a:endParaRPr lang="en-GB" dirty="0">
              <a:sym typeface="Wingdings" panose="05000000000000000000" pitchFamily="2" charset="2"/>
            </a:endParaRPr>
          </a:p>
          <a:p>
            <a:r>
              <a:rPr lang="en-GB" dirty="0">
                <a:sym typeface="Wingdings" panose="05000000000000000000" pitchFamily="2" charset="2"/>
              </a:rPr>
              <a:t>Translator</a:t>
            </a:r>
          </a:p>
          <a:p>
            <a:pPr lvl="3"/>
            <a:r>
              <a:rPr lang="en-GB" dirty="0">
                <a:sym typeface="Wingdings" panose="05000000000000000000" pitchFamily="2" charset="2"/>
              </a:rPr>
              <a:t>Compiler</a:t>
            </a:r>
          </a:p>
          <a:p>
            <a:pPr lvl="3"/>
            <a:r>
              <a:rPr lang="en-GB" dirty="0">
                <a:sym typeface="Wingdings" panose="05000000000000000000" pitchFamily="2" charset="2"/>
              </a:rPr>
              <a:t>Interpreter</a:t>
            </a:r>
          </a:p>
        </p:txBody>
      </p:sp>
    </p:spTree>
    <p:extLst>
      <p:ext uri="{BB962C8B-B14F-4D97-AF65-F5344CB8AC3E}">
        <p14:creationId xmlns:p14="http://schemas.microsoft.com/office/powerpoint/2010/main" val="190174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C7038-91D9-4009-893E-B8A13C5991EF}"/>
              </a:ext>
            </a:extLst>
          </p:cNvPr>
          <p:cNvSpPr>
            <a:spLocks noGrp="1"/>
          </p:cNvSpPr>
          <p:nvPr>
            <p:ph type="title"/>
          </p:nvPr>
        </p:nvSpPr>
        <p:spPr/>
        <p:txBody>
          <a:bodyPr/>
          <a:lstStyle/>
          <a:p>
            <a:r>
              <a:rPr lang="en-GB" dirty="0"/>
              <a:t>Python</a:t>
            </a:r>
          </a:p>
        </p:txBody>
      </p:sp>
      <p:sp>
        <p:nvSpPr>
          <p:cNvPr id="3" name="Content Placeholder 2">
            <a:extLst>
              <a:ext uri="{FF2B5EF4-FFF2-40B4-BE49-F238E27FC236}">
                <a16:creationId xmlns:a16="http://schemas.microsoft.com/office/drawing/2014/main" id="{48CF7DAE-2A3A-4BA6-BBCD-3EED0792AFB1}"/>
              </a:ext>
            </a:extLst>
          </p:cNvPr>
          <p:cNvSpPr>
            <a:spLocks noGrp="1"/>
          </p:cNvSpPr>
          <p:nvPr>
            <p:ph idx="1"/>
          </p:nvPr>
        </p:nvSpPr>
        <p:spPr/>
        <p:txBody>
          <a:bodyPr/>
          <a:lstStyle/>
          <a:p>
            <a:r>
              <a:rPr lang="en-GB" dirty="0">
                <a:hlinkClick r:id="rId3"/>
              </a:rPr>
              <a:t>http://www.openbookproject.net/thinkcs/python/english2e/ch01.html</a:t>
            </a:r>
            <a:endParaRPr lang="en-GB" dirty="0"/>
          </a:p>
          <a:p>
            <a:endParaRPr lang="en-GB" dirty="0"/>
          </a:p>
          <a:p>
            <a:r>
              <a:rPr lang="en-GB" dirty="0"/>
              <a:t>Input</a:t>
            </a:r>
          </a:p>
          <a:p>
            <a:r>
              <a:rPr lang="en-GB" dirty="0"/>
              <a:t>Output</a:t>
            </a:r>
          </a:p>
        </p:txBody>
      </p:sp>
    </p:spTree>
    <p:extLst>
      <p:ext uri="{BB962C8B-B14F-4D97-AF65-F5344CB8AC3E}">
        <p14:creationId xmlns:p14="http://schemas.microsoft.com/office/powerpoint/2010/main" val="1778600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B1CCF-A452-41D6-9B44-752C8A4B4C29}"/>
              </a:ext>
            </a:extLst>
          </p:cNvPr>
          <p:cNvSpPr>
            <a:spLocks noGrp="1"/>
          </p:cNvSpPr>
          <p:nvPr>
            <p:ph type="title"/>
          </p:nvPr>
        </p:nvSpPr>
        <p:spPr/>
        <p:txBody>
          <a:bodyPr/>
          <a:lstStyle/>
          <a:p>
            <a:r>
              <a:rPr lang="en-GB" dirty="0"/>
              <a:t>Input &amp; Output</a:t>
            </a:r>
          </a:p>
        </p:txBody>
      </p:sp>
      <p:sp>
        <p:nvSpPr>
          <p:cNvPr id="3" name="Content Placeholder 2">
            <a:extLst>
              <a:ext uri="{FF2B5EF4-FFF2-40B4-BE49-F238E27FC236}">
                <a16:creationId xmlns:a16="http://schemas.microsoft.com/office/drawing/2014/main" id="{5192E7C5-8FA9-4902-A99E-2E474C4CACBF}"/>
              </a:ext>
            </a:extLst>
          </p:cNvPr>
          <p:cNvSpPr>
            <a:spLocks noGrp="1"/>
          </p:cNvSpPr>
          <p:nvPr>
            <p:ph idx="1"/>
          </p:nvPr>
        </p:nvSpPr>
        <p:spPr/>
        <p:txBody>
          <a:bodyPr/>
          <a:lstStyle/>
          <a:p>
            <a:r>
              <a:rPr lang="en-GB" dirty="0"/>
              <a:t>Input operation is to give some data to the program to process it.</a:t>
            </a:r>
          </a:p>
          <a:p>
            <a:endParaRPr lang="en-GB" dirty="0"/>
          </a:p>
          <a:p>
            <a:r>
              <a:rPr lang="en-GB" dirty="0"/>
              <a:t>Output operation is used by the program to communicate the results to the user.</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88562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35E61-42BC-4419-AB7C-98531D591DAE}"/>
              </a:ext>
            </a:extLst>
          </p:cNvPr>
          <p:cNvSpPr>
            <a:spLocks noGrp="1"/>
          </p:cNvSpPr>
          <p:nvPr>
            <p:ph type="title"/>
          </p:nvPr>
        </p:nvSpPr>
        <p:spPr/>
        <p:txBody>
          <a:bodyPr>
            <a:normAutofit/>
          </a:bodyPr>
          <a:lstStyle/>
          <a:p>
            <a:r>
              <a:rPr lang="en-GB" sz="4000" dirty="0">
                <a:latin typeface="Calibri" panose="020F0502020204030204" pitchFamily="34" charset="0"/>
                <a:cs typeface="Calibri" panose="020F0502020204030204" pitchFamily="34" charset="0"/>
              </a:rPr>
              <a:t>Print() Functions</a:t>
            </a:r>
          </a:p>
        </p:txBody>
      </p:sp>
      <p:sp>
        <p:nvSpPr>
          <p:cNvPr id="3" name="Content Placeholder 2">
            <a:extLst>
              <a:ext uri="{FF2B5EF4-FFF2-40B4-BE49-F238E27FC236}">
                <a16:creationId xmlns:a16="http://schemas.microsoft.com/office/drawing/2014/main" id="{5F687D77-EC39-42FF-840A-C6860816F6F1}"/>
              </a:ext>
            </a:extLst>
          </p:cNvPr>
          <p:cNvSpPr>
            <a:spLocks noGrp="1"/>
          </p:cNvSpPr>
          <p:nvPr>
            <p:ph idx="1"/>
          </p:nvPr>
        </p:nvSpPr>
        <p:spPr>
          <a:xfrm>
            <a:off x="683568" y="1268760"/>
            <a:ext cx="8229600" cy="3917032"/>
          </a:xfrm>
        </p:spPr>
        <p:txBody>
          <a:bodyPr>
            <a:normAutofit/>
          </a:bodyPr>
          <a:lstStyle/>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en-GB" altLang="en-US" sz="2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print()</a:t>
            </a: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endParaRPr kumimoji="0" lang="en-GB" altLang="en-US" sz="26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en-GB" altLang="en-US" sz="2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The print function in Python is simple. The syntax is:</a:t>
            </a:r>
            <a:endParaRPr kumimoji="0" lang="en-GB" altLang="en-US" sz="26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en-GB" altLang="en-US" sz="2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print(“ ")</a:t>
            </a:r>
            <a:endParaRPr kumimoji="0" lang="en-GB" altLang="en-US" sz="26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en-GB" altLang="en-US" sz="2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and any text to be printed should be within quotes  (these can be single '' or double "" )</a:t>
            </a:r>
            <a:endParaRPr kumimoji="0" lang="en-GB" altLang="en-US" sz="26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en-GB" altLang="en-US" sz="2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Python will put in an automatic line break by default:</a:t>
            </a:r>
            <a:endParaRPr kumimoji="0" lang="en-GB" altLang="en-US" sz="26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en-GB" altLang="en-US" sz="2600" b="0" i="0" u="none" strike="noStrike" cap="none" normalizeH="0" baseline="0" dirty="0">
                <a:ln>
                  <a:noFill/>
                </a:ln>
                <a:solidFill>
                  <a:srgbClr val="000080"/>
                </a:solidFill>
                <a:effectLst/>
                <a:latin typeface="Calibri" panose="020F0502020204030204" pitchFamily="34" charset="0"/>
                <a:ea typeface="Times New Roman" panose="02020603050405020304" pitchFamily="18" charset="0"/>
                <a:cs typeface="Calibri" panose="020F0502020204030204" pitchFamily="34" charset="0"/>
              </a:rPr>
              <a:t>print</a:t>
            </a:r>
            <a:r>
              <a:rPr kumimoji="0" lang="en-GB" altLang="en-US" sz="2600" b="0" i="0" u="none" strike="noStrike" cap="none" normalizeH="0" baseline="0" dirty="0">
                <a:ln>
                  <a:noFill/>
                </a:ln>
                <a:solidFill>
                  <a:srgbClr val="080808"/>
                </a:solidFill>
                <a:effectLst/>
                <a:latin typeface="Calibri" panose="020F0502020204030204" pitchFamily="34" charset="0"/>
                <a:ea typeface="Times New Roman" panose="02020603050405020304" pitchFamily="18" charset="0"/>
                <a:cs typeface="Calibri" panose="020F0502020204030204" pitchFamily="34" charset="0"/>
              </a:rPr>
              <a:t>(</a:t>
            </a:r>
            <a:r>
              <a:rPr kumimoji="0" lang="en-GB" altLang="en-US" sz="2600" b="1" i="0" u="none" strike="noStrike" cap="none" normalizeH="0" baseline="0" dirty="0">
                <a:ln>
                  <a:noFill/>
                </a:ln>
                <a:solidFill>
                  <a:srgbClr val="008080"/>
                </a:solidFill>
                <a:effectLst/>
                <a:latin typeface="Calibri" panose="020F0502020204030204" pitchFamily="34" charset="0"/>
                <a:ea typeface="Times New Roman" panose="02020603050405020304" pitchFamily="18" charset="0"/>
                <a:cs typeface="Calibri" panose="020F0502020204030204" pitchFamily="34" charset="0"/>
              </a:rPr>
              <a:t>"Hello "</a:t>
            </a:r>
            <a:r>
              <a:rPr kumimoji="0" lang="en-GB" altLang="en-US" sz="2600" b="0" i="0" u="none" strike="noStrike" cap="none" normalizeH="0" baseline="0" dirty="0">
                <a:ln>
                  <a:noFill/>
                </a:ln>
                <a:solidFill>
                  <a:srgbClr val="080808"/>
                </a:solidFill>
                <a:effectLst/>
                <a:latin typeface="Calibri" panose="020F0502020204030204" pitchFamily="34" charset="0"/>
                <a:ea typeface="Times New Roman" panose="02020603050405020304" pitchFamily="18" charset="0"/>
                <a:cs typeface="Calibri" panose="020F0502020204030204" pitchFamily="34" charset="0"/>
              </a:rPr>
              <a:t>)            </a:t>
            </a:r>
            <a:br>
              <a:rPr kumimoji="0" lang="en-GB" altLang="en-US" sz="2600" b="0" i="0" u="none" strike="noStrike" cap="none" normalizeH="0" baseline="0" dirty="0">
                <a:ln>
                  <a:noFill/>
                </a:ln>
                <a:solidFill>
                  <a:srgbClr val="080808"/>
                </a:solidFill>
                <a:effectLst/>
                <a:latin typeface="Calibri" panose="020F0502020204030204" pitchFamily="34" charset="0"/>
                <a:ea typeface="Times New Roman" panose="02020603050405020304" pitchFamily="18" charset="0"/>
                <a:cs typeface="Calibri" panose="020F0502020204030204" pitchFamily="34" charset="0"/>
              </a:rPr>
            </a:br>
            <a:r>
              <a:rPr kumimoji="0" lang="en-GB" altLang="en-US" sz="2600" b="0" i="0" u="none" strike="noStrike" cap="none" normalizeH="0" baseline="0" dirty="0">
                <a:ln>
                  <a:noFill/>
                </a:ln>
                <a:solidFill>
                  <a:srgbClr val="000080"/>
                </a:solidFill>
                <a:effectLst/>
                <a:latin typeface="Calibri" panose="020F0502020204030204" pitchFamily="34" charset="0"/>
                <a:ea typeface="Times New Roman" panose="02020603050405020304" pitchFamily="18" charset="0"/>
                <a:cs typeface="Calibri" panose="020F0502020204030204" pitchFamily="34" charset="0"/>
              </a:rPr>
              <a:t>print</a:t>
            </a:r>
            <a:r>
              <a:rPr kumimoji="0" lang="en-GB" altLang="en-US" sz="2600" b="0" i="0" u="none" strike="noStrike" cap="none" normalizeH="0" baseline="0" dirty="0">
                <a:ln>
                  <a:noFill/>
                </a:ln>
                <a:solidFill>
                  <a:srgbClr val="080808"/>
                </a:solidFill>
                <a:effectLst/>
                <a:latin typeface="Calibri" panose="020F0502020204030204" pitchFamily="34" charset="0"/>
                <a:ea typeface="Times New Roman" panose="02020603050405020304" pitchFamily="18" charset="0"/>
                <a:cs typeface="Calibri" panose="020F0502020204030204" pitchFamily="34" charset="0"/>
              </a:rPr>
              <a:t>(</a:t>
            </a:r>
            <a:r>
              <a:rPr kumimoji="0" lang="en-GB" altLang="en-US" sz="2600" b="1" i="0" u="none" strike="noStrike" cap="none" normalizeH="0" baseline="0" dirty="0">
                <a:ln>
                  <a:noFill/>
                </a:ln>
                <a:solidFill>
                  <a:srgbClr val="008080"/>
                </a:solidFill>
                <a:effectLst/>
                <a:latin typeface="Calibri" panose="020F0502020204030204" pitchFamily="34" charset="0"/>
                <a:ea typeface="Times New Roman" panose="02020603050405020304" pitchFamily="18" charset="0"/>
                <a:cs typeface="Calibri" panose="020F0502020204030204" pitchFamily="34" charset="0"/>
              </a:rPr>
              <a:t>"How are you"</a:t>
            </a:r>
            <a:r>
              <a:rPr kumimoji="0" lang="en-GB" altLang="en-US" sz="2600" b="0" i="0" u="none" strike="noStrike" cap="none" normalizeH="0" baseline="0" dirty="0">
                <a:ln>
                  <a:noFill/>
                </a:ln>
                <a:solidFill>
                  <a:srgbClr val="080808"/>
                </a:solidFill>
                <a:effectLst/>
                <a:latin typeface="Calibri" panose="020F0502020204030204" pitchFamily="34" charset="0"/>
                <a:ea typeface="Times New Roman" panose="02020603050405020304" pitchFamily="18" charset="0"/>
                <a:cs typeface="Calibri" panose="020F0502020204030204" pitchFamily="34" charset="0"/>
              </a:rPr>
              <a:t>)</a:t>
            </a:r>
            <a:endParaRPr kumimoji="0" lang="en-GB" altLang="en-US" sz="26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indent="0">
              <a:buNone/>
            </a:pPr>
            <a:endParaRPr lang="en-GB" dirty="0"/>
          </a:p>
        </p:txBody>
      </p:sp>
      <p:sp>
        <p:nvSpPr>
          <p:cNvPr id="5" name="Rectangle 3">
            <a:extLst>
              <a:ext uri="{FF2B5EF4-FFF2-40B4-BE49-F238E27FC236}">
                <a16:creationId xmlns:a16="http://schemas.microsoft.com/office/drawing/2014/main" id="{CA2CA465-BA88-4DF6-9A97-E9800B830894}"/>
              </a:ext>
            </a:extLst>
          </p:cNvPr>
          <p:cNvSpPr>
            <a:spLocks noChangeArrowheads="1"/>
          </p:cNvSpPr>
          <p:nvPr/>
        </p:nvSpPr>
        <p:spPr bwMode="auto">
          <a:xfrm>
            <a:off x="683568" y="2923431"/>
            <a:ext cx="9144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7" name="Picture 9">
            <a:extLst>
              <a:ext uri="{FF2B5EF4-FFF2-40B4-BE49-F238E27FC236}">
                <a16:creationId xmlns:a16="http://schemas.microsoft.com/office/drawing/2014/main" id="{6C34BB95-0683-40B4-B79F-B816A330A9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4262537"/>
            <a:ext cx="2016224" cy="9047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982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79FC3-8813-45BC-80EB-72BEBDB963AF}"/>
              </a:ext>
            </a:extLst>
          </p:cNvPr>
          <p:cNvSpPr>
            <a:spLocks noGrp="1"/>
          </p:cNvSpPr>
          <p:nvPr>
            <p:ph type="title"/>
          </p:nvPr>
        </p:nvSpPr>
        <p:spPr/>
        <p:txBody>
          <a:bodyPr/>
          <a:lstStyle/>
          <a:p>
            <a:r>
              <a:rPr lang="en-GB" dirty="0"/>
              <a:t>print()</a:t>
            </a:r>
          </a:p>
        </p:txBody>
      </p:sp>
      <p:sp>
        <p:nvSpPr>
          <p:cNvPr id="3" name="Content Placeholder 2">
            <a:extLst>
              <a:ext uri="{FF2B5EF4-FFF2-40B4-BE49-F238E27FC236}">
                <a16:creationId xmlns:a16="http://schemas.microsoft.com/office/drawing/2014/main" id="{4BDFE9D5-4B40-4CCD-BB35-3D0428327AB6}"/>
              </a:ext>
            </a:extLst>
          </p:cNvPr>
          <p:cNvSpPr>
            <a:spLocks noGrp="1"/>
          </p:cNvSpPr>
          <p:nvPr>
            <p:ph idx="1"/>
          </p:nvPr>
        </p:nvSpPr>
        <p:spPr/>
        <p:txBody>
          <a:bodyPr>
            <a:normAutofit fontScale="77500" lnSpcReduction="20000"/>
          </a:bodyPr>
          <a:lstStyle/>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en-GB" altLang="en-US" sz="3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Latha" panose="020B0604020202020204" pitchFamily="34" charset="0"/>
              </a:rPr>
              <a:t>You can stop the automatic line break by using an </a:t>
            </a:r>
            <a:r>
              <a:rPr kumimoji="0" lang="en-GB" altLang="en-US" sz="3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Latha" panose="020B0604020202020204" pitchFamily="34" charset="0"/>
              </a:rPr>
              <a:t>end </a:t>
            </a:r>
            <a:r>
              <a:rPr kumimoji="0" lang="en-GB" altLang="en-US" sz="3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Latha" panose="020B0604020202020204" pitchFamily="34" charset="0"/>
              </a:rPr>
              <a:t>parameter</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en-GB" altLang="en-US" sz="2400" b="0" i="0" u="none" strike="noStrike" cap="none" normalizeH="0" baseline="0" dirty="0">
                <a:ln>
                  <a:noFill/>
                </a:ln>
                <a:solidFill>
                  <a:srgbClr val="000080"/>
                </a:solidFill>
                <a:effectLst/>
                <a:latin typeface="Courier New" panose="02070309020205020404" pitchFamily="49" charset="0"/>
                <a:ea typeface="Times New Roman" panose="02020603050405020304" pitchFamily="18" charset="0"/>
                <a:cs typeface="Courier New" panose="02070309020205020404" pitchFamily="49" charset="0"/>
              </a:rPr>
              <a:t>print</a:t>
            </a:r>
            <a:r>
              <a:rPr kumimoji="0" lang="en-GB" altLang="en-US" sz="2400" b="0" i="0" u="none" strike="noStrike" cap="none" normalizeH="0" baseline="0" dirty="0">
                <a:ln>
                  <a:noFill/>
                </a:ln>
                <a:solidFill>
                  <a:srgbClr val="000000"/>
                </a:solidFill>
                <a:effectLst/>
                <a:latin typeface="Courier New" panose="02070309020205020404" pitchFamily="49" charset="0"/>
                <a:ea typeface="Times New Roman" panose="02020603050405020304" pitchFamily="18" charset="0"/>
                <a:cs typeface="Courier New" panose="02070309020205020404" pitchFamily="49" charset="0"/>
              </a:rPr>
              <a:t>(</a:t>
            </a:r>
            <a:r>
              <a:rPr kumimoji="0" lang="en-GB" altLang="en-US" sz="2400" b="1" i="0" u="none" strike="noStrike" cap="none" normalizeH="0" baseline="0" dirty="0">
                <a:ln>
                  <a:noFill/>
                </a:ln>
                <a:solidFill>
                  <a:srgbClr val="008080"/>
                </a:solidFill>
                <a:effectLst/>
                <a:latin typeface="Courier New" panose="02070309020205020404" pitchFamily="49" charset="0"/>
                <a:ea typeface="Times New Roman" panose="02020603050405020304" pitchFamily="18" charset="0"/>
                <a:cs typeface="Courier New" panose="02070309020205020404" pitchFamily="49" charset="0"/>
              </a:rPr>
              <a:t>"</a:t>
            </a:r>
            <a:r>
              <a:rPr kumimoji="0" lang="en-GB" altLang="en-US" sz="2400" b="1" i="0" u="none" strike="noStrike" cap="none" normalizeH="0" baseline="0" dirty="0" err="1">
                <a:ln>
                  <a:noFill/>
                </a:ln>
                <a:solidFill>
                  <a:srgbClr val="008080"/>
                </a:solidFill>
                <a:effectLst/>
                <a:latin typeface="Courier New" panose="02070309020205020404" pitchFamily="49" charset="0"/>
                <a:ea typeface="Times New Roman" panose="02020603050405020304" pitchFamily="18" charset="0"/>
                <a:cs typeface="Courier New" panose="02070309020205020404" pitchFamily="49" charset="0"/>
              </a:rPr>
              <a:t>Hello"</a:t>
            </a:r>
            <a:r>
              <a:rPr kumimoji="0" lang="en-GB" altLang="en-US" sz="2400" b="0" i="0" u="none" strike="noStrike" cap="none" normalizeH="0" baseline="0" dirty="0" err="1">
                <a:ln>
                  <a:noFill/>
                </a:ln>
                <a:solidFill>
                  <a:srgbClr val="000000"/>
                </a:solidFill>
                <a:effectLst/>
                <a:latin typeface="Courier New" panose="02070309020205020404" pitchFamily="49" charset="0"/>
                <a:ea typeface="Times New Roman" panose="02020603050405020304" pitchFamily="18" charset="0"/>
                <a:cs typeface="Courier New" panose="02070309020205020404" pitchFamily="49" charset="0"/>
              </a:rPr>
              <a:t>,</a:t>
            </a:r>
            <a:r>
              <a:rPr kumimoji="0" lang="en-GB" altLang="en-US" sz="2400" b="0" i="0" u="none" strike="noStrike" cap="none" normalizeH="0" baseline="0" dirty="0" err="1">
                <a:ln>
                  <a:noFill/>
                </a:ln>
                <a:solidFill>
                  <a:srgbClr val="660099"/>
                </a:solidFill>
                <a:effectLst/>
                <a:latin typeface="Courier New" panose="02070309020205020404" pitchFamily="49" charset="0"/>
                <a:ea typeface="Times New Roman" panose="02020603050405020304" pitchFamily="18" charset="0"/>
                <a:cs typeface="Courier New" panose="02070309020205020404" pitchFamily="49" charset="0"/>
              </a:rPr>
              <a:t>end</a:t>
            </a:r>
            <a:r>
              <a:rPr kumimoji="0" lang="en-GB" altLang="en-US" sz="2400" b="0" i="0" u="none" strike="noStrike" cap="none" normalizeH="0" baseline="0" dirty="0">
                <a:ln>
                  <a:noFill/>
                </a:ln>
                <a:solidFill>
                  <a:srgbClr val="000000"/>
                </a:solidFill>
                <a:effectLst/>
                <a:latin typeface="Courier New" panose="02070309020205020404" pitchFamily="49" charset="0"/>
                <a:ea typeface="Times New Roman" panose="02020603050405020304" pitchFamily="18" charset="0"/>
                <a:cs typeface="Courier New" panose="02070309020205020404" pitchFamily="49" charset="0"/>
              </a:rPr>
              <a:t>=</a:t>
            </a:r>
            <a:r>
              <a:rPr kumimoji="0" lang="en-GB" altLang="en-US" sz="2400" b="1" i="0" u="none" strike="noStrike" cap="none" normalizeH="0" baseline="0" dirty="0">
                <a:ln>
                  <a:noFill/>
                </a:ln>
                <a:solidFill>
                  <a:srgbClr val="008080"/>
                </a:solidFill>
                <a:effectLst/>
                <a:latin typeface="Courier New" panose="02070309020205020404" pitchFamily="49" charset="0"/>
                <a:ea typeface="Times New Roman" panose="02020603050405020304" pitchFamily="18" charset="0"/>
                <a:cs typeface="Courier New" panose="02070309020205020404" pitchFamily="49" charset="0"/>
              </a:rPr>
              <a:t>''</a:t>
            </a:r>
            <a:r>
              <a:rPr kumimoji="0" lang="en-GB" altLang="en-US" sz="2400" b="0" i="0" u="none" strike="noStrike" cap="none" normalizeH="0" baseline="0" dirty="0">
                <a:ln>
                  <a:noFill/>
                </a:ln>
                <a:solidFill>
                  <a:srgbClr val="000000"/>
                </a:solidFill>
                <a:effectLst/>
                <a:latin typeface="Courier New" panose="02070309020205020404" pitchFamily="49" charset="0"/>
                <a:ea typeface="Times New Roman" panose="02020603050405020304" pitchFamily="18" charset="0"/>
                <a:cs typeface="Courier New" panose="02070309020205020404" pitchFamily="49"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en-GB" altLang="en-US" sz="2400" b="0" i="0" u="none" strike="noStrike" cap="none" normalizeH="0" baseline="0" dirty="0">
                <a:ln>
                  <a:noFill/>
                </a:ln>
                <a:solidFill>
                  <a:srgbClr val="000080"/>
                </a:solidFill>
                <a:effectLst/>
                <a:latin typeface="Arial Unicode MS"/>
                <a:ea typeface="Times New Roman" panose="02020603050405020304" pitchFamily="18" charset="0"/>
                <a:cs typeface="Courier New" panose="02070309020205020404" pitchFamily="49" charset="0"/>
              </a:rPr>
              <a:t>print</a:t>
            </a:r>
            <a:r>
              <a:rPr kumimoji="0" lang="en-GB" altLang="en-US" sz="24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a:t>
            </a:r>
            <a:r>
              <a:rPr kumimoji="0" lang="en-GB" altLang="en-US" sz="2400" b="1" i="0" u="none" strike="noStrike" cap="none" normalizeH="0" baseline="0" dirty="0">
                <a:ln>
                  <a:noFill/>
                </a:ln>
                <a:solidFill>
                  <a:srgbClr val="008080"/>
                </a:solidFill>
                <a:effectLst/>
                <a:latin typeface="Arial Unicode MS"/>
                <a:ea typeface="Times New Roman" panose="02020603050405020304" pitchFamily="18" charset="0"/>
                <a:cs typeface="Courier New" panose="02070309020205020404" pitchFamily="49" charset="0"/>
              </a:rPr>
              <a:t>"Hello"</a:t>
            </a:r>
            <a:r>
              <a:rPr kumimoji="0" lang="en-GB" altLang="en-US" sz="24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 </a:t>
            </a:r>
            <a:r>
              <a:rPr kumimoji="0" lang="en-GB" altLang="en-US" sz="2400" b="0" i="0" u="none" strike="noStrike" cap="none" normalizeH="0" baseline="0" dirty="0">
                <a:ln>
                  <a:noFill/>
                </a:ln>
                <a:solidFill>
                  <a:srgbClr val="660099"/>
                </a:solidFill>
                <a:effectLst/>
                <a:latin typeface="Arial Unicode MS"/>
                <a:ea typeface="Times New Roman" panose="02020603050405020304" pitchFamily="18" charset="0"/>
                <a:cs typeface="Courier New" panose="02070309020205020404" pitchFamily="49" charset="0"/>
              </a:rPr>
              <a:t>end</a:t>
            </a:r>
            <a:r>
              <a:rPr kumimoji="0" lang="en-GB" altLang="en-US" sz="24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a:t>
            </a:r>
            <a:r>
              <a:rPr kumimoji="0" lang="en-GB" altLang="en-US" sz="2400" b="1" i="0" u="none" strike="noStrike" cap="none" normalizeH="0" baseline="0" dirty="0">
                <a:ln>
                  <a:noFill/>
                </a:ln>
                <a:solidFill>
                  <a:srgbClr val="008080"/>
                </a:solidFill>
                <a:effectLst/>
                <a:latin typeface="Arial Unicode MS"/>
                <a:ea typeface="Times New Roman" panose="02020603050405020304" pitchFamily="18" charset="0"/>
                <a:cs typeface="Courier New" panose="02070309020205020404" pitchFamily="49" charset="0"/>
              </a:rPr>
              <a:t>‘ '</a:t>
            </a:r>
            <a:r>
              <a:rPr kumimoji="0" lang="en-GB" altLang="en-US" sz="24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a:t>
            </a:r>
            <a:br>
              <a:rPr kumimoji="0" lang="en-GB" altLang="en-US" sz="24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br>
            <a:r>
              <a:rPr kumimoji="0" lang="en-GB" altLang="en-US" sz="2400" b="0" i="0" u="none" strike="noStrike" cap="none" normalizeH="0" baseline="0" dirty="0">
                <a:ln>
                  <a:noFill/>
                </a:ln>
                <a:solidFill>
                  <a:srgbClr val="000080"/>
                </a:solidFill>
                <a:effectLst/>
                <a:latin typeface="Arial Unicode MS"/>
                <a:ea typeface="Times New Roman" panose="02020603050405020304" pitchFamily="18" charset="0"/>
                <a:cs typeface="Courier New" panose="02070309020205020404" pitchFamily="49" charset="0"/>
              </a:rPr>
              <a:t>print</a:t>
            </a:r>
            <a:r>
              <a:rPr kumimoji="0" lang="en-GB" altLang="en-US" sz="24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a:t>
            </a:r>
            <a:r>
              <a:rPr kumimoji="0" lang="en-GB" altLang="en-US" sz="2400" b="1" i="0" u="none" strike="noStrike" cap="none" normalizeH="0" baseline="0" dirty="0">
                <a:ln>
                  <a:noFill/>
                </a:ln>
                <a:solidFill>
                  <a:srgbClr val="008080"/>
                </a:solidFill>
                <a:effectLst/>
                <a:latin typeface="Arial Unicode MS"/>
                <a:ea typeface="Times New Roman" panose="02020603050405020304" pitchFamily="18" charset="0"/>
                <a:cs typeface="Courier New" panose="02070309020205020404" pitchFamily="49" charset="0"/>
              </a:rPr>
              <a:t>"How are you"</a:t>
            </a:r>
            <a:r>
              <a:rPr kumimoji="0" lang="en-GB" altLang="en-US" sz="24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a:t>
            </a:r>
            <a:endParaRPr kumimoji="0" lang="en-GB" altLang="en-US" sz="4800" b="0" i="0" u="none" strike="noStrike" cap="none" normalizeH="0" baseline="0" dirty="0">
              <a:ln>
                <a:noFill/>
              </a:ln>
              <a:solidFill>
                <a:schemeClr val="tx1"/>
              </a:solidFill>
              <a:effectLst/>
              <a:latin typeface="Arial" panose="020B0604020202020204" pitchFamily="34" charset="0"/>
            </a:endParaRPr>
          </a:p>
          <a:p>
            <a:pPr marL="0" indent="0">
              <a:buNone/>
            </a:pPr>
            <a:endParaRPr lang="en-GB" dirty="0"/>
          </a:p>
          <a:p>
            <a:pPr marL="0" indent="0">
              <a:buNone/>
            </a:pPr>
            <a:r>
              <a:rPr kumimoji="0" lang="en-GB" altLang="en-US" sz="32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You can print out with more than one set of quotes if you like:</a:t>
            </a:r>
            <a: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 </a:t>
            </a:r>
            <a:b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br>
            <a:r>
              <a:rPr kumimoji="0" lang="en-GB" altLang="en-US" sz="3200" b="0" i="0" u="none" strike="noStrike" cap="none" normalizeH="0" baseline="0" dirty="0">
                <a:ln>
                  <a:noFill/>
                </a:ln>
                <a:solidFill>
                  <a:srgbClr val="000080"/>
                </a:solidFill>
                <a:effectLst/>
                <a:latin typeface="Arial Unicode MS"/>
                <a:ea typeface="Times New Roman" panose="02020603050405020304" pitchFamily="18" charset="0"/>
                <a:cs typeface="Courier New" panose="02070309020205020404" pitchFamily="49" charset="0"/>
              </a:rPr>
              <a:t>print</a:t>
            </a:r>
            <a: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a:t>
            </a:r>
            <a:r>
              <a:rPr kumimoji="0" lang="en-GB" altLang="en-US" sz="3200" b="1" i="0" u="none" strike="noStrike" cap="none" normalizeH="0" baseline="0" dirty="0">
                <a:ln>
                  <a:noFill/>
                </a:ln>
                <a:solidFill>
                  <a:srgbClr val="008080"/>
                </a:solidFill>
                <a:effectLst/>
                <a:latin typeface="Arial Unicode MS"/>
                <a:ea typeface="Times New Roman" panose="02020603050405020304" pitchFamily="18" charset="0"/>
                <a:cs typeface="Courier New" panose="02070309020205020404" pitchFamily="49" charset="0"/>
              </a:rPr>
              <a:t>"I like tea"</a:t>
            </a:r>
            <a: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 </a:t>
            </a:r>
            <a:r>
              <a:rPr kumimoji="0" lang="en-GB" altLang="en-US" sz="3200" b="1" i="0" u="none" strike="noStrike" cap="none" normalizeH="0" baseline="0" dirty="0">
                <a:ln>
                  <a:noFill/>
                </a:ln>
                <a:solidFill>
                  <a:srgbClr val="008080"/>
                </a:solidFill>
                <a:effectLst/>
                <a:latin typeface="Arial Unicode MS"/>
                <a:ea typeface="Times New Roman" panose="02020603050405020304" pitchFamily="18" charset="0"/>
                <a:cs typeface="Courier New" panose="02070309020205020404" pitchFamily="49" charset="0"/>
              </a:rPr>
              <a:t>"and my favourite is Yorkshire"</a:t>
            </a:r>
            <a: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a:t>
            </a:r>
            <a:r>
              <a:rPr kumimoji="0" lang="en-GB" altLang="en-US" sz="32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You can also use a separator (</a:t>
            </a:r>
            <a:r>
              <a:rPr kumimoji="0" lang="en-GB" altLang="en-US" sz="3200" b="0" i="1" u="none" strike="noStrike" cap="none" normalizeH="0" baseline="0" dirty="0" err="1">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sep</a:t>
            </a:r>
            <a:r>
              <a:rPr kumimoji="0" lang="en-GB" altLang="en-US" sz="32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This will put the separator between each of the text in </a:t>
            </a:r>
            <a:r>
              <a:rPr kumimoji="0" lang="en-GB" altLang="en-US" sz="3200" b="0" i="0" u="none" strike="noStrike" cap="none" normalizeH="0" baseline="0" dirty="0" err="1">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quotes:</a:t>
            </a:r>
            <a:r>
              <a:rPr kumimoji="0" lang="en-GB" altLang="en-US" sz="3200" b="0" i="0" u="none" strike="noStrike" cap="none" normalizeH="0" baseline="0" dirty="0" err="1">
                <a:ln>
                  <a:noFill/>
                </a:ln>
                <a:solidFill>
                  <a:srgbClr val="000080"/>
                </a:solidFill>
                <a:effectLst/>
                <a:latin typeface="Arial Unicode MS"/>
                <a:ea typeface="Times New Roman" panose="02020603050405020304" pitchFamily="18" charset="0"/>
                <a:cs typeface="Courier New" panose="02070309020205020404" pitchFamily="49" charset="0"/>
              </a:rPr>
              <a:t>print</a:t>
            </a:r>
            <a: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a:t>
            </a:r>
            <a:r>
              <a:rPr kumimoji="0" lang="en-GB" altLang="en-US" sz="3200" b="1" i="0" u="none" strike="noStrike" cap="none" normalizeH="0" baseline="0" dirty="0">
                <a:ln>
                  <a:noFill/>
                </a:ln>
                <a:solidFill>
                  <a:srgbClr val="008080"/>
                </a:solidFill>
                <a:effectLst/>
                <a:latin typeface="Arial Unicode MS"/>
                <a:ea typeface="Times New Roman" panose="02020603050405020304" pitchFamily="18" charset="0"/>
                <a:cs typeface="Courier New" panose="02070309020205020404" pitchFamily="49" charset="0"/>
              </a:rPr>
              <a:t>"A"</a:t>
            </a:r>
            <a: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 </a:t>
            </a:r>
            <a:r>
              <a:rPr kumimoji="0" lang="en-GB" altLang="en-US" sz="3200" b="1" i="0" u="none" strike="noStrike" cap="none" normalizeH="0" baseline="0" dirty="0">
                <a:ln>
                  <a:noFill/>
                </a:ln>
                <a:solidFill>
                  <a:srgbClr val="008080"/>
                </a:solidFill>
                <a:effectLst/>
                <a:latin typeface="Arial Unicode MS"/>
                <a:ea typeface="Times New Roman" panose="02020603050405020304" pitchFamily="18" charset="0"/>
                <a:cs typeface="Courier New" panose="02070309020205020404" pitchFamily="49" charset="0"/>
              </a:rPr>
              <a:t>"B"</a:t>
            </a:r>
            <a: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 </a:t>
            </a:r>
            <a:r>
              <a:rPr kumimoji="0" lang="en-GB" altLang="en-US" sz="3200" b="1" i="0" u="none" strike="noStrike" cap="none" normalizeH="0" baseline="0" dirty="0">
                <a:ln>
                  <a:noFill/>
                </a:ln>
                <a:solidFill>
                  <a:srgbClr val="008080"/>
                </a:solidFill>
                <a:effectLst/>
                <a:latin typeface="Arial Unicode MS"/>
                <a:ea typeface="Times New Roman" panose="02020603050405020304" pitchFamily="18" charset="0"/>
                <a:cs typeface="Courier New" panose="02070309020205020404" pitchFamily="49" charset="0"/>
              </a:rPr>
              <a:t>"C"</a:t>
            </a:r>
            <a: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 </a:t>
            </a:r>
            <a:r>
              <a:rPr kumimoji="0" lang="en-GB" altLang="en-US" sz="3200" b="0" i="0" u="none" strike="noStrike" cap="none" normalizeH="0" baseline="0" dirty="0" err="1">
                <a:ln>
                  <a:noFill/>
                </a:ln>
                <a:solidFill>
                  <a:srgbClr val="660099"/>
                </a:solidFill>
                <a:effectLst/>
                <a:latin typeface="Arial Unicode MS"/>
                <a:ea typeface="Times New Roman" panose="02020603050405020304" pitchFamily="18" charset="0"/>
                <a:cs typeface="Courier New" panose="02070309020205020404" pitchFamily="49" charset="0"/>
              </a:rPr>
              <a:t>sep</a:t>
            </a:r>
            <a: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a:t>
            </a:r>
            <a:r>
              <a:rPr kumimoji="0" lang="en-GB" altLang="en-US" sz="3200" b="1" i="0" u="none" strike="noStrike" cap="none" normalizeH="0" baseline="0" dirty="0">
                <a:ln>
                  <a:noFill/>
                </a:ln>
                <a:solidFill>
                  <a:srgbClr val="008080"/>
                </a:solidFill>
                <a:effectLst/>
                <a:latin typeface="Arial Unicode MS"/>
                <a:ea typeface="Times New Roman" panose="02020603050405020304" pitchFamily="18" charset="0"/>
                <a:cs typeface="Courier New" panose="02070309020205020404" pitchFamily="49" charset="0"/>
              </a:rPr>
              <a:t>'-'</a:t>
            </a:r>
            <a:r>
              <a:rPr kumimoji="0" lang="en-GB" altLang="en-US" sz="3200" b="0" i="0" u="none" strike="noStrike" cap="none" normalizeH="0" baseline="0" dirty="0">
                <a:ln>
                  <a:noFill/>
                </a:ln>
                <a:solidFill>
                  <a:srgbClr val="000000"/>
                </a:solidFill>
                <a:effectLst/>
                <a:latin typeface="Arial Unicode MS"/>
                <a:ea typeface="Times New Roman" panose="02020603050405020304" pitchFamily="18" charset="0"/>
                <a:cs typeface="Courier New" panose="02070309020205020404" pitchFamily="49" charset="0"/>
              </a:rPr>
              <a:t>)</a:t>
            </a:r>
            <a:r>
              <a:rPr kumimoji="0" lang="en-GB" altLang="en-US" sz="32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This will print out as follows: </a:t>
            </a:r>
            <a:endParaRPr kumimoji="0" lang="en-GB" altLang="en-US" sz="6000" b="0" i="0" u="none" strike="noStrike" cap="none" normalizeH="0" baseline="0" dirty="0">
              <a:ln>
                <a:noFill/>
              </a:ln>
              <a:solidFill>
                <a:schemeClr val="tx1"/>
              </a:solidFill>
              <a:effectLst/>
              <a:latin typeface="Arial" panose="020B0604020202020204" pitchFamily="34" charset="0"/>
            </a:endParaRPr>
          </a:p>
          <a:p>
            <a:pPr marL="0" indent="0">
              <a:buNone/>
            </a:pPr>
            <a:endParaRPr lang="en-GB" dirty="0"/>
          </a:p>
        </p:txBody>
      </p:sp>
      <p:pic>
        <p:nvPicPr>
          <p:cNvPr id="2050" name="Picture 12">
            <a:extLst>
              <a:ext uri="{FF2B5EF4-FFF2-40B4-BE49-F238E27FC236}">
                <a16:creationId xmlns:a16="http://schemas.microsoft.com/office/drawing/2014/main" id="{A0561D24-449F-4C5B-938A-C9DCAFDCB2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944" y="2564904"/>
            <a:ext cx="2016224" cy="33024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2330386D-BBF2-45B1-B3F8-E5BC21CD6B3B}"/>
              </a:ext>
            </a:extLst>
          </p:cNvPr>
          <p:cNvSpPr>
            <a:spLocks noChangeArrowheads="1"/>
          </p:cNvSpPr>
          <p:nvPr/>
        </p:nvSpPr>
        <p:spPr bwMode="auto">
          <a:xfrm>
            <a:off x="0" y="866775"/>
            <a:ext cx="9144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0" numCol="1" anchor="ctr" anchorCtr="0" compatLnSpc="1">
            <a:prstTxWarp prst="textNoShape">
              <a:avLst/>
            </a:prstTxWarp>
            <a:spAutoFit/>
          </a:bodyPr>
          <a:lstStyle/>
          <a:p>
            <a:endParaRPr lang="en-GB"/>
          </a:p>
        </p:txBody>
      </p:sp>
      <p:pic>
        <p:nvPicPr>
          <p:cNvPr id="9" name="Picture 3">
            <a:extLst>
              <a:ext uri="{FF2B5EF4-FFF2-40B4-BE49-F238E27FC236}">
                <a16:creationId xmlns:a16="http://schemas.microsoft.com/office/drawing/2014/main" id="{75A9A07E-2160-475D-AD2B-C9176BFD24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8524" y="4941168"/>
            <a:ext cx="1452736" cy="679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91231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B66A1-F2CA-4D50-83CE-225C5AC7D21B}"/>
              </a:ext>
            </a:extLst>
          </p:cNvPr>
          <p:cNvSpPr>
            <a:spLocks noGrp="1"/>
          </p:cNvSpPr>
          <p:nvPr>
            <p:ph type="title"/>
          </p:nvPr>
        </p:nvSpPr>
        <p:spPr>
          <a:xfrm>
            <a:off x="302840" y="9636"/>
            <a:ext cx="8229600" cy="1143000"/>
          </a:xfrm>
        </p:spPr>
        <p:txBody>
          <a:bodyPr/>
          <a:lstStyle/>
          <a:p>
            <a:r>
              <a:rPr lang="en-GB" dirty="0"/>
              <a:t>Variables</a:t>
            </a:r>
          </a:p>
        </p:txBody>
      </p:sp>
      <p:sp>
        <p:nvSpPr>
          <p:cNvPr id="3" name="Content Placeholder 2">
            <a:extLst>
              <a:ext uri="{FF2B5EF4-FFF2-40B4-BE49-F238E27FC236}">
                <a16:creationId xmlns:a16="http://schemas.microsoft.com/office/drawing/2014/main" id="{DB1C1F2C-418F-457F-9236-245F4150F0C5}"/>
              </a:ext>
            </a:extLst>
          </p:cNvPr>
          <p:cNvSpPr>
            <a:spLocks noGrp="1"/>
          </p:cNvSpPr>
          <p:nvPr>
            <p:ph idx="1"/>
          </p:nvPr>
        </p:nvSpPr>
        <p:spPr>
          <a:xfrm>
            <a:off x="611560" y="1124744"/>
            <a:ext cx="8229600" cy="3917032"/>
          </a:xfrm>
        </p:spPr>
        <p:txBody>
          <a:bodyPr>
            <a:normAutofit fontScale="25000" lnSpcReduction="20000"/>
          </a:bodyPr>
          <a:lstStyle/>
          <a:p>
            <a:pPr marL="0" indent="0">
              <a:lnSpc>
                <a:spcPct val="107000"/>
              </a:lnSpc>
              <a:spcAft>
                <a:spcPts val="800"/>
              </a:spcAft>
              <a:buNone/>
            </a:pPr>
            <a:r>
              <a:rPr lang="en-GB" sz="7200" dirty="0">
                <a:effectLst/>
                <a:latin typeface="Calibri" panose="020F0502020204030204" pitchFamily="34" charset="0"/>
                <a:ea typeface="Calibri" panose="020F0502020204030204" pitchFamily="34" charset="0"/>
                <a:cs typeface="Latha" panose="020B0604020202020204" pitchFamily="34" charset="0"/>
              </a:rPr>
              <a:t>Variables are used to store values in a program. These might be whole numbers (integers), decimal numbers or letters.</a:t>
            </a:r>
          </a:p>
          <a:p>
            <a:pPr marL="0" indent="0">
              <a:lnSpc>
                <a:spcPct val="107000"/>
              </a:lnSpc>
              <a:spcAft>
                <a:spcPts val="800"/>
              </a:spcAft>
              <a:buNone/>
            </a:pPr>
            <a:r>
              <a:rPr lang="en-GB" sz="7200" dirty="0">
                <a:effectLst/>
                <a:latin typeface="Calibri" panose="020F0502020204030204" pitchFamily="34" charset="0"/>
                <a:ea typeface="Calibri" panose="020F0502020204030204" pitchFamily="34" charset="0"/>
                <a:cs typeface="Latha" panose="020B0604020202020204" pitchFamily="34" charset="0"/>
              </a:rPr>
              <a:t>These are:</a:t>
            </a:r>
          </a:p>
          <a:p>
            <a:pPr lvl="1">
              <a:lnSpc>
                <a:spcPct val="107000"/>
              </a:lnSpc>
              <a:spcAft>
                <a:spcPts val="800"/>
              </a:spcAft>
            </a:pPr>
            <a:r>
              <a:rPr lang="en-GB" sz="6800" dirty="0">
                <a:effectLst/>
                <a:latin typeface="Calibri" panose="020F0502020204030204" pitchFamily="34" charset="0"/>
                <a:ea typeface="Calibri" panose="020F0502020204030204" pitchFamily="34" charset="0"/>
                <a:cs typeface="Latha" panose="020B0604020202020204" pitchFamily="34" charset="0"/>
              </a:rPr>
              <a:t> Integers - int</a:t>
            </a:r>
          </a:p>
          <a:p>
            <a:pPr lvl="1">
              <a:lnSpc>
                <a:spcPct val="107000"/>
              </a:lnSpc>
              <a:spcAft>
                <a:spcPts val="800"/>
              </a:spcAft>
            </a:pPr>
            <a:r>
              <a:rPr lang="en-GB" sz="6800" dirty="0">
                <a:effectLst/>
                <a:latin typeface="Calibri" panose="020F0502020204030204" pitchFamily="34" charset="0"/>
                <a:ea typeface="Calibri" panose="020F0502020204030204" pitchFamily="34" charset="0"/>
                <a:cs typeface="Latha" panose="020B0604020202020204" pitchFamily="34" charset="0"/>
              </a:rPr>
              <a:t>Decimals – float</a:t>
            </a:r>
          </a:p>
          <a:p>
            <a:pPr lvl="1">
              <a:lnSpc>
                <a:spcPct val="107000"/>
              </a:lnSpc>
              <a:spcAft>
                <a:spcPts val="800"/>
              </a:spcAft>
            </a:pPr>
            <a:r>
              <a:rPr lang="en-GB" sz="6800" dirty="0">
                <a:effectLst/>
                <a:latin typeface="Calibri" panose="020F0502020204030204" pitchFamily="34" charset="0"/>
                <a:ea typeface="Calibri" panose="020F0502020204030204" pitchFamily="34" charset="0"/>
                <a:cs typeface="Latha" panose="020B0604020202020204" pitchFamily="34" charset="0"/>
              </a:rPr>
              <a:t>Letters – string (str) </a:t>
            </a:r>
          </a:p>
          <a:p>
            <a:pPr marL="0" indent="0">
              <a:lnSpc>
                <a:spcPct val="107000"/>
              </a:lnSpc>
              <a:spcAft>
                <a:spcPts val="800"/>
              </a:spcAft>
              <a:buNone/>
            </a:pPr>
            <a:r>
              <a:rPr lang="en-GB" sz="7200" dirty="0">
                <a:effectLst/>
                <a:latin typeface="Calibri" panose="020F0502020204030204" pitchFamily="34" charset="0"/>
                <a:ea typeface="Calibri" panose="020F0502020204030204" pitchFamily="34" charset="0"/>
                <a:cs typeface="Latha" panose="020B0604020202020204" pitchFamily="34" charset="0"/>
              </a:rPr>
              <a:t> Some programming languages insist on us declaring the type of our variable upfront, so the program can allocate memory for it. This is known as strongly-typed.</a:t>
            </a:r>
          </a:p>
          <a:p>
            <a:pPr marL="0" indent="0">
              <a:lnSpc>
                <a:spcPct val="107000"/>
              </a:lnSpc>
              <a:spcAft>
                <a:spcPts val="800"/>
              </a:spcAft>
              <a:buNone/>
            </a:pPr>
            <a:r>
              <a:rPr lang="en-GB" sz="7200" dirty="0">
                <a:effectLst/>
                <a:latin typeface="Calibri" panose="020F0502020204030204" pitchFamily="34" charset="0"/>
                <a:ea typeface="Calibri" panose="020F0502020204030204" pitchFamily="34" charset="0"/>
                <a:cs typeface="Latha" panose="020B0604020202020204" pitchFamily="34" charset="0"/>
              </a:rPr>
              <a:t> In Python, however, this is not required – in fact there is not a command for declaring a variable in Python. Instead, Python </a:t>
            </a:r>
            <a:r>
              <a:rPr lang="en-GB" sz="7200" u="sng" dirty="0">
                <a:effectLst/>
                <a:latin typeface="Calibri" panose="020F0502020204030204" pitchFamily="34" charset="0"/>
                <a:ea typeface="Calibri" panose="020F0502020204030204" pitchFamily="34" charset="0"/>
                <a:cs typeface="Latha" panose="020B0604020202020204" pitchFamily="34" charset="0"/>
              </a:rPr>
              <a:t>infers</a:t>
            </a:r>
            <a:r>
              <a:rPr lang="en-GB" sz="7200" dirty="0">
                <a:effectLst/>
                <a:latin typeface="Calibri" panose="020F0502020204030204" pitchFamily="34" charset="0"/>
                <a:ea typeface="Calibri" panose="020F0502020204030204" pitchFamily="34" charset="0"/>
                <a:cs typeface="Latha" panose="020B0604020202020204" pitchFamily="34" charset="0"/>
              </a:rPr>
              <a:t> the type – but there are also ways that we can help to specify it.</a:t>
            </a:r>
          </a:p>
          <a:p>
            <a:pPr marL="0" indent="0">
              <a:buNone/>
            </a:pPr>
            <a:endParaRPr lang="en-GB" dirty="0"/>
          </a:p>
        </p:txBody>
      </p:sp>
    </p:spTree>
    <p:extLst>
      <p:ext uri="{BB962C8B-B14F-4D97-AF65-F5344CB8AC3E}">
        <p14:creationId xmlns:p14="http://schemas.microsoft.com/office/powerpoint/2010/main" val="2289055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7EA34-C742-438D-B23E-478D805900B9}"/>
              </a:ext>
            </a:extLst>
          </p:cNvPr>
          <p:cNvSpPr>
            <a:spLocks noGrp="1"/>
          </p:cNvSpPr>
          <p:nvPr>
            <p:ph type="title"/>
          </p:nvPr>
        </p:nvSpPr>
        <p:spPr/>
        <p:txBody>
          <a:bodyPr>
            <a:normAutofit/>
          </a:bodyPr>
          <a:lstStyle/>
          <a:p>
            <a:r>
              <a:rPr lang="en-GB" dirty="0"/>
              <a:t>Naming Rules</a:t>
            </a:r>
          </a:p>
        </p:txBody>
      </p:sp>
      <p:sp>
        <p:nvSpPr>
          <p:cNvPr id="3" name="Content Placeholder 2">
            <a:extLst>
              <a:ext uri="{FF2B5EF4-FFF2-40B4-BE49-F238E27FC236}">
                <a16:creationId xmlns:a16="http://schemas.microsoft.com/office/drawing/2014/main" id="{F3F1F4F1-D0C5-4ADC-9AA8-F462452466D1}"/>
              </a:ext>
            </a:extLst>
          </p:cNvPr>
          <p:cNvSpPr>
            <a:spLocks noGrp="1"/>
          </p:cNvSpPr>
          <p:nvPr>
            <p:ph idx="1"/>
          </p:nvPr>
        </p:nvSpPr>
        <p:spPr/>
        <p:txBody>
          <a:bodyPr>
            <a:normAutofit fontScale="25000" lnSpcReduction="20000"/>
          </a:bodyPr>
          <a:lstStyle/>
          <a:p>
            <a:pPr>
              <a:lnSpc>
                <a:spcPct val="107000"/>
              </a:lnSpc>
              <a:spcAft>
                <a:spcPts val="800"/>
              </a:spcAft>
            </a:pPr>
            <a:r>
              <a:rPr lang="en-GB" sz="9600" dirty="0">
                <a:effectLst/>
                <a:latin typeface="Calibri" panose="020F0502020204030204" pitchFamily="34" charset="0"/>
                <a:ea typeface="Calibri" panose="020F0502020204030204" pitchFamily="34" charset="0"/>
                <a:cs typeface="Latha" panose="020B0604020202020204" pitchFamily="34" charset="0"/>
              </a:rPr>
              <a:t>A variable name must start with a letter or the underscore _ character  (</a:t>
            </a:r>
            <a:r>
              <a:rPr lang="en-GB" sz="9600" dirty="0" err="1">
                <a:effectLst/>
                <a:latin typeface="Calibri" panose="020F0502020204030204" pitchFamily="34" charset="0"/>
                <a:ea typeface="Calibri" panose="020F0502020204030204" pitchFamily="34" charset="0"/>
                <a:cs typeface="Latha" panose="020B0604020202020204" pitchFamily="34" charset="0"/>
              </a:rPr>
              <a:t>eg</a:t>
            </a:r>
            <a:r>
              <a:rPr lang="en-GB" sz="9600" dirty="0">
                <a:effectLst/>
                <a:latin typeface="Calibri" panose="020F0502020204030204" pitchFamily="34" charset="0"/>
                <a:ea typeface="Calibri" panose="020F0502020204030204" pitchFamily="34" charset="0"/>
                <a:cs typeface="Latha" panose="020B0604020202020204" pitchFamily="34" charset="0"/>
              </a:rPr>
              <a:t> </a:t>
            </a:r>
            <a:r>
              <a:rPr lang="en-GB" sz="9600" dirty="0" err="1">
                <a:effectLst/>
                <a:latin typeface="Calibri" panose="020F0502020204030204" pitchFamily="34" charset="0"/>
                <a:ea typeface="Calibri" panose="020F0502020204030204" pitchFamily="34" charset="0"/>
                <a:cs typeface="Latha" panose="020B0604020202020204" pitchFamily="34" charset="0"/>
              </a:rPr>
              <a:t>myName</a:t>
            </a:r>
            <a:r>
              <a:rPr lang="en-GB" sz="9600" dirty="0">
                <a:effectLst/>
                <a:latin typeface="Calibri" panose="020F0502020204030204" pitchFamily="34" charset="0"/>
                <a:ea typeface="Calibri" panose="020F0502020204030204" pitchFamily="34" charset="0"/>
                <a:cs typeface="Latha" panose="020B0604020202020204" pitchFamily="34" charset="0"/>
              </a:rPr>
              <a:t>) </a:t>
            </a:r>
          </a:p>
          <a:p>
            <a:pPr>
              <a:lnSpc>
                <a:spcPct val="107000"/>
              </a:lnSpc>
              <a:spcAft>
                <a:spcPts val="800"/>
              </a:spcAft>
            </a:pPr>
            <a:r>
              <a:rPr lang="en-GB" sz="9800" dirty="0">
                <a:effectLst/>
                <a:latin typeface="Calibri" panose="020F0502020204030204" pitchFamily="34" charset="0"/>
                <a:ea typeface="Calibri" panose="020F0502020204030204" pitchFamily="34" charset="0"/>
                <a:cs typeface="Latha" panose="020B0604020202020204" pitchFamily="34" charset="0"/>
              </a:rPr>
              <a:t> A variable name can only contain alpha-numeric characters and underscore (A-Z, a-z, 0-9,  and _ ) </a:t>
            </a:r>
          </a:p>
          <a:p>
            <a:pPr>
              <a:lnSpc>
                <a:spcPct val="107000"/>
              </a:lnSpc>
              <a:spcAft>
                <a:spcPts val="800"/>
              </a:spcAft>
            </a:pPr>
            <a:r>
              <a:rPr lang="en-GB" sz="9800" dirty="0">
                <a:effectLst/>
                <a:latin typeface="Calibri" panose="020F0502020204030204" pitchFamily="34" charset="0"/>
                <a:ea typeface="Calibri" panose="020F0502020204030204" pitchFamily="34" charset="0"/>
                <a:cs typeface="Latha" panose="020B0604020202020204" pitchFamily="34" charset="0"/>
              </a:rPr>
              <a:t>We cannot use special characters such as ?!-$%^ </a:t>
            </a:r>
          </a:p>
          <a:p>
            <a:pPr>
              <a:lnSpc>
                <a:spcPct val="107000"/>
              </a:lnSpc>
              <a:spcAft>
                <a:spcPts val="800"/>
              </a:spcAft>
            </a:pPr>
            <a:r>
              <a:rPr lang="en-GB" sz="9800" dirty="0">
                <a:effectLst/>
                <a:latin typeface="Calibri" panose="020F0502020204030204" pitchFamily="34" charset="0"/>
                <a:ea typeface="Calibri" panose="020F0502020204030204" pitchFamily="34" charset="0"/>
                <a:cs typeface="Latha" panose="020B0604020202020204" pitchFamily="34" charset="0"/>
              </a:rPr>
              <a:t> Variable names are case-sensitive </a:t>
            </a:r>
          </a:p>
          <a:p>
            <a:pPr indent="0">
              <a:lnSpc>
                <a:spcPct val="107000"/>
              </a:lnSpc>
              <a:spcAft>
                <a:spcPts val="800"/>
              </a:spcAft>
              <a:buNone/>
            </a:pPr>
            <a:r>
              <a:rPr lang="en-GB" sz="9800" dirty="0">
                <a:effectLst/>
                <a:latin typeface="Calibri" panose="020F0502020204030204" pitchFamily="34" charset="0"/>
                <a:ea typeface="Calibri" panose="020F0502020204030204" pitchFamily="34" charset="0"/>
                <a:cs typeface="Latha" panose="020B0604020202020204" pitchFamily="34" charset="0"/>
              </a:rPr>
              <a:t>(</a:t>
            </a:r>
            <a:r>
              <a:rPr lang="en-GB" sz="9800" dirty="0" err="1">
                <a:effectLst/>
                <a:latin typeface="Calibri" panose="020F0502020204030204" pitchFamily="34" charset="0"/>
                <a:ea typeface="Calibri" panose="020F0502020204030204" pitchFamily="34" charset="0"/>
                <a:cs typeface="Latha" panose="020B0604020202020204" pitchFamily="34" charset="0"/>
              </a:rPr>
              <a:t>ie</a:t>
            </a:r>
            <a:r>
              <a:rPr lang="en-GB" sz="9800" dirty="0">
                <a:effectLst/>
                <a:latin typeface="Calibri" panose="020F0502020204030204" pitchFamily="34" charset="0"/>
                <a:ea typeface="Calibri" panose="020F0502020204030204" pitchFamily="34" charset="0"/>
                <a:cs typeface="Latha" panose="020B0604020202020204" pitchFamily="34" charset="0"/>
              </a:rPr>
              <a:t> </a:t>
            </a:r>
            <a:r>
              <a:rPr lang="en-GB" sz="9800" dirty="0" err="1">
                <a:effectLst/>
                <a:latin typeface="Calibri" panose="020F0502020204030204" pitchFamily="34" charset="0"/>
                <a:ea typeface="Calibri" panose="020F0502020204030204" pitchFamily="34" charset="0"/>
                <a:cs typeface="Latha" panose="020B0604020202020204" pitchFamily="34" charset="0"/>
              </a:rPr>
              <a:t>myname</a:t>
            </a:r>
            <a:r>
              <a:rPr lang="en-GB" sz="9800" dirty="0">
                <a:effectLst/>
                <a:latin typeface="Calibri" panose="020F0502020204030204" pitchFamily="34" charset="0"/>
                <a:ea typeface="Calibri" panose="020F0502020204030204" pitchFamily="34" charset="0"/>
                <a:cs typeface="Latha" panose="020B0604020202020204" pitchFamily="34" charset="0"/>
              </a:rPr>
              <a:t>, </a:t>
            </a:r>
            <a:r>
              <a:rPr lang="en-GB" sz="9800" dirty="0" err="1">
                <a:effectLst/>
                <a:latin typeface="Calibri" panose="020F0502020204030204" pitchFamily="34" charset="0"/>
                <a:ea typeface="Calibri" panose="020F0502020204030204" pitchFamily="34" charset="0"/>
                <a:cs typeface="Latha" panose="020B0604020202020204" pitchFamily="34" charset="0"/>
              </a:rPr>
              <a:t>myName</a:t>
            </a:r>
            <a:r>
              <a:rPr lang="en-GB" sz="9800" dirty="0">
                <a:effectLst/>
                <a:latin typeface="Calibri" panose="020F0502020204030204" pitchFamily="34" charset="0"/>
                <a:ea typeface="Calibri" panose="020F0502020204030204" pitchFamily="34" charset="0"/>
                <a:cs typeface="Latha" panose="020B0604020202020204" pitchFamily="34" charset="0"/>
              </a:rPr>
              <a:t> and MYNAME are not the same)</a:t>
            </a:r>
          </a:p>
          <a:p>
            <a:pPr marL="0" indent="0">
              <a:buNone/>
            </a:pPr>
            <a:endParaRPr lang="en-GB" dirty="0"/>
          </a:p>
        </p:txBody>
      </p:sp>
    </p:spTree>
    <p:extLst>
      <p:ext uri="{BB962C8B-B14F-4D97-AF65-F5344CB8AC3E}">
        <p14:creationId xmlns:p14="http://schemas.microsoft.com/office/powerpoint/2010/main" val="3493132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500E2-AB65-4E1B-910D-1CDB1D7E8132}"/>
              </a:ext>
            </a:extLst>
          </p:cNvPr>
          <p:cNvSpPr>
            <a:spLocks noGrp="1"/>
          </p:cNvSpPr>
          <p:nvPr>
            <p:ph type="title"/>
          </p:nvPr>
        </p:nvSpPr>
        <p:spPr/>
        <p:txBody>
          <a:bodyPr/>
          <a:lstStyle/>
          <a:p>
            <a:r>
              <a:rPr lang="en-GB" dirty="0"/>
              <a:t>Try this!</a:t>
            </a:r>
          </a:p>
        </p:txBody>
      </p:sp>
      <p:sp>
        <p:nvSpPr>
          <p:cNvPr id="3" name="Content Placeholder 2">
            <a:extLst>
              <a:ext uri="{FF2B5EF4-FFF2-40B4-BE49-F238E27FC236}">
                <a16:creationId xmlns:a16="http://schemas.microsoft.com/office/drawing/2014/main" id="{047E0176-AD59-4474-BD08-54F1F713AC44}"/>
              </a:ext>
            </a:extLst>
          </p:cNvPr>
          <p:cNvSpPr>
            <a:spLocks noGrp="1"/>
          </p:cNvSpPr>
          <p:nvPr>
            <p:ph idx="1"/>
          </p:nvPr>
        </p:nvSpPr>
        <p:spPr/>
        <p:txBody>
          <a:bodyPr/>
          <a:lstStyle/>
          <a:p>
            <a:pPr algn="l"/>
            <a:r>
              <a:rPr lang="en-GB" b="0" i="0" dirty="0">
                <a:solidFill>
                  <a:srgbClr val="000000"/>
                </a:solidFill>
                <a:effectLst/>
                <a:latin typeface="Verdana" panose="020B0604030504040204" pitchFamily="34" charset="0"/>
              </a:rPr>
              <a:t>Remove the illegal characters in the variable name:</a:t>
            </a:r>
          </a:p>
          <a:p>
            <a:pPr marL="0" indent="0">
              <a:buNone/>
            </a:pPr>
            <a:endParaRPr lang="en-GB" dirty="0">
              <a:solidFill>
                <a:srgbClr val="000000"/>
              </a:solidFill>
              <a:latin typeface="Verdana" panose="020B0604030504040204" pitchFamily="34" charset="0"/>
            </a:endParaRPr>
          </a:p>
          <a:p>
            <a:pPr marL="0" indent="0">
              <a:buNone/>
            </a:pPr>
            <a:r>
              <a:rPr lang="en-GB" dirty="0"/>
              <a:t>2my-first_name = "John“</a:t>
            </a:r>
          </a:p>
          <a:p>
            <a:pPr marL="0" indent="0">
              <a:buNone/>
            </a:pPr>
            <a:endParaRPr lang="en-GB" dirty="0"/>
          </a:p>
          <a:p>
            <a:pPr marL="0" indent="0">
              <a:buNone/>
            </a:pPr>
            <a:r>
              <a:rPr lang="en-GB" dirty="0"/>
              <a:t>_</a:t>
            </a:r>
            <a:r>
              <a:rPr lang="en-GB" dirty="0" err="1"/>
              <a:t>mySecond</a:t>
            </a:r>
            <a:r>
              <a:rPr lang="en-GB" dirty="0"/>
              <a:t> name = “Smith"</a:t>
            </a:r>
          </a:p>
          <a:p>
            <a:pPr marL="0" indent="0">
              <a:buNone/>
            </a:pPr>
            <a:endParaRPr lang="en-GB" dirty="0"/>
          </a:p>
        </p:txBody>
      </p:sp>
    </p:spTree>
    <p:extLst>
      <p:ext uri="{BB962C8B-B14F-4D97-AF65-F5344CB8AC3E}">
        <p14:creationId xmlns:p14="http://schemas.microsoft.com/office/powerpoint/2010/main" val="2132518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C8EDF-8813-48E8-A508-22FBFAA61DB5}"/>
              </a:ext>
            </a:extLst>
          </p:cNvPr>
          <p:cNvSpPr>
            <a:spLocks noGrp="1"/>
          </p:cNvSpPr>
          <p:nvPr>
            <p:ph type="title"/>
          </p:nvPr>
        </p:nvSpPr>
        <p:spPr/>
        <p:txBody>
          <a:bodyPr/>
          <a:lstStyle/>
          <a:p>
            <a:r>
              <a:rPr lang="en-GB" dirty="0"/>
              <a:t>Camel Casing</a:t>
            </a:r>
          </a:p>
        </p:txBody>
      </p:sp>
      <p:sp>
        <p:nvSpPr>
          <p:cNvPr id="3" name="Content Placeholder 2">
            <a:extLst>
              <a:ext uri="{FF2B5EF4-FFF2-40B4-BE49-F238E27FC236}">
                <a16:creationId xmlns:a16="http://schemas.microsoft.com/office/drawing/2014/main" id="{36642537-02D5-4E1F-8262-9902B03D77B5}"/>
              </a:ext>
            </a:extLst>
          </p:cNvPr>
          <p:cNvSpPr>
            <a:spLocks noGrp="1"/>
          </p:cNvSpPr>
          <p:nvPr>
            <p:ph idx="1"/>
          </p:nvPr>
        </p:nvSpPr>
        <p:spPr>
          <a:xfrm>
            <a:off x="539552" y="1124744"/>
            <a:ext cx="8147248" cy="4968552"/>
          </a:xfrm>
        </p:spPr>
        <p:txBody>
          <a:bodyPr>
            <a:normAutofit fontScale="25000" lnSpcReduction="20000"/>
          </a:bodyPr>
          <a:lstStyle/>
          <a:p>
            <a:pPr marL="0" indent="0">
              <a:lnSpc>
                <a:spcPct val="107000"/>
              </a:lnSpc>
              <a:spcAft>
                <a:spcPts val="800"/>
              </a:spcAft>
              <a:buNone/>
            </a:pPr>
            <a:r>
              <a:rPr lang="en-GB" sz="7200" dirty="0">
                <a:effectLst/>
                <a:latin typeface="Calibri" panose="020F0502020204030204" pitchFamily="34" charset="0"/>
                <a:ea typeface="Calibri" panose="020F0502020204030204" pitchFamily="34" charset="0"/>
                <a:cs typeface="Latha" panose="020B0604020202020204" pitchFamily="34" charset="0"/>
              </a:rPr>
              <a:t>You have seen above that I have chosen variable names such as</a:t>
            </a:r>
            <a:r>
              <a:rPr lang="en-GB" sz="7200" i="1" dirty="0">
                <a:effectLst/>
                <a:latin typeface="Calibri" panose="020F0502020204030204" pitchFamily="34" charset="0"/>
                <a:ea typeface="Calibri" panose="020F0502020204030204" pitchFamily="34" charset="0"/>
                <a:cs typeface="Latha" panose="020B0604020202020204" pitchFamily="34" charset="0"/>
              </a:rPr>
              <a:t> </a:t>
            </a:r>
            <a:r>
              <a:rPr lang="en-GB" sz="7200" i="1" dirty="0" err="1">
                <a:effectLst/>
                <a:latin typeface="Calibri" panose="020F0502020204030204" pitchFamily="34" charset="0"/>
                <a:ea typeface="Calibri" panose="020F0502020204030204" pitchFamily="34" charset="0"/>
                <a:cs typeface="Latha" panose="020B0604020202020204" pitchFamily="34" charset="0"/>
              </a:rPr>
              <a:t>myName</a:t>
            </a:r>
            <a:r>
              <a:rPr lang="en-GB" sz="7200" i="1" dirty="0">
                <a:effectLst/>
                <a:latin typeface="Calibri" panose="020F0502020204030204" pitchFamily="34" charset="0"/>
                <a:ea typeface="Calibri" panose="020F0502020204030204" pitchFamily="34" charset="0"/>
                <a:cs typeface="Latha" panose="020B0604020202020204" pitchFamily="34" charset="0"/>
              </a:rPr>
              <a:t>, </a:t>
            </a:r>
            <a:r>
              <a:rPr lang="en-GB" sz="7200" i="1" dirty="0" err="1">
                <a:effectLst/>
                <a:latin typeface="Calibri" panose="020F0502020204030204" pitchFamily="34" charset="0"/>
                <a:ea typeface="Calibri" panose="020F0502020204030204" pitchFamily="34" charset="0"/>
                <a:cs typeface="Latha" panose="020B0604020202020204" pitchFamily="34" charset="0"/>
              </a:rPr>
              <a:t>myNumber</a:t>
            </a:r>
            <a:r>
              <a:rPr lang="en-GB" sz="7200" i="1" dirty="0">
                <a:effectLst/>
                <a:latin typeface="Calibri" panose="020F0502020204030204" pitchFamily="34" charset="0"/>
                <a:ea typeface="Calibri" panose="020F0502020204030204" pitchFamily="34" charset="0"/>
                <a:cs typeface="Latha" panose="020B0604020202020204" pitchFamily="34" charset="0"/>
              </a:rPr>
              <a:t>, </a:t>
            </a:r>
            <a:r>
              <a:rPr lang="en-GB" sz="7200" i="1" dirty="0" err="1">
                <a:effectLst/>
                <a:latin typeface="Calibri" panose="020F0502020204030204" pitchFamily="34" charset="0"/>
                <a:ea typeface="Calibri" panose="020F0502020204030204" pitchFamily="34" charset="0"/>
                <a:cs typeface="Latha" panose="020B0604020202020204" pitchFamily="34" charset="0"/>
              </a:rPr>
              <a:t>carPrice</a:t>
            </a:r>
            <a:r>
              <a:rPr lang="en-GB" sz="7200" i="1" dirty="0">
                <a:effectLst/>
                <a:latin typeface="Calibri" panose="020F0502020204030204" pitchFamily="34" charset="0"/>
                <a:ea typeface="Calibri" panose="020F0502020204030204" pitchFamily="34" charset="0"/>
                <a:cs typeface="Latha" panose="020B0604020202020204" pitchFamily="34" charset="0"/>
              </a:rPr>
              <a:t> </a:t>
            </a:r>
            <a:r>
              <a:rPr lang="en-GB" sz="7200" dirty="0">
                <a:effectLst/>
                <a:latin typeface="Calibri" panose="020F0502020204030204" pitchFamily="34" charset="0"/>
                <a:ea typeface="Calibri" panose="020F0502020204030204" pitchFamily="34" charset="0"/>
                <a:cs typeface="Latha" panose="020B0604020202020204" pitchFamily="34" charset="0"/>
              </a:rPr>
              <a:t>You may have wondered why they have a random capital letter in the middle of them. This is known as camel casing, which is a programming convention.</a:t>
            </a:r>
          </a:p>
          <a:p>
            <a:pPr marL="0" indent="0">
              <a:lnSpc>
                <a:spcPct val="107000"/>
              </a:lnSpc>
              <a:spcAft>
                <a:spcPts val="800"/>
              </a:spcAft>
              <a:buNone/>
            </a:pPr>
            <a:r>
              <a:rPr lang="en-GB" sz="7200" dirty="0">
                <a:effectLst/>
                <a:latin typeface="Calibri" panose="020F0502020204030204" pitchFamily="34" charset="0"/>
                <a:ea typeface="Calibri" panose="020F0502020204030204" pitchFamily="34" charset="0"/>
                <a:cs typeface="Latha" panose="020B0604020202020204" pitchFamily="34" charset="0"/>
              </a:rPr>
              <a:t>Camel casing is not a rule - but many programmers, not just in Python, but in many other languages, use camel casing to make their variables easier to read.  For example, </a:t>
            </a:r>
            <a:r>
              <a:rPr lang="en-GB" sz="7200" i="1" dirty="0" err="1">
                <a:effectLst/>
                <a:latin typeface="Calibri" panose="020F0502020204030204" pitchFamily="34" charset="0"/>
                <a:ea typeface="Calibri" panose="020F0502020204030204" pitchFamily="34" charset="0"/>
                <a:cs typeface="Latha" panose="020B0604020202020204" pitchFamily="34" charset="0"/>
              </a:rPr>
              <a:t>myname</a:t>
            </a:r>
            <a:r>
              <a:rPr lang="en-GB" sz="7200" dirty="0">
                <a:effectLst/>
                <a:latin typeface="Calibri" panose="020F0502020204030204" pitchFamily="34" charset="0"/>
                <a:ea typeface="Calibri" panose="020F0502020204030204" pitchFamily="34" charset="0"/>
                <a:cs typeface="Latha" panose="020B0604020202020204" pitchFamily="34" charset="0"/>
              </a:rPr>
              <a:t> is quite short and fairly easy to read, but </a:t>
            </a:r>
            <a:r>
              <a:rPr lang="en-GB" sz="7200" i="1" dirty="0" err="1">
                <a:effectLst/>
                <a:latin typeface="Calibri" panose="020F0502020204030204" pitchFamily="34" charset="0"/>
                <a:ea typeface="Calibri" panose="020F0502020204030204" pitchFamily="34" charset="0"/>
                <a:cs typeface="Latha" panose="020B0604020202020204" pitchFamily="34" charset="0"/>
              </a:rPr>
              <a:t>myName</a:t>
            </a:r>
            <a:r>
              <a:rPr lang="en-GB" sz="7200" dirty="0">
                <a:effectLst/>
                <a:latin typeface="Calibri" panose="020F0502020204030204" pitchFamily="34" charset="0"/>
                <a:ea typeface="Calibri" panose="020F0502020204030204" pitchFamily="34" charset="0"/>
                <a:cs typeface="Latha" panose="020B0604020202020204" pitchFamily="34" charset="0"/>
              </a:rPr>
              <a:t> makes it more readable without resorting to using underscore (although </a:t>
            </a:r>
            <a:r>
              <a:rPr lang="en-GB" sz="7200" i="1" dirty="0" err="1">
                <a:effectLst/>
                <a:latin typeface="Calibri" panose="020F0502020204030204" pitchFamily="34" charset="0"/>
                <a:ea typeface="Calibri" panose="020F0502020204030204" pitchFamily="34" charset="0"/>
                <a:cs typeface="Latha" panose="020B0604020202020204" pitchFamily="34" charset="0"/>
              </a:rPr>
              <a:t>my_name</a:t>
            </a:r>
            <a:r>
              <a:rPr lang="en-GB" sz="7200" dirty="0">
                <a:effectLst/>
                <a:latin typeface="Calibri" panose="020F0502020204030204" pitchFamily="34" charset="0"/>
                <a:ea typeface="Calibri" panose="020F0502020204030204" pitchFamily="34" charset="0"/>
                <a:cs typeface="Latha" panose="020B0604020202020204" pitchFamily="34" charset="0"/>
              </a:rPr>
              <a:t> or </a:t>
            </a:r>
            <a:r>
              <a:rPr lang="en-GB" sz="7200" i="1" dirty="0" err="1">
                <a:effectLst/>
                <a:latin typeface="Calibri" panose="020F0502020204030204" pitchFamily="34" charset="0"/>
                <a:ea typeface="Calibri" panose="020F0502020204030204" pitchFamily="34" charset="0"/>
                <a:cs typeface="Latha" panose="020B0604020202020204" pitchFamily="34" charset="0"/>
              </a:rPr>
              <a:t>my_Name</a:t>
            </a:r>
            <a:r>
              <a:rPr lang="en-GB" sz="7200" dirty="0">
                <a:effectLst/>
                <a:latin typeface="Calibri" panose="020F0502020204030204" pitchFamily="34" charset="0"/>
                <a:ea typeface="Calibri" panose="020F0502020204030204" pitchFamily="34" charset="0"/>
                <a:cs typeface="Latha" panose="020B0604020202020204" pitchFamily="34" charset="0"/>
              </a:rPr>
              <a:t> are also OK!)</a:t>
            </a:r>
          </a:p>
          <a:p>
            <a:pPr marL="0" indent="0">
              <a:lnSpc>
                <a:spcPct val="107000"/>
              </a:lnSpc>
              <a:spcAft>
                <a:spcPts val="800"/>
              </a:spcAft>
              <a:buNone/>
            </a:pPr>
            <a:r>
              <a:rPr lang="en-GB" sz="7200" dirty="0">
                <a:effectLst/>
                <a:latin typeface="Calibri" panose="020F0502020204030204" pitchFamily="34" charset="0"/>
                <a:ea typeface="Calibri" panose="020F0502020204030204" pitchFamily="34" charset="0"/>
                <a:cs typeface="Latha" panose="020B0604020202020204" pitchFamily="34" charset="0"/>
              </a:rPr>
              <a:t>When variable names become longer, camel casing can help with readability:</a:t>
            </a:r>
          </a:p>
          <a:p>
            <a:pPr marL="0" indent="0">
              <a:lnSpc>
                <a:spcPct val="107000"/>
              </a:lnSpc>
              <a:spcAft>
                <a:spcPts val="800"/>
              </a:spcAft>
              <a:buNone/>
            </a:pPr>
            <a:r>
              <a:rPr lang="en-GB" sz="7200" dirty="0">
                <a:effectLst/>
                <a:latin typeface="Calibri" panose="020F0502020204030204" pitchFamily="34" charset="0"/>
                <a:ea typeface="Calibri" panose="020F0502020204030204" pitchFamily="34" charset="0"/>
                <a:cs typeface="Latha" panose="020B0604020202020204" pitchFamily="34" charset="0"/>
              </a:rPr>
              <a:t> </a:t>
            </a:r>
            <a:r>
              <a:rPr lang="en-GB" sz="7200" i="1" dirty="0" err="1">
                <a:effectLst/>
                <a:latin typeface="Calibri" panose="020F0502020204030204" pitchFamily="34" charset="0"/>
                <a:ea typeface="Calibri" panose="020F0502020204030204" pitchFamily="34" charset="0"/>
                <a:cs typeface="Latha" panose="020B0604020202020204" pitchFamily="34" charset="0"/>
              </a:rPr>
              <a:t>myfirstname</a:t>
            </a:r>
            <a:r>
              <a:rPr lang="en-GB" sz="7200" dirty="0">
                <a:effectLst/>
                <a:latin typeface="Calibri" panose="020F0502020204030204" pitchFamily="34" charset="0"/>
                <a:ea typeface="Calibri" panose="020F0502020204030204" pitchFamily="34" charset="0"/>
                <a:cs typeface="Latha" panose="020B0604020202020204" pitchFamily="34" charset="0"/>
              </a:rPr>
              <a:t> 	-&gt; 	</a:t>
            </a:r>
            <a:r>
              <a:rPr lang="en-GB" sz="7200" i="1" dirty="0" err="1">
                <a:effectLst/>
                <a:latin typeface="Calibri" panose="020F0502020204030204" pitchFamily="34" charset="0"/>
                <a:ea typeface="Calibri" panose="020F0502020204030204" pitchFamily="34" charset="0"/>
                <a:cs typeface="Latha" panose="020B0604020202020204" pitchFamily="34" charset="0"/>
              </a:rPr>
              <a:t>myFirstName</a:t>
            </a:r>
            <a:endParaRPr lang="en-GB" sz="7200" dirty="0">
              <a:effectLst/>
              <a:latin typeface="Calibri" panose="020F0502020204030204" pitchFamily="34" charset="0"/>
              <a:ea typeface="Calibri" panose="020F0502020204030204" pitchFamily="34" charset="0"/>
              <a:cs typeface="Latha" panose="020B0604020202020204" pitchFamily="34" charset="0"/>
            </a:endParaRPr>
          </a:p>
          <a:p>
            <a:pPr marL="0" indent="0">
              <a:lnSpc>
                <a:spcPct val="107000"/>
              </a:lnSpc>
              <a:spcAft>
                <a:spcPts val="800"/>
              </a:spcAft>
              <a:buNone/>
            </a:pPr>
            <a:r>
              <a:rPr lang="en-GB" sz="7200" i="1" dirty="0" err="1">
                <a:effectLst/>
                <a:latin typeface="Calibri" panose="020F0502020204030204" pitchFamily="34" charset="0"/>
                <a:ea typeface="Calibri" panose="020F0502020204030204" pitchFamily="34" charset="0"/>
                <a:cs typeface="Latha" panose="020B0604020202020204" pitchFamily="34" charset="0"/>
              </a:rPr>
              <a:t>mymiddlename</a:t>
            </a:r>
            <a:r>
              <a:rPr lang="en-GB" sz="7200" i="1" dirty="0">
                <a:effectLst/>
                <a:latin typeface="Calibri" panose="020F0502020204030204" pitchFamily="34" charset="0"/>
                <a:ea typeface="Calibri" panose="020F0502020204030204" pitchFamily="34" charset="0"/>
                <a:cs typeface="Latha" panose="020B0604020202020204" pitchFamily="34" charset="0"/>
              </a:rPr>
              <a:t> 	-&gt;	</a:t>
            </a:r>
            <a:r>
              <a:rPr lang="en-GB" sz="7200" i="1" dirty="0" err="1">
                <a:effectLst/>
                <a:latin typeface="Calibri" panose="020F0502020204030204" pitchFamily="34" charset="0"/>
                <a:ea typeface="Calibri" panose="020F0502020204030204" pitchFamily="34" charset="0"/>
                <a:cs typeface="Latha" panose="020B0604020202020204" pitchFamily="34" charset="0"/>
              </a:rPr>
              <a:t>myMiddleName</a:t>
            </a:r>
            <a:endParaRPr lang="en-GB" sz="7200" dirty="0">
              <a:effectLst/>
              <a:latin typeface="Calibri" panose="020F0502020204030204" pitchFamily="34" charset="0"/>
              <a:ea typeface="Calibri" panose="020F0502020204030204" pitchFamily="34" charset="0"/>
              <a:cs typeface="Latha" panose="020B0604020202020204" pitchFamily="34" charset="0"/>
            </a:endParaRPr>
          </a:p>
          <a:p>
            <a:pPr marL="0" indent="0">
              <a:lnSpc>
                <a:spcPct val="107000"/>
              </a:lnSpc>
              <a:spcAft>
                <a:spcPts val="800"/>
              </a:spcAft>
              <a:buNone/>
            </a:pPr>
            <a:r>
              <a:rPr lang="en-GB" sz="7200" i="1" dirty="0" err="1">
                <a:effectLst/>
                <a:latin typeface="Calibri" panose="020F0502020204030204" pitchFamily="34" charset="0"/>
                <a:ea typeface="Calibri" panose="020F0502020204030204" pitchFamily="34" charset="0"/>
                <a:cs typeface="Latha" panose="020B0604020202020204" pitchFamily="34" charset="0"/>
              </a:rPr>
              <a:t>mysurname</a:t>
            </a:r>
            <a:r>
              <a:rPr lang="en-GB" sz="7200" i="1" dirty="0">
                <a:effectLst/>
                <a:latin typeface="Calibri" panose="020F0502020204030204" pitchFamily="34" charset="0"/>
                <a:ea typeface="Calibri" panose="020F0502020204030204" pitchFamily="34" charset="0"/>
                <a:cs typeface="Latha" panose="020B0604020202020204" pitchFamily="34" charset="0"/>
              </a:rPr>
              <a:t>	-&gt; 	</a:t>
            </a:r>
            <a:r>
              <a:rPr lang="en-GB" sz="7200" i="1" dirty="0" err="1">
                <a:effectLst/>
                <a:latin typeface="Calibri" panose="020F0502020204030204" pitchFamily="34" charset="0"/>
                <a:ea typeface="Calibri" panose="020F0502020204030204" pitchFamily="34" charset="0"/>
                <a:cs typeface="Latha" panose="020B0604020202020204" pitchFamily="34" charset="0"/>
              </a:rPr>
              <a:t>mySurname</a:t>
            </a:r>
            <a:endParaRPr lang="en-GB" sz="7200" dirty="0">
              <a:effectLst/>
              <a:latin typeface="Calibri" panose="020F0502020204030204" pitchFamily="34" charset="0"/>
              <a:ea typeface="Calibri" panose="020F0502020204030204" pitchFamily="34" charset="0"/>
              <a:cs typeface="Latha" panose="020B0604020202020204" pitchFamily="34" charset="0"/>
            </a:endParaRPr>
          </a:p>
          <a:p>
            <a:pPr marL="0" indent="0">
              <a:lnSpc>
                <a:spcPct val="107000"/>
              </a:lnSpc>
              <a:spcAft>
                <a:spcPts val="800"/>
              </a:spcAft>
              <a:buNone/>
            </a:pPr>
            <a:r>
              <a:rPr lang="en-GB" sz="7200" dirty="0">
                <a:effectLst/>
                <a:latin typeface="Calibri" panose="020F0502020204030204" pitchFamily="34" charset="0"/>
                <a:ea typeface="Calibri" panose="020F0502020204030204" pitchFamily="34" charset="0"/>
                <a:cs typeface="Latha" panose="020B0604020202020204" pitchFamily="34" charset="0"/>
              </a:rPr>
              <a:t> There are no hard and fast rules here. If you don't like camel casing, you don't have to use it, but bear in mind that other programmers who may maintain your program in the future may prefer it!</a:t>
            </a:r>
          </a:p>
          <a:p>
            <a:pPr marL="0" indent="0">
              <a:lnSpc>
                <a:spcPct val="107000"/>
              </a:lnSpc>
              <a:spcAft>
                <a:spcPts val="800"/>
              </a:spcAft>
              <a:buNone/>
            </a:pPr>
            <a:endParaRPr lang="en-GB" sz="7200" dirty="0">
              <a:effectLst/>
              <a:latin typeface="Calibri" panose="020F0502020204030204" pitchFamily="34" charset="0"/>
              <a:ea typeface="Calibri" panose="020F0502020204030204" pitchFamily="34" charset="0"/>
              <a:cs typeface="Latha" panose="020B0604020202020204" pitchFamily="34" charset="0"/>
            </a:endParaRPr>
          </a:p>
          <a:p>
            <a:pPr marL="0" indent="0">
              <a:buNone/>
            </a:pPr>
            <a:endParaRPr lang="en-GB" dirty="0"/>
          </a:p>
        </p:txBody>
      </p:sp>
      <p:pic>
        <p:nvPicPr>
          <p:cNvPr id="4" name="Picture 3">
            <a:extLst>
              <a:ext uri="{FF2B5EF4-FFF2-40B4-BE49-F238E27FC236}">
                <a16:creationId xmlns:a16="http://schemas.microsoft.com/office/drawing/2014/main" id="{A5FDE934-9D07-40A9-B671-40A05BA2019F}"/>
              </a:ext>
            </a:extLst>
          </p:cNvPr>
          <p:cNvPicPr/>
          <p:nvPr/>
        </p:nvPicPr>
        <p:blipFill>
          <a:blip r:embed="rId2"/>
          <a:stretch>
            <a:fillRect/>
          </a:stretch>
        </p:blipFill>
        <p:spPr>
          <a:xfrm>
            <a:off x="4932040" y="3645024"/>
            <a:ext cx="1865427" cy="1143000"/>
          </a:xfrm>
          <a:prstGeom prst="rect">
            <a:avLst/>
          </a:prstGeom>
        </p:spPr>
      </p:pic>
    </p:spTree>
    <p:extLst>
      <p:ext uri="{BB962C8B-B14F-4D97-AF65-F5344CB8AC3E}">
        <p14:creationId xmlns:p14="http://schemas.microsoft.com/office/powerpoint/2010/main" val="2589579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FC3D8-4AD7-485F-8BDB-5FB9D59B8328}"/>
              </a:ext>
            </a:extLst>
          </p:cNvPr>
          <p:cNvSpPr>
            <a:spLocks noGrp="1"/>
          </p:cNvSpPr>
          <p:nvPr>
            <p:ph type="title"/>
          </p:nvPr>
        </p:nvSpPr>
        <p:spPr/>
        <p:txBody>
          <a:bodyPr/>
          <a:lstStyle/>
          <a:p>
            <a:r>
              <a:rPr lang="en-GB" dirty="0"/>
              <a:t>Variables in print()</a:t>
            </a:r>
          </a:p>
        </p:txBody>
      </p:sp>
      <p:sp>
        <p:nvSpPr>
          <p:cNvPr id="3" name="Content Placeholder 2">
            <a:extLst>
              <a:ext uri="{FF2B5EF4-FFF2-40B4-BE49-F238E27FC236}">
                <a16:creationId xmlns:a16="http://schemas.microsoft.com/office/drawing/2014/main" id="{0A635C55-9126-4A1C-9BC2-8CA02A58AB0D}"/>
              </a:ext>
            </a:extLst>
          </p:cNvPr>
          <p:cNvSpPr>
            <a:spLocks noGrp="1"/>
          </p:cNvSpPr>
          <p:nvPr>
            <p:ph idx="1"/>
          </p:nvPr>
        </p:nvSpPr>
        <p:spPr/>
        <p:txBody>
          <a:bodyPr/>
          <a:lstStyle/>
          <a:p>
            <a:pPr marL="0" indent="0">
              <a:buNone/>
            </a:pPr>
            <a:r>
              <a:rPr lang="en-GB" dirty="0"/>
              <a:t>You can use variables in the print().</a:t>
            </a:r>
          </a:p>
          <a:p>
            <a:pPr marL="0" indent="0">
              <a:buNone/>
            </a:pPr>
            <a:endParaRPr lang="en-GB" sz="1800" dirty="0"/>
          </a:p>
          <a:p>
            <a:pPr marL="0" indent="0">
              <a:buNone/>
            </a:pPr>
            <a:r>
              <a:rPr lang="en-GB" sz="1800" dirty="0" err="1"/>
              <a:t>myName</a:t>
            </a:r>
            <a:r>
              <a:rPr lang="en-GB" sz="1800" dirty="0"/>
              <a:t> =“Renuga”</a:t>
            </a:r>
          </a:p>
          <a:p>
            <a:pPr marL="0" indent="0">
              <a:buNone/>
            </a:pPr>
            <a:r>
              <a:rPr lang="en-GB" sz="1800" dirty="0" err="1"/>
              <a:t>myLocation</a:t>
            </a:r>
            <a:r>
              <a:rPr lang="en-GB" sz="1800" dirty="0"/>
              <a:t>=“London”</a:t>
            </a:r>
          </a:p>
          <a:p>
            <a:pPr marL="0" indent="0">
              <a:buNone/>
            </a:pPr>
            <a:endParaRPr lang="en-GB" sz="1800" dirty="0"/>
          </a:p>
          <a:p>
            <a:pPr marL="0" indent="0">
              <a:buNone/>
            </a:pPr>
            <a:r>
              <a:rPr lang="en-GB" sz="1800" dirty="0"/>
              <a:t>print(</a:t>
            </a:r>
            <a:r>
              <a:rPr lang="en-GB" sz="1800" dirty="0" err="1"/>
              <a:t>myname</a:t>
            </a:r>
            <a:r>
              <a:rPr lang="en-GB" sz="1800" dirty="0"/>
              <a:t>) </a:t>
            </a:r>
          </a:p>
          <a:p>
            <a:pPr marL="0" indent="0">
              <a:buNone/>
            </a:pPr>
            <a:r>
              <a:rPr lang="en-GB" sz="1800" dirty="0"/>
              <a:t>print(</a:t>
            </a:r>
            <a:r>
              <a:rPr lang="en-GB" sz="1800" dirty="0" err="1"/>
              <a:t>myLoation</a:t>
            </a:r>
            <a:r>
              <a:rPr lang="en-GB" sz="1800" dirty="0"/>
              <a:t>)</a:t>
            </a:r>
          </a:p>
          <a:p>
            <a:pPr marL="0" indent="0">
              <a:buNone/>
            </a:pPr>
            <a:r>
              <a:rPr lang="en-GB" sz="1800" dirty="0"/>
              <a:t>Output:</a:t>
            </a:r>
          </a:p>
          <a:p>
            <a:pPr marL="0" indent="0">
              <a:buNone/>
            </a:pPr>
            <a:r>
              <a:rPr lang="en-GB" sz="1800" dirty="0"/>
              <a:t>Renuga</a:t>
            </a:r>
          </a:p>
          <a:p>
            <a:pPr marL="0" indent="0">
              <a:buNone/>
            </a:pPr>
            <a:r>
              <a:rPr lang="en-GB" sz="1800" dirty="0"/>
              <a:t>London</a:t>
            </a:r>
          </a:p>
        </p:txBody>
      </p:sp>
    </p:spTree>
    <p:extLst>
      <p:ext uri="{BB962C8B-B14F-4D97-AF65-F5344CB8AC3E}">
        <p14:creationId xmlns:p14="http://schemas.microsoft.com/office/powerpoint/2010/main" val="19855607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F53A8-85D3-463A-B5B6-EBCC7AD2F577}"/>
              </a:ext>
            </a:extLst>
          </p:cNvPr>
          <p:cNvSpPr>
            <a:spLocks noGrp="1"/>
          </p:cNvSpPr>
          <p:nvPr>
            <p:ph type="title"/>
          </p:nvPr>
        </p:nvSpPr>
        <p:spPr/>
        <p:txBody>
          <a:bodyPr/>
          <a:lstStyle/>
          <a:p>
            <a:r>
              <a:rPr lang="en-GB" dirty="0"/>
              <a:t>Try this!</a:t>
            </a:r>
          </a:p>
        </p:txBody>
      </p:sp>
      <p:sp>
        <p:nvSpPr>
          <p:cNvPr id="3" name="Content Placeholder 2">
            <a:extLst>
              <a:ext uri="{FF2B5EF4-FFF2-40B4-BE49-F238E27FC236}">
                <a16:creationId xmlns:a16="http://schemas.microsoft.com/office/drawing/2014/main" id="{6351A441-29BF-4EFA-ACC3-F40BFB4B6B04}"/>
              </a:ext>
            </a:extLst>
          </p:cNvPr>
          <p:cNvSpPr>
            <a:spLocks noGrp="1"/>
          </p:cNvSpPr>
          <p:nvPr>
            <p:ph idx="1"/>
          </p:nvPr>
        </p:nvSpPr>
        <p:spPr>
          <a:xfrm>
            <a:off x="457200" y="1268760"/>
            <a:ext cx="8229600" cy="4248473"/>
          </a:xfrm>
        </p:spPr>
        <p:txBody>
          <a:bodyPr>
            <a:normAutofit lnSpcReduction="10000"/>
          </a:bodyPr>
          <a:lstStyle/>
          <a:p>
            <a:pPr marL="514350" indent="-514350">
              <a:buFont typeface="+mj-lt"/>
              <a:buAutoNum type="arabicPeriod"/>
            </a:pPr>
            <a:r>
              <a:rPr lang="en-GB" dirty="0"/>
              <a:t>Create a variable named </a:t>
            </a:r>
            <a:r>
              <a:rPr lang="en-GB" dirty="0" err="1"/>
              <a:t>myCar</a:t>
            </a:r>
            <a:r>
              <a:rPr lang="en-GB" dirty="0"/>
              <a:t> and assign the value BMW to it.</a:t>
            </a:r>
          </a:p>
          <a:p>
            <a:pPr marL="514350" indent="-514350">
              <a:buFont typeface="+mj-lt"/>
              <a:buAutoNum type="arabicPeriod"/>
            </a:pPr>
            <a:r>
              <a:rPr lang="en-GB" dirty="0"/>
              <a:t>Create a variable named </a:t>
            </a:r>
            <a:r>
              <a:rPr lang="en-GB" i="1" dirty="0" err="1"/>
              <a:t>i</a:t>
            </a:r>
            <a:r>
              <a:rPr lang="en-GB" dirty="0"/>
              <a:t> and assign the value 5 to it.</a:t>
            </a:r>
          </a:p>
          <a:p>
            <a:pPr marL="514350" indent="-514350">
              <a:buFont typeface="+mj-lt"/>
              <a:buAutoNum type="arabicPeriod"/>
            </a:pPr>
            <a:r>
              <a:rPr lang="en-GB" dirty="0"/>
              <a:t>Display the multiplication of 5 and 10, using two variables: x and y.</a:t>
            </a:r>
          </a:p>
          <a:p>
            <a:pPr marL="514350" indent="-514350">
              <a:buFont typeface="+mj-lt"/>
              <a:buAutoNum type="arabicPeriod"/>
            </a:pPr>
            <a:r>
              <a:rPr lang="en-GB" dirty="0"/>
              <a:t>Create a variable called z, assign x + y to it, and display the result.</a:t>
            </a:r>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p:txBody>
      </p:sp>
    </p:spTree>
    <p:extLst>
      <p:ext uri="{BB962C8B-B14F-4D97-AF65-F5344CB8AC3E}">
        <p14:creationId xmlns:p14="http://schemas.microsoft.com/office/powerpoint/2010/main" val="37374434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FE69A-E527-48D2-AD2C-B86710533A7A}"/>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3AF1372A-5402-4281-886A-44DD17D69586}"/>
              </a:ext>
            </a:extLst>
          </p:cNvPr>
          <p:cNvSpPr>
            <a:spLocks noGrp="1"/>
          </p:cNvSpPr>
          <p:nvPr>
            <p:ph idx="1"/>
          </p:nvPr>
        </p:nvSpPr>
        <p:spPr/>
        <p:txBody>
          <a:bodyPr/>
          <a:lstStyle/>
          <a:p>
            <a:r>
              <a:rPr lang="en-GB" dirty="0"/>
              <a:t>Adding two numbers using variables</a:t>
            </a:r>
          </a:p>
          <a:p>
            <a:pPr marL="0" indent="0">
              <a:buNone/>
            </a:pPr>
            <a:r>
              <a:rPr lang="en-GB" dirty="0"/>
              <a:t>a= 5</a:t>
            </a:r>
          </a:p>
          <a:p>
            <a:pPr marL="0" indent="0">
              <a:buNone/>
            </a:pPr>
            <a:r>
              <a:rPr lang="en-GB" dirty="0"/>
              <a:t>b= 6</a:t>
            </a:r>
          </a:p>
          <a:p>
            <a:pPr marL="0" indent="0">
              <a:buNone/>
            </a:pPr>
            <a:r>
              <a:rPr lang="en-GB" dirty="0"/>
              <a:t>print(“The sum of a and b is :”, a+b)</a:t>
            </a:r>
          </a:p>
          <a:p>
            <a:endParaRPr lang="en-GB" dirty="0"/>
          </a:p>
          <a:p>
            <a:pPr marL="0" indent="0">
              <a:buNone/>
            </a:pPr>
            <a:endParaRPr lang="en-GB" dirty="0"/>
          </a:p>
        </p:txBody>
      </p:sp>
    </p:spTree>
    <p:extLst>
      <p:ext uri="{BB962C8B-B14F-4D97-AF65-F5344CB8AC3E}">
        <p14:creationId xmlns:p14="http://schemas.microsoft.com/office/powerpoint/2010/main" val="17321708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FE69A-E527-48D2-AD2C-B86710533A7A}"/>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3AF1372A-5402-4281-886A-44DD17D69586}"/>
              </a:ext>
            </a:extLst>
          </p:cNvPr>
          <p:cNvSpPr>
            <a:spLocks noGrp="1"/>
          </p:cNvSpPr>
          <p:nvPr>
            <p:ph idx="1"/>
          </p:nvPr>
        </p:nvSpPr>
        <p:spPr/>
        <p:txBody>
          <a:bodyPr/>
          <a:lstStyle/>
          <a:p>
            <a:r>
              <a:rPr lang="en-GB" dirty="0"/>
              <a:t>Adding two strings called concatenation</a:t>
            </a:r>
          </a:p>
          <a:p>
            <a:pPr marL="0" indent="0">
              <a:buNone/>
            </a:pPr>
            <a:endParaRPr lang="en-GB" dirty="0"/>
          </a:p>
          <a:p>
            <a:pPr marL="0" indent="0">
              <a:buNone/>
            </a:pPr>
            <a:r>
              <a:rPr lang="en-GB" dirty="0"/>
              <a:t>a= ‘5’</a:t>
            </a:r>
          </a:p>
          <a:p>
            <a:pPr marL="0" indent="0">
              <a:buNone/>
            </a:pPr>
            <a:r>
              <a:rPr lang="en-GB" dirty="0"/>
              <a:t>b= ‘6’</a:t>
            </a:r>
          </a:p>
          <a:p>
            <a:pPr marL="0" indent="0">
              <a:buNone/>
            </a:pPr>
            <a:r>
              <a:rPr lang="en-GB" dirty="0"/>
              <a:t>print(“Result  :”, a+b)</a:t>
            </a:r>
          </a:p>
          <a:p>
            <a:endParaRPr lang="en-GB" dirty="0"/>
          </a:p>
          <a:p>
            <a:pPr marL="0" indent="0">
              <a:buNone/>
            </a:pPr>
            <a:endParaRPr lang="en-GB" dirty="0"/>
          </a:p>
        </p:txBody>
      </p:sp>
    </p:spTree>
    <p:extLst>
      <p:ext uri="{BB962C8B-B14F-4D97-AF65-F5344CB8AC3E}">
        <p14:creationId xmlns:p14="http://schemas.microsoft.com/office/powerpoint/2010/main" val="1584765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FE69A-E527-48D2-AD2C-B86710533A7A}"/>
              </a:ext>
            </a:extLst>
          </p:cNvPr>
          <p:cNvSpPr>
            <a:spLocks noGrp="1"/>
          </p:cNvSpPr>
          <p:nvPr>
            <p:ph type="title"/>
          </p:nvPr>
        </p:nvSpPr>
        <p:spPr/>
        <p:txBody>
          <a:bodyPr/>
          <a:lstStyle/>
          <a:p>
            <a:r>
              <a:rPr lang="en-GB" dirty="0"/>
              <a:t>Casting</a:t>
            </a:r>
          </a:p>
        </p:txBody>
      </p:sp>
      <p:sp>
        <p:nvSpPr>
          <p:cNvPr id="3" name="Content Placeholder 2">
            <a:extLst>
              <a:ext uri="{FF2B5EF4-FFF2-40B4-BE49-F238E27FC236}">
                <a16:creationId xmlns:a16="http://schemas.microsoft.com/office/drawing/2014/main" id="{3AF1372A-5402-4281-886A-44DD17D69586}"/>
              </a:ext>
            </a:extLst>
          </p:cNvPr>
          <p:cNvSpPr>
            <a:spLocks noGrp="1"/>
          </p:cNvSpPr>
          <p:nvPr>
            <p:ph idx="1"/>
          </p:nvPr>
        </p:nvSpPr>
        <p:spPr/>
        <p:txBody>
          <a:bodyPr>
            <a:normAutofit/>
          </a:bodyPr>
          <a:lstStyle/>
          <a:p>
            <a:r>
              <a:rPr lang="en-GB" dirty="0"/>
              <a:t>To specify the data type of a variable, this can be done with casting.</a:t>
            </a:r>
          </a:p>
          <a:p>
            <a:endParaRPr lang="en-GB" dirty="0"/>
          </a:p>
          <a:p>
            <a:pPr marL="0" indent="0">
              <a:buNone/>
            </a:pPr>
            <a:r>
              <a:rPr lang="en-GB" dirty="0"/>
              <a:t>a= int(‘5’)</a:t>
            </a:r>
          </a:p>
          <a:p>
            <a:pPr marL="0" indent="0">
              <a:buNone/>
            </a:pPr>
            <a:r>
              <a:rPr lang="en-GB" dirty="0"/>
              <a:t>b= int(‘6’)</a:t>
            </a:r>
          </a:p>
          <a:p>
            <a:pPr marL="0" indent="0">
              <a:buNone/>
            </a:pPr>
            <a:r>
              <a:rPr lang="en-GB" dirty="0"/>
              <a:t>print(“Result  :”, a+b)</a:t>
            </a:r>
          </a:p>
          <a:p>
            <a:endParaRPr lang="en-GB" dirty="0"/>
          </a:p>
          <a:p>
            <a:pPr marL="0" indent="0">
              <a:buNone/>
            </a:pPr>
            <a:endParaRPr lang="en-GB" dirty="0"/>
          </a:p>
        </p:txBody>
      </p:sp>
    </p:spTree>
    <p:extLst>
      <p:ext uri="{BB962C8B-B14F-4D97-AF65-F5344CB8AC3E}">
        <p14:creationId xmlns:p14="http://schemas.microsoft.com/office/powerpoint/2010/main" val="1268566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8C8D9-B0BF-4C5B-9412-78E1CA95BD89}"/>
              </a:ext>
            </a:extLst>
          </p:cNvPr>
          <p:cNvSpPr>
            <a:spLocks noGrp="1"/>
          </p:cNvSpPr>
          <p:nvPr>
            <p:ph type="title"/>
          </p:nvPr>
        </p:nvSpPr>
        <p:spPr/>
        <p:txBody>
          <a:bodyPr/>
          <a:lstStyle/>
          <a:p>
            <a:r>
              <a:rPr lang="en-GB" dirty="0"/>
              <a:t>Type of variable</a:t>
            </a:r>
          </a:p>
        </p:txBody>
      </p:sp>
      <p:sp>
        <p:nvSpPr>
          <p:cNvPr id="3" name="Content Placeholder 2">
            <a:extLst>
              <a:ext uri="{FF2B5EF4-FFF2-40B4-BE49-F238E27FC236}">
                <a16:creationId xmlns:a16="http://schemas.microsoft.com/office/drawing/2014/main" id="{9409ED8B-8CF8-44B5-9B9C-9DA9E01A3ADA}"/>
              </a:ext>
            </a:extLst>
          </p:cNvPr>
          <p:cNvSpPr>
            <a:spLocks noGrp="1"/>
          </p:cNvSpPr>
          <p:nvPr>
            <p:ph idx="1"/>
          </p:nvPr>
        </p:nvSpPr>
        <p:spPr/>
        <p:txBody>
          <a:bodyPr>
            <a:normAutofit lnSpcReduction="10000"/>
          </a:bodyPr>
          <a:lstStyle/>
          <a:p>
            <a:r>
              <a:rPr lang="en-GB" dirty="0"/>
              <a:t>We can check the data type of a variable with the </a:t>
            </a:r>
            <a:r>
              <a:rPr lang="en-GB" dirty="0">
                <a:solidFill>
                  <a:srgbClr val="FF0000"/>
                </a:solidFill>
              </a:rPr>
              <a:t>type()</a:t>
            </a:r>
            <a:r>
              <a:rPr lang="en-GB" dirty="0"/>
              <a:t> function.</a:t>
            </a:r>
          </a:p>
          <a:p>
            <a:endParaRPr lang="en-GB" dirty="0"/>
          </a:p>
          <a:p>
            <a:pPr marL="0" indent="0">
              <a:buNone/>
            </a:pPr>
            <a:r>
              <a:rPr lang="en-GB" dirty="0"/>
              <a:t>a = 5</a:t>
            </a:r>
          </a:p>
          <a:p>
            <a:pPr marL="0" indent="0">
              <a:buNone/>
            </a:pPr>
            <a:r>
              <a:rPr lang="en-GB" dirty="0"/>
              <a:t>b = ‘</a:t>
            </a:r>
            <a:r>
              <a:rPr lang="en-GB" dirty="0" err="1"/>
              <a:t>Uwtsd</a:t>
            </a:r>
            <a:r>
              <a:rPr lang="en-GB" dirty="0"/>
              <a:t>’</a:t>
            </a:r>
          </a:p>
          <a:p>
            <a:pPr marL="0" indent="0">
              <a:buNone/>
            </a:pPr>
            <a:r>
              <a:rPr lang="en-GB" dirty="0"/>
              <a:t>print(type(a))</a:t>
            </a:r>
          </a:p>
          <a:p>
            <a:pPr marL="0" indent="0">
              <a:buNone/>
            </a:pPr>
            <a:r>
              <a:rPr lang="en-GB" dirty="0"/>
              <a:t>print(type(b))</a:t>
            </a:r>
          </a:p>
          <a:p>
            <a:pPr marL="0" indent="0">
              <a:buNone/>
            </a:pPr>
            <a:endParaRPr lang="en-GB" dirty="0"/>
          </a:p>
        </p:txBody>
      </p:sp>
    </p:spTree>
    <p:extLst>
      <p:ext uri="{BB962C8B-B14F-4D97-AF65-F5344CB8AC3E}">
        <p14:creationId xmlns:p14="http://schemas.microsoft.com/office/powerpoint/2010/main" val="11778527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6C958-C6CB-49E8-87E3-F9F00E5801FC}"/>
              </a:ext>
            </a:extLst>
          </p:cNvPr>
          <p:cNvSpPr>
            <a:spLocks noGrp="1"/>
          </p:cNvSpPr>
          <p:nvPr>
            <p:ph type="title"/>
          </p:nvPr>
        </p:nvSpPr>
        <p:spPr/>
        <p:txBody>
          <a:bodyPr/>
          <a:lstStyle/>
          <a:p>
            <a:r>
              <a:rPr lang="en-GB" dirty="0"/>
              <a:t>Input statement example</a:t>
            </a:r>
          </a:p>
        </p:txBody>
      </p:sp>
      <p:sp>
        <p:nvSpPr>
          <p:cNvPr id="3" name="Content Placeholder 2">
            <a:extLst>
              <a:ext uri="{FF2B5EF4-FFF2-40B4-BE49-F238E27FC236}">
                <a16:creationId xmlns:a16="http://schemas.microsoft.com/office/drawing/2014/main" id="{58B48F37-469C-473C-8422-7FA8F89581AB}"/>
              </a:ext>
            </a:extLst>
          </p:cNvPr>
          <p:cNvSpPr>
            <a:spLocks noGrp="1"/>
          </p:cNvSpPr>
          <p:nvPr>
            <p:ph idx="1"/>
          </p:nvPr>
        </p:nvSpPr>
        <p:spPr/>
        <p:txBody>
          <a:bodyPr/>
          <a:lstStyle/>
          <a:p>
            <a:r>
              <a:rPr lang="en-GB" dirty="0"/>
              <a:t>Adding two numbers using variables</a:t>
            </a:r>
          </a:p>
          <a:p>
            <a:endParaRPr lang="en-GB" dirty="0"/>
          </a:p>
          <a:p>
            <a:pPr marL="0" indent="0">
              <a:buNone/>
            </a:pPr>
            <a:r>
              <a:rPr lang="en-GB" dirty="0"/>
              <a:t>a= int(input(“Enter the value of a”))</a:t>
            </a:r>
          </a:p>
          <a:p>
            <a:pPr marL="0" indent="0">
              <a:buNone/>
            </a:pPr>
            <a:r>
              <a:rPr lang="en-GB" dirty="0"/>
              <a:t>b= int(input(“Enter the value of b”))</a:t>
            </a:r>
          </a:p>
          <a:p>
            <a:pPr marL="0" indent="0">
              <a:buNone/>
            </a:pPr>
            <a:r>
              <a:rPr lang="en-GB" dirty="0"/>
              <a:t>print(“The sum of a and b is :”,</a:t>
            </a:r>
            <a:r>
              <a:rPr lang="en-GB" dirty="0" err="1"/>
              <a:t>a+b</a:t>
            </a:r>
            <a:r>
              <a:rPr lang="en-GB" dirty="0"/>
              <a:t>)</a:t>
            </a:r>
          </a:p>
          <a:p>
            <a:endParaRPr lang="en-GB" dirty="0"/>
          </a:p>
          <a:p>
            <a:endParaRPr lang="en-GB" dirty="0"/>
          </a:p>
        </p:txBody>
      </p:sp>
    </p:spTree>
    <p:extLst>
      <p:ext uri="{BB962C8B-B14F-4D97-AF65-F5344CB8AC3E}">
        <p14:creationId xmlns:p14="http://schemas.microsoft.com/office/powerpoint/2010/main" val="21552370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4C932-7264-4C42-AA4B-F142BAEB9F9A}"/>
              </a:ext>
            </a:extLst>
          </p:cNvPr>
          <p:cNvSpPr>
            <a:spLocks noGrp="1"/>
          </p:cNvSpPr>
          <p:nvPr>
            <p:ph type="title"/>
          </p:nvPr>
        </p:nvSpPr>
        <p:spPr/>
        <p:txBody>
          <a:bodyPr/>
          <a:lstStyle/>
          <a:p>
            <a:r>
              <a:rPr lang="en-GB" dirty="0"/>
              <a:t>Customising Print </a:t>
            </a:r>
          </a:p>
        </p:txBody>
      </p:sp>
      <p:sp>
        <p:nvSpPr>
          <p:cNvPr id="3" name="Content Placeholder 2">
            <a:extLst>
              <a:ext uri="{FF2B5EF4-FFF2-40B4-BE49-F238E27FC236}">
                <a16:creationId xmlns:a16="http://schemas.microsoft.com/office/drawing/2014/main" id="{8AEBC99D-975A-4FB8-9B13-785D53B2F53D}"/>
              </a:ext>
            </a:extLst>
          </p:cNvPr>
          <p:cNvSpPr>
            <a:spLocks noGrp="1"/>
          </p:cNvSpPr>
          <p:nvPr>
            <p:ph idx="1"/>
          </p:nvPr>
        </p:nvSpPr>
        <p:spPr/>
        <p:txBody>
          <a:bodyPr/>
          <a:lstStyle/>
          <a:p>
            <a:r>
              <a:rPr lang="en-GB" dirty="0"/>
              <a:t>Adding two numbers using variables</a:t>
            </a:r>
          </a:p>
          <a:p>
            <a:pPr marL="0" indent="0">
              <a:buNone/>
            </a:pPr>
            <a:r>
              <a:rPr lang="en-GB" dirty="0"/>
              <a:t>a= 5</a:t>
            </a:r>
          </a:p>
          <a:p>
            <a:pPr marL="0" indent="0">
              <a:buNone/>
            </a:pPr>
            <a:r>
              <a:rPr lang="en-GB" dirty="0"/>
              <a:t>b= 6</a:t>
            </a:r>
          </a:p>
          <a:p>
            <a:pPr marL="0" indent="0">
              <a:buNone/>
            </a:pPr>
            <a:r>
              <a:rPr lang="en-GB" dirty="0"/>
              <a:t>print("The sum of ",a," and ",b, " is :",</a:t>
            </a:r>
            <a:r>
              <a:rPr lang="en-GB" dirty="0" err="1"/>
              <a:t>a+b</a:t>
            </a:r>
            <a:r>
              <a:rPr lang="en-GB" dirty="0"/>
              <a:t>)</a:t>
            </a:r>
          </a:p>
          <a:p>
            <a:endParaRPr lang="en-GB" dirty="0"/>
          </a:p>
        </p:txBody>
      </p:sp>
    </p:spTree>
    <p:extLst>
      <p:ext uri="{BB962C8B-B14F-4D97-AF65-F5344CB8AC3E}">
        <p14:creationId xmlns:p14="http://schemas.microsoft.com/office/powerpoint/2010/main" val="35854606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0B455-2FCF-4B7F-840C-FBC7DAC576B5}"/>
              </a:ext>
            </a:extLst>
          </p:cNvPr>
          <p:cNvSpPr>
            <a:spLocks noGrp="1"/>
          </p:cNvSpPr>
          <p:nvPr>
            <p:ph type="title"/>
          </p:nvPr>
        </p:nvSpPr>
        <p:spPr>
          <a:xfrm>
            <a:off x="457200" y="274638"/>
            <a:ext cx="8229600" cy="819834"/>
          </a:xfrm>
        </p:spPr>
        <p:txBody>
          <a:bodyPr/>
          <a:lstStyle/>
          <a:p>
            <a:r>
              <a:rPr lang="en-GB" dirty="0"/>
              <a:t>Try this!</a:t>
            </a:r>
          </a:p>
        </p:txBody>
      </p:sp>
      <p:sp>
        <p:nvSpPr>
          <p:cNvPr id="3" name="Content Placeholder 2">
            <a:extLst>
              <a:ext uri="{FF2B5EF4-FFF2-40B4-BE49-F238E27FC236}">
                <a16:creationId xmlns:a16="http://schemas.microsoft.com/office/drawing/2014/main" id="{DA1703D0-4E61-4B81-8B5F-05024B942FCB}"/>
              </a:ext>
            </a:extLst>
          </p:cNvPr>
          <p:cNvSpPr>
            <a:spLocks noGrp="1"/>
          </p:cNvSpPr>
          <p:nvPr>
            <p:ph idx="1"/>
          </p:nvPr>
        </p:nvSpPr>
        <p:spPr>
          <a:xfrm>
            <a:off x="457200" y="1942168"/>
            <a:ext cx="8229600" cy="3672409"/>
          </a:xfrm>
        </p:spPr>
        <p:txBody>
          <a:bodyPr>
            <a:normAutofit fontScale="92500" lnSpcReduction="10000"/>
          </a:bodyPr>
          <a:lstStyle/>
          <a:p>
            <a:pPr marL="0" indent="0">
              <a:buNone/>
            </a:pPr>
            <a:r>
              <a:rPr lang="en-GB" sz="1600" dirty="0"/>
              <a:t>w = 2.5</a:t>
            </a:r>
          </a:p>
          <a:p>
            <a:pPr marL="0" indent="0">
              <a:buNone/>
            </a:pPr>
            <a:r>
              <a:rPr lang="en-GB" sz="1600" dirty="0"/>
              <a:t>print(type(w))</a:t>
            </a:r>
          </a:p>
          <a:p>
            <a:pPr marL="0" indent="0">
              <a:buNone/>
            </a:pPr>
            <a:endParaRPr lang="en-GB" sz="1600" dirty="0"/>
          </a:p>
          <a:p>
            <a:pPr marL="0" indent="0">
              <a:buNone/>
            </a:pPr>
            <a:r>
              <a:rPr lang="en-GB" sz="1600" dirty="0"/>
              <a:t>x = ["apple", "banana", "cherry"]</a:t>
            </a:r>
          </a:p>
          <a:p>
            <a:pPr marL="0" indent="0">
              <a:buNone/>
            </a:pPr>
            <a:r>
              <a:rPr lang="en-GB" sz="1600" dirty="0"/>
              <a:t>print(type(x))</a:t>
            </a:r>
          </a:p>
          <a:p>
            <a:pPr marL="0" indent="0">
              <a:buNone/>
            </a:pPr>
            <a:endParaRPr lang="en-GB" sz="1600" dirty="0"/>
          </a:p>
          <a:p>
            <a:pPr marL="0" indent="0">
              <a:buNone/>
            </a:pPr>
            <a:r>
              <a:rPr lang="en-GB" sz="1600" dirty="0"/>
              <a:t>y = ("apple", "banana", "cherry")</a:t>
            </a:r>
          </a:p>
          <a:p>
            <a:pPr marL="0" indent="0">
              <a:buNone/>
            </a:pPr>
            <a:r>
              <a:rPr lang="en-GB" sz="1600" dirty="0"/>
              <a:t>print(type(y))</a:t>
            </a:r>
          </a:p>
          <a:p>
            <a:pPr marL="0" indent="0">
              <a:buNone/>
            </a:pPr>
            <a:endParaRPr lang="en-GB" sz="1600" dirty="0"/>
          </a:p>
          <a:p>
            <a:pPr marL="0" indent="0">
              <a:buNone/>
            </a:pPr>
            <a:r>
              <a:rPr lang="en-GB" sz="1600" dirty="0"/>
              <a:t>z = {"name" : "John", "age" : 36}</a:t>
            </a:r>
          </a:p>
          <a:p>
            <a:pPr marL="0" indent="0">
              <a:buNone/>
            </a:pPr>
            <a:r>
              <a:rPr lang="en-GB" sz="1600" dirty="0"/>
              <a:t>print(type(z))</a:t>
            </a:r>
          </a:p>
          <a:p>
            <a:pPr marL="0" indent="0">
              <a:buNone/>
            </a:pPr>
            <a:endParaRPr lang="en-GB" sz="1600" dirty="0"/>
          </a:p>
          <a:p>
            <a:pPr marL="0" indent="0">
              <a:buNone/>
            </a:pPr>
            <a:r>
              <a:rPr lang="en-GB" sz="1600" dirty="0"/>
              <a:t>a = True</a:t>
            </a:r>
          </a:p>
          <a:p>
            <a:pPr marL="0" indent="0">
              <a:buNone/>
            </a:pPr>
            <a:r>
              <a:rPr lang="en-GB" sz="1600" dirty="0"/>
              <a:t>print(type(a))</a:t>
            </a:r>
          </a:p>
        </p:txBody>
      </p:sp>
      <p:sp>
        <p:nvSpPr>
          <p:cNvPr id="8" name="TextBox 7">
            <a:extLst>
              <a:ext uri="{FF2B5EF4-FFF2-40B4-BE49-F238E27FC236}">
                <a16:creationId xmlns:a16="http://schemas.microsoft.com/office/drawing/2014/main" id="{1B38769A-7DD9-45BB-A27A-6236B974CA45}"/>
              </a:ext>
            </a:extLst>
          </p:cNvPr>
          <p:cNvSpPr txBox="1"/>
          <p:nvPr/>
        </p:nvSpPr>
        <p:spPr>
          <a:xfrm>
            <a:off x="457201" y="1094472"/>
            <a:ext cx="8229599" cy="707886"/>
          </a:xfrm>
          <a:prstGeom prst="rect">
            <a:avLst/>
          </a:prstGeom>
          <a:noFill/>
        </p:spPr>
        <p:txBody>
          <a:bodyPr wrap="square">
            <a:spAutoFit/>
          </a:bodyPr>
          <a:lstStyle/>
          <a:p>
            <a:r>
              <a:rPr lang="en-GB" sz="2000" dirty="0"/>
              <a:t>The following code examples would print the data type of w, x, y, z and a, what data type would that be?</a:t>
            </a:r>
          </a:p>
        </p:txBody>
      </p:sp>
    </p:spTree>
    <p:extLst>
      <p:ext uri="{BB962C8B-B14F-4D97-AF65-F5344CB8AC3E}">
        <p14:creationId xmlns:p14="http://schemas.microsoft.com/office/powerpoint/2010/main" val="39387775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purl.org/dc/terms/"/>
    <ds:schemaRef ds:uri="http://schemas.microsoft.com/office/infopath/2007/PartnerControls"/>
    <ds:schemaRef ds:uri="http://schemas.openxmlformats.org/package/2006/metadata/core-properties"/>
    <ds:schemaRef ds:uri="http://www.w3.org/XML/1998/namespace"/>
    <ds:schemaRef ds:uri="http://schemas.microsoft.com/office/2006/documentManagement/types"/>
    <ds:schemaRef ds:uri="303dbf9b-b85b-46a0-94f1-894078c07ecd"/>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268</TotalTime>
  <Words>1038</Words>
  <Application>Microsoft Office PowerPoint</Application>
  <PresentationFormat>On-screen Show (4:3)</PresentationFormat>
  <Paragraphs>132</Paragraphs>
  <Slides>20</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 Unicode MS</vt:lpstr>
      <vt:lpstr>Myriad Pro</vt:lpstr>
      <vt:lpstr>Arial</vt:lpstr>
      <vt:lpstr>Calibri</vt:lpstr>
      <vt:lpstr>Courier New</vt:lpstr>
      <vt:lpstr>Verdana</vt:lpstr>
      <vt:lpstr>20140311PresentationUWTSDTemplate</vt:lpstr>
      <vt:lpstr>Computational Thinking</vt:lpstr>
      <vt:lpstr>Lesson Objectives</vt:lpstr>
      <vt:lpstr>PowerPoint Presentation</vt:lpstr>
      <vt:lpstr>Python</vt:lpstr>
      <vt:lpstr>Input &amp; Output</vt:lpstr>
      <vt:lpstr>Print() Functions</vt:lpstr>
      <vt:lpstr>print()</vt:lpstr>
      <vt:lpstr>Variables</vt:lpstr>
      <vt:lpstr>Naming Rules</vt:lpstr>
      <vt:lpstr>Try this!</vt:lpstr>
      <vt:lpstr>Camel Casing</vt:lpstr>
      <vt:lpstr>Variables in print()</vt:lpstr>
      <vt:lpstr>Try this!</vt:lpstr>
      <vt:lpstr>Example</vt:lpstr>
      <vt:lpstr>Example</vt:lpstr>
      <vt:lpstr>Casting</vt:lpstr>
      <vt:lpstr>Type of variable</vt:lpstr>
      <vt:lpstr>Input statement example</vt:lpstr>
      <vt:lpstr>Customising Print </vt:lpstr>
      <vt:lpstr>Try this!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Muhammad Abbas</cp:lastModifiedBy>
  <cp:revision>156</cp:revision>
  <dcterms:created xsi:type="dcterms:W3CDTF">2015-04-14T15:21:28Z</dcterms:created>
  <dcterms:modified xsi:type="dcterms:W3CDTF">2022-01-31T16:54:23Z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