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4"/>
  </p:notesMasterIdLst>
  <p:sldIdLst>
    <p:sldId id="256" r:id="rId2"/>
    <p:sldId id="257" r:id="rId3"/>
    <p:sldId id="266" r:id="rId4"/>
    <p:sldId id="262" r:id="rId5"/>
    <p:sldId id="261" r:id="rId6"/>
    <p:sldId id="267" r:id="rId7"/>
    <p:sldId id="268" r:id="rId8"/>
    <p:sldId id="269" r:id="rId9"/>
    <p:sldId id="270" r:id="rId10"/>
    <p:sldId id="271" r:id="rId11"/>
    <p:sldId id="272" r:id="rId12"/>
    <p:sldId id="259" r:id="rId13"/>
  </p:sldIdLst>
  <p:sldSz cx="18288000" cy="10287000"/>
  <p:notesSz cx="6858000" cy="9144000"/>
  <p:embeddedFontLst>
    <p:embeddedFont>
      <p:font typeface="Rustic Printed"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5C94"/>
    <a:srgbClr val="77C4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668" autoAdjust="0"/>
    <p:restoredTop sz="73953" autoAdjust="0"/>
  </p:normalViewPr>
  <p:slideViewPr>
    <p:cSldViewPr>
      <p:cViewPr varScale="1">
        <p:scale>
          <a:sx n="41" d="100"/>
          <a:sy n="41" d="100"/>
        </p:scale>
        <p:origin x="183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662CCA-D73E-4688-AEAC-AF710D9AC1A9}" type="doc">
      <dgm:prSet loTypeId="urn:microsoft.com/office/officeart/2005/8/layout/chevron2" loCatId="list" qsTypeId="urn:microsoft.com/office/officeart/2005/8/quickstyle/simple1" qsCatId="simple" csTypeId="urn:microsoft.com/office/officeart/2005/8/colors/accent0_2" csCatId="mainScheme" phldr="1"/>
      <dgm:spPr/>
      <dgm:t>
        <a:bodyPr/>
        <a:lstStyle/>
        <a:p>
          <a:endParaRPr lang="en-US"/>
        </a:p>
      </dgm:t>
    </dgm:pt>
    <dgm:pt modelId="{316BC4B4-0781-4D09-AF3B-85DFC892D681}">
      <dgm:prSet phldrT="[Text]"/>
      <dgm:spPr/>
      <dgm:t>
        <a:bodyPr/>
        <a:lstStyle/>
        <a:p>
          <a:r>
            <a:rPr lang="en-US" b="1" dirty="0"/>
            <a:t>Political</a:t>
          </a:r>
        </a:p>
      </dgm:t>
    </dgm:pt>
    <dgm:pt modelId="{A2C88DDF-77B4-40D3-93C0-50D958C9ED90}" type="parTrans" cxnId="{51F5CFEB-3E27-463B-9B46-CD856249199C}">
      <dgm:prSet/>
      <dgm:spPr/>
      <dgm:t>
        <a:bodyPr/>
        <a:lstStyle/>
        <a:p>
          <a:endParaRPr lang="en-US"/>
        </a:p>
      </dgm:t>
    </dgm:pt>
    <dgm:pt modelId="{441DD12B-3244-4922-9ADD-8735FD45C5C3}" type="sibTrans" cxnId="{51F5CFEB-3E27-463B-9B46-CD856249199C}">
      <dgm:prSet/>
      <dgm:spPr/>
      <dgm:t>
        <a:bodyPr/>
        <a:lstStyle/>
        <a:p>
          <a:endParaRPr lang="en-US"/>
        </a:p>
      </dgm:t>
    </dgm:pt>
    <dgm:pt modelId="{4F7E194F-D8E4-4533-B0ED-B868F17CCCAD}">
      <dgm:prSet phldrT="[Text]"/>
      <dgm:spPr/>
      <dgm:t>
        <a:bodyPr/>
        <a:lstStyle/>
        <a:p>
          <a:r>
            <a:rPr lang="en-US" b="1" dirty="0"/>
            <a:t>Economic</a:t>
          </a:r>
        </a:p>
      </dgm:t>
    </dgm:pt>
    <dgm:pt modelId="{0DB9CD1D-ECF5-49D3-ABB7-14B857F5EEC9}" type="parTrans" cxnId="{17EFAB1D-9CA1-4FF1-8C25-CD3170C266D6}">
      <dgm:prSet/>
      <dgm:spPr/>
      <dgm:t>
        <a:bodyPr/>
        <a:lstStyle/>
        <a:p>
          <a:endParaRPr lang="en-US"/>
        </a:p>
      </dgm:t>
    </dgm:pt>
    <dgm:pt modelId="{1DE7FD71-9A42-4754-99FF-1F533D6A70CC}" type="sibTrans" cxnId="{17EFAB1D-9CA1-4FF1-8C25-CD3170C266D6}">
      <dgm:prSet/>
      <dgm:spPr/>
      <dgm:t>
        <a:bodyPr/>
        <a:lstStyle/>
        <a:p>
          <a:endParaRPr lang="en-US"/>
        </a:p>
      </dgm:t>
    </dgm:pt>
    <dgm:pt modelId="{F696D694-9C17-4128-AF2F-B6A1D379C235}">
      <dgm:prSet phldrT="[Text]"/>
      <dgm:spPr/>
      <dgm:t>
        <a:bodyPr/>
        <a:lstStyle/>
        <a:p>
          <a:r>
            <a:rPr lang="en-GB" dirty="0"/>
            <a:t>Balancing high AI implementation costs with ROI (Ivanov and Webster, 2019).</a:t>
          </a:r>
          <a:endParaRPr lang="en-US" dirty="0"/>
        </a:p>
      </dgm:t>
    </dgm:pt>
    <dgm:pt modelId="{6C828D58-5084-469E-94F0-DBFEB648DFB1}" type="parTrans" cxnId="{0C54FC59-96BE-4D4E-9BB9-DCFC460798A5}">
      <dgm:prSet/>
      <dgm:spPr/>
      <dgm:t>
        <a:bodyPr/>
        <a:lstStyle/>
        <a:p>
          <a:endParaRPr lang="en-US"/>
        </a:p>
      </dgm:t>
    </dgm:pt>
    <dgm:pt modelId="{D34BEFB9-27C4-4FAB-AA81-7DCDBCAF7551}" type="sibTrans" cxnId="{0C54FC59-96BE-4D4E-9BB9-DCFC460798A5}">
      <dgm:prSet/>
      <dgm:spPr/>
      <dgm:t>
        <a:bodyPr/>
        <a:lstStyle/>
        <a:p>
          <a:endParaRPr lang="en-US"/>
        </a:p>
      </dgm:t>
    </dgm:pt>
    <dgm:pt modelId="{DF2FF481-8ED6-4CA6-A499-905CAE7AF5F5}">
      <dgm:prSet phldrT="[Text]"/>
      <dgm:spPr/>
      <dgm:t>
        <a:bodyPr/>
        <a:lstStyle/>
        <a:p>
          <a:r>
            <a:rPr lang="en-US" b="1" dirty="0"/>
            <a:t>Social</a:t>
          </a:r>
        </a:p>
      </dgm:t>
    </dgm:pt>
    <dgm:pt modelId="{7CEA382B-D885-4684-8E71-8CED0E82FE34}" type="parTrans" cxnId="{5D5B35F5-62B8-4A6D-81D4-16199C509BF6}">
      <dgm:prSet/>
      <dgm:spPr/>
      <dgm:t>
        <a:bodyPr/>
        <a:lstStyle/>
        <a:p>
          <a:endParaRPr lang="en-US"/>
        </a:p>
      </dgm:t>
    </dgm:pt>
    <dgm:pt modelId="{0C875593-145F-4E8A-BB82-AD397EFD8EAA}" type="sibTrans" cxnId="{5D5B35F5-62B8-4A6D-81D4-16199C509BF6}">
      <dgm:prSet/>
      <dgm:spPr/>
      <dgm:t>
        <a:bodyPr/>
        <a:lstStyle/>
        <a:p>
          <a:endParaRPr lang="en-US"/>
        </a:p>
      </dgm:t>
    </dgm:pt>
    <dgm:pt modelId="{C4BBA4BD-45F9-49DF-809F-7FE945B6D56E}">
      <dgm:prSet phldrT="[Text]"/>
      <dgm:spPr/>
      <dgm:t>
        <a:bodyPr/>
        <a:lstStyle/>
        <a:p>
          <a:r>
            <a:rPr lang="en-GB" dirty="0"/>
            <a:t>Guests favour contactless, tech-enabled services (Lin and </a:t>
          </a:r>
          <a:r>
            <a:rPr lang="en-GB" dirty="0" err="1"/>
            <a:t>Mattila</a:t>
          </a:r>
          <a:r>
            <a:rPr lang="en-GB" dirty="0"/>
            <a:t>, 2021).</a:t>
          </a:r>
          <a:endParaRPr lang="en-US" dirty="0"/>
        </a:p>
      </dgm:t>
    </dgm:pt>
    <dgm:pt modelId="{F650A8AB-AD9E-42C6-B980-E04786E46EF8}" type="parTrans" cxnId="{9D81B79A-1DC9-45D6-8213-F9E20C681D33}">
      <dgm:prSet/>
      <dgm:spPr/>
      <dgm:t>
        <a:bodyPr/>
        <a:lstStyle/>
        <a:p>
          <a:endParaRPr lang="en-US"/>
        </a:p>
      </dgm:t>
    </dgm:pt>
    <dgm:pt modelId="{6ADDE39D-F9DC-46BE-B503-6CDE537939A0}" type="sibTrans" cxnId="{9D81B79A-1DC9-45D6-8213-F9E20C681D33}">
      <dgm:prSet/>
      <dgm:spPr/>
      <dgm:t>
        <a:bodyPr/>
        <a:lstStyle/>
        <a:p>
          <a:endParaRPr lang="en-US"/>
        </a:p>
      </dgm:t>
    </dgm:pt>
    <dgm:pt modelId="{AF9FC83F-D3FB-4091-A5D3-D3861CB33EE1}">
      <dgm:prSet/>
      <dgm:spPr/>
      <dgm:t>
        <a:bodyPr/>
        <a:lstStyle/>
        <a:p>
          <a:r>
            <a:rPr lang="en-GB" dirty="0"/>
            <a:t>Data privacy regulations (GDPR) (Goddard, 2017).</a:t>
          </a:r>
          <a:endParaRPr lang="en-US" dirty="0"/>
        </a:p>
      </dgm:t>
    </dgm:pt>
    <dgm:pt modelId="{06E940CE-B6AE-4B7D-A8BF-887968B8F171}" type="parTrans" cxnId="{50DFB89D-4F51-4392-A653-3C5E431C43BE}">
      <dgm:prSet/>
      <dgm:spPr/>
      <dgm:t>
        <a:bodyPr/>
        <a:lstStyle/>
        <a:p>
          <a:endParaRPr lang="en-US"/>
        </a:p>
      </dgm:t>
    </dgm:pt>
    <dgm:pt modelId="{54224B25-4B42-4834-BD85-B22E83B2D7D5}" type="sibTrans" cxnId="{50DFB89D-4F51-4392-A653-3C5E431C43BE}">
      <dgm:prSet/>
      <dgm:spPr/>
      <dgm:t>
        <a:bodyPr/>
        <a:lstStyle/>
        <a:p>
          <a:endParaRPr lang="en-US"/>
        </a:p>
      </dgm:t>
    </dgm:pt>
    <dgm:pt modelId="{BD6C8487-3F80-49E6-AA16-04727D83AC8D}" type="pres">
      <dgm:prSet presAssocID="{C0662CCA-D73E-4688-AEAC-AF710D9AC1A9}" presName="linearFlow" presStyleCnt="0">
        <dgm:presLayoutVars>
          <dgm:dir/>
          <dgm:animLvl val="lvl"/>
          <dgm:resizeHandles val="exact"/>
        </dgm:presLayoutVars>
      </dgm:prSet>
      <dgm:spPr/>
    </dgm:pt>
    <dgm:pt modelId="{8B3FB76D-49A7-4C56-8909-2AF3C05DDEA4}" type="pres">
      <dgm:prSet presAssocID="{316BC4B4-0781-4D09-AF3B-85DFC892D681}" presName="composite" presStyleCnt="0"/>
      <dgm:spPr/>
    </dgm:pt>
    <dgm:pt modelId="{EBC24BCE-9018-4F0E-A341-6F930F80AAC5}" type="pres">
      <dgm:prSet presAssocID="{316BC4B4-0781-4D09-AF3B-85DFC892D681}" presName="parentText" presStyleLbl="alignNode1" presStyleIdx="0" presStyleCnt="3">
        <dgm:presLayoutVars>
          <dgm:chMax val="1"/>
          <dgm:bulletEnabled val="1"/>
        </dgm:presLayoutVars>
      </dgm:prSet>
      <dgm:spPr/>
    </dgm:pt>
    <dgm:pt modelId="{6FE267B3-836F-4ABE-882B-5818D0A909A2}" type="pres">
      <dgm:prSet presAssocID="{316BC4B4-0781-4D09-AF3B-85DFC892D681}" presName="descendantText" presStyleLbl="alignAcc1" presStyleIdx="0" presStyleCnt="3">
        <dgm:presLayoutVars>
          <dgm:bulletEnabled val="1"/>
        </dgm:presLayoutVars>
      </dgm:prSet>
      <dgm:spPr/>
    </dgm:pt>
    <dgm:pt modelId="{120DD7DA-83BB-4A55-BF10-CDEF053C9F8F}" type="pres">
      <dgm:prSet presAssocID="{441DD12B-3244-4922-9ADD-8735FD45C5C3}" presName="sp" presStyleCnt="0"/>
      <dgm:spPr/>
    </dgm:pt>
    <dgm:pt modelId="{A6455E82-27E4-49AA-95CA-0CB3CC86FA88}" type="pres">
      <dgm:prSet presAssocID="{4F7E194F-D8E4-4533-B0ED-B868F17CCCAD}" presName="composite" presStyleCnt="0"/>
      <dgm:spPr/>
    </dgm:pt>
    <dgm:pt modelId="{A6FA98DC-F048-40E4-9DFE-87B76D67BED4}" type="pres">
      <dgm:prSet presAssocID="{4F7E194F-D8E4-4533-B0ED-B868F17CCCAD}" presName="parentText" presStyleLbl="alignNode1" presStyleIdx="1" presStyleCnt="3">
        <dgm:presLayoutVars>
          <dgm:chMax val="1"/>
          <dgm:bulletEnabled val="1"/>
        </dgm:presLayoutVars>
      </dgm:prSet>
      <dgm:spPr/>
    </dgm:pt>
    <dgm:pt modelId="{8C6F5B85-9499-4698-B671-9AAEBFE2130B}" type="pres">
      <dgm:prSet presAssocID="{4F7E194F-D8E4-4533-B0ED-B868F17CCCAD}" presName="descendantText" presStyleLbl="alignAcc1" presStyleIdx="1" presStyleCnt="3">
        <dgm:presLayoutVars>
          <dgm:bulletEnabled val="1"/>
        </dgm:presLayoutVars>
      </dgm:prSet>
      <dgm:spPr/>
    </dgm:pt>
    <dgm:pt modelId="{7334BB7A-4166-4FDB-A2DA-378C17134163}" type="pres">
      <dgm:prSet presAssocID="{1DE7FD71-9A42-4754-99FF-1F533D6A70CC}" presName="sp" presStyleCnt="0"/>
      <dgm:spPr/>
    </dgm:pt>
    <dgm:pt modelId="{F5E129FD-FC83-48F6-A397-647963C355D2}" type="pres">
      <dgm:prSet presAssocID="{DF2FF481-8ED6-4CA6-A499-905CAE7AF5F5}" presName="composite" presStyleCnt="0"/>
      <dgm:spPr/>
    </dgm:pt>
    <dgm:pt modelId="{F5CB5F56-9606-4C4E-AADF-A1E6C278BF4E}" type="pres">
      <dgm:prSet presAssocID="{DF2FF481-8ED6-4CA6-A499-905CAE7AF5F5}" presName="parentText" presStyleLbl="alignNode1" presStyleIdx="2" presStyleCnt="3">
        <dgm:presLayoutVars>
          <dgm:chMax val="1"/>
          <dgm:bulletEnabled val="1"/>
        </dgm:presLayoutVars>
      </dgm:prSet>
      <dgm:spPr/>
    </dgm:pt>
    <dgm:pt modelId="{4261DE76-C342-46AA-8023-E00E61DDF2AC}" type="pres">
      <dgm:prSet presAssocID="{DF2FF481-8ED6-4CA6-A499-905CAE7AF5F5}" presName="descendantText" presStyleLbl="alignAcc1" presStyleIdx="2" presStyleCnt="3">
        <dgm:presLayoutVars>
          <dgm:bulletEnabled val="1"/>
        </dgm:presLayoutVars>
      </dgm:prSet>
      <dgm:spPr/>
    </dgm:pt>
  </dgm:ptLst>
  <dgm:cxnLst>
    <dgm:cxn modelId="{17EFAB1D-9CA1-4FF1-8C25-CD3170C266D6}" srcId="{C0662CCA-D73E-4688-AEAC-AF710D9AC1A9}" destId="{4F7E194F-D8E4-4533-B0ED-B868F17CCCAD}" srcOrd="1" destOrd="0" parTransId="{0DB9CD1D-ECF5-49D3-ABB7-14B857F5EEC9}" sibTransId="{1DE7FD71-9A42-4754-99FF-1F533D6A70CC}"/>
    <dgm:cxn modelId="{0F65CD37-286B-480B-83C6-8CDB1CF3FCC2}" type="presOf" srcId="{AF9FC83F-D3FB-4091-A5D3-D3861CB33EE1}" destId="{6FE267B3-836F-4ABE-882B-5818D0A909A2}" srcOrd="0" destOrd="0" presId="urn:microsoft.com/office/officeart/2005/8/layout/chevron2"/>
    <dgm:cxn modelId="{81268D5C-DF86-4D83-A447-8B24658D78DD}" type="presOf" srcId="{DF2FF481-8ED6-4CA6-A499-905CAE7AF5F5}" destId="{F5CB5F56-9606-4C4E-AADF-A1E6C278BF4E}" srcOrd="0" destOrd="0" presId="urn:microsoft.com/office/officeart/2005/8/layout/chevron2"/>
    <dgm:cxn modelId="{E92AE668-C2F9-44F7-BA7A-891500BF81BA}" type="presOf" srcId="{4F7E194F-D8E4-4533-B0ED-B868F17CCCAD}" destId="{A6FA98DC-F048-40E4-9DFE-87B76D67BED4}" srcOrd="0" destOrd="0" presId="urn:microsoft.com/office/officeart/2005/8/layout/chevron2"/>
    <dgm:cxn modelId="{0C54FC59-96BE-4D4E-9BB9-DCFC460798A5}" srcId="{4F7E194F-D8E4-4533-B0ED-B868F17CCCAD}" destId="{F696D694-9C17-4128-AF2F-B6A1D379C235}" srcOrd="0" destOrd="0" parTransId="{6C828D58-5084-469E-94F0-DBFEB648DFB1}" sibTransId="{D34BEFB9-27C4-4FAB-AA81-7DCDBCAF7551}"/>
    <dgm:cxn modelId="{9D81B79A-1DC9-45D6-8213-F9E20C681D33}" srcId="{DF2FF481-8ED6-4CA6-A499-905CAE7AF5F5}" destId="{C4BBA4BD-45F9-49DF-809F-7FE945B6D56E}" srcOrd="0" destOrd="0" parTransId="{F650A8AB-AD9E-42C6-B980-E04786E46EF8}" sibTransId="{6ADDE39D-F9DC-46BE-B503-6CDE537939A0}"/>
    <dgm:cxn modelId="{50DFB89D-4F51-4392-A653-3C5E431C43BE}" srcId="{316BC4B4-0781-4D09-AF3B-85DFC892D681}" destId="{AF9FC83F-D3FB-4091-A5D3-D3861CB33EE1}" srcOrd="0" destOrd="0" parTransId="{06E940CE-B6AE-4B7D-A8BF-887968B8F171}" sibTransId="{54224B25-4B42-4834-BD85-B22E83B2D7D5}"/>
    <dgm:cxn modelId="{39B86BAD-47AF-4165-BDA6-70E116F456DC}" type="presOf" srcId="{C0662CCA-D73E-4688-AEAC-AF710D9AC1A9}" destId="{BD6C8487-3F80-49E6-AA16-04727D83AC8D}" srcOrd="0" destOrd="0" presId="urn:microsoft.com/office/officeart/2005/8/layout/chevron2"/>
    <dgm:cxn modelId="{7A987DB0-5B41-4284-97C0-FB4683823101}" type="presOf" srcId="{F696D694-9C17-4128-AF2F-B6A1D379C235}" destId="{8C6F5B85-9499-4698-B671-9AAEBFE2130B}" srcOrd="0" destOrd="0" presId="urn:microsoft.com/office/officeart/2005/8/layout/chevron2"/>
    <dgm:cxn modelId="{B3AD5DB8-E18B-44DE-A9FB-8DA6ED4F70B2}" type="presOf" srcId="{C4BBA4BD-45F9-49DF-809F-7FE945B6D56E}" destId="{4261DE76-C342-46AA-8023-E00E61DDF2AC}" srcOrd="0" destOrd="0" presId="urn:microsoft.com/office/officeart/2005/8/layout/chevron2"/>
    <dgm:cxn modelId="{6F3716C2-989D-465C-8097-6FDA0DDE28C6}" type="presOf" srcId="{316BC4B4-0781-4D09-AF3B-85DFC892D681}" destId="{EBC24BCE-9018-4F0E-A341-6F930F80AAC5}" srcOrd="0" destOrd="0" presId="urn:microsoft.com/office/officeart/2005/8/layout/chevron2"/>
    <dgm:cxn modelId="{51F5CFEB-3E27-463B-9B46-CD856249199C}" srcId="{C0662CCA-D73E-4688-AEAC-AF710D9AC1A9}" destId="{316BC4B4-0781-4D09-AF3B-85DFC892D681}" srcOrd="0" destOrd="0" parTransId="{A2C88DDF-77B4-40D3-93C0-50D958C9ED90}" sibTransId="{441DD12B-3244-4922-9ADD-8735FD45C5C3}"/>
    <dgm:cxn modelId="{5D5B35F5-62B8-4A6D-81D4-16199C509BF6}" srcId="{C0662CCA-D73E-4688-AEAC-AF710D9AC1A9}" destId="{DF2FF481-8ED6-4CA6-A499-905CAE7AF5F5}" srcOrd="2" destOrd="0" parTransId="{7CEA382B-D885-4684-8E71-8CED0E82FE34}" sibTransId="{0C875593-145F-4E8A-BB82-AD397EFD8EAA}"/>
    <dgm:cxn modelId="{BE77EE56-39C2-48F6-BE21-1C267EB32FE3}" type="presParOf" srcId="{BD6C8487-3F80-49E6-AA16-04727D83AC8D}" destId="{8B3FB76D-49A7-4C56-8909-2AF3C05DDEA4}" srcOrd="0" destOrd="0" presId="urn:microsoft.com/office/officeart/2005/8/layout/chevron2"/>
    <dgm:cxn modelId="{1C9EF611-A1EC-4E64-9348-7F45BF99CE7E}" type="presParOf" srcId="{8B3FB76D-49A7-4C56-8909-2AF3C05DDEA4}" destId="{EBC24BCE-9018-4F0E-A341-6F930F80AAC5}" srcOrd="0" destOrd="0" presId="urn:microsoft.com/office/officeart/2005/8/layout/chevron2"/>
    <dgm:cxn modelId="{74316B21-6BCD-433A-92CE-6C369B42FDF1}" type="presParOf" srcId="{8B3FB76D-49A7-4C56-8909-2AF3C05DDEA4}" destId="{6FE267B3-836F-4ABE-882B-5818D0A909A2}" srcOrd="1" destOrd="0" presId="urn:microsoft.com/office/officeart/2005/8/layout/chevron2"/>
    <dgm:cxn modelId="{6DCAE191-22E3-4127-AF60-28766B83A630}" type="presParOf" srcId="{BD6C8487-3F80-49E6-AA16-04727D83AC8D}" destId="{120DD7DA-83BB-4A55-BF10-CDEF053C9F8F}" srcOrd="1" destOrd="0" presId="urn:microsoft.com/office/officeart/2005/8/layout/chevron2"/>
    <dgm:cxn modelId="{E9666A83-1996-4A23-9E66-C4AEBAC3CFD6}" type="presParOf" srcId="{BD6C8487-3F80-49E6-AA16-04727D83AC8D}" destId="{A6455E82-27E4-49AA-95CA-0CB3CC86FA88}" srcOrd="2" destOrd="0" presId="urn:microsoft.com/office/officeart/2005/8/layout/chevron2"/>
    <dgm:cxn modelId="{E03D5012-46FE-40BE-A48F-7AAE39D6E801}" type="presParOf" srcId="{A6455E82-27E4-49AA-95CA-0CB3CC86FA88}" destId="{A6FA98DC-F048-40E4-9DFE-87B76D67BED4}" srcOrd="0" destOrd="0" presId="urn:microsoft.com/office/officeart/2005/8/layout/chevron2"/>
    <dgm:cxn modelId="{A4474B46-D12C-4880-8273-97FBE07BDBC4}" type="presParOf" srcId="{A6455E82-27E4-49AA-95CA-0CB3CC86FA88}" destId="{8C6F5B85-9499-4698-B671-9AAEBFE2130B}" srcOrd="1" destOrd="0" presId="urn:microsoft.com/office/officeart/2005/8/layout/chevron2"/>
    <dgm:cxn modelId="{900FCC47-4CC4-455C-84E2-AC22CB794BFE}" type="presParOf" srcId="{BD6C8487-3F80-49E6-AA16-04727D83AC8D}" destId="{7334BB7A-4166-4FDB-A2DA-378C17134163}" srcOrd="3" destOrd="0" presId="urn:microsoft.com/office/officeart/2005/8/layout/chevron2"/>
    <dgm:cxn modelId="{F96AB655-3164-4FB1-B744-96A45BF35258}" type="presParOf" srcId="{BD6C8487-3F80-49E6-AA16-04727D83AC8D}" destId="{F5E129FD-FC83-48F6-A397-647963C355D2}" srcOrd="4" destOrd="0" presId="urn:microsoft.com/office/officeart/2005/8/layout/chevron2"/>
    <dgm:cxn modelId="{E540722C-1D96-4B38-BD9F-933F865245AE}" type="presParOf" srcId="{F5E129FD-FC83-48F6-A397-647963C355D2}" destId="{F5CB5F56-9606-4C4E-AADF-A1E6C278BF4E}" srcOrd="0" destOrd="0" presId="urn:microsoft.com/office/officeart/2005/8/layout/chevron2"/>
    <dgm:cxn modelId="{9F813B0F-DF0D-4789-AF3E-F5E872A6A0B4}" type="presParOf" srcId="{F5E129FD-FC83-48F6-A397-647963C355D2}" destId="{4261DE76-C342-46AA-8023-E00E61DDF2AC}" srcOrd="1" destOrd="0" presId="urn:microsoft.com/office/officeart/2005/8/layout/chevron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662CCA-D73E-4688-AEAC-AF710D9AC1A9}" type="doc">
      <dgm:prSet loTypeId="urn:microsoft.com/office/officeart/2005/8/layout/chevron2" loCatId="list" qsTypeId="urn:microsoft.com/office/officeart/2005/8/quickstyle/simple1" qsCatId="simple" csTypeId="urn:microsoft.com/office/officeart/2005/8/colors/accent0_2" csCatId="mainScheme" phldr="1"/>
      <dgm:spPr/>
      <dgm:t>
        <a:bodyPr/>
        <a:lstStyle/>
        <a:p>
          <a:endParaRPr lang="en-US"/>
        </a:p>
      </dgm:t>
    </dgm:pt>
    <dgm:pt modelId="{316BC4B4-0781-4D09-AF3B-85DFC892D681}">
      <dgm:prSet phldrT="[Text]" custT="1"/>
      <dgm:spPr/>
      <dgm:t>
        <a:bodyPr/>
        <a:lstStyle/>
        <a:p>
          <a:r>
            <a:rPr lang="en-US" sz="2400" b="1" dirty="0"/>
            <a:t>Technological</a:t>
          </a:r>
        </a:p>
      </dgm:t>
    </dgm:pt>
    <dgm:pt modelId="{A2C88DDF-77B4-40D3-93C0-50D958C9ED90}" type="parTrans" cxnId="{51F5CFEB-3E27-463B-9B46-CD856249199C}">
      <dgm:prSet/>
      <dgm:spPr/>
      <dgm:t>
        <a:bodyPr/>
        <a:lstStyle/>
        <a:p>
          <a:endParaRPr lang="en-US"/>
        </a:p>
      </dgm:t>
    </dgm:pt>
    <dgm:pt modelId="{441DD12B-3244-4922-9ADD-8735FD45C5C3}" type="sibTrans" cxnId="{51F5CFEB-3E27-463B-9B46-CD856249199C}">
      <dgm:prSet/>
      <dgm:spPr/>
      <dgm:t>
        <a:bodyPr/>
        <a:lstStyle/>
        <a:p>
          <a:endParaRPr lang="en-US"/>
        </a:p>
      </dgm:t>
    </dgm:pt>
    <dgm:pt modelId="{4F7E194F-D8E4-4533-B0ED-B868F17CCCAD}">
      <dgm:prSet phldrT="[Text]" custT="1"/>
      <dgm:spPr/>
      <dgm:t>
        <a:bodyPr/>
        <a:lstStyle/>
        <a:p>
          <a:r>
            <a:rPr lang="en-US" sz="2400" b="1" dirty="0"/>
            <a:t>Environmental</a:t>
          </a:r>
        </a:p>
      </dgm:t>
    </dgm:pt>
    <dgm:pt modelId="{0DB9CD1D-ECF5-49D3-ABB7-14B857F5EEC9}" type="parTrans" cxnId="{17EFAB1D-9CA1-4FF1-8C25-CD3170C266D6}">
      <dgm:prSet/>
      <dgm:spPr/>
      <dgm:t>
        <a:bodyPr/>
        <a:lstStyle/>
        <a:p>
          <a:endParaRPr lang="en-US"/>
        </a:p>
      </dgm:t>
    </dgm:pt>
    <dgm:pt modelId="{1DE7FD71-9A42-4754-99FF-1F533D6A70CC}" type="sibTrans" cxnId="{17EFAB1D-9CA1-4FF1-8C25-CD3170C266D6}">
      <dgm:prSet/>
      <dgm:spPr/>
      <dgm:t>
        <a:bodyPr/>
        <a:lstStyle/>
        <a:p>
          <a:endParaRPr lang="en-US"/>
        </a:p>
      </dgm:t>
    </dgm:pt>
    <dgm:pt modelId="{F696D694-9C17-4128-AF2F-B6A1D379C235}">
      <dgm:prSet phldrT="[Text]"/>
      <dgm:spPr/>
      <dgm:t>
        <a:bodyPr/>
        <a:lstStyle/>
        <a:p>
          <a:r>
            <a:rPr lang="en-GB" dirty="0"/>
            <a:t>Balancing high AI implementation costs with ROI (Ivanov and Webster, 2019).</a:t>
          </a:r>
          <a:endParaRPr lang="en-US" dirty="0"/>
        </a:p>
      </dgm:t>
    </dgm:pt>
    <dgm:pt modelId="{6C828D58-5084-469E-94F0-DBFEB648DFB1}" type="parTrans" cxnId="{0C54FC59-96BE-4D4E-9BB9-DCFC460798A5}">
      <dgm:prSet/>
      <dgm:spPr/>
      <dgm:t>
        <a:bodyPr/>
        <a:lstStyle/>
        <a:p>
          <a:endParaRPr lang="en-US"/>
        </a:p>
      </dgm:t>
    </dgm:pt>
    <dgm:pt modelId="{D34BEFB9-27C4-4FAB-AA81-7DCDBCAF7551}" type="sibTrans" cxnId="{0C54FC59-96BE-4D4E-9BB9-DCFC460798A5}">
      <dgm:prSet/>
      <dgm:spPr/>
      <dgm:t>
        <a:bodyPr/>
        <a:lstStyle/>
        <a:p>
          <a:endParaRPr lang="en-US"/>
        </a:p>
      </dgm:t>
    </dgm:pt>
    <dgm:pt modelId="{DF2FF481-8ED6-4CA6-A499-905CAE7AF5F5}">
      <dgm:prSet phldrT="[Text]" custT="1"/>
      <dgm:spPr/>
      <dgm:t>
        <a:bodyPr/>
        <a:lstStyle/>
        <a:p>
          <a:r>
            <a:rPr lang="en-US" sz="2400" b="1" dirty="0"/>
            <a:t>Legal</a:t>
          </a:r>
        </a:p>
      </dgm:t>
    </dgm:pt>
    <dgm:pt modelId="{7CEA382B-D885-4684-8E71-8CED0E82FE34}" type="parTrans" cxnId="{5D5B35F5-62B8-4A6D-81D4-16199C509BF6}">
      <dgm:prSet/>
      <dgm:spPr/>
      <dgm:t>
        <a:bodyPr/>
        <a:lstStyle/>
        <a:p>
          <a:endParaRPr lang="en-US"/>
        </a:p>
      </dgm:t>
    </dgm:pt>
    <dgm:pt modelId="{0C875593-145F-4E8A-BB82-AD397EFD8EAA}" type="sibTrans" cxnId="{5D5B35F5-62B8-4A6D-81D4-16199C509BF6}">
      <dgm:prSet/>
      <dgm:spPr/>
      <dgm:t>
        <a:bodyPr/>
        <a:lstStyle/>
        <a:p>
          <a:endParaRPr lang="en-US"/>
        </a:p>
      </dgm:t>
    </dgm:pt>
    <dgm:pt modelId="{C4BBA4BD-45F9-49DF-809F-7FE945B6D56E}">
      <dgm:prSet phldrT="[Text]"/>
      <dgm:spPr/>
      <dgm:t>
        <a:bodyPr/>
        <a:lstStyle/>
        <a:p>
          <a:r>
            <a:rPr lang="en-GB" dirty="0"/>
            <a:t>Guests favour contactless, tech-enabled services (Lin and </a:t>
          </a:r>
          <a:r>
            <a:rPr lang="en-GB" dirty="0" err="1"/>
            <a:t>Mattila</a:t>
          </a:r>
          <a:r>
            <a:rPr lang="en-GB" dirty="0"/>
            <a:t>, 2021).</a:t>
          </a:r>
          <a:endParaRPr lang="en-US" dirty="0"/>
        </a:p>
      </dgm:t>
    </dgm:pt>
    <dgm:pt modelId="{F650A8AB-AD9E-42C6-B980-E04786E46EF8}" type="parTrans" cxnId="{9D81B79A-1DC9-45D6-8213-F9E20C681D33}">
      <dgm:prSet/>
      <dgm:spPr/>
      <dgm:t>
        <a:bodyPr/>
        <a:lstStyle/>
        <a:p>
          <a:endParaRPr lang="en-US"/>
        </a:p>
      </dgm:t>
    </dgm:pt>
    <dgm:pt modelId="{6ADDE39D-F9DC-46BE-B503-6CDE537939A0}" type="sibTrans" cxnId="{9D81B79A-1DC9-45D6-8213-F9E20C681D33}">
      <dgm:prSet/>
      <dgm:spPr/>
      <dgm:t>
        <a:bodyPr/>
        <a:lstStyle/>
        <a:p>
          <a:endParaRPr lang="en-US"/>
        </a:p>
      </dgm:t>
    </dgm:pt>
    <dgm:pt modelId="{AF9FC83F-D3FB-4091-A5D3-D3861CB33EE1}">
      <dgm:prSet/>
      <dgm:spPr/>
      <dgm:t>
        <a:bodyPr/>
        <a:lstStyle/>
        <a:p>
          <a:r>
            <a:rPr lang="en-GB" dirty="0"/>
            <a:t>Data privacy regulations (GDPR) (Goddard, 2017).</a:t>
          </a:r>
          <a:endParaRPr lang="en-US" dirty="0"/>
        </a:p>
      </dgm:t>
    </dgm:pt>
    <dgm:pt modelId="{06E940CE-B6AE-4B7D-A8BF-887968B8F171}" type="parTrans" cxnId="{50DFB89D-4F51-4392-A653-3C5E431C43BE}">
      <dgm:prSet/>
      <dgm:spPr/>
      <dgm:t>
        <a:bodyPr/>
        <a:lstStyle/>
        <a:p>
          <a:endParaRPr lang="en-US"/>
        </a:p>
      </dgm:t>
    </dgm:pt>
    <dgm:pt modelId="{54224B25-4B42-4834-BD85-B22E83B2D7D5}" type="sibTrans" cxnId="{50DFB89D-4F51-4392-A653-3C5E431C43BE}">
      <dgm:prSet/>
      <dgm:spPr/>
      <dgm:t>
        <a:bodyPr/>
        <a:lstStyle/>
        <a:p>
          <a:endParaRPr lang="en-US"/>
        </a:p>
      </dgm:t>
    </dgm:pt>
    <dgm:pt modelId="{BD6C8487-3F80-49E6-AA16-04727D83AC8D}" type="pres">
      <dgm:prSet presAssocID="{C0662CCA-D73E-4688-AEAC-AF710D9AC1A9}" presName="linearFlow" presStyleCnt="0">
        <dgm:presLayoutVars>
          <dgm:dir/>
          <dgm:animLvl val="lvl"/>
          <dgm:resizeHandles val="exact"/>
        </dgm:presLayoutVars>
      </dgm:prSet>
      <dgm:spPr/>
    </dgm:pt>
    <dgm:pt modelId="{8B3FB76D-49A7-4C56-8909-2AF3C05DDEA4}" type="pres">
      <dgm:prSet presAssocID="{316BC4B4-0781-4D09-AF3B-85DFC892D681}" presName="composite" presStyleCnt="0"/>
      <dgm:spPr/>
    </dgm:pt>
    <dgm:pt modelId="{EBC24BCE-9018-4F0E-A341-6F930F80AAC5}" type="pres">
      <dgm:prSet presAssocID="{316BC4B4-0781-4D09-AF3B-85DFC892D681}" presName="parentText" presStyleLbl="alignNode1" presStyleIdx="0" presStyleCnt="3">
        <dgm:presLayoutVars>
          <dgm:chMax val="1"/>
          <dgm:bulletEnabled val="1"/>
        </dgm:presLayoutVars>
      </dgm:prSet>
      <dgm:spPr/>
    </dgm:pt>
    <dgm:pt modelId="{6FE267B3-836F-4ABE-882B-5818D0A909A2}" type="pres">
      <dgm:prSet presAssocID="{316BC4B4-0781-4D09-AF3B-85DFC892D681}" presName="descendantText" presStyleLbl="alignAcc1" presStyleIdx="0" presStyleCnt="3">
        <dgm:presLayoutVars>
          <dgm:bulletEnabled val="1"/>
        </dgm:presLayoutVars>
      </dgm:prSet>
      <dgm:spPr/>
    </dgm:pt>
    <dgm:pt modelId="{120DD7DA-83BB-4A55-BF10-CDEF053C9F8F}" type="pres">
      <dgm:prSet presAssocID="{441DD12B-3244-4922-9ADD-8735FD45C5C3}" presName="sp" presStyleCnt="0"/>
      <dgm:spPr/>
    </dgm:pt>
    <dgm:pt modelId="{A6455E82-27E4-49AA-95CA-0CB3CC86FA88}" type="pres">
      <dgm:prSet presAssocID="{4F7E194F-D8E4-4533-B0ED-B868F17CCCAD}" presName="composite" presStyleCnt="0"/>
      <dgm:spPr/>
    </dgm:pt>
    <dgm:pt modelId="{A6FA98DC-F048-40E4-9DFE-87B76D67BED4}" type="pres">
      <dgm:prSet presAssocID="{4F7E194F-D8E4-4533-B0ED-B868F17CCCAD}" presName="parentText" presStyleLbl="alignNode1" presStyleIdx="1" presStyleCnt="3">
        <dgm:presLayoutVars>
          <dgm:chMax val="1"/>
          <dgm:bulletEnabled val="1"/>
        </dgm:presLayoutVars>
      </dgm:prSet>
      <dgm:spPr/>
    </dgm:pt>
    <dgm:pt modelId="{8C6F5B85-9499-4698-B671-9AAEBFE2130B}" type="pres">
      <dgm:prSet presAssocID="{4F7E194F-D8E4-4533-B0ED-B868F17CCCAD}" presName="descendantText" presStyleLbl="alignAcc1" presStyleIdx="1" presStyleCnt="3">
        <dgm:presLayoutVars>
          <dgm:bulletEnabled val="1"/>
        </dgm:presLayoutVars>
      </dgm:prSet>
      <dgm:spPr/>
    </dgm:pt>
    <dgm:pt modelId="{7334BB7A-4166-4FDB-A2DA-378C17134163}" type="pres">
      <dgm:prSet presAssocID="{1DE7FD71-9A42-4754-99FF-1F533D6A70CC}" presName="sp" presStyleCnt="0"/>
      <dgm:spPr/>
    </dgm:pt>
    <dgm:pt modelId="{F5E129FD-FC83-48F6-A397-647963C355D2}" type="pres">
      <dgm:prSet presAssocID="{DF2FF481-8ED6-4CA6-A499-905CAE7AF5F5}" presName="composite" presStyleCnt="0"/>
      <dgm:spPr/>
    </dgm:pt>
    <dgm:pt modelId="{F5CB5F56-9606-4C4E-AADF-A1E6C278BF4E}" type="pres">
      <dgm:prSet presAssocID="{DF2FF481-8ED6-4CA6-A499-905CAE7AF5F5}" presName="parentText" presStyleLbl="alignNode1" presStyleIdx="2" presStyleCnt="3">
        <dgm:presLayoutVars>
          <dgm:chMax val="1"/>
          <dgm:bulletEnabled val="1"/>
        </dgm:presLayoutVars>
      </dgm:prSet>
      <dgm:spPr/>
    </dgm:pt>
    <dgm:pt modelId="{4261DE76-C342-46AA-8023-E00E61DDF2AC}" type="pres">
      <dgm:prSet presAssocID="{DF2FF481-8ED6-4CA6-A499-905CAE7AF5F5}" presName="descendantText" presStyleLbl="alignAcc1" presStyleIdx="2" presStyleCnt="3">
        <dgm:presLayoutVars>
          <dgm:bulletEnabled val="1"/>
        </dgm:presLayoutVars>
      </dgm:prSet>
      <dgm:spPr/>
    </dgm:pt>
  </dgm:ptLst>
  <dgm:cxnLst>
    <dgm:cxn modelId="{17EFAB1D-9CA1-4FF1-8C25-CD3170C266D6}" srcId="{C0662CCA-D73E-4688-AEAC-AF710D9AC1A9}" destId="{4F7E194F-D8E4-4533-B0ED-B868F17CCCAD}" srcOrd="1" destOrd="0" parTransId="{0DB9CD1D-ECF5-49D3-ABB7-14B857F5EEC9}" sibTransId="{1DE7FD71-9A42-4754-99FF-1F533D6A70CC}"/>
    <dgm:cxn modelId="{0F65CD37-286B-480B-83C6-8CDB1CF3FCC2}" type="presOf" srcId="{AF9FC83F-D3FB-4091-A5D3-D3861CB33EE1}" destId="{6FE267B3-836F-4ABE-882B-5818D0A909A2}" srcOrd="0" destOrd="0" presId="urn:microsoft.com/office/officeart/2005/8/layout/chevron2"/>
    <dgm:cxn modelId="{81268D5C-DF86-4D83-A447-8B24658D78DD}" type="presOf" srcId="{DF2FF481-8ED6-4CA6-A499-905CAE7AF5F5}" destId="{F5CB5F56-9606-4C4E-AADF-A1E6C278BF4E}" srcOrd="0" destOrd="0" presId="urn:microsoft.com/office/officeart/2005/8/layout/chevron2"/>
    <dgm:cxn modelId="{E92AE668-C2F9-44F7-BA7A-891500BF81BA}" type="presOf" srcId="{4F7E194F-D8E4-4533-B0ED-B868F17CCCAD}" destId="{A6FA98DC-F048-40E4-9DFE-87B76D67BED4}" srcOrd="0" destOrd="0" presId="urn:microsoft.com/office/officeart/2005/8/layout/chevron2"/>
    <dgm:cxn modelId="{0C54FC59-96BE-4D4E-9BB9-DCFC460798A5}" srcId="{4F7E194F-D8E4-4533-B0ED-B868F17CCCAD}" destId="{F696D694-9C17-4128-AF2F-B6A1D379C235}" srcOrd="0" destOrd="0" parTransId="{6C828D58-5084-469E-94F0-DBFEB648DFB1}" sibTransId="{D34BEFB9-27C4-4FAB-AA81-7DCDBCAF7551}"/>
    <dgm:cxn modelId="{9D81B79A-1DC9-45D6-8213-F9E20C681D33}" srcId="{DF2FF481-8ED6-4CA6-A499-905CAE7AF5F5}" destId="{C4BBA4BD-45F9-49DF-809F-7FE945B6D56E}" srcOrd="0" destOrd="0" parTransId="{F650A8AB-AD9E-42C6-B980-E04786E46EF8}" sibTransId="{6ADDE39D-F9DC-46BE-B503-6CDE537939A0}"/>
    <dgm:cxn modelId="{50DFB89D-4F51-4392-A653-3C5E431C43BE}" srcId="{316BC4B4-0781-4D09-AF3B-85DFC892D681}" destId="{AF9FC83F-D3FB-4091-A5D3-D3861CB33EE1}" srcOrd="0" destOrd="0" parTransId="{06E940CE-B6AE-4B7D-A8BF-887968B8F171}" sibTransId="{54224B25-4B42-4834-BD85-B22E83B2D7D5}"/>
    <dgm:cxn modelId="{39B86BAD-47AF-4165-BDA6-70E116F456DC}" type="presOf" srcId="{C0662CCA-D73E-4688-AEAC-AF710D9AC1A9}" destId="{BD6C8487-3F80-49E6-AA16-04727D83AC8D}" srcOrd="0" destOrd="0" presId="urn:microsoft.com/office/officeart/2005/8/layout/chevron2"/>
    <dgm:cxn modelId="{7A987DB0-5B41-4284-97C0-FB4683823101}" type="presOf" srcId="{F696D694-9C17-4128-AF2F-B6A1D379C235}" destId="{8C6F5B85-9499-4698-B671-9AAEBFE2130B}" srcOrd="0" destOrd="0" presId="urn:microsoft.com/office/officeart/2005/8/layout/chevron2"/>
    <dgm:cxn modelId="{B3AD5DB8-E18B-44DE-A9FB-8DA6ED4F70B2}" type="presOf" srcId="{C4BBA4BD-45F9-49DF-809F-7FE945B6D56E}" destId="{4261DE76-C342-46AA-8023-E00E61DDF2AC}" srcOrd="0" destOrd="0" presId="urn:microsoft.com/office/officeart/2005/8/layout/chevron2"/>
    <dgm:cxn modelId="{6F3716C2-989D-465C-8097-6FDA0DDE28C6}" type="presOf" srcId="{316BC4B4-0781-4D09-AF3B-85DFC892D681}" destId="{EBC24BCE-9018-4F0E-A341-6F930F80AAC5}" srcOrd="0" destOrd="0" presId="urn:microsoft.com/office/officeart/2005/8/layout/chevron2"/>
    <dgm:cxn modelId="{51F5CFEB-3E27-463B-9B46-CD856249199C}" srcId="{C0662CCA-D73E-4688-AEAC-AF710D9AC1A9}" destId="{316BC4B4-0781-4D09-AF3B-85DFC892D681}" srcOrd="0" destOrd="0" parTransId="{A2C88DDF-77B4-40D3-93C0-50D958C9ED90}" sibTransId="{441DD12B-3244-4922-9ADD-8735FD45C5C3}"/>
    <dgm:cxn modelId="{5D5B35F5-62B8-4A6D-81D4-16199C509BF6}" srcId="{C0662CCA-D73E-4688-AEAC-AF710D9AC1A9}" destId="{DF2FF481-8ED6-4CA6-A499-905CAE7AF5F5}" srcOrd="2" destOrd="0" parTransId="{7CEA382B-D885-4684-8E71-8CED0E82FE34}" sibTransId="{0C875593-145F-4E8A-BB82-AD397EFD8EAA}"/>
    <dgm:cxn modelId="{BE77EE56-39C2-48F6-BE21-1C267EB32FE3}" type="presParOf" srcId="{BD6C8487-3F80-49E6-AA16-04727D83AC8D}" destId="{8B3FB76D-49A7-4C56-8909-2AF3C05DDEA4}" srcOrd="0" destOrd="0" presId="urn:microsoft.com/office/officeart/2005/8/layout/chevron2"/>
    <dgm:cxn modelId="{1C9EF611-A1EC-4E64-9348-7F45BF99CE7E}" type="presParOf" srcId="{8B3FB76D-49A7-4C56-8909-2AF3C05DDEA4}" destId="{EBC24BCE-9018-4F0E-A341-6F930F80AAC5}" srcOrd="0" destOrd="0" presId="urn:microsoft.com/office/officeart/2005/8/layout/chevron2"/>
    <dgm:cxn modelId="{74316B21-6BCD-433A-92CE-6C369B42FDF1}" type="presParOf" srcId="{8B3FB76D-49A7-4C56-8909-2AF3C05DDEA4}" destId="{6FE267B3-836F-4ABE-882B-5818D0A909A2}" srcOrd="1" destOrd="0" presId="urn:microsoft.com/office/officeart/2005/8/layout/chevron2"/>
    <dgm:cxn modelId="{6DCAE191-22E3-4127-AF60-28766B83A630}" type="presParOf" srcId="{BD6C8487-3F80-49E6-AA16-04727D83AC8D}" destId="{120DD7DA-83BB-4A55-BF10-CDEF053C9F8F}" srcOrd="1" destOrd="0" presId="urn:microsoft.com/office/officeart/2005/8/layout/chevron2"/>
    <dgm:cxn modelId="{E9666A83-1996-4A23-9E66-C4AEBAC3CFD6}" type="presParOf" srcId="{BD6C8487-3F80-49E6-AA16-04727D83AC8D}" destId="{A6455E82-27E4-49AA-95CA-0CB3CC86FA88}" srcOrd="2" destOrd="0" presId="urn:microsoft.com/office/officeart/2005/8/layout/chevron2"/>
    <dgm:cxn modelId="{E03D5012-46FE-40BE-A48F-7AAE39D6E801}" type="presParOf" srcId="{A6455E82-27E4-49AA-95CA-0CB3CC86FA88}" destId="{A6FA98DC-F048-40E4-9DFE-87B76D67BED4}" srcOrd="0" destOrd="0" presId="urn:microsoft.com/office/officeart/2005/8/layout/chevron2"/>
    <dgm:cxn modelId="{A4474B46-D12C-4880-8273-97FBE07BDBC4}" type="presParOf" srcId="{A6455E82-27E4-49AA-95CA-0CB3CC86FA88}" destId="{8C6F5B85-9499-4698-B671-9AAEBFE2130B}" srcOrd="1" destOrd="0" presId="urn:microsoft.com/office/officeart/2005/8/layout/chevron2"/>
    <dgm:cxn modelId="{900FCC47-4CC4-455C-84E2-AC22CB794BFE}" type="presParOf" srcId="{BD6C8487-3F80-49E6-AA16-04727D83AC8D}" destId="{7334BB7A-4166-4FDB-A2DA-378C17134163}" srcOrd="3" destOrd="0" presId="urn:microsoft.com/office/officeart/2005/8/layout/chevron2"/>
    <dgm:cxn modelId="{F96AB655-3164-4FB1-B744-96A45BF35258}" type="presParOf" srcId="{BD6C8487-3F80-49E6-AA16-04727D83AC8D}" destId="{F5E129FD-FC83-48F6-A397-647963C355D2}" srcOrd="4" destOrd="0" presId="urn:microsoft.com/office/officeart/2005/8/layout/chevron2"/>
    <dgm:cxn modelId="{E540722C-1D96-4B38-BD9F-933F865245AE}" type="presParOf" srcId="{F5E129FD-FC83-48F6-A397-647963C355D2}" destId="{F5CB5F56-9606-4C4E-AADF-A1E6C278BF4E}" srcOrd="0" destOrd="0" presId="urn:microsoft.com/office/officeart/2005/8/layout/chevron2"/>
    <dgm:cxn modelId="{9F813B0F-DF0D-4789-AF3E-F5E872A6A0B4}" type="presParOf" srcId="{F5E129FD-FC83-48F6-A397-647963C355D2}" destId="{4261DE76-C342-46AA-8023-E00E61DDF2AC}" srcOrd="1" destOrd="0" presId="urn:microsoft.com/office/officeart/2005/8/layout/chevron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C24BCE-9018-4F0E-A341-6F930F80AAC5}">
      <dsp:nvSpPr>
        <dsp:cNvPr id="0" name=""/>
        <dsp:cNvSpPr/>
      </dsp:nvSpPr>
      <dsp:spPr>
        <a:xfrm rot="5400000">
          <a:off x="-251588" y="253099"/>
          <a:ext cx="1677255" cy="1174079"/>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b="1" kern="1200" dirty="0"/>
            <a:t>Political</a:t>
          </a:r>
        </a:p>
      </dsp:txBody>
      <dsp:txXfrm rot="-5400000">
        <a:off x="1" y="588551"/>
        <a:ext cx="1174079" cy="503176"/>
      </dsp:txXfrm>
    </dsp:sp>
    <dsp:sp modelId="{6FE267B3-836F-4ABE-882B-5818D0A909A2}">
      <dsp:nvSpPr>
        <dsp:cNvPr id="0" name=""/>
        <dsp:cNvSpPr/>
      </dsp:nvSpPr>
      <dsp:spPr>
        <a:xfrm rot="5400000">
          <a:off x="4880631" y="-3705041"/>
          <a:ext cx="1090216" cy="8503320"/>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4696" tIns="20955" rIns="20955" bIns="20955" numCol="1" spcCol="1270" anchor="ctr" anchorCtr="0">
          <a:noAutofit/>
        </a:bodyPr>
        <a:lstStyle/>
        <a:p>
          <a:pPr marL="285750" lvl="1" indent="-285750" algn="l" defTabSz="1466850">
            <a:lnSpc>
              <a:spcPct val="90000"/>
            </a:lnSpc>
            <a:spcBef>
              <a:spcPct val="0"/>
            </a:spcBef>
            <a:spcAft>
              <a:spcPct val="15000"/>
            </a:spcAft>
            <a:buChar char="•"/>
          </a:pPr>
          <a:r>
            <a:rPr lang="en-GB" sz="3300" kern="1200" dirty="0"/>
            <a:t>Data privacy regulations (GDPR) (Goddard, 2017).</a:t>
          </a:r>
          <a:endParaRPr lang="en-US" sz="3300" kern="1200" dirty="0"/>
        </a:p>
      </dsp:txBody>
      <dsp:txXfrm rot="-5400000">
        <a:off x="1174079" y="54731"/>
        <a:ext cx="8450100" cy="983776"/>
      </dsp:txXfrm>
    </dsp:sp>
    <dsp:sp modelId="{A6FA98DC-F048-40E4-9DFE-87B76D67BED4}">
      <dsp:nvSpPr>
        <dsp:cNvPr id="0" name=""/>
        <dsp:cNvSpPr/>
      </dsp:nvSpPr>
      <dsp:spPr>
        <a:xfrm rot="5400000">
          <a:off x="-251588" y="1737060"/>
          <a:ext cx="1677255" cy="1174079"/>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b="1" kern="1200" dirty="0"/>
            <a:t>Economic</a:t>
          </a:r>
        </a:p>
      </dsp:txBody>
      <dsp:txXfrm rot="-5400000">
        <a:off x="1" y="2072512"/>
        <a:ext cx="1174079" cy="503176"/>
      </dsp:txXfrm>
    </dsp:sp>
    <dsp:sp modelId="{8C6F5B85-9499-4698-B671-9AAEBFE2130B}">
      <dsp:nvSpPr>
        <dsp:cNvPr id="0" name=""/>
        <dsp:cNvSpPr/>
      </dsp:nvSpPr>
      <dsp:spPr>
        <a:xfrm rot="5400000">
          <a:off x="4880631" y="-2221080"/>
          <a:ext cx="1090216" cy="8503320"/>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4696" tIns="20955" rIns="20955" bIns="20955" numCol="1" spcCol="1270" anchor="ctr" anchorCtr="0">
          <a:noAutofit/>
        </a:bodyPr>
        <a:lstStyle/>
        <a:p>
          <a:pPr marL="285750" lvl="1" indent="-285750" algn="l" defTabSz="1466850">
            <a:lnSpc>
              <a:spcPct val="90000"/>
            </a:lnSpc>
            <a:spcBef>
              <a:spcPct val="0"/>
            </a:spcBef>
            <a:spcAft>
              <a:spcPct val="15000"/>
            </a:spcAft>
            <a:buChar char="•"/>
          </a:pPr>
          <a:r>
            <a:rPr lang="en-GB" sz="3300" kern="1200" dirty="0"/>
            <a:t>Balancing high AI implementation costs with ROI (Ivanov and Webster, 2019).</a:t>
          </a:r>
          <a:endParaRPr lang="en-US" sz="3300" kern="1200" dirty="0"/>
        </a:p>
      </dsp:txBody>
      <dsp:txXfrm rot="-5400000">
        <a:off x="1174079" y="1538692"/>
        <a:ext cx="8450100" cy="983776"/>
      </dsp:txXfrm>
    </dsp:sp>
    <dsp:sp modelId="{F5CB5F56-9606-4C4E-AADF-A1E6C278BF4E}">
      <dsp:nvSpPr>
        <dsp:cNvPr id="0" name=""/>
        <dsp:cNvSpPr/>
      </dsp:nvSpPr>
      <dsp:spPr>
        <a:xfrm rot="5400000">
          <a:off x="-251588" y="3221021"/>
          <a:ext cx="1677255" cy="1174079"/>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b="1" kern="1200" dirty="0"/>
            <a:t>Social</a:t>
          </a:r>
        </a:p>
      </dsp:txBody>
      <dsp:txXfrm rot="-5400000">
        <a:off x="1" y="3556473"/>
        <a:ext cx="1174079" cy="503176"/>
      </dsp:txXfrm>
    </dsp:sp>
    <dsp:sp modelId="{4261DE76-C342-46AA-8023-E00E61DDF2AC}">
      <dsp:nvSpPr>
        <dsp:cNvPr id="0" name=""/>
        <dsp:cNvSpPr/>
      </dsp:nvSpPr>
      <dsp:spPr>
        <a:xfrm rot="5400000">
          <a:off x="4880631" y="-737119"/>
          <a:ext cx="1090216" cy="8503320"/>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4696" tIns="20955" rIns="20955" bIns="20955" numCol="1" spcCol="1270" anchor="ctr" anchorCtr="0">
          <a:noAutofit/>
        </a:bodyPr>
        <a:lstStyle/>
        <a:p>
          <a:pPr marL="285750" lvl="1" indent="-285750" algn="l" defTabSz="1466850">
            <a:lnSpc>
              <a:spcPct val="90000"/>
            </a:lnSpc>
            <a:spcBef>
              <a:spcPct val="0"/>
            </a:spcBef>
            <a:spcAft>
              <a:spcPct val="15000"/>
            </a:spcAft>
            <a:buChar char="•"/>
          </a:pPr>
          <a:r>
            <a:rPr lang="en-GB" sz="3300" kern="1200" dirty="0"/>
            <a:t>Guests favour contactless, tech-enabled services (Lin and </a:t>
          </a:r>
          <a:r>
            <a:rPr lang="en-GB" sz="3300" kern="1200" dirty="0" err="1"/>
            <a:t>Mattila</a:t>
          </a:r>
          <a:r>
            <a:rPr lang="en-GB" sz="3300" kern="1200" dirty="0"/>
            <a:t>, 2021).</a:t>
          </a:r>
          <a:endParaRPr lang="en-US" sz="3300" kern="1200" dirty="0"/>
        </a:p>
      </dsp:txBody>
      <dsp:txXfrm rot="-5400000">
        <a:off x="1174079" y="3022653"/>
        <a:ext cx="8450100" cy="983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C24BCE-9018-4F0E-A341-6F930F80AAC5}">
      <dsp:nvSpPr>
        <dsp:cNvPr id="0" name=""/>
        <dsp:cNvSpPr/>
      </dsp:nvSpPr>
      <dsp:spPr>
        <a:xfrm rot="5400000">
          <a:off x="-251342" y="255121"/>
          <a:ext cx="1675617" cy="1172932"/>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1" kern="1200" dirty="0"/>
            <a:t>Technological</a:t>
          </a:r>
        </a:p>
      </dsp:txBody>
      <dsp:txXfrm rot="-5400000">
        <a:off x="1" y="590244"/>
        <a:ext cx="1172932" cy="502685"/>
      </dsp:txXfrm>
    </dsp:sp>
    <dsp:sp modelId="{6FE267B3-836F-4ABE-882B-5818D0A909A2}">
      <dsp:nvSpPr>
        <dsp:cNvPr id="0" name=""/>
        <dsp:cNvSpPr/>
      </dsp:nvSpPr>
      <dsp:spPr>
        <a:xfrm rot="5400000">
          <a:off x="5032704" y="-3855992"/>
          <a:ext cx="1089724" cy="8809267"/>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4696" tIns="20955" rIns="20955" bIns="20955" numCol="1" spcCol="1270" anchor="ctr" anchorCtr="0">
          <a:noAutofit/>
        </a:bodyPr>
        <a:lstStyle/>
        <a:p>
          <a:pPr marL="285750" lvl="1" indent="-285750" algn="l" defTabSz="1466850">
            <a:lnSpc>
              <a:spcPct val="90000"/>
            </a:lnSpc>
            <a:spcBef>
              <a:spcPct val="0"/>
            </a:spcBef>
            <a:spcAft>
              <a:spcPct val="15000"/>
            </a:spcAft>
            <a:buChar char="•"/>
          </a:pPr>
          <a:r>
            <a:rPr lang="en-GB" sz="3300" kern="1200" dirty="0"/>
            <a:t>Data privacy regulations (GDPR) (Goddard, 2017).</a:t>
          </a:r>
          <a:endParaRPr lang="en-US" sz="3300" kern="1200" dirty="0"/>
        </a:p>
      </dsp:txBody>
      <dsp:txXfrm rot="-5400000">
        <a:off x="1172933" y="56975"/>
        <a:ext cx="8756071" cy="983332"/>
      </dsp:txXfrm>
    </dsp:sp>
    <dsp:sp modelId="{A6FA98DC-F048-40E4-9DFE-87B76D67BED4}">
      <dsp:nvSpPr>
        <dsp:cNvPr id="0" name=""/>
        <dsp:cNvSpPr/>
      </dsp:nvSpPr>
      <dsp:spPr>
        <a:xfrm rot="5400000">
          <a:off x="-251342" y="1737633"/>
          <a:ext cx="1675617" cy="1172932"/>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1" kern="1200" dirty="0"/>
            <a:t>Environmental</a:t>
          </a:r>
        </a:p>
      </dsp:txBody>
      <dsp:txXfrm rot="-5400000">
        <a:off x="1" y="2072756"/>
        <a:ext cx="1172932" cy="502685"/>
      </dsp:txXfrm>
    </dsp:sp>
    <dsp:sp modelId="{8C6F5B85-9499-4698-B671-9AAEBFE2130B}">
      <dsp:nvSpPr>
        <dsp:cNvPr id="0" name=""/>
        <dsp:cNvSpPr/>
      </dsp:nvSpPr>
      <dsp:spPr>
        <a:xfrm rot="5400000">
          <a:off x="5032990" y="-2373766"/>
          <a:ext cx="1089151" cy="8809267"/>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4696" tIns="20955" rIns="20955" bIns="20955" numCol="1" spcCol="1270" anchor="ctr" anchorCtr="0">
          <a:noAutofit/>
        </a:bodyPr>
        <a:lstStyle/>
        <a:p>
          <a:pPr marL="285750" lvl="1" indent="-285750" algn="l" defTabSz="1466850">
            <a:lnSpc>
              <a:spcPct val="90000"/>
            </a:lnSpc>
            <a:spcBef>
              <a:spcPct val="0"/>
            </a:spcBef>
            <a:spcAft>
              <a:spcPct val="15000"/>
            </a:spcAft>
            <a:buChar char="•"/>
          </a:pPr>
          <a:r>
            <a:rPr lang="en-GB" sz="3300" kern="1200" dirty="0"/>
            <a:t>Balancing high AI implementation costs with ROI (Ivanov and Webster, 2019).</a:t>
          </a:r>
          <a:endParaRPr lang="en-US" sz="3300" kern="1200" dirty="0"/>
        </a:p>
      </dsp:txBody>
      <dsp:txXfrm rot="-5400000">
        <a:off x="1172932" y="1539460"/>
        <a:ext cx="8756099" cy="982815"/>
      </dsp:txXfrm>
    </dsp:sp>
    <dsp:sp modelId="{F5CB5F56-9606-4C4E-AADF-A1E6C278BF4E}">
      <dsp:nvSpPr>
        <dsp:cNvPr id="0" name=""/>
        <dsp:cNvSpPr/>
      </dsp:nvSpPr>
      <dsp:spPr>
        <a:xfrm rot="5400000">
          <a:off x="-251342" y="3220145"/>
          <a:ext cx="1675617" cy="1172932"/>
        </a:xfrm>
        <a:prstGeom prst="chevron">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1" kern="1200" dirty="0"/>
            <a:t>Legal</a:t>
          </a:r>
        </a:p>
      </dsp:txBody>
      <dsp:txXfrm rot="-5400000">
        <a:off x="1" y="3555268"/>
        <a:ext cx="1172932" cy="502685"/>
      </dsp:txXfrm>
    </dsp:sp>
    <dsp:sp modelId="{4261DE76-C342-46AA-8023-E00E61DDF2AC}">
      <dsp:nvSpPr>
        <dsp:cNvPr id="0" name=""/>
        <dsp:cNvSpPr/>
      </dsp:nvSpPr>
      <dsp:spPr>
        <a:xfrm rot="5400000">
          <a:off x="5032990" y="-891254"/>
          <a:ext cx="1089151" cy="8809267"/>
        </a:xfrm>
        <a:prstGeom prst="round2SameRect">
          <a:avLst/>
        </a:prstGeom>
        <a:solidFill>
          <a:schemeClr val="dk2">
            <a:alpha val="90000"/>
            <a:tint val="4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34696" tIns="20955" rIns="20955" bIns="20955" numCol="1" spcCol="1270" anchor="ctr" anchorCtr="0">
          <a:noAutofit/>
        </a:bodyPr>
        <a:lstStyle/>
        <a:p>
          <a:pPr marL="285750" lvl="1" indent="-285750" algn="l" defTabSz="1466850">
            <a:lnSpc>
              <a:spcPct val="90000"/>
            </a:lnSpc>
            <a:spcBef>
              <a:spcPct val="0"/>
            </a:spcBef>
            <a:spcAft>
              <a:spcPct val="15000"/>
            </a:spcAft>
            <a:buChar char="•"/>
          </a:pPr>
          <a:r>
            <a:rPr lang="en-GB" sz="3300" kern="1200" dirty="0"/>
            <a:t>Guests favour contactless, tech-enabled services (Lin and </a:t>
          </a:r>
          <a:r>
            <a:rPr lang="en-GB" sz="3300" kern="1200" dirty="0" err="1"/>
            <a:t>Mattila</a:t>
          </a:r>
          <a:r>
            <a:rPr lang="en-GB" sz="3300" kern="1200" dirty="0"/>
            <a:t>, 2021).</a:t>
          </a:r>
          <a:endParaRPr lang="en-US" sz="3300" kern="1200" dirty="0"/>
        </a:p>
      </dsp:txBody>
      <dsp:txXfrm rot="-5400000">
        <a:off x="1172932" y="3021972"/>
        <a:ext cx="8756099" cy="98281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81C308-F8CC-4418-906F-DCB4E68DFAEA}" type="datetimeFigureOut">
              <a:rPr lang="en-GB" smtClean="0"/>
              <a:t>31/10/2024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749633-12BA-43AA-9883-7361D7544690}" type="slidenum">
              <a:rPr lang="en-GB" smtClean="0"/>
              <a:t>‹#›</a:t>
            </a:fld>
            <a:endParaRPr lang="en-GB"/>
          </a:p>
        </p:txBody>
      </p:sp>
    </p:spTree>
    <p:extLst>
      <p:ext uri="{BB962C8B-B14F-4D97-AF65-F5344CB8AC3E}">
        <p14:creationId xmlns:p14="http://schemas.microsoft.com/office/powerpoint/2010/main" val="342452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749633-12BA-43AA-9883-7361D7544690}" type="slidenum">
              <a:rPr lang="en-GB" smtClean="0"/>
              <a:t>1</a:t>
            </a:fld>
            <a:endParaRPr lang="en-GB"/>
          </a:p>
        </p:txBody>
      </p:sp>
    </p:spTree>
    <p:extLst>
      <p:ext uri="{BB962C8B-B14F-4D97-AF65-F5344CB8AC3E}">
        <p14:creationId xmlns:p14="http://schemas.microsoft.com/office/powerpoint/2010/main" val="2251400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Digitalisation has evolved the hospitality industry by improving guests’ satisfaction, customer satisfaction, and organisational productivity. This is true of Pullman London St Pancras, which integrates services such as AI, automation, and service robots into the provision of services. For example, mobile app check-in is possible, and robots are used to clean and provide room services (Ivanov and Webster, 2019). This transformation became even more relevant after COVID-19 as guests seek personalisation and will not want contact. Le employ is no longer a luxury but a necessity, becoming quintessential in a competitive market.</a:t>
            </a:r>
          </a:p>
        </p:txBody>
      </p:sp>
      <p:sp>
        <p:nvSpPr>
          <p:cNvPr id="4" name="Slide Number Placeholder 3"/>
          <p:cNvSpPr>
            <a:spLocks noGrp="1"/>
          </p:cNvSpPr>
          <p:nvPr>
            <p:ph type="sldNum" sz="quarter" idx="5"/>
          </p:nvPr>
        </p:nvSpPr>
        <p:spPr/>
        <p:txBody>
          <a:bodyPr/>
          <a:lstStyle/>
          <a:p>
            <a:fld id="{78749633-12BA-43AA-9883-7361D7544690}" type="slidenum">
              <a:rPr lang="en-GB" smtClean="0"/>
              <a:t>3</a:t>
            </a:fld>
            <a:endParaRPr lang="en-GB"/>
          </a:p>
        </p:txBody>
      </p:sp>
    </p:spTree>
    <p:extLst>
      <p:ext uri="{BB962C8B-B14F-4D97-AF65-F5344CB8AC3E}">
        <p14:creationId xmlns:p14="http://schemas.microsoft.com/office/powerpoint/2010/main" val="2570216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transformation is defined as using sophisticated technologies such as AU, mobile applications, and service robotics in the hotel industry. This specific transition has revolutionised the guest experience and made the interaction more personalised and desirably swift. For instance, using a digital concierge means responding to guest inquiries quickly, and service robots improve room service (Lin and </a:t>
            </a:r>
            <a:r>
              <a:rPr lang="en-GB" sz="1200" kern="1200" dirty="0" err="1">
                <a:solidFill>
                  <a:schemeClr val="tx1"/>
                </a:solidFill>
                <a:effectLst/>
                <a:latin typeface="+mn-lt"/>
                <a:ea typeface="+mn-ea"/>
                <a:cs typeface="+mn-cs"/>
              </a:rPr>
              <a:t>Mattila</a:t>
            </a:r>
            <a:r>
              <a:rPr lang="en-GB" sz="1200" kern="1200" dirty="0">
                <a:solidFill>
                  <a:schemeClr val="tx1"/>
                </a:solidFill>
                <a:effectLst/>
                <a:latin typeface="+mn-lt"/>
                <a:ea typeface="+mn-ea"/>
                <a:cs typeface="+mn-cs"/>
              </a:rPr>
              <a:t>, 2021). Some more advanced features include keyless entry, which cuts down waiting-around times. Hence, the more the hotels embrace these technologies, the more they must fund these systems to remain relevant. </a:t>
            </a:r>
          </a:p>
          <a:p>
            <a:endParaRPr lang="en-GB" dirty="0"/>
          </a:p>
        </p:txBody>
      </p:sp>
      <p:sp>
        <p:nvSpPr>
          <p:cNvPr id="4" name="Slide Number Placeholder 3"/>
          <p:cNvSpPr>
            <a:spLocks noGrp="1"/>
          </p:cNvSpPr>
          <p:nvPr>
            <p:ph type="sldNum" sz="quarter" idx="5"/>
          </p:nvPr>
        </p:nvSpPr>
        <p:spPr/>
        <p:txBody>
          <a:bodyPr/>
          <a:lstStyle/>
          <a:p>
            <a:fld id="{78749633-12BA-43AA-9883-7361D7544690}" type="slidenum">
              <a:rPr lang="en-GB" smtClean="0"/>
              <a:t>4</a:t>
            </a:fld>
            <a:endParaRPr lang="en-GB"/>
          </a:p>
        </p:txBody>
      </p:sp>
    </p:spTree>
    <p:extLst>
      <p:ext uri="{BB962C8B-B14F-4D97-AF65-F5344CB8AC3E}">
        <p14:creationId xmlns:p14="http://schemas.microsoft.com/office/powerpoint/2010/main" val="2720816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 automation, and the Internet of Things (</a:t>
            </a:r>
            <a:r>
              <a:rPr lang="en-GB" sz="1200" kern="1200" dirty="0" err="1">
                <a:solidFill>
                  <a:schemeClr val="tx1"/>
                </a:solidFill>
                <a:effectLst/>
                <a:latin typeface="+mn-lt"/>
                <a:ea typeface="+mn-ea"/>
                <a:cs typeface="+mn-cs"/>
              </a:rPr>
              <a:t>IoT</a:t>
            </a:r>
            <a:r>
              <a:rPr lang="en-GB" sz="1200" kern="1200" dirty="0">
                <a:solidFill>
                  <a:schemeClr val="tx1"/>
                </a:solidFill>
                <a:effectLst/>
                <a:latin typeface="+mn-lt"/>
                <a:ea typeface="+mn-ea"/>
                <a:cs typeface="+mn-cs"/>
              </a:rPr>
              <a:t>) are key drivers of this transformation. For example, AI personalises guest services by analysing past behaviours to predict preferences (</a:t>
            </a:r>
            <a:r>
              <a:rPr lang="en-GB" sz="1200" kern="1200" dirty="0" err="1">
                <a:solidFill>
                  <a:schemeClr val="tx1"/>
                </a:solidFill>
                <a:effectLst/>
                <a:latin typeface="+mn-lt"/>
                <a:ea typeface="+mn-ea"/>
                <a:cs typeface="+mn-cs"/>
              </a:rPr>
              <a:t>Saxena</a:t>
            </a:r>
            <a:r>
              <a:rPr lang="en-GB" sz="1200" kern="1200" dirty="0">
                <a:solidFill>
                  <a:schemeClr val="tx1"/>
                </a:solidFill>
                <a:effectLst/>
                <a:latin typeface="+mn-lt"/>
                <a:ea typeface="+mn-ea"/>
                <a:cs typeface="+mn-cs"/>
              </a:rPr>
              <a:t>, Gupta and Kumar, 2024). The pandemic accelerated the shift toward contactless services, as seen in the increased demand for mobile apps and service robots (Lin and </a:t>
            </a:r>
            <a:r>
              <a:rPr lang="en-GB" sz="1200" kern="1200" dirty="0" err="1">
                <a:solidFill>
                  <a:schemeClr val="tx1"/>
                </a:solidFill>
                <a:effectLst/>
                <a:latin typeface="+mn-lt"/>
                <a:ea typeface="+mn-ea"/>
                <a:cs typeface="+mn-cs"/>
              </a:rPr>
              <a:t>Mattila</a:t>
            </a:r>
            <a:r>
              <a:rPr lang="en-GB" sz="1200" kern="1200" dirty="0">
                <a:solidFill>
                  <a:schemeClr val="tx1"/>
                </a:solidFill>
                <a:effectLst/>
                <a:latin typeface="+mn-lt"/>
                <a:ea typeface="+mn-ea"/>
                <a:cs typeface="+mn-cs"/>
              </a:rPr>
              <a:t>, 2021). These technologies are now essential in improving efficiency and meeting guest expectations. Theories on AI personalisation show that it enhances guest satisfaction and operational efficiency by offering more tailored services (Ivanov and Webster, 2019).</a:t>
            </a:r>
          </a:p>
          <a:p>
            <a:endParaRPr lang="en-GB" dirty="0"/>
          </a:p>
        </p:txBody>
      </p:sp>
      <p:sp>
        <p:nvSpPr>
          <p:cNvPr id="4" name="Slide Number Placeholder 3"/>
          <p:cNvSpPr>
            <a:spLocks noGrp="1"/>
          </p:cNvSpPr>
          <p:nvPr>
            <p:ph type="sldNum" sz="quarter" idx="5"/>
          </p:nvPr>
        </p:nvSpPr>
        <p:spPr/>
        <p:txBody>
          <a:bodyPr/>
          <a:lstStyle/>
          <a:p>
            <a:fld id="{78749633-12BA-43AA-9883-7361D7544690}" type="slidenum">
              <a:rPr lang="en-GB" smtClean="0"/>
              <a:t>5</a:t>
            </a:fld>
            <a:endParaRPr lang="en-GB"/>
          </a:p>
        </p:txBody>
      </p:sp>
    </p:spTree>
    <p:extLst>
      <p:ext uri="{BB962C8B-B14F-4D97-AF65-F5344CB8AC3E}">
        <p14:creationId xmlns:p14="http://schemas.microsoft.com/office/powerpoint/2010/main" val="3656407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Political, economic, and social factors significantly influence digital transformation. Politically, regulations like the GDPR impact how hotels handle guest data. Hotels must ensure compliance to avoid penalties and protect guest privacy (Goddard, 2017). Economically, while the initial costs of implementing AI are high, the long-term return on investment (ROI) through improved efficiency and customer retention is substantial (Ivanov and Webster, 2019). Socially, guests are now more inclined towards contactless, tech-enabled services due to health concerns post-pandemic (Lin and </a:t>
            </a:r>
            <a:r>
              <a:rPr lang="en-GB" sz="1200" kern="1200" dirty="0" err="1">
                <a:solidFill>
                  <a:schemeClr val="tx1"/>
                </a:solidFill>
                <a:effectLst/>
                <a:latin typeface="+mn-lt"/>
                <a:ea typeface="+mn-ea"/>
                <a:cs typeface="+mn-cs"/>
              </a:rPr>
              <a:t>Mattila</a:t>
            </a:r>
            <a:r>
              <a:rPr lang="en-GB" sz="1200" kern="1200" dirty="0">
                <a:solidFill>
                  <a:schemeClr val="tx1"/>
                </a:solidFill>
                <a:effectLst/>
                <a:latin typeface="+mn-lt"/>
                <a:ea typeface="+mn-ea"/>
                <a:cs typeface="+mn-cs"/>
              </a:rPr>
              <a:t>, 2021). This shift has increased demand for digital check-ins and automated room services.</a:t>
            </a:r>
          </a:p>
          <a:p>
            <a:endParaRPr lang="en-GB" dirty="0"/>
          </a:p>
        </p:txBody>
      </p:sp>
      <p:sp>
        <p:nvSpPr>
          <p:cNvPr id="4" name="Slide Number Placeholder 3"/>
          <p:cNvSpPr>
            <a:spLocks noGrp="1"/>
          </p:cNvSpPr>
          <p:nvPr>
            <p:ph type="sldNum" sz="quarter" idx="5"/>
          </p:nvPr>
        </p:nvSpPr>
        <p:spPr/>
        <p:txBody>
          <a:bodyPr/>
          <a:lstStyle/>
          <a:p>
            <a:fld id="{78749633-12BA-43AA-9883-7361D7544690}" type="slidenum">
              <a:rPr lang="en-GB" smtClean="0"/>
              <a:t>6</a:t>
            </a:fld>
            <a:endParaRPr lang="en-GB"/>
          </a:p>
        </p:txBody>
      </p:sp>
    </p:spTree>
    <p:extLst>
      <p:ext uri="{BB962C8B-B14F-4D97-AF65-F5344CB8AC3E}">
        <p14:creationId xmlns:p14="http://schemas.microsoft.com/office/powerpoint/2010/main" val="1176157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Technological advancements in AI and automation have enabled hotels to offer keyless entry, personalised services, and more efficient operations. For instance, service robots can manage housekeeping tasks and provide concierge services, improving guest satisfaction and staff productivity. Environmental sustainability is also enhanced through AI-driven energy management systems, such as smart thermostats, which optimise energy use (EHL Graduate School, 2024). Legal compliance with GDPR is crucial in managing guest data securely. Non-compliance can result in significant penalties and damage the hotel's reputation (Goddard, 2017).</a:t>
            </a:r>
          </a:p>
          <a:p>
            <a:endParaRPr lang="en-GB" dirty="0"/>
          </a:p>
        </p:txBody>
      </p:sp>
      <p:sp>
        <p:nvSpPr>
          <p:cNvPr id="4" name="Slide Number Placeholder 3"/>
          <p:cNvSpPr>
            <a:spLocks noGrp="1"/>
          </p:cNvSpPr>
          <p:nvPr>
            <p:ph type="sldNum" sz="quarter" idx="5"/>
          </p:nvPr>
        </p:nvSpPr>
        <p:spPr/>
        <p:txBody>
          <a:bodyPr/>
          <a:lstStyle/>
          <a:p>
            <a:fld id="{78749633-12BA-43AA-9883-7361D7544690}" type="slidenum">
              <a:rPr lang="en-GB" smtClean="0"/>
              <a:t>7</a:t>
            </a:fld>
            <a:endParaRPr lang="en-GB"/>
          </a:p>
        </p:txBody>
      </p:sp>
    </p:spTree>
    <p:extLst>
      <p:ext uri="{BB962C8B-B14F-4D97-AF65-F5344CB8AC3E}">
        <p14:creationId xmlns:p14="http://schemas.microsoft.com/office/powerpoint/2010/main" val="6968669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Pullman London St Pancras, AI and automation are central to the hotel’s operations. The hotel uses service robots, keyless entry, and mobile apps to streamline guest experiences (Carl, 2024). Guests can control room features like lighting and temperature through apps, offering a more personalised experience. Globally, major hotel chains like Hilton’s Connected Room and Alibaba’s </a:t>
            </a:r>
            <a:r>
              <a:rPr lang="en-GB" sz="1200" kern="1200" dirty="0" err="1">
                <a:solidFill>
                  <a:schemeClr val="tx1"/>
                </a:solidFill>
                <a:effectLst/>
                <a:latin typeface="+mn-lt"/>
                <a:ea typeface="+mn-ea"/>
                <a:cs typeface="+mn-cs"/>
              </a:rPr>
              <a:t>FlyZoo</a:t>
            </a:r>
            <a:r>
              <a:rPr lang="en-GB" sz="1200" kern="1200" dirty="0">
                <a:solidFill>
                  <a:schemeClr val="tx1"/>
                </a:solidFill>
                <a:effectLst/>
                <a:latin typeface="+mn-lt"/>
                <a:ea typeface="+mn-ea"/>
                <a:cs typeface="+mn-cs"/>
              </a:rPr>
              <a:t> have adopted similar technologies (Escobar, 2017). However, challenges remain, such as the high cost of implementation and the need to balance automation with maintaining personal interactions. Some guests still prefer human interaction, making this balance crucial (</a:t>
            </a:r>
            <a:r>
              <a:rPr lang="en-GB" sz="1200" kern="1200" dirty="0" err="1">
                <a:solidFill>
                  <a:schemeClr val="tx1"/>
                </a:solidFill>
                <a:effectLst/>
                <a:latin typeface="+mn-lt"/>
                <a:ea typeface="+mn-ea"/>
                <a:cs typeface="+mn-cs"/>
              </a:rPr>
              <a:t>Khogali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Mekid</a:t>
            </a:r>
            <a:r>
              <a:rPr lang="en-GB" sz="1200" kern="1200" dirty="0">
                <a:solidFill>
                  <a:schemeClr val="tx1"/>
                </a:solidFill>
                <a:effectLst/>
                <a:latin typeface="+mn-lt"/>
                <a:ea typeface="+mn-ea"/>
                <a:cs typeface="+mn-cs"/>
              </a:rPr>
              <a:t>, 2023).</a:t>
            </a:r>
          </a:p>
          <a:p>
            <a:endParaRPr lang="en-GB" dirty="0"/>
          </a:p>
        </p:txBody>
      </p:sp>
      <p:sp>
        <p:nvSpPr>
          <p:cNvPr id="4" name="Slide Number Placeholder 3"/>
          <p:cNvSpPr>
            <a:spLocks noGrp="1"/>
          </p:cNvSpPr>
          <p:nvPr>
            <p:ph type="sldNum" sz="quarter" idx="5"/>
          </p:nvPr>
        </p:nvSpPr>
        <p:spPr/>
        <p:txBody>
          <a:bodyPr/>
          <a:lstStyle/>
          <a:p>
            <a:fld id="{78749633-12BA-43AA-9883-7361D7544690}" type="slidenum">
              <a:rPr lang="en-GB" smtClean="0"/>
              <a:t>8</a:t>
            </a:fld>
            <a:endParaRPr lang="en-GB"/>
          </a:p>
        </p:txBody>
      </p:sp>
    </p:spTree>
    <p:extLst>
      <p:ext uri="{BB962C8B-B14F-4D97-AF65-F5344CB8AC3E}">
        <p14:creationId xmlns:p14="http://schemas.microsoft.com/office/powerpoint/2010/main" val="2857375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Hotels must invest in AI that can predict guest preferences and personalise services to stay competitive. For example, predictive AI can anticipate room settings and suggest personalised activities (Lin and </a:t>
            </a:r>
            <a:r>
              <a:rPr lang="en-GB" sz="1200" kern="1200" dirty="0" err="1">
                <a:solidFill>
                  <a:schemeClr val="tx1"/>
                </a:solidFill>
                <a:effectLst/>
                <a:latin typeface="+mn-lt"/>
                <a:ea typeface="+mn-ea"/>
                <a:cs typeface="+mn-cs"/>
              </a:rPr>
              <a:t>Mattila</a:t>
            </a:r>
            <a:r>
              <a:rPr lang="en-GB" sz="1200" kern="1200" dirty="0">
                <a:solidFill>
                  <a:schemeClr val="tx1"/>
                </a:solidFill>
                <a:effectLst/>
                <a:latin typeface="+mn-lt"/>
                <a:ea typeface="+mn-ea"/>
                <a:cs typeface="+mn-cs"/>
              </a:rPr>
              <a:t>, 2021). For management, the key is blending AI with human employees. Robots can handle routine tasks, allowing staff to focus on high-touch services. This balance ensures that technology enhances, rather than replaces, the human touch essential in hospitality. From a sustainability perspective, digital solutions like AI-driven energy management can help reduce energy consumption and meet environmental goals (</a:t>
            </a:r>
            <a:r>
              <a:rPr lang="en-GB" sz="1200" kern="1200" dirty="0" err="1">
                <a:solidFill>
                  <a:schemeClr val="tx1"/>
                </a:solidFill>
                <a:effectLst/>
                <a:latin typeface="+mn-lt"/>
                <a:ea typeface="+mn-ea"/>
                <a:cs typeface="+mn-cs"/>
              </a:rPr>
              <a:t>Schäuble</a:t>
            </a:r>
            <a:r>
              <a:rPr lang="en-GB" sz="1200" kern="1200" dirty="0">
                <a:solidFill>
                  <a:schemeClr val="tx1"/>
                </a:solidFill>
                <a:effectLst/>
                <a:latin typeface="+mn-lt"/>
                <a:ea typeface="+mn-ea"/>
                <a:cs typeface="+mn-cs"/>
              </a:rPr>
              <a:t>, Marian and </a:t>
            </a:r>
            <a:r>
              <a:rPr lang="en-GB" sz="1200" kern="1200" dirty="0" err="1">
                <a:solidFill>
                  <a:schemeClr val="tx1"/>
                </a:solidFill>
                <a:effectLst/>
                <a:latin typeface="+mn-lt"/>
                <a:ea typeface="+mn-ea"/>
                <a:cs typeface="+mn-cs"/>
              </a:rPr>
              <a:t>Cremonese</a:t>
            </a:r>
            <a:r>
              <a:rPr lang="en-GB" sz="1200" kern="1200" dirty="0">
                <a:solidFill>
                  <a:schemeClr val="tx1"/>
                </a:solidFill>
                <a:effectLst/>
                <a:latin typeface="+mn-lt"/>
                <a:ea typeface="+mn-ea"/>
                <a:cs typeface="+mn-cs"/>
              </a:rPr>
              <a:t>, 2020).</a:t>
            </a:r>
          </a:p>
          <a:p>
            <a:endParaRPr lang="en-GB" dirty="0"/>
          </a:p>
        </p:txBody>
      </p:sp>
      <p:sp>
        <p:nvSpPr>
          <p:cNvPr id="4" name="Slide Number Placeholder 3"/>
          <p:cNvSpPr>
            <a:spLocks noGrp="1"/>
          </p:cNvSpPr>
          <p:nvPr>
            <p:ph type="sldNum" sz="quarter" idx="5"/>
          </p:nvPr>
        </p:nvSpPr>
        <p:spPr/>
        <p:txBody>
          <a:bodyPr/>
          <a:lstStyle/>
          <a:p>
            <a:fld id="{78749633-12BA-43AA-9883-7361D7544690}" type="slidenum">
              <a:rPr lang="en-GB" smtClean="0"/>
              <a:t>9</a:t>
            </a:fld>
            <a:endParaRPr lang="en-GB"/>
          </a:p>
        </p:txBody>
      </p:sp>
    </p:spTree>
    <p:extLst>
      <p:ext uri="{BB962C8B-B14F-4D97-AF65-F5344CB8AC3E}">
        <p14:creationId xmlns:p14="http://schemas.microsoft.com/office/powerpoint/2010/main" val="29196040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transformation is vital in improving guest satisfaction and operational efficiency. AI and automation streamline processes, personalise guest services, and reduce costs. However, hotels must balance this with human interaction, as many guests still value personal service. Future success in the hospitality industry depends on embracing technology while maintaining the essential human touch. Hotels like Pullman can ensure long-term competitiveness and success in a fast-evolving industry by investing in AI and aligning it with sustainability goals.</a:t>
            </a:r>
          </a:p>
          <a:p>
            <a:endParaRPr lang="en-GB" dirty="0"/>
          </a:p>
        </p:txBody>
      </p:sp>
      <p:sp>
        <p:nvSpPr>
          <p:cNvPr id="4" name="Slide Number Placeholder 3"/>
          <p:cNvSpPr>
            <a:spLocks noGrp="1"/>
          </p:cNvSpPr>
          <p:nvPr>
            <p:ph type="sldNum" sz="quarter" idx="5"/>
          </p:nvPr>
        </p:nvSpPr>
        <p:spPr/>
        <p:txBody>
          <a:bodyPr/>
          <a:lstStyle/>
          <a:p>
            <a:fld id="{78749633-12BA-43AA-9883-7361D7544690}" type="slidenum">
              <a:rPr lang="en-GB" smtClean="0"/>
              <a:t>10</a:t>
            </a:fld>
            <a:endParaRPr lang="en-GB"/>
          </a:p>
        </p:txBody>
      </p:sp>
    </p:spTree>
    <p:extLst>
      <p:ext uri="{BB962C8B-B14F-4D97-AF65-F5344CB8AC3E}">
        <p14:creationId xmlns:p14="http://schemas.microsoft.com/office/powerpoint/2010/main" val="3363193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Carl, K. (2024). </a:t>
            </a:r>
            <a:r>
              <a:rPr lang="en-GB" sz="1200" i="1" kern="1200" dirty="0">
                <a:solidFill>
                  <a:schemeClr val="tx1"/>
                </a:solidFill>
                <a:effectLst/>
                <a:latin typeface="+mn-lt"/>
                <a:ea typeface="+mn-ea"/>
                <a:cs typeface="+mn-cs"/>
              </a:rPr>
              <a:t>Transforming the Hospitality Industry: AI’s Evolving Impact on Customer Experience and Hotel Operations</a:t>
            </a:r>
            <a:r>
              <a:rPr lang="en-GB" sz="1200" kern="1200" dirty="0">
                <a:solidFill>
                  <a:schemeClr val="tx1"/>
                </a:solidFill>
                <a:effectLst/>
                <a:latin typeface="+mn-lt"/>
                <a:ea typeface="+mn-ea"/>
                <a:cs typeface="+mn-cs"/>
              </a:rPr>
              <a:t>. [online] Alvarez &amp; </a:t>
            </a:r>
            <a:r>
              <a:rPr lang="en-GB" sz="1200" kern="1200" dirty="0" err="1">
                <a:solidFill>
                  <a:schemeClr val="tx1"/>
                </a:solidFill>
                <a:effectLst/>
                <a:latin typeface="+mn-lt"/>
                <a:ea typeface="+mn-ea"/>
                <a:cs typeface="+mn-cs"/>
              </a:rPr>
              <a:t>Marsal</a:t>
            </a:r>
            <a:r>
              <a:rPr lang="en-GB" sz="1200" kern="1200" dirty="0">
                <a:solidFill>
                  <a:schemeClr val="tx1"/>
                </a:solidFill>
                <a:effectLst/>
                <a:latin typeface="+mn-lt"/>
                <a:ea typeface="+mn-ea"/>
                <a:cs typeface="+mn-cs"/>
              </a:rPr>
              <a:t> | Management Consulting | Professional Services. Available at: https://www.alvarezandmarsal.com/insights/transforming-hospitality-industry-ais-evolving-impact-customer-experience-and-hotel.</a:t>
            </a:r>
          </a:p>
          <a:p>
            <a:r>
              <a:rPr lang="en-GB" sz="1200" kern="1200" dirty="0">
                <a:solidFill>
                  <a:schemeClr val="tx1"/>
                </a:solidFill>
                <a:effectLst/>
                <a:latin typeface="+mn-lt"/>
                <a:ea typeface="+mn-ea"/>
                <a:cs typeface="+mn-cs"/>
              </a:rPr>
              <a:t>EHL Graduate School (2024). </a:t>
            </a:r>
            <a:r>
              <a:rPr lang="en-GB" sz="1200" i="1" kern="1200" dirty="0">
                <a:solidFill>
                  <a:schemeClr val="tx1"/>
                </a:solidFill>
                <a:effectLst/>
                <a:latin typeface="+mn-lt"/>
                <a:ea typeface="+mn-ea"/>
                <a:cs typeface="+mn-cs"/>
              </a:rPr>
              <a:t>Sustainable technologies - Smart hotels reducing environmental impact</a:t>
            </a:r>
            <a:r>
              <a:rPr lang="en-GB" sz="1200" kern="1200" dirty="0">
                <a:solidFill>
                  <a:schemeClr val="tx1"/>
                </a:solidFill>
                <a:effectLst/>
                <a:latin typeface="+mn-lt"/>
                <a:ea typeface="+mn-ea"/>
                <a:cs typeface="+mn-cs"/>
              </a:rPr>
              <a:t>. [online] Ehl.edu. Available at: https://hospitalityinsights.ehl.edu/sustainable-technologies-smart-hotels.</a:t>
            </a:r>
          </a:p>
          <a:p>
            <a:r>
              <a:rPr lang="en-GB" sz="1200" kern="1200" dirty="0">
                <a:solidFill>
                  <a:schemeClr val="tx1"/>
                </a:solidFill>
                <a:effectLst/>
                <a:latin typeface="+mn-lt"/>
                <a:ea typeface="+mn-ea"/>
                <a:cs typeface="+mn-cs"/>
              </a:rPr>
              <a:t>Escobar, M.C. (2017). </a:t>
            </a:r>
            <a:r>
              <a:rPr lang="en-GB" sz="1200" i="1" kern="1200" dirty="0">
                <a:solidFill>
                  <a:schemeClr val="tx1"/>
                </a:solidFill>
                <a:effectLst/>
                <a:latin typeface="+mn-lt"/>
                <a:ea typeface="+mn-ea"/>
                <a:cs typeface="+mn-cs"/>
              </a:rPr>
              <a:t>Hilton’s Connected Room Gives Guests Control with Mobile App</a:t>
            </a:r>
            <a:r>
              <a:rPr lang="en-GB" sz="1200" kern="1200" dirty="0">
                <a:solidFill>
                  <a:schemeClr val="tx1"/>
                </a:solidFill>
                <a:effectLst/>
                <a:latin typeface="+mn-lt"/>
                <a:ea typeface="+mn-ea"/>
                <a:cs typeface="+mn-cs"/>
              </a:rPr>
              <a:t>. [online] Hospitality Technology. Available at: https://hospitalitytech.com/hiltons-connected-room-gives-guests-control-mobile-app.</a:t>
            </a:r>
          </a:p>
          <a:p>
            <a:r>
              <a:rPr lang="en-GB" sz="1200" kern="1200" dirty="0">
                <a:solidFill>
                  <a:schemeClr val="tx1"/>
                </a:solidFill>
                <a:effectLst/>
                <a:latin typeface="+mn-lt"/>
                <a:ea typeface="+mn-ea"/>
                <a:cs typeface="+mn-cs"/>
              </a:rPr>
              <a:t>Goddard, M., 2017. The EU General Data Protection Regulation (GDPR): European regulation that has a global impact. </a:t>
            </a:r>
            <a:r>
              <a:rPr lang="en-GB" sz="1200" i="1" kern="1200" dirty="0">
                <a:solidFill>
                  <a:schemeClr val="tx1"/>
                </a:solidFill>
                <a:effectLst/>
                <a:latin typeface="+mn-lt"/>
                <a:ea typeface="+mn-ea"/>
                <a:cs typeface="+mn-cs"/>
              </a:rPr>
              <a:t>International Journal of Market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59</a:t>
            </a:r>
            <a:r>
              <a:rPr lang="en-GB" sz="1200" kern="1200" dirty="0">
                <a:solidFill>
                  <a:schemeClr val="tx1"/>
                </a:solidFill>
                <a:effectLst/>
                <a:latin typeface="+mn-lt"/>
                <a:ea typeface="+mn-ea"/>
                <a:cs typeface="+mn-cs"/>
              </a:rPr>
              <a:t>(6), pp.703-705.</a:t>
            </a:r>
          </a:p>
          <a:p>
            <a:r>
              <a:rPr lang="en-GB" sz="1200" kern="1200" dirty="0">
                <a:solidFill>
                  <a:schemeClr val="tx1"/>
                </a:solidFill>
                <a:effectLst/>
                <a:latin typeface="+mn-lt"/>
                <a:ea typeface="+mn-ea"/>
                <a:cs typeface="+mn-cs"/>
              </a:rPr>
              <a:t>Ivanov, S. and Webster, C. (2019). </a:t>
            </a:r>
            <a:r>
              <a:rPr lang="en-GB" sz="1200" i="1" kern="1200" dirty="0">
                <a:solidFill>
                  <a:schemeClr val="tx1"/>
                </a:solidFill>
                <a:effectLst/>
                <a:latin typeface="+mn-lt"/>
                <a:ea typeface="+mn-ea"/>
                <a:cs typeface="+mn-cs"/>
              </a:rPr>
              <a:t>Robots, artificial intelligence, and service automation in travel, tourism and hospitality</a:t>
            </a:r>
            <a:r>
              <a:rPr lang="en-GB" sz="1200" kern="1200" dirty="0">
                <a:solidFill>
                  <a:schemeClr val="tx1"/>
                </a:solidFill>
                <a:effectLst/>
                <a:latin typeface="+mn-lt"/>
                <a:ea typeface="+mn-ea"/>
                <a:cs typeface="+mn-cs"/>
              </a:rPr>
              <a:t>. Bingley, UK: Emerald Publishing Limited.</a:t>
            </a:r>
          </a:p>
          <a:p>
            <a:r>
              <a:rPr lang="en-GB" sz="1200" kern="1200" dirty="0" err="1">
                <a:solidFill>
                  <a:schemeClr val="tx1"/>
                </a:solidFill>
                <a:effectLst/>
                <a:latin typeface="+mn-lt"/>
                <a:ea typeface="+mn-ea"/>
                <a:cs typeface="+mn-cs"/>
              </a:rPr>
              <a:t>Khogali</a:t>
            </a:r>
            <a:r>
              <a:rPr lang="en-GB" sz="1200" kern="1200" dirty="0">
                <a:solidFill>
                  <a:schemeClr val="tx1"/>
                </a:solidFill>
                <a:effectLst/>
                <a:latin typeface="+mn-lt"/>
                <a:ea typeface="+mn-ea"/>
                <a:cs typeface="+mn-cs"/>
              </a:rPr>
              <a:t>, H.O. and </a:t>
            </a:r>
            <a:r>
              <a:rPr lang="en-GB" sz="1200" kern="1200" dirty="0" err="1">
                <a:solidFill>
                  <a:schemeClr val="tx1"/>
                </a:solidFill>
                <a:effectLst/>
                <a:latin typeface="+mn-lt"/>
                <a:ea typeface="+mn-ea"/>
                <a:cs typeface="+mn-cs"/>
              </a:rPr>
              <a:t>Mekid</a:t>
            </a:r>
            <a:r>
              <a:rPr lang="en-GB" sz="1200" kern="1200" dirty="0">
                <a:solidFill>
                  <a:schemeClr val="tx1"/>
                </a:solidFill>
                <a:effectLst/>
                <a:latin typeface="+mn-lt"/>
                <a:ea typeface="+mn-ea"/>
                <a:cs typeface="+mn-cs"/>
              </a:rPr>
              <a:t>, S. (2023). The blended future of automation and AI: Examining some long-term societal and ethical impact features. </a:t>
            </a:r>
            <a:r>
              <a:rPr lang="en-GB" sz="1200" i="1" kern="1200" dirty="0">
                <a:solidFill>
                  <a:schemeClr val="tx1"/>
                </a:solidFill>
                <a:effectLst/>
                <a:latin typeface="+mn-lt"/>
                <a:ea typeface="+mn-ea"/>
                <a:cs typeface="+mn-cs"/>
              </a:rPr>
              <a:t>Technology in Society</a:t>
            </a:r>
            <a:r>
              <a:rPr lang="en-GB" sz="1200" kern="1200" dirty="0">
                <a:solidFill>
                  <a:schemeClr val="tx1"/>
                </a:solidFill>
                <a:effectLst/>
                <a:latin typeface="+mn-lt"/>
                <a:ea typeface="+mn-ea"/>
                <a:cs typeface="+mn-cs"/>
              </a:rPr>
              <a:t>, [online] 73(1), p.102232.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://doi.org/10.1016/j.techsoc.2023.102232.</a:t>
            </a:r>
          </a:p>
          <a:p>
            <a:r>
              <a:rPr lang="en-GB" sz="1200" kern="1200" dirty="0">
                <a:solidFill>
                  <a:schemeClr val="tx1"/>
                </a:solidFill>
                <a:effectLst/>
                <a:latin typeface="+mn-lt"/>
                <a:ea typeface="+mn-ea"/>
                <a:cs typeface="+mn-cs"/>
              </a:rPr>
              <a:t>Lin, I.Y. and </a:t>
            </a:r>
            <a:r>
              <a:rPr lang="en-GB" sz="1200" kern="1200" dirty="0" err="1">
                <a:solidFill>
                  <a:schemeClr val="tx1"/>
                </a:solidFill>
                <a:effectLst/>
                <a:latin typeface="+mn-lt"/>
                <a:ea typeface="+mn-ea"/>
                <a:cs typeface="+mn-cs"/>
              </a:rPr>
              <a:t>Mattila</a:t>
            </a:r>
            <a:r>
              <a:rPr lang="en-GB" sz="1200" kern="1200" dirty="0">
                <a:solidFill>
                  <a:schemeClr val="tx1"/>
                </a:solidFill>
                <a:effectLst/>
                <a:latin typeface="+mn-lt"/>
                <a:ea typeface="+mn-ea"/>
                <a:cs typeface="+mn-cs"/>
              </a:rPr>
              <a:t>, A.S. (2021). The Value of Service Robots from the Hotel Guest’s Perspective: A Mixed-Method Approach. </a:t>
            </a:r>
            <a:r>
              <a:rPr lang="en-GB" sz="1200" i="1" kern="1200" dirty="0">
                <a:solidFill>
                  <a:schemeClr val="tx1"/>
                </a:solidFill>
                <a:effectLst/>
                <a:latin typeface="+mn-lt"/>
                <a:ea typeface="+mn-ea"/>
                <a:cs typeface="+mn-cs"/>
              </a:rPr>
              <a:t>International Journal of Hospitality Management</a:t>
            </a:r>
            <a:r>
              <a:rPr lang="en-GB" sz="1200" kern="1200" dirty="0">
                <a:solidFill>
                  <a:schemeClr val="tx1"/>
                </a:solidFill>
                <a:effectLst/>
                <a:latin typeface="+mn-lt"/>
                <a:ea typeface="+mn-ea"/>
                <a:cs typeface="+mn-cs"/>
              </a:rPr>
              <a:t>, [online] 94, p.102876.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://doi.org/10.1016/j.ijhm.2021.102876.</a:t>
            </a:r>
          </a:p>
          <a:p>
            <a:r>
              <a:rPr lang="en-GB" sz="1200" kern="1200" dirty="0" err="1">
                <a:solidFill>
                  <a:schemeClr val="tx1"/>
                </a:solidFill>
                <a:effectLst/>
                <a:latin typeface="+mn-lt"/>
                <a:ea typeface="+mn-ea"/>
                <a:cs typeface="+mn-cs"/>
              </a:rPr>
              <a:t>Schäuble</a:t>
            </a:r>
            <a:r>
              <a:rPr lang="en-GB" sz="1200" kern="1200" dirty="0">
                <a:solidFill>
                  <a:schemeClr val="tx1"/>
                </a:solidFill>
                <a:effectLst/>
                <a:latin typeface="+mn-lt"/>
                <a:ea typeface="+mn-ea"/>
                <a:cs typeface="+mn-cs"/>
              </a:rPr>
              <a:t>, D., Marian, A. and </a:t>
            </a:r>
            <a:r>
              <a:rPr lang="en-GB" sz="1200" kern="1200" dirty="0" err="1">
                <a:solidFill>
                  <a:schemeClr val="tx1"/>
                </a:solidFill>
                <a:effectLst/>
                <a:latin typeface="+mn-lt"/>
                <a:ea typeface="+mn-ea"/>
                <a:cs typeface="+mn-cs"/>
              </a:rPr>
              <a:t>Cremonese</a:t>
            </a:r>
            <a:r>
              <a:rPr lang="en-GB" sz="1200" kern="1200" dirty="0">
                <a:solidFill>
                  <a:schemeClr val="tx1"/>
                </a:solidFill>
                <a:effectLst/>
                <a:latin typeface="+mn-lt"/>
                <a:ea typeface="+mn-ea"/>
                <a:cs typeface="+mn-cs"/>
              </a:rPr>
              <a:t>, L. (2020). Conditions for a cost-effective application of smart thermostat systems in residential buildings. </a:t>
            </a:r>
            <a:r>
              <a:rPr lang="en-GB" sz="1200" i="1" kern="1200" dirty="0">
                <a:solidFill>
                  <a:schemeClr val="tx1"/>
                </a:solidFill>
                <a:effectLst/>
                <a:latin typeface="+mn-lt"/>
                <a:ea typeface="+mn-ea"/>
                <a:cs typeface="+mn-cs"/>
              </a:rPr>
              <a:t>Applied Energy</a:t>
            </a:r>
            <a:r>
              <a:rPr lang="en-GB" sz="1200" kern="1200" dirty="0">
                <a:solidFill>
                  <a:schemeClr val="tx1"/>
                </a:solidFill>
                <a:effectLst/>
                <a:latin typeface="+mn-lt"/>
                <a:ea typeface="+mn-ea"/>
                <a:cs typeface="+mn-cs"/>
              </a:rPr>
              <a:t>, 262, p.114526.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://doi.org/10.1016/j.apenergy.2020.114526.</a:t>
            </a:r>
          </a:p>
          <a:p>
            <a:endParaRPr lang="en-GB" dirty="0"/>
          </a:p>
        </p:txBody>
      </p:sp>
      <p:sp>
        <p:nvSpPr>
          <p:cNvPr id="4" name="Slide Number Placeholder 3"/>
          <p:cNvSpPr>
            <a:spLocks noGrp="1"/>
          </p:cNvSpPr>
          <p:nvPr>
            <p:ph type="sldNum" sz="quarter" idx="10"/>
          </p:nvPr>
        </p:nvSpPr>
        <p:spPr/>
        <p:txBody>
          <a:bodyPr/>
          <a:lstStyle/>
          <a:p>
            <a:fld id="{78749633-12BA-43AA-9883-7361D7544690}" type="slidenum">
              <a:rPr lang="en-GB" smtClean="0"/>
              <a:t>11</a:t>
            </a:fld>
            <a:endParaRPr lang="en-GB"/>
          </a:p>
        </p:txBody>
      </p:sp>
    </p:spTree>
    <p:extLst>
      <p:ext uri="{BB962C8B-B14F-4D97-AF65-F5344CB8AC3E}">
        <p14:creationId xmlns:p14="http://schemas.microsoft.com/office/powerpoint/2010/main" val="1540583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749633-12BA-43AA-9883-7361D7544690}" type="slidenum">
              <a:rPr lang="en-GB" smtClean="0"/>
              <a:t>12</a:t>
            </a:fld>
            <a:endParaRPr lang="en-GB"/>
          </a:p>
        </p:txBody>
      </p:sp>
    </p:spTree>
    <p:extLst>
      <p:ext uri="{BB962C8B-B14F-4D97-AF65-F5344CB8AC3E}">
        <p14:creationId xmlns:p14="http://schemas.microsoft.com/office/powerpoint/2010/main" val="2439951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10/31/2024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10/31/2024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18" Type="http://schemas.openxmlformats.org/officeDocument/2006/relationships/image" Target="../media/image16.png"/><Relationship Id="rId26" Type="http://schemas.openxmlformats.org/officeDocument/2006/relationships/image" Target="../media/image24.png"/><Relationship Id="rId3" Type="http://schemas.openxmlformats.org/officeDocument/2006/relationships/image" Target="../media/image1.jpeg"/><Relationship Id="rId21" Type="http://schemas.openxmlformats.org/officeDocument/2006/relationships/image" Target="../media/image19.svg"/><Relationship Id="rId7" Type="http://schemas.openxmlformats.org/officeDocument/2006/relationships/image" Target="../media/image5.svg"/><Relationship Id="rId12" Type="http://schemas.openxmlformats.org/officeDocument/2006/relationships/image" Target="../media/image10.png"/><Relationship Id="rId17" Type="http://schemas.openxmlformats.org/officeDocument/2006/relationships/image" Target="../media/image15.svg"/><Relationship Id="rId25" Type="http://schemas.openxmlformats.org/officeDocument/2006/relationships/image" Target="../media/image23.svg"/><Relationship Id="rId2" Type="http://schemas.openxmlformats.org/officeDocument/2006/relationships/notesSlide" Target="../notesSlides/notesSlide1.xml"/><Relationship Id="rId16" Type="http://schemas.openxmlformats.org/officeDocument/2006/relationships/image" Target="../media/image14.png"/><Relationship Id="rId20" Type="http://schemas.openxmlformats.org/officeDocument/2006/relationships/image" Target="../media/image18.png"/><Relationship Id="rId29" Type="http://schemas.openxmlformats.org/officeDocument/2006/relationships/image" Target="../media/image27.sv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svg"/><Relationship Id="rId24" Type="http://schemas.openxmlformats.org/officeDocument/2006/relationships/image" Target="../media/image22.png"/><Relationship Id="rId5" Type="http://schemas.openxmlformats.org/officeDocument/2006/relationships/image" Target="../media/image3.svg"/><Relationship Id="rId15" Type="http://schemas.openxmlformats.org/officeDocument/2006/relationships/image" Target="../media/image13.svg"/><Relationship Id="rId23" Type="http://schemas.openxmlformats.org/officeDocument/2006/relationships/image" Target="../media/image21.svg"/><Relationship Id="rId28" Type="http://schemas.openxmlformats.org/officeDocument/2006/relationships/image" Target="../media/image26.png"/><Relationship Id="rId10" Type="http://schemas.openxmlformats.org/officeDocument/2006/relationships/image" Target="../media/image8.png"/><Relationship Id="rId19" Type="http://schemas.openxmlformats.org/officeDocument/2006/relationships/image" Target="../media/image17.svg"/><Relationship Id="rId4" Type="http://schemas.openxmlformats.org/officeDocument/2006/relationships/image" Target="../media/image2.png"/><Relationship Id="rId9" Type="http://schemas.openxmlformats.org/officeDocument/2006/relationships/image" Target="../media/image7.svg"/><Relationship Id="rId14" Type="http://schemas.openxmlformats.org/officeDocument/2006/relationships/image" Target="../media/image12.png"/><Relationship Id="rId22" Type="http://schemas.openxmlformats.org/officeDocument/2006/relationships/image" Target="../media/image20.png"/><Relationship Id="rId27" Type="http://schemas.openxmlformats.org/officeDocument/2006/relationships/image" Target="../media/image25.svg"/></Relationships>
</file>

<file path=ppt/slides/_rels/slide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9.sv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svg"/><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3.jpeg"/><Relationship Id="rId5" Type="http://schemas.openxmlformats.org/officeDocument/2006/relationships/image" Target="../media/image31.svg"/><Relationship Id="rId4" Type="http://schemas.openxmlformats.org/officeDocument/2006/relationships/image" Target="../media/image30.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4.jpeg"/><Relationship Id="rId5" Type="http://schemas.openxmlformats.org/officeDocument/2006/relationships/image" Target="../media/image31.svg"/><Relationship Id="rId4" Type="http://schemas.openxmlformats.org/officeDocument/2006/relationships/image" Target="../media/image30.png"/></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jpeg"/><Relationship Id="rId7" Type="http://schemas.openxmlformats.org/officeDocument/2006/relationships/diagramLayout" Target="../diagrams/layout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Data" Target="../diagrams/data1.xml"/><Relationship Id="rId11" Type="http://schemas.openxmlformats.org/officeDocument/2006/relationships/image" Target="../media/image35.png"/><Relationship Id="rId5" Type="http://schemas.openxmlformats.org/officeDocument/2006/relationships/image" Target="../media/image31.svg"/><Relationship Id="rId10" Type="http://schemas.microsoft.com/office/2007/relationships/diagramDrawing" Target="../diagrams/drawing1.xml"/><Relationship Id="rId4" Type="http://schemas.openxmlformats.org/officeDocument/2006/relationships/image" Target="../media/image30.png"/><Relationship Id="rId9" Type="http://schemas.openxmlformats.org/officeDocument/2006/relationships/diagramColors" Target="../diagrams/colors1.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jpeg"/><Relationship Id="rId7" Type="http://schemas.openxmlformats.org/officeDocument/2006/relationships/diagramLayout" Target="../diagrams/layout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Data" Target="../diagrams/data2.xml"/><Relationship Id="rId11" Type="http://schemas.openxmlformats.org/officeDocument/2006/relationships/image" Target="../media/image35.png"/><Relationship Id="rId5" Type="http://schemas.openxmlformats.org/officeDocument/2006/relationships/image" Target="../media/image31.svg"/><Relationship Id="rId10" Type="http://schemas.microsoft.com/office/2007/relationships/diagramDrawing" Target="../diagrams/drawing2.xml"/><Relationship Id="rId4" Type="http://schemas.openxmlformats.org/officeDocument/2006/relationships/image" Target="../media/image30.png"/><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37.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1.svg"/><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39.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1.svg"/><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0.jpeg"/><Relationship Id="rId5" Type="http://schemas.openxmlformats.org/officeDocument/2006/relationships/image" Target="../media/image31.svg"/><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18" Type="http://schemas.openxmlformats.org/officeDocument/2006/relationships/image" Target="../media/image16.png"/><Relationship Id="rId26" Type="http://schemas.openxmlformats.org/officeDocument/2006/relationships/image" Target="../media/image24.png"/><Relationship Id="rId3" Type="http://schemas.openxmlformats.org/officeDocument/2006/relationships/image" Target="../media/image1.jpeg"/><Relationship Id="rId21" Type="http://schemas.openxmlformats.org/officeDocument/2006/relationships/image" Target="../media/image19.svg"/><Relationship Id="rId7" Type="http://schemas.openxmlformats.org/officeDocument/2006/relationships/image" Target="../media/image5.svg"/><Relationship Id="rId12" Type="http://schemas.openxmlformats.org/officeDocument/2006/relationships/image" Target="../media/image10.png"/><Relationship Id="rId17" Type="http://schemas.openxmlformats.org/officeDocument/2006/relationships/image" Target="../media/image15.svg"/><Relationship Id="rId25" Type="http://schemas.openxmlformats.org/officeDocument/2006/relationships/image" Target="../media/image23.svg"/><Relationship Id="rId2" Type="http://schemas.openxmlformats.org/officeDocument/2006/relationships/notesSlide" Target="../notesSlides/notesSlide11.xml"/><Relationship Id="rId16" Type="http://schemas.openxmlformats.org/officeDocument/2006/relationships/image" Target="../media/image14.png"/><Relationship Id="rId20" Type="http://schemas.openxmlformats.org/officeDocument/2006/relationships/image" Target="../media/image18.png"/><Relationship Id="rId29" Type="http://schemas.openxmlformats.org/officeDocument/2006/relationships/image" Target="../media/image27.sv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svg"/><Relationship Id="rId24" Type="http://schemas.openxmlformats.org/officeDocument/2006/relationships/image" Target="../media/image22.png"/><Relationship Id="rId5" Type="http://schemas.openxmlformats.org/officeDocument/2006/relationships/image" Target="../media/image3.svg"/><Relationship Id="rId15" Type="http://schemas.openxmlformats.org/officeDocument/2006/relationships/image" Target="../media/image13.svg"/><Relationship Id="rId23" Type="http://schemas.openxmlformats.org/officeDocument/2006/relationships/image" Target="../media/image21.svg"/><Relationship Id="rId28" Type="http://schemas.openxmlformats.org/officeDocument/2006/relationships/image" Target="../media/image26.png"/><Relationship Id="rId10" Type="http://schemas.openxmlformats.org/officeDocument/2006/relationships/image" Target="../media/image8.png"/><Relationship Id="rId19" Type="http://schemas.openxmlformats.org/officeDocument/2006/relationships/image" Target="../media/image17.svg"/><Relationship Id="rId4" Type="http://schemas.openxmlformats.org/officeDocument/2006/relationships/image" Target="../media/image2.png"/><Relationship Id="rId9" Type="http://schemas.openxmlformats.org/officeDocument/2006/relationships/image" Target="../media/image7.svg"/><Relationship Id="rId14" Type="http://schemas.openxmlformats.org/officeDocument/2006/relationships/image" Target="../media/image12.png"/><Relationship Id="rId22" Type="http://schemas.openxmlformats.org/officeDocument/2006/relationships/image" Target="../media/image20.png"/><Relationship Id="rId27" Type="http://schemas.openxmlformats.org/officeDocument/2006/relationships/image" Target="../media/image2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2412" y="-71929"/>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3" name="Freeform 3"/>
          <p:cNvSpPr/>
          <p:nvPr/>
        </p:nvSpPr>
        <p:spPr>
          <a:xfrm>
            <a:off x="-1763162" y="-789039"/>
            <a:ext cx="2875332" cy="3635478"/>
          </a:xfrm>
          <a:custGeom>
            <a:avLst/>
            <a:gdLst/>
            <a:ahLst/>
            <a:cxnLst/>
            <a:rect l="l" t="t" r="r" b="b"/>
            <a:pathLst>
              <a:path w="2875332" h="3635478">
                <a:moveTo>
                  <a:pt x="0" y="0"/>
                </a:moveTo>
                <a:lnTo>
                  <a:pt x="2875333" y="0"/>
                </a:lnTo>
                <a:lnTo>
                  <a:pt x="2875333" y="3635478"/>
                </a:lnTo>
                <a:lnTo>
                  <a:pt x="0" y="3635478"/>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4" name="Freeform 4"/>
          <p:cNvSpPr/>
          <p:nvPr/>
        </p:nvSpPr>
        <p:spPr>
          <a:xfrm>
            <a:off x="-1044801" y="9258300"/>
            <a:ext cx="5315394" cy="1913542"/>
          </a:xfrm>
          <a:custGeom>
            <a:avLst/>
            <a:gdLst/>
            <a:ahLst/>
            <a:cxnLst/>
            <a:rect l="l" t="t" r="r" b="b"/>
            <a:pathLst>
              <a:path w="5315394" h="1913542">
                <a:moveTo>
                  <a:pt x="0" y="0"/>
                </a:moveTo>
                <a:lnTo>
                  <a:pt x="5315394" y="0"/>
                </a:lnTo>
                <a:lnTo>
                  <a:pt x="5315394" y="1913542"/>
                </a:lnTo>
                <a:lnTo>
                  <a:pt x="0" y="1913542"/>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
        <p:nvSpPr>
          <p:cNvPr id="5" name="Freeform 5"/>
          <p:cNvSpPr/>
          <p:nvPr/>
        </p:nvSpPr>
        <p:spPr>
          <a:xfrm rot="2830164">
            <a:off x="5322070" y="8801780"/>
            <a:ext cx="3550978" cy="3705954"/>
          </a:xfrm>
          <a:custGeom>
            <a:avLst/>
            <a:gdLst/>
            <a:ahLst/>
            <a:cxnLst/>
            <a:rect l="l" t="t" r="r" b="b"/>
            <a:pathLst>
              <a:path w="3550978" h="3705954">
                <a:moveTo>
                  <a:pt x="0" y="0"/>
                </a:moveTo>
                <a:lnTo>
                  <a:pt x="3550978" y="0"/>
                </a:lnTo>
                <a:lnTo>
                  <a:pt x="3550978" y="3705955"/>
                </a:lnTo>
                <a:lnTo>
                  <a:pt x="0" y="370595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950933">
            <a:off x="-2582731" y="3638336"/>
            <a:ext cx="4236628" cy="4828066"/>
          </a:xfrm>
          <a:custGeom>
            <a:avLst/>
            <a:gdLst/>
            <a:ahLst/>
            <a:cxnLst/>
            <a:rect l="l" t="t" r="r" b="b"/>
            <a:pathLst>
              <a:path w="4236628" h="4828066">
                <a:moveTo>
                  <a:pt x="0" y="0"/>
                </a:moveTo>
                <a:lnTo>
                  <a:pt x="4236628" y="0"/>
                </a:lnTo>
                <a:lnTo>
                  <a:pt x="4236628" y="4828066"/>
                </a:lnTo>
                <a:lnTo>
                  <a:pt x="0" y="4828066"/>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GB"/>
          </a:p>
        </p:txBody>
      </p:sp>
      <p:sp>
        <p:nvSpPr>
          <p:cNvPr id="7" name="Freeform 7"/>
          <p:cNvSpPr/>
          <p:nvPr/>
        </p:nvSpPr>
        <p:spPr>
          <a:xfrm>
            <a:off x="15584336" y="-1920382"/>
            <a:ext cx="4623736" cy="3907057"/>
          </a:xfrm>
          <a:custGeom>
            <a:avLst/>
            <a:gdLst/>
            <a:ahLst/>
            <a:cxnLst/>
            <a:rect l="l" t="t" r="r" b="b"/>
            <a:pathLst>
              <a:path w="4623736" h="3907057">
                <a:moveTo>
                  <a:pt x="0" y="0"/>
                </a:moveTo>
                <a:lnTo>
                  <a:pt x="4623735" y="0"/>
                </a:lnTo>
                <a:lnTo>
                  <a:pt x="4623735" y="3907057"/>
                </a:lnTo>
                <a:lnTo>
                  <a:pt x="0" y="3907057"/>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endParaRPr lang="en-GB"/>
          </a:p>
        </p:txBody>
      </p:sp>
      <p:sp>
        <p:nvSpPr>
          <p:cNvPr id="8" name="Freeform 8"/>
          <p:cNvSpPr/>
          <p:nvPr/>
        </p:nvSpPr>
        <p:spPr>
          <a:xfrm rot="-366315">
            <a:off x="16272866" y="2044607"/>
            <a:ext cx="3659690" cy="4299195"/>
          </a:xfrm>
          <a:custGeom>
            <a:avLst/>
            <a:gdLst/>
            <a:ahLst/>
            <a:cxnLst/>
            <a:rect l="l" t="t" r="r" b="b"/>
            <a:pathLst>
              <a:path w="3659690" h="4299195">
                <a:moveTo>
                  <a:pt x="0" y="0"/>
                </a:moveTo>
                <a:lnTo>
                  <a:pt x="3659690" y="0"/>
                </a:lnTo>
                <a:lnTo>
                  <a:pt x="3659690" y="4299195"/>
                </a:lnTo>
                <a:lnTo>
                  <a:pt x="0" y="4299195"/>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9" name="Freeform 9"/>
          <p:cNvSpPr/>
          <p:nvPr/>
        </p:nvSpPr>
        <p:spPr>
          <a:xfrm>
            <a:off x="4624977" y="-3611469"/>
            <a:ext cx="4567505" cy="4720935"/>
          </a:xfrm>
          <a:custGeom>
            <a:avLst/>
            <a:gdLst/>
            <a:ahLst/>
            <a:cxnLst/>
            <a:rect l="l" t="t" r="r" b="b"/>
            <a:pathLst>
              <a:path w="4567505" h="4720935">
                <a:moveTo>
                  <a:pt x="0" y="0"/>
                </a:moveTo>
                <a:lnTo>
                  <a:pt x="4567505" y="0"/>
                </a:lnTo>
                <a:lnTo>
                  <a:pt x="4567505" y="4720935"/>
                </a:lnTo>
                <a:lnTo>
                  <a:pt x="0" y="4720935"/>
                </a:lnTo>
                <a:lnTo>
                  <a:pt x="0" y="0"/>
                </a:lnTo>
                <a:close/>
              </a:path>
            </a:pathLst>
          </a:custGeom>
          <a:blipFill>
            <a:blip r:embed="rId16">
              <a:extLst>
                <a:ext uri="{96DAC541-7B7A-43D3-8B79-37D633B846F1}">
                  <asvg:svgBlip xmlns:asvg="http://schemas.microsoft.com/office/drawing/2016/SVG/main" r:embed="rId17"/>
                </a:ext>
              </a:extLst>
            </a:blip>
            <a:stretch>
              <a:fillRect/>
            </a:stretch>
          </a:blipFill>
          <a:ln cap="sq">
            <a:noFill/>
            <a:prstDash val="solid"/>
            <a:miter/>
          </a:ln>
        </p:spPr>
        <p:txBody>
          <a:bodyPr/>
          <a:lstStyle/>
          <a:p>
            <a:endParaRPr lang="en-GB"/>
          </a:p>
        </p:txBody>
      </p:sp>
      <p:sp>
        <p:nvSpPr>
          <p:cNvPr id="10" name="Freeform 10"/>
          <p:cNvSpPr/>
          <p:nvPr/>
        </p:nvSpPr>
        <p:spPr>
          <a:xfrm>
            <a:off x="9924524" y="8931997"/>
            <a:ext cx="5331561" cy="3445521"/>
          </a:xfrm>
          <a:custGeom>
            <a:avLst/>
            <a:gdLst/>
            <a:ahLst/>
            <a:cxnLst/>
            <a:rect l="l" t="t" r="r" b="b"/>
            <a:pathLst>
              <a:path w="5331561" h="3445521">
                <a:moveTo>
                  <a:pt x="0" y="0"/>
                </a:moveTo>
                <a:lnTo>
                  <a:pt x="5331562" y="0"/>
                </a:lnTo>
                <a:lnTo>
                  <a:pt x="5331562" y="3445521"/>
                </a:lnTo>
                <a:lnTo>
                  <a:pt x="0" y="3445521"/>
                </a:lnTo>
                <a:lnTo>
                  <a:pt x="0" y="0"/>
                </a:lnTo>
                <a:close/>
              </a:path>
            </a:pathLst>
          </a:custGeom>
          <a:blipFill>
            <a:blip r:embed="rId18">
              <a:extLst>
                <a:ext uri="{96DAC541-7B7A-43D3-8B79-37D633B846F1}">
                  <asvg:svgBlip xmlns:asvg="http://schemas.microsoft.com/office/drawing/2016/SVG/main" r:embed="rId19"/>
                </a:ext>
              </a:extLst>
            </a:blip>
            <a:stretch>
              <a:fillRect/>
            </a:stretch>
          </a:blipFill>
          <a:ln cap="sq">
            <a:noFill/>
            <a:prstDash val="solid"/>
            <a:miter/>
          </a:ln>
        </p:spPr>
        <p:txBody>
          <a:bodyPr/>
          <a:lstStyle/>
          <a:p>
            <a:endParaRPr lang="en-GB"/>
          </a:p>
        </p:txBody>
      </p:sp>
      <p:sp>
        <p:nvSpPr>
          <p:cNvPr id="11" name="Freeform 11"/>
          <p:cNvSpPr/>
          <p:nvPr/>
        </p:nvSpPr>
        <p:spPr>
          <a:xfrm>
            <a:off x="15513261" y="7125624"/>
            <a:ext cx="3869837" cy="4265352"/>
          </a:xfrm>
          <a:custGeom>
            <a:avLst/>
            <a:gdLst/>
            <a:ahLst/>
            <a:cxnLst/>
            <a:rect l="l" t="t" r="r" b="b"/>
            <a:pathLst>
              <a:path w="3869837" h="4265352">
                <a:moveTo>
                  <a:pt x="0" y="0"/>
                </a:moveTo>
                <a:lnTo>
                  <a:pt x="3869837" y="0"/>
                </a:lnTo>
                <a:lnTo>
                  <a:pt x="3869837" y="4265352"/>
                </a:lnTo>
                <a:lnTo>
                  <a:pt x="0" y="4265352"/>
                </a:lnTo>
                <a:lnTo>
                  <a:pt x="0" y="0"/>
                </a:lnTo>
                <a:close/>
              </a:path>
            </a:pathLst>
          </a:custGeom>
          <a:blipFill>
            <a:blip r:embed="rId20">
              <a:extLst>
                <a:ext uri="{96DAC541-7B7A-43D3-8B79-37D633B846F1}">
                  <asvg:svgBlip xmlns:asvg="http://schemas.microsoft.com/office/drawing/2016/SVG/main" r:embed="rId21"/>
                </a:ext>
              </a:extLst>
            </a:blip>
            <a:stretch>
              <a:fillRect/>
            </a:stretch>
          </a:blipFill>
          <a:ln cap="sq">
            <a:noFill/>
            <a:prstDash val="solid"/>
            <a:miter/>
          </a:ln>
        </p:spPr>
        <p:txBody>
          <a:bodyPr/>
          <a:lstStyle/>
          <a:p>
            <a:endParaRPr lang="en-GB"/>
          </a:p>
        </p:txBody>
      </p:sp>
      <p:sp>
        <p:nvSpPr>
          <p:cNvPr id="12" name="Freeform 12"/>
          <p:cNvSpPr/>
          <p:nvPr/>
        </p:nvSpPr>
        <p:spPr>
          <a:xfrm rot="-10800000">
            <a:off x="9144000" y="-1365351"/>
            <a:ext cx="6660247" cy="2730701"/>
          </a:xfrm>
          <a:custGeom>
            <a:avLst/>
            <a:gdLst/>
            <a:ahLst/>
            <a:cxnLst/>
            <a:rect l="l" t="t" r="r" b="b"/>
            <a:pathLst>
              <a:path w="6660247" h="2730701">
                <a:moveTo>
                  <a:pt x="0" y="0"/>
                </a:moveTo>
                <a:lnTo>
                  <a:pt x="6660247" y="0"/>
                </a:lnTo>
                <a:lnTo>
                  <a:pt x="6660247" y="2730702"/>
                </a:lnTo>
                <a:lnTo>
                  <a:pt x="0" y="2730702"/>
                </a:lnTo>
                <a:lnTo>
                  <a:pt x="0" y="0"/>
                </a:lnTo>
                <a:close/>
              </a:path>
            </a:pathLst>
          </a:custGeom>
          <a:blipFill>
            <a:blip r:embed="rId22">
              <a:extLst>
                <a:ext uri="{96DAC541-7B7A-43D3-8B79-37D633B846F1}">
                  <asvg:svgBlip xmlns:asvg="http://schemas.microsoft.com/office/drawing/2016/SVG/main" r:embed="rId23"/>
                </a:ext>
              </a:extLst>
            </a:blip>
            <a:stretch>
              <a:fillRect/>
            </a:stretch>
          </a:blipFill>
          <a:ln cap="sq">
            <a:noFill/>
            <a:prstDash val="solid"/>
            <a:miter/>
          </a:ln>
        </p:spPr>
        <p:txBody>
          <a:bodyPr/>
          <a:lstStyle/>
          <a:p>
            <a:endParaRPr lang="en-GB"/>
          </a:p>
        </p:txBody>
      </p:sp>
      <p:sp>
        <p:nvSpPr>
          <p:cNvPr id="13" name="Freeform 13"/>
          <p:cNvSpPr/>
          <p:nvPr/>
        </p:nvSpPr>
        <p:spPr>
          <a:xfrm rot="-2611628">
            <a:off x="1608356" y="-1969747"/>
            <a:ext cx="4007991" cy="3041063"/>
          </a:xfrm>
          <a:custGeom>
            <a:avLst/>
            <a:gdLst/>
            <a:ahLst/>
            <a:cxnLst/>
            <a:rect l="l" t="t" r="r" b="b"/>
            <a:pathLst>
              <a:path w="4007991" h="3041063">
                <a:moveTo>
                  <a:pt x="0" y="0"/>
                </a:moveTo>
                <a:lnTo>
                  <a:pt x="4007991" y="0"/>
                </a:lnTo>
                <a:lnTo>
                  <a:pt x="4007991" y="3041063"/>
                </a:lnTo>
                <a:lnTo>
                  <a:pt x="0" y="3041063"/>
                </a:lnTo>
                <a:lnTo>
                  <a:pt x="0" y="0"/>
                </a:lnTo>
                <a:close/>
              </a:path>
            </a:pathLst>
          </a:custGeom>
          <a:blipFill>
            <a:blip r:embed="rId24">
              <a:extLst>
                <a:ext uri="{96DAC541-7B7A-43D3-8B79-37D633B846F1}">
                  <asvg:svgBlip xmlns:asvg="http://schemas.microsoft.com/office/drawing/2016/SVG/main" r:embed="rId25"/>
                </a:ext>
              </a:extLst>
            </a:blip>
            <a:stretch>
              <a:fillRect/>
            </a:stretch>
          </a:blipFill>
          <a:ln cap="sq">
            <a:noFill/>
            <a:prstDash val="solid"/>
            <a:miter/>
          </a:ln>
        </p:spPr>
        <p:txBody>
          <a:bodyPr/>
          <a:lstStyle/>
          <a:p>
            <a:endParaRPr lang="en-GB"/>
          </a:p>
        </p:txBody>
      </p:sp>
      <p:sp>
        <p:nvSpPr>
          <p:cNvPr id="15" name="Freeform 15"/>
          <p:cNvSpPr/>
          <p:nvPr/>
        </p:nvSpPr>
        <p:spPr>
          <a:xfrm rot="1227854">
            <a:off x="16188562" y="1509197"/>
            <a:ext cx="2770524" cy="1664799"/>
          </a:xfrm>
          <a:custGeom>
            <a:avLst/>
            <a:gdLst/>
            <a:ahLst/>
            <a:cxnLst/>
            <a:rect l="l" t="t" r="r" b="b"/>
            <a:pathLst>
              <a:path w="2770524" h="1664799">
                <a:moveTo>
                  <a:pt x="0" y="0"/>
                </a:moveTo>
                <a:lnTo>
                  <a:pt x="2770525" y="0"/>
                </a:lnTo>
                <a:lnTo>
                  <a:pt x="2770525" y="1664799"/>
                </a:lnTo>
                <a:lnTo>
                  <a:pt x="0" y="1664799"/>
                </a:lnTo>
                <a:lnTo>
                  <a:pt x="0" y="0"/>
                </a:lnTo>
                <a:close/>
              </a:path>
            </a:pathLst>
          </a:custGeom>
          <a:blipFill>
            <a:blip r:embed="rId26">
              <a:extLst>
                <a:ext uri="{96DAC541-7B7A-43D3-8B79-37D633B846F1}">
                  <asvg:svgBlip xmlns:asvg="http://schemas.microsoft.com/office/drawing/2016/SVG/main" r:embed="rId27"/>
                </a:ext>
              </a:extLst>
            </a:blip>
            <a:stretch>
              <a:fillRect/>
            </a:stretch>
          </a:blipFill>
        </p:spPr>
        <p:txBody>
          <a:bodyPr/>
          <a:lstStyle/>
          <a:p>
            <a:endParaRPr lang="en-GB"/>
          </a:p>
        </p:txBody>
      </p:sp>
      <p:sp>
        <p:nvSpPr>
          <p:cNvPr id="17" name="Freeform 17"/>
          <p:cNvSpPr/>
          <p:nvPr/>
        </p:nvSpPr>
        <p:spPr>
          <a:xfrm rot="-6823717">
            <a:off x="1261581" y="7878156"/>
            <a:ext cx="2770524" cy="1664799"/>
          </a:xfrm>
          <a:custGeom>
            <a:avLst/>
            <a:gdLst/>
            <a:ahLst/>
            <a:cxnLst/>
            <a:rect l="l" t="t" r="r" b="b"/>
            <a:pathLst>
              <a:path w="2770524" h="1664799">
                <a:moveTo>
                  <a:pt x="0" y="0"/>
                </a:moveTo>
                <a:lnTo>
                  <a:pt x="2770524" y="0"/>
                </a:lnTo>
                <a:lnTo>
                  <a:pt x="2770524" y="1664799"/>
                </a:lnTo>
                <a:lnTo>
                  <a:pt x="0" y="1664799"/>
                </a:lnTo>
                <a:lnTo>
                  <a:pt x="0" y="0"/>
                </a:lnTo>
                <a:close/>
              </a:path>
            </a:pathLst>
          </a:custGeom>
          <a:blipFill>
            <a:blip r:embed="rId26">
              <a:extLst>
                <a:ext uri="{96DAC541-7B7A-43D3-8B79-37D633B846F1}">
                  <asvg:svgBlip xmlns:asvg="http://schemas.microsoft.com/office/drawing/2016/SVG/main" r:embed="rId27"/>
                </a:ext>
              </a:extLst>
            </a:blip>
            <a:stretch>
              <a:fillRect/>
            </a:stretch>
          </a:blipFill>
        </p:spPr>
        <p:txBody>
          <a:bodyPr/>
          <a:lstStyle/>
          <a:p>
            <a:endParaRPr lang="en-GB"/>
          </a:p>
        </p:txBody>
      </p:sp>
      <p:sp>
        <p:nvSpPr>
          <p:cNvPr id="18" name="Freeform 18"/>
          <p:cNvSpPr/>
          <p:nvPr/>
        </p:nvSpPr>
        <p:spPr>
          <a:xfrm flipH="1">
            <a:off x="879166" y="1783920"/>
            <a:ext cx="1467459" cy="1581362"/>
          </a:xfrm>
          <a:custGeom>
            <a:avLst/>
            <a:gdLst/>
            <a:ahLst/>
            <a:cxnLst/>
            <a:rect l="l" t="t" r="r" b="b"/>
            <a:pathLst>
              <a:path w="1467459" h="1581362">
                <a:moveTo>
                  <a:pt x="1467459" y="0"/>
                </a:moveTo>
                <a:lnTo>
                  <a:pt x="0" y="0"/>
                </a:lnTo>
                <a:lnTo>
                  <a:pt x="0" y="1581362"/>
                </a:lnTo>
                <a:lnTo>
                  <a:pt x="1467459" y="1581362"/>
                </a:lnTo>
                <a:lnTo>
                  <a:pt x="1467459" y="0"/>
                </a:lnTo>
                <a:close/>
              </a:path>
            </a:pathLst>
          </a:custGeom>
          <a:blipFill>
            <a:blip r:embed="rId28">
              <a:extLst>
                <a:ext uri="{96DAC541-7B7A-43D3-8B79-37D633B846F1}">
                  <asvg:svgBlip xmlns:asvg="http://schemas.microsoft.com/office/drawing/2016/SVG/main" r:embed="rId29"/>
                </a:ext>
              </a:extLst>
            </a:blip>
            <a:stretch>
              <a:fillRect/>
            </a:stretch>
          </a:blipFill>
          <a:ln cap="sq">
            <a:noFill/>
            <a:prstDash val="solid"/>
            <a:miter/>
          </a:ln>
        </p:spPr>
        <p:txBody>
          <a:bodyPr/>
          <a:lstStyle/>
          <a:p>
            <a:endParaRPr lang="en-GB"/>
          </a:p>
        </p:txBody>
      </p:sp>
      <p:sp>
        <p:nvSpPr>
          <p:cNvPr id="19" name="Freeform 19"/>
          <p:cNvSpPr/>
          <p:nvPr/>
        </p:nvSpPr>
        <p:spPr>
          <a:xfrm>
            <a:off x="16026604" y="7902646"/>
            <a:ext cx="1140143" cy="1228640"/>
          </a:xfrm>
          <a:custGeom>
            <a:avLst/>
            <a:gdLst/>
            <a:ahLst/>
            <a:cxnLst/>
            <a:rect l="l" t="t" r="r" b="b"/>
            <a:pathLst>
              <a:path w="1140143" h="1228640">
                <a:moveTo>
                  <a:pt x="0" y="0"/>
                </a:moveTo>
                <a:lnTo>
                  <a:pt x="1140143" y="0"/>
                </a:lnTo>
                <a:lnTo>
                  <a:pt x="1140143" y="1228640"/>
                </a:lnTo>
                <a:lnTo>
                  <a:pt x="0" y="1228640"/>
                </a:lnTo>
                <a:lnTo>
                  <a:pt x="0" y="0"/>
                </a:lnTo>
                <a:close/>
              </a:path>
            </a:pathLst>
          </a:custGeom>
          <a:blipFill>
            <a:blip r:embed="rId28">
              <a:extLst>
                <a:ext uri="{96DAC541-7B7A-43D3-8B79-37D633B846F1}">
                  <asvg:svgBlip xmlns:asvg="http://schemas.microsoft.com/office/drawing/2016/SVG/main" r:embed="rId29"/>
                </a:ext>
              </a:extLst>
            </a:blip>
            <a:stretch>
              <a:fillRect/>
            </a:stretch>
          </a:blipFill>
          <a:ln cap="sq">
            <a:noFill/>
            <a:prstDash val="solid"/>
            <a:miter/>
          </a:ln>
        </p:spPr>
        <p:txBody>
          <a:bodyPr/>
          <a:lstStyle/>
          <a:p>
            <a:endParaRPr lang="en-GB"/>
          </a:p>
        </p:txBody>
      </p:sp>
      <p:sp>
        <p:nvSpPr>
          <p:cNvPr id="20" name="TextBox 5">
            <a:extLst>
              <a:ext uri="{FF2B5EF4-FFF2-40B4-BE49-F238E27FC236}">
                <a16:creationId xmlns:a16="http://schemas.microsoft.com/office/drawing/2014/main" id="{87F7DC1A-7044-4405-9283-E8A0FA890691}"/>
              </a:ext>
            </a:extLst>
          </p:cNvPr>
          <p:cNvSpPr txBox="1"/>
          <p:nvPr/>
        </p:nvSpPr>
        <p:spPr>
          <a:xfrm>
            <a:off x="748107" y="2938142"/>
            <a:ext cx="17830799" cy="1231106"/>
          </a:xfrm>
          <a:prstGeom prst="rect">
            <a:avLst/>
          </a:prstGeom>
        </p:spPr>
        <p:txBody>
          <a:bodyPr wrap="square" lIns="0" tIns="0" rIns="0" bIns="0" rtlCol="0" anchor="t">
            <a:spAutoFit/>
          </a:bodyPr>
          <a:lstStyle/>
          <a:p>
            <a:pPr lvl="0" algn="ctr">
              <a:lnSpc>
                <a:spcPts val="9600"/>
              </a:lnSpc>
            </a:pPr>
            <a:r>
              <a:rPr lang="en-US" sz="8000" spc="-600" dirty="0">
                <a:solidFill>
                  <a:srgbClr val="0B4E7C"/>
                </a:solidFill>
                <a:latin typeface="Rustic Printed"/>
              </a:rPr>
              <a:t>Programme: BA International Hotel Management </a:t>
            </a:r>
          </a:p>
        </p:txBody>
      </p:sp>
      <p:sp>
        <p:nvSpPr>
          <p:cNvPr id="21" name="TextBox 5">
            <a:extLst>
              <a:ext uri="{FF2B5EF4-FFF2-40B4-BE49-F238E27FC236}">
                <a16:creationId xmlns:a16="http://schemas.microsoft.com/office/drawing/2014/main" id="{87F7DC1A-7044-4405-9283-E8A0FA890691}"/>
              </a:ext>
            </a:extLst>
          </p:cNvPr>
          <p:cNvSpPr txBox="1"/>
          <p:nvPr/>
        </p:nvSpPr>
        <p:spPr>
          <a:xfrm>
            <a:off x="748108" y="4114047"/>
            <a:ext cx="17830799" cy="1137619"/>
          </a:xfrm>
          <a:prstGeom prst="rect">
            <a:avLst/>
          </a:prstGeom>
        </p:spPr>
        <p:txBody>
          <a:bodyPr wrap="square" lIns="0" tIns="0" rIns="0" bIns="0" rtlCol="0" anchor="t">
            <a:spAutoFit/>
          </a:bodyPr>
          <a:lstStyle/>
          <a:p>
            <a:pPr lvl="0" algn="ctr">
              <a:lnSpc>
                <a:spcPts val="9600"/>
              </a:lnSpc>
            </a:pPr>
            <a:r>
              <a:rPr lang="en-GB" sz="5400" spc="-600" dirty="0">
                <a:solidFill>
                  <a:srgbClr val="0B4E7C"/>
                </a:solidFill>
                <a:latin typeface="Rustic Printed"/>
              </a:rPr>
              <a:t>Module: Contemporary Themes In the Hotel and Hospitality Sector.</a:t>
            </a:r>
            <a:endParaRPr lang="en-US" sz="5400" spc="-600" dirty="0">
              <a:solidFill>
                <a:srgbClr val="0B4E7C"/>
              </a:solidFill>
              <a:latin typeface="Rustic Printed"/>
            </a:endParaRPr>
          </a:p>
        </p:txBody>
      </p:sp>
      <p:sp>
        <p:nvSpPr>
          <p:cNvPr id="22" name="TextBox 5">
            <a:extLst>
              <a:ext uri="{FF2B5EF4-FFF2-40B4-BE49-F238E27FC236}">
                <a16:creationId xmlns:a16="http://schemas.microsoft.com/office/drawing/2014/main" id="{87F7DC1A-7044-4405-9283-E8A0FA890691}"/>
              </a:ext>
            </a:extLst>
          </p:cNvPr>
          <p:cNvSpPr txBox="1"/>
          <p:nvPr/>
        </p:nvSpPr>
        <p:spPr>
          <a:xfrm>
            <a:off x="591448" y="5185568"/>
            <a:ext cx="17830799" cy="1137619"/>
          </a:xfrm>
          <a:prstGeom prst="rect">
            <a:avLst/>
          </a:prstGeom>
        </p:spPr>
        <p:txBody>
          <a:bodyPr wrap="square" lIns="0" tIns="0" rIns="0" bIns="0" rtlCol="0" anchor="t">
            <a:spAutoFit/>
          </a:bodyPr>
          <a:lstStyle/>
          <a:p>
            <a:pPr lvl="0" algn="ctr">
              <a:lnSpc>
                <a:spcPts val="9600"/>
              </a:lnSpc>
            </a:pPr>
            <a:r>
              <a:rPr lang="en-GB" sz="5400" spc="-600" dirty="0">
                <a:solidFill>
                  <a:srgbClr val="0B4E7C"/>
                </a:solidFill>
                <a:latin typeface="Rustic Printed"/>
              </a:rPr>
              <a:t>Module code: BMIH6001</a:t>
            </a:r>
            <a:endParaRPr lang="en-US" sz="5400" spc="-600" dirty="0">
              <a:solidFill>
                <a:srgbClr val="0B4E7C"/>
              </a:solidFill>
              <a:latin typeface="Rustic Printed"/>
            </a:endParaRPr>
          </a:p>
        </p:txBody>
      </p:sp>
      <p:sp>
        <p:nvSpPr>
          <p:cNvPr id="23" name="TextBox 5">
            <a:extLst>
              <a:ext uri="{FF2B5EF4-FFF2-40B4-BE49-F238E27FC236}">
                <a16:creationId xmlns:a16="http://schemas.microsoft.com/office/drawing/2014/main" id="{87F7DC1A-7044-4405-9283-E8A0FA890691}"/>
              </a:ext>
            </a:extLst>
          </p:cNvPr>
          <p:cNvSpPr txBox="1"/>
          <p:nvPr/>
        </p:nvSpPr>
        <p:spPr>
          <a:xfrm>
            <a:off x="434788" y="6257089"/>
            <a:ext cx="17830799" cy="1098634"/>
          </a:xfrm>
          <a:prstGeom prst="rect">
            <a:avLst/>
          </a:prstGeom>
        </p:spPr>
        <p:txBody>
          <a:bodyPr wrap="square" lIns="0" tIns="0" rIns="0" bIns="0" rtlCol="0" anchor="t">
            <a:spAutoFit/>
          </a:bodyPr>
          <a:lstStyle/>
          <a:p>
            <a:pPr lvl="0" algn="ctr">
              <a:lnSpc>
                <a:spcPts val="9600"/>
              </a:lnSpc>
            </a:pPr>
            <a:r>
              <a:rPr lang="en-GB" sz="5400" spc="-600" dirty="0">
                <a:solidFill>
                  <a:srgbClr val="0B4E7C"/>
                </a:solidFill>
                <a:latin typeface="Rustic Printed"/>
              </a:rPr>
              <a:t>Assignment Title: Assignment Two Conference Presentation </a:t>
            </a:r>
          </a:p>
        </p:txBody>
      </p:sp>
      <p:sp>
        <p:nvSpPr>
          <p:cNvPr id="24" name="TextBox 5">
            <a:extLst>
              <a:ext uri="{FF2B5EF4-FFF2-40B4-BE49-F238E27FC236}">
                <a16:creationId xmlns:a16="http://schemas.microsoft.com/office/drawing/2014/main" id="{87F7DC1A-7044-4405-9283-E8A0FA890691}"/>
              </a:ext>
            </a:extLst>
          </p:cNvPr>
          <p:cNvSpPr txBox="1"/>
          <p:nvPr/>
        </p:nvSpPr>
        <p:spPr>
          <a:xfrm>
            <a:off x="748107" y="7672547"/>
            <a:ext cx="17830799" cy="2329740"/>
          </a:xfrm>
          <a:prstGeom prst="rect">
            <a:avLst/>
          </a:prstGeom>
        </p:spPr>
        <p:txBody>
          <a:bodyPr wrap="square" lIns="0" tIns="0" rIns="0" bIns="0" rtlCol="0" anchor="t">
            <a:spAutoFit/>
          </a:bodyPr>
          <a:lstStyle/>
          <a:p>
            <a:pPr lvl="0" algn="ctr">
              <a:lnSpc>
                <a:spcPts val="9600"/>
              </a:lnSpc>
            </a:pPr>
            <a:r>
              <a:rPr lang="en-GB" sz="5400" spc="-600" dirty="0">
                <a:solidFill>
                  <a:srgbClr val="0B4E7C"/>
                </a:solidFill>
                <a:latin typeface="Rustic Printed"/>
              </a:rPr>
              <a:t>Student Name: Elena Roxana </a:t>
            </a:r>
            <a:r>
              <a:rPr lang="en-GB" sz="5400" spc="-600" dirty="0" err="1">
                <a:solidFill>
                  <a:srgbClr val="0B4E7C"/>
                </a:solidFill>
                <a:latin typeface="Rustic Printed"/>
              </a:rPr>
              <a:t>Chelaru</a:t>
            </a:r>
            <a:endParaRPr lang="en-GB" sz="5400" spc="-600" dirty="0">
              <a:solidFill>
                <a:srgbClr val="0B4E7C"/>
              </a:solidFill>
              <a:latin typeface="Rustic Printed"/>
            </a:endParaRPr>
          </a:p>
          <a:p>
            <a:pPr lvl="0" algn="ctr">
              <a:lnSpc>
                <a:spcPts val="9600"/>
              </a:lnSpc>
            </a:pPr>
            <a:r>
              <a:rPr lang="en-GB" sz="5400" spc="-600">
                <a:solidFill>
                  <a:srgbClr val="0B4E7C"/>
                </a:solidFill>
                <a:latin typeface="Rustic Printed"/>
              </a:rPr>
              <a:t>Student ID: 2118844</a:t>
            </a:r>
            <a:endParaRPr lang="en-GB" sz="5400" spc="-600" dirty="0">
              <a:solidFill>
                <a:srgbClr val="0B4E7C"/>
              </a:solidFill>
              <a:latin typeface="Rustic Printe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5555" b="-5555"/>
            </a:stretch>
          </a:blipFill>
        </p:spPr>
        <p:txBody>
          <a:bodyPr/>
          <a:lstStyle/>
          <a:p>
            <a:endParaRPr lang="en-GB" dirty="0"/>
          </a:p>
        </p:txBody>
      </p:sp>
      <p:sp>
        <p:nvSpPr>
          <p:cNvPr id="3" name="TextBox 3"/>
          <p:cNvSpPr txBox="1"/>
          <p:nvPr/>
        </p:nvSpPr>
        <p:spPr>
          <a:xfrm>
            <a:off x="1025387" y="359018"/>
            <a:ext cx="8435223" cy="1247970"/>
          </a:xfrm>
          <a:prstGeom prst="rect">
            <a:avLst/>
          </a:prstGeom>
        </p:spPr>
        <p:txBody>
          <a:bodyPr lIns="0" tIns="0" rIns="0" bIns="0" rtlCol="0" anchor="t">
            <a:spAutoFit/>
          </a:bodyPr>
          <a:lstStyle/>
          <a:p>
            <a:pPr marL="0" lvl="0" indent="0">
              <a:lnSpc>
                <a:spcPts val="9600"/>
              </a:lnSpc>
            </a:pPr>
            <a:r>
              <a:rPr lang="en-US" sz="10000" spc="-600" dirty="0">
                <a:solidFill>
                  <a:srgbClr val="0B4E7C"/>
                </a:solidFill>
                <a:latin typeface="Rustic Printed"/>
              </a:rPr>
              <a:t>Contents</a:t>
            </a:r>
          </a:p>
        </p:txBody>
      </p:sp>
      <p:sp>
        <p:nvSpPr>
          <p:cNvPr id="6" name="Rectangle 5">
            <a:extLst>
              <a:ext uri="{FF2B5EF4-FFF2-40B4-BE49-F238E27FC236}">
                <a16:creationId xmlns:a16="http://schemas.microsoft.com/office/drawing/2014/main" id="{CEE7FC00-7373-4F38-8DAD-8D16EFE13BFD}"/>
              </a:ext>
            </a:extLst>
          </p:cNvPr>
          <p:cNvSpPr/>
          <p:nvPr/>
        </p:nvSpPr>
        <p:spPr>
          <a:xfrm>
            <a:off x="685800" y="1588766"/>
            <a:ext cx="16500613" cy="7498912"/>
          </a:xfrm>
          <a:prstGeom prst="rect">
            <a:avLst/>
          </a:prstGeom>
          <a:solidFill>
            <a:schemeClr val="bg1"/>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a:extLst>
              <a:ext uri="{FF2B5EF4-FFF2-40B4-BE49-F238E27FC236}">
                <a16:creationId xmlns:a16="http://schemas.microsoft.com/office/drawing/2014/main" id="{8577F157-FB79-4C6C-8812-7B847CDEFBFD}"/>
              </a:ext>
            </a:extLst>
          </p:cNvPr>
          <p:cNvSpPr/>
          <p:nvPr/>
        </p:nvSpPr>
        <p:spPr>
          <a:xfrm>
            <a:off x="4343400" y="1980028"/>
            <a:ext cx="9296400" cy="6973471"/>
          </a:xfrm>
          <a:custGeom>
            <a:avLst/>
            <a:gdLst/>
            <a:ahLst/>
            <a:cxnLst/>
            <a:rect l="l" t="t" r="r" b="b"/>
            <a:pathLst>
              <a:path w="4513346" h="3044457">
                <a:moveTo>
                  <a:pt x="0" y="0"/>
                </a:moveTo>
                <a:lnTo>
                  <a:pt x="4513347" y="0"/>
                </a:lnTo>
                <a:lnTo>
                  <a:pt x="4513347" y="3044457"/>
                </a:lnTo>
                <a:lnTo>
                  <a:pt x="0" y="3044457"/>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dirty="0"/>
          </a:p>
        </p:txBody>
      </p:sp>
      <p:sp>
        <p:nvSpPr>
          <p:cNvPr id="10" name="TextBox 9">
            <a:extLst>
              <a:ext uri="{FF2B5EF4-FFF2-40B4-BE49-F238E27FC236}">
                <a16:creationId xmlns:a16="http://schemas.microsoft.com/office/drawing/2014/main" id="{04F0795E-ABC4-4498-BA4B-313F2F3B0D35}"/>
              </a:ext>
            </a:extLst>
          </p:cNvPr>
          <p:cNvSpPr txBox="1"/>
          <p:nvPr/>
        </p:nvSpPr>
        <p:spPr>
          <a:xfrm>
            <a:off x="4800600" y="3009900"/>
            <a:ext cx="8435223" cy="6093976"/>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GB" sz="2800" b="1" dirty="0">
                <a:solidFill>
                  <a:schemeClr val="bg1"/>
                </a:solidFill>
              </a:rPr>
              <a:t>Introduction</a:t>
            </a:r>
          </a:p>
          <a:p>
            <a:pPr marL="285750" indent="-285750">
              <a:lnSpc>
                <a:spcPct val="150000"/>
              </a:lnSpc>
              <a:buFont typeface="Wingdings" panose="05000000000000000000" pitchFamily="2" charset="2"/>
              <a:buChar char="q"/>
            </a:pPr>
            <a:r>
              <a:rPr lang="en-US" sz="2800" b="1" dirty="0">
                <a:solidFill>
                  <a:schemeClr val="bg1"/>
                </a:solidFill>
              </a:rPr>
              <a:t>Overview of Digital Transformation</a:t>
            </a:r>
          </a:p>
          <a:p>
            <a:pPr marL="285750" indent="-285750">
              <a:lnSpc>
                <a:spcPct val="150000"/>
              </a:lnSpc>
              <a:buFont typeface="Wingdings" panose="05000000000000000000" pitchFamily="2" charset="2"/>
              <a:buChar char="q"/>
            </a:pPr>
            <a:r>
              <a:rPr lang="en-US" sz="2800" b="1" dirty="0">
                <a:solidFill>
                  <a:schemeClr val="bg1"/>
                </a:solidFill>
              </a:rPr>
              <a:t>Literature Review</a:t>
            </a:r>
          </a:p>
          <a:p>
            <a:pPr marL="285750" indent="-285750">
              <a:lnSpc>
                <a:spcPct val="150000"/>
              </a:lnSpc>
              <a:buFont typeface="Wingdings" panose="05000000000000000000" pitchFamily="2" charset="2"/>
              <a:buChar char="q"/>
            </a:pPr>
            <a:r>
              <a:rPr lang="en-US" sz="2800" b="1" dirty="0">
                <a:solidFill>
                  <a:schemeClr val="bg1"/>
                </a:solidFill>
              </a:rPr>
              <a:t>PESTEL Analysis </a:t>
            </a:r>
          </a:p>
          <a:p>
            <a:pPr marL="285750" indent="-285750">
              <a:lnSpc>
                <a:spcPct val="150000"/>
              </a:lnSpc>
              <a:buFont typeface="Wingdings" panose="05000000000000000000" pitchFamily="2" charset="2"/>
              <a:buChar char="q"/>
            </a:pPr>
            <a:r>
              <a:rPr lang="en-GB" sz="2800" b="1" dirty="0">
                <a:solidFill>
                  <a:schemeClr val="bg1"/>
                </a:solidFill>
              </a:rPr>
              <a:t>Application to Pullman London St Pancras</a:t>
            </a:r>
          </a:p>
          <a:p>
            <a:pPr marL="285750" indent="-285750">
              <a:lnSpc>
                <a:spcPct val="150000"/>
              </a:lnSpc>
              <a:buFont typeface="Wingdings" panose="05000000000000000000" pitchFamily="2" charset="2"/>
              <a:buChar char="q"/>
            </a:pPr>
            <a:r>
              <a:rPr lang="en-GB" sz="2800" b="1" dirty="0">
                <a:solidFill>
                  <a:schemeClr val="bg1"/>
                </a:solidFill>
              </a:rPr>
              <a:t>Future Policy Recommendations</a:t>
            </a:r>
          </a:p>
          <a:p>
            <a:pPr marL="285750" indent="-285750">
              <a:lnSpc>
                <a:spcPct val="150000"/>
              </a:lnSpc>
              <a:buFont typeface="Wingdings" panose="05000000000000000000" pitchFamily="2" charset="2"/>
              <a:buChar char="q"/>
            </a:pPr>
            <a:r>
              <a:rPr lang="en-US" sz="2800" b="1" dirty="0">
                <a:solidFill>
                  <a:schemeClr val="bg1"/>
                </a:solidFill>
              </a:rPr>
              <a:t>Conclusion</a:t>
            </a:r>
          </a:p>
          <a:p>
            <a:pPr marL="285750" indent="-285750">
              <a:lnSpc>
                <a:spcPct val="150000"/>
              </a:lnSpc>
              <a:buFont typeface="Wingdings" panose="05000000000000000000" pitchFamily="2" charset="2"/>
              <a:buChar char="q"/>
            </a:pPr>
            <a:r>
              <a:rPr lang="en-US" sz="2800" b="1" dirty="0">
                <a:solidFill>
                  <a:schemeClr val="bg1"/>
                </a:solidFill>
              </a:rPr>
              <a:t>References </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dirty="0"/>
          </a:p>
        </p:txBody>
      </p:sp>
      <p:sp>
        <p:nvSpPr>
          <p:cNvPr id="3" name="TextBox 3"/>
          <p:cNvSpPr txBox="1"/>
          <p:nvPr/>
        </p:nvSpPr>
        <p:spPr>
          <a:xfrm>
            <a:off x="1025387" y="359018"/>
            <a:ext cx="8435223" cy="1247970"/>
          </a:xfrm>
          <a:prstGeom prst="rect">
            <a:avLst/>
          </a:prstGeom>
        </p:spPr>
        <p:txBody>
          <a:bodyPr lIns="0" tIns="0" rIns="0" bIns="0" rtlCol="0" anchor="t">
            <a:spAutoFit/>
          </a:bodyPr>
          <a:lstStyle/>
          <a:p>
            <a:pPr marL="0" lvl="0" indent="0">
              <a:lnSpc>
                <a:spcPts val="9600"/>
              </a:lnSpc>
            </a:pPr>
            <a:r>
              <a:rPr lang="en-US" sz="10000" spc="-600" dirty="0">
                <a:solidFill>
                  <a:srgbClr val="0B4E7C"/>
                </a:solidFill>
                <a:latin typeface="Rustic Printed"/>
              </a:rPr>
              <a:t>INTRODUCTION</a:t>
            </a:r>
          </a:p>
        </p:txBody>
      </p:sp>
      <p:sp>
        <p:nvSpPr>
          <p:cNvPr id="7" name="Freeform 3"/>
          <p:cNvSpPr/>
          <p:nvPr/>
        </p:nvSpPr>
        <p:spPr>
          <a:xfrm>
            <a:off x="573726" y="1592008"/>
            <a:ext cx="17257074" cy="8199691"/>
          </a:xfrm>
          <a:custGeom>
            <a:avLst/>
            <a:gdLst/>
            <a:ahLst/>
            <a:cxnLst/>
            <a:rect l="l" t="t" r="r" b="b"/>
            <a:pathLst>
              <a:path w="6940374" h="6132766">
                <a:moveTo>
                  <a:pt x="0" y="0"/>
                </a:moveTo>
                <a:lnTo>
                  <a:pt x="6940374" y="0"/>
                </a:lnTo>
                <a:lnTo>
                  <a:pt x="6940374" y="6132766"/>
                </a:lnTo>
                <a:lnTo>
                  <a:pt x="0" y="6132766"/>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11" name="TextBox 10"/>
          <p:cNvSpPr txBox="1"/>
          <p:nvPr/>
        </p:nvSpPr>
        <p:spPr>
          <a:xfrm>
            <a:off x="1905000" y="3204439"/>
            <a:ext cx="9372600" cy="3892861"/>
          </a:xfrm>
          <a:prstGeom prst="rect">
            <a:avLst/>
          </a:prstGeom>
          <a:noFill/>
        </p:spPr>
        <p:txBody>
          <a:bodyPr wrap="square" rtlCol="0">
            <a:spAutoFit/>
          </a:bodyPr>
          <a:lstStyle/>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Digital transformation reshapes hospitality by enhancing guest experience and operational efficiency.</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AI, automation, service robots at Pullman London St Pancras.</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Rising demand for personalised and contactless services post-COVID-19 (Ivanov and Webster, 2019).</a:t>
            </a:r>
          </a:p>
        </p:txBody>
      </p:sp>
      <p:sp>
        <p:nvSpPr>
          <p:cNvPr id="12" name="AutoShape 2" descr="data:image/png;base64,iVBORw0KGgoAAAANSUhEUgAAAWsAAAH0CAYAAAD7dgzuAAAAAXNSR0IArs4c6QAAIABJREFUeF7svQeYHXd1Nn6m3X63d+2qV0uWZFm23G25AsY2tkHw0e0QDJiSBAj8aV4CpEEg//BQEyB04hDANu5FttywJcuS1bu0vd5eps/3vWfurNbGvdzddX7zPOtd7c6d+d0z43fe+573nCOR2EQERAREBEQEpn0EpGm/QrFAEQERAREBEQESYC1uAhEBEQERgRkQAQHWM+AiiSWKCIgIiAgIsBb3gIiAiICIwAyIgADrGXCRxBJFBEQERAQEWIt7QERAREBEYAZEQID1DLhIYokiAiICIgICrMU9ICIgIiAiMAMiIMB6BlwksUQRAREBEQEB1uIeEBEQERARmAEREGA9Ay6SWKKIgIiAiIAAa3EPiAiICIgIzIAICLCeARdJLFFEQERARECAtbgHRAREBEQEZkAEBFjPgIskligiICIgIiDAWtwDIgIiAiICMyACAqxnwEV6qUvs7vZkOmG32r1huflSXyv2FxEQEZieERBgPT2vy8teVfctW2LZlFmvp0cTHW2zbKWmNvdk4cnUf2/Y4Lzsg4oXigiICEx5BARYT/klePUW0P2TI5GWrliHQqWzD+zf3WFbtrPm1DMP9gxnNtvbege7u9fbr97ZxJFEBEQEqhkBAdbVjPZrfK7uX+1rWrl01pvaWuIbeg4eah8dH6Om1o6+kkN3jWTMOw3D6BHSyGt8EcThRQReowgIsH6NAlvtw3bfuCuk2e7SFUu7Pr54du0bc+PZWl3X3Z6h4WJdU/thXYrcfHQgc2tx1DnYfc08vdrrE+cTERAReGUREGD9yuI3bV79zRt7G8JJ+5LFsxo/29EQXVLKjIQ1TaH+4VGK1jSn3FDy4Eiu/PsjfWO3jbmpA9/acEZ52ixeLEREQETgBSMgwPoFQzQDdvA86e//Z/+Sue11H1s5t+WtSdVpGRk4QqGQRq6sUl63qexqWVuO7xvLW78dHMvfNVbIH/zGe1cVZ8C7E0sUERARIBLTzV8Pd8GnfrY9vrSr/ezmmPzFNYsbTy5lUmGrmCYtpFDZcEgOJUknjbJlL5szvX0F3fvj8Hj6lsEjY/u+9TeCYb8e7gHxHl7/ERDM+nVwjbt/vmvhiUs631cTtt+7tKthtpEbIz2fIkWRybRcksJxcuQIFW2ZyraSs2z5YCpf/N3geOGmnj7vwLc/vsh4HYRBvAURgdd1BARYz/DL2/2DLbGmtoYzTzxh7ifDbvGMjoZo0tUzVMiM8TtzPI/UcJxcJUqGp5FLGlmemssXSgdTBf03e/pSt2XGQgcFYM/wG0Es/3UfAQHWM/wSd/9se8uiOc3/58TF7R+TLHN+QnUkTTIpPT5EnuMSqSrJoSiREibbU8mlEOHX5bKez5acXWlD+kXfcHajubtvv/Bhz/CbQSz/dR0BAdYz+PLCrhcjOmHZvObPLJnTfAk5Vr1klygekWhkaJBI8kiSNZKUMJGikSdp5JFCruuSZZhUsiije/Edw9niTwdHxx8wdp9wuLtbcmdwSMTSRQRetxEQYD2DL+1nbjxUu6hOvXhhe91n25prVmpkqZaepbpkhPr7e0lVVXI8hUhWSFZCJCkaKaSQ53nkOTZZnkJjBRr3tPhTQ5n89w8cOvro1649tXcGh0QsXUTgdRsBAdYz+NJ++peHFp2zvPUDLUn5nYmw0hkNSWQUM1RbE6eenqMUjUaJ68s9mUjWKKxpJJPE8ohMLrmSRmNFj7xQYjBXdrYcGxz76VjaeuzL717UN4PDIpYuIvC6jIAA6xl6Wf/6xt5o3Muf+cZTFn+hRnVOVTwzGo+GqFzIUm1dgo4cOUKJRII8SSbXI5IkiTRFJfwDrFryiDxII2qC0kWLTFfqM6XQ1r6x3I+OHB149B+uXTM6Q0Mjli0i8LqMgADrGXpZ//bXeztOnNPwthXtNdfXaO4i8hySZaJoKEzFUp6y2Sx5nssSiKZpLIlA/pA8D1Tbd4o4LuvYtivRaK4EP/ZA0VMe7xvJ/vuYbTzefdkS31IiNhEBEYEpj4AA6ym/BC99AW+78UblRHXVihO7mj85v0G7rC5MdUgaYoP0YVkWZXNpsm2/yR7AWlH8xKLrAtRl/r0P3hK5nkTjuRIp8VrSvVDv4Hj+gZwu/3I0l368e8Py1EtfoXiFiICIwKsdAQHWr3ZEq3A8VCzOaao9Z+mcls+3x5119RFVBTADpGOxGIMwwFrXdQZpgDVkEMdxmG0DrPGF/VgWkSTKFkwKJ+rIUkLOaK7cX3K1P41lij/p689u/of3LRuvwtsSpxAREBF4nggIsJ6Bt8cNv97bMb+z7m2LOps/1KCaS+ujKpmmyeAciUQYhDPZFJVKJYrH4wzYAGsAOsAa/55g1zBdyzLlSmWKJurJU6OUKRpkS+Ge8bz++MB49sdlvfz4564SgD0DbxWx5NdRBARYz7CLCQnk9MhJSxd0Nv91V3PNpUnS25IRlVk1vsIRjYE7k8nwdzDtp4O19zSwdm2bJEWmQqlM8UQdJx3zZZM8NeJmS1Z/yZIeH0qXfjiayWwRksgMu1nEcl9XERBgPcMuJ8Z2tWtN6xbObbmhKa6dEpPMWEQm1qMByqomc3IRYI2kIr6eLoN4z5BBXAbrYrFI0XiCZFmlom6REo5SXnfIoXDvULr4YP9o7j8L2eLm7mtOysywkInligi8LiIgwHqGXcZ/+OVT9V2dDZfPn9X46ahsL68NyyS5/lxcJBcB2r29vZROpymZTLIM8vQEo69ZBwlGOEMA8gDrRDxKsqRSSS9TOJqgouVQySCvaMk9Y0Vz40jG/M9h3d32TxsWZGdY2MRyRQRmfAQEWM+wS/jVG7fNWtrR/NH57Q3vkd3SrIZklGzTH/wCYIZuvXfvXhofH6eGhgZqbW19mnWPk4qVDQlHdOYDWJeKeUrGogzkrH3HY2RaHmVLNopmXN0N9Q1ki/ceHUj9KJOhp/75L5bmZ1joxHJFBGZ0BARYz6DL171xozpXW7qkTjK/3NVUc0ldXEuEQyq5tslOjyBxmMvluCjm2LFjtHr1atatkXgMHCF4y/gZG5KOsixRuVSgmniMQppMhmHw/obpkCkpVEZrVUdzS556OF3yHhhMF344ZBT3/PMVArBn0O0jljrDIyDAegZdQOjVJ7UvWJeQja+21kbWJcOKoqi+JQ/yB1gxABvMeGhoiIaHh6mlpYXBGhIJ/hYANRg2XvM0sE5ESFMUskzfVWKYNjmKSrqjkO6oVHYVK6vTodGsflcqW/jluOwJwJ5B949Y6syOgADrGXT9/uGPx+pPmd92cVIxvtgQ8ZZrkkuK5lcmArCxAbDxcz7vVzHi3+FwmMEXyUZF1iY81gBqBmuFqFQoUE0iQiFNIcPQKRoLM1ijp4hJMpmuRoYrU94iPVsyj2YK5t1FQ/p5Jp/f071heWEGhVEsVURgRkZAgPUMumz/fOuRttOXdr4/LpkfadC8LnJ0UkNhIlliluwXvfjAXS6X2WcNsGaQrnirVSXE/8aG/WD3wz6lYo7iiSiFVYVMq8xMHNY/WPkcSSbLVRisDUcm3XLNguEcK+jenX3DuZ+lVW+vkERm0I0kljojIyDAegZdtm/etGvhuuVLPlOrmlfXhrx6zy4TySpb7wI92nU9ZssAa3xBAsHmub5cAmAOhUIT7Nqw/d+V8gBrn1mbps6vMyyTqxslRSXLk8iyiSxXIo9U0i3bKhh0eDRv35nJG78cGjH3iKTjDLqZxFJnXAQEWM+gS/Yvv9u36qxVi75aG7IuqNHcqOfoZDkeyapfoehvPiiDVeMLoMtAbnvMorEF/muCvGH7Wne+kKVEIkYhVSLd0tlZAmYN1i4rGtmeS4ZhkkcyyWqEm0AVdLIKXujQWFq/fXQs86uy6+wVksgMuqHEUmdUBARYz5DL1b3RU2sLB085a8XCf0yq5plJ1VE8q0yeopIn+U2ZfM3ab9gEoC4UCqxXc1EMKQzWAbv2k40y2a7vDMG+sUSUNBUAbjBYG5bhF9BoKr8OiUtJ8pk5mHped0mX46W07vSkssU/5vLl3+Qz3oEvv3tRboaEVSxTRGDGRECA9Qy5VP9224Gw57hnnbFy8d/HJePUhGyRY+kUjcfJdn3t2a9i9BOOAF8kGYPkoqaGGXCDTnwBE3dIYiDPF3PMwrWQD+rxeJRlEFX1G0EF0grChWQluUR5wyLdC5PuqsWiYfWkCsbtIxnjN2nPEhr2DLmvxDJnTgQEWM+Qa/Wx2w6Elyt08SnL5n8lobirzEKKmuqSVCgVGZADzTpIJAKox8bGqL6+nv8WgLPfJtVPRuK7GopUGjx5LI+guBFgz6XrIW3C3gfADhg7fo6GI6SbFsmhMOXLBuY5mqanHBnJ6nf3jud/nkspQsOeIfeWWObMiIAA65lxnaj7J0ciHZ3G5Scvnn9DQvNOMAtZaqj1dWVIFQBjgCx+niyDBAnG45q230eE5zDCa000oWVD3giGFPiSyvHEJX6P1yFpif3wgMC51bBKhmlRUXep7Km24WlH0iX7zp7x9H+OlNK7v7XhjPIMCbFYpojAtI6AAOtpfXmOLw4FMbNjNW9ftXDO/5fQ3EV2OUu18TgnFANpYzKgogoR7Bmg+nybbpp+IrEib7AeXSmYwe/AsHGc4NjQrbEPpBC8zoXXW9XIcIgKZZssOWJYcujI4Hj21qP9I78gCh0USccZcpOJZU7rCAiwntaX5/jibvjFgZrFnaH3L1/Q/jdx1Znj6DmKhUOkKBq7NAJLHoAbTZzAgPG7mpoaPkjApCe/XbBtw7J43wDYg7L0IGEJsMYxJ4M1HgCBDxvOkWgkRqT6rVXzuk2mp+iGqx4q2/TH3pH8b0ru+P7uy9aWZkioxTJFBKZlBARYT8vL8ueL+s6tR9o6WqMfX9DWcG1E1ls9s0BRTSWSwmRZNjPggO1Cq4ZmDcBtb2+fcIpMBuwAjOGjRsc9MHEAMo6BY00eUACwDsaCgVkHYM1JTc8hF537ZJVcWaGiYVOuWCbb08paLHmod7Rw00g6/1/DZvqgkERmyM0mljktIyDAelpelqcvqrvbk9vPHVy8oCXZ3dEQeWPIK9aQVSRVwWguDWLFxPgunr9Y6WcNYO3o6JhIMAa6diBzcCJR0xissS+YeDBcF9/xhX1wzEAOCcAaWrhlm8yws9k0M/NETS1JskLpbJEyhRKZnqqTFt8/mi3/z2Cm/LsxO3noWxu6hIY9A+45scTpFwEB1tPvmvzZir5+51B8Vq12xvz22q/WRZyTFSevyE6ZZMLlAxM+XpEYgCsAG1+1tbW+s6NSch4AdlCaLikKyyBBojKYzwighjaN/YOS9KCMHcw6AOtYOEKGUfalEk3m3iOGbVGxZFDR9EgOx4sFUz44VjT/e3hc/11fRDr87TctMmZA2MUSRQSmVQQEWE+ry/Hsi/nmLb2zFnTUfGBue80HYprV6ZlZUtwSg7UkxSkUik4w4KDzHmSQVCo1AdQBUwZwB8yabXxEDNR+973jrhKAe+AOCYA8qIycDNbkuFz5KEseM2wTCchIhKLRODmSSuM5nVw1VkgV3b294/lfpArGbb3jpaM/vG6tX04pNhEBEYEXFQEB1i8qTFO3Eyx7JyxpWtfZkfhSVLFPj2tmVPXK5Lo6hRSVJC9CLvp1VGx7ARNGBSMYc9AWNWjoBBAOPNlczaj6w3aDftiBdS9g3khQQs/GBkAP3CCQPwxTp7AKGcYlRSZSJI9cxwd+FNpgNBgaQI1kS2RKkYKSaNg7MFb80c69x+6IHFvd090t4VkhNhEBEYEXEQEB1i8iSFO1C7TqyAmHO09Y0PLBtubEe8KSPjuiOsRg7ZgMlBKFnheswYKDxCJAOmDeE+9J9ocNPBOswbqxBeANlo19oG/jARC4QcJIcpJLKnkkyR559nGWrmph0qJJGs2WKaM7sPVldSf01Fi29OPBVHrjF65a1kOSdHx0zVQFWpxXRGAGRECA9TS+SP9445bahmTDufNnt3yqsSayViEjGpZtkj2TPNekiBYiicKETnvPxazR4yNomxoUw0xOJDqeNyGDBC4QhASvmaxXB8eBvBL0yIaWHVLRY8QlTSIGa9eyyLZ9KyHAWkaFpKdSVncoW7IgiYx7amRn/1Dq+8eO9t/ffc2pQ9P4EoiliQhMmwgIsJ42l+LpC/nmjb3RsjW4ZNn8jk+2t9RfEg8rzeQaFFaIJNciz7EJyT00Y3ohsAboBiXmYMf4dzD1PKhgDOx5wTDdgIVzT2vP8/uBELEMEryWJREGa/JlEIIMArD2R4VpWogKukG1dU3kKmEazxY56UhKaKxk2E+M5YzvHE6VH+u+auHINL0MYlkiAtMmAgKsp82lOL4QzFqsybXMjSvmhoVzZl3bWBdboKFnh2NRRJXItR3yHJelCKlSbfhczDpokRqUoQc9QQIwhmYNhhy8HvsFrDpwhgCUseE1AGKcFwlLSCIhHmTgkSLJFRkEzaJ8Zq2ENLIsh6KxBMlqmEqGTfmiTrrtEEnaiCOF/3RwOPXdsby+5XNXLRufhpdCLElEYNpEQID1tLkUxxfy9d9tbwlR+fz2xppPds5qWpGMhiOK5wKtWad2LJfBmvt+uPZEr4/AzQHwDRKMQZFLwJiDRk4Tkojqtz8N9OnJXmy8Bq8HKAcgj++QRKBhI4GJmY3MrAHWkp+EtByb/41GUP7EdYMrJWUUzngSGYZFpmWTQeH+ohd6pH8s/93+wti27itPykzDyyGWJCIwLSIgwHpaXIbji/jOxpGEme49NZfu+9tZLXWnrlqxpD4W1ohshxSSKMJd8lxybInisQh5NqoI7efUrCc3cgq6702WRFDBGHTZ477XGFQwaQAvQBlSSMCq8RBA0hIgjIeCKvkjwvjYsj9SzITnGsxa0/iBAmZuVxpOYaxY4NfO665nRxsPZXT34bF06vupkrHrM2Ji+jS7I8VypksEBFhPlyvx/9YB98eaK7Nzho4d+Ovdux5/a0NtrP3yN15E4ZBKng2pQaVIOOqDteUyYLqW+bxgnUwmmXnjK5A+oFN7mL9YAWUMLwipfsViAMqBto2kI34XgDb6juB3sPT5LNy/hSZ36GPrXuU1KJhh2QRT0yG3OP468HNBtyjvqKYXThwq6s7t/UPpXxVTxb2ffu+q4jS6LGIpIgLTIgICrKfFZfAX8YO7D9UuaKs/O6qUP3/44O6TjGImfMbp6xjcFEKv6RDJkg+eCvnyA4pRoBkHgIk+HWDCYMBgtJG4P4Nx8gZ8xcvwHSBu2TbsHxNFMNg3sO7hIYHjdbR2UCaTYekDVZH4Xdk0eLpMsG+QyAzAmj3dng/kwQbGPeEFR4IyFqN0Ubd0UzpYcuTfD40XfzUwqB7qvmaeL5SLTURARIAjIMB6mtwInudJ//XQ4UVdTTWfCsnGW3oP72+2rTKtWrGCR2lhMC40X1ny2a9auXQToxcr7PaFwLpChCfetaT4FYyY0QjGrFWKZgLJJDOeodbWVkqPpRmUGxsbGXyHhoYoXpMkT3J5BuQEKzetifJ0brfq+DMenwnWOKdh6JSoTVDJMKlQdvWSJe0rmOqvUrr0e3Nvz9HrRJXjNLk7xTKmQwQEWE+Hq0BE39m4K9EWqTt/dkvsBtXVVw72HFY1xaM5c+b4coOkPA2sFa+iE0+6guz4eAazjibQ8/r49kyw1jSFGThcG0HBTOACwffxkXGWPHp7+2nFihXczQ9AC/1cDYeopBdJC/v9rbG/bVpcZBN0AYRzJRh8AG0czBr7BWAdioZI0UJUNj3KFK18ydWeMpzIz4dTuduvu2hWzzS5PGIZIgJTHgEB1lN+CfwF/PjB4fmd9er17XXRdzlGpnW49yhFQmqla54yAdYSOoJABnkVwRrgCh2cj1vRqLEmgGo+k2eHx0MPPUKXXnrpRAk7pBBIIpbjT0APGkWBSYOBB/21A7AOqiihXQcyCJg1fuYHiqJRqqBTpmCP6o7yWMGUv5cruls+fEmb8GBPk3tULGNqIyDAemrjz2dHAcyChYlTWmrD3XUx6XSrmI4M9B5hsO7s7CRJ8sGaZIVkLwDr4zp18BZeDrNWFD/Zh+ryoIIxSEjiuMVCibXsG274Mq1cuZLOOOMMWrJkCZ8Slj4t7PcWCRpBaQrkGp89c9Moxy9bfyZYY3+ANWY5SqiogYVQUnl4QaZoHilazgOmF/5ef19+/19fOU9Y+qbBfSqWMLUREGA9tfHns//7xr7OJV2t/ycZlj4UlY35RilDg31HKawpNHv2bHIJ4BdiBguwxqZ4Lw6sY8nE097hn2nWksdAC7CG7jy5eAYAWy75FYsAa8glJ510Er3hDW+ghQsXToA1GHbQ7EmV/d7aQVtWcv11BmAdyCA+WBvUUFNDhVKJHM+laDJJUjhKmXzJ6RtP7Uvli78rm+p/WY524OOireo0uFPFEqYyAgKspzL6cID8YItWv6pj5cLZ7Z9THfNC2SnWuFaJxob6SVNk6ujsInihJUlD841KD+sKWCO5V/E5B7LFMzXrFwJrMGu/615lovn/A+bJE2VKZZ2dJb///U108OBB3nf58uX0xje+kWbNmkV4PWx+E1+W7/kG8POIsEqbpqAIJwBr7A+wTkTQNdAlG0N8VZnC0Qihd+rQWLrQNzyyvWck84NQXcumT1265tgUXypxehGBKY2AAOspDb9v12tvTFy4YHbLDXapuFwyC7LsOZQZGyZVlamlrZ2ZNaSQAKxldLjjTtQg235RyssFayQYAZqTE4wTpejQrAv+FJnbbruD9uzZw8x7YGiI1q5ZQ9dccw3h9YFezZWTBX9EGIA6kUi8IFijXL6poYE82aNUZpws16JEspYMz6ORVGb4xpvuuH/OouXfq6tpe+ojb16ZnuLLJU4vIjBlERBgPWWh94tgFpx7aH5ne/P1jYno/wlJdqtGJpXzWcrnfJm2uaWNuyTBtgeIJs9lJwbLvJJMhuVMSA5cfei5DJa+w8MiLXJ8ujn7oCue7ImBuJUSccgg7IvmUWEeuZX+2LlcnlnzPffdT8PDw/xl2hZB3qirq6NP/vUnJqQTFOlABunr62Og5oZPisosGxtPUa8U5+AckELCWoh94qh+lGUXfanIJptMyyHd8eiRzU/t23Hg6H+dcub6X3zo4pMOTOHlEqcWEZjSCAiwnsLwf/3O7fElTbPWtdXHboiHpFNlz4xoZJNeyFMxl2UQbGhuIQ9JO04yBlq135KU9WVJJm/S8AHsA5AO5irCaRFY514OWJumRbbn0v0bN9FYapxGRkaoUChwgQzAuK21mT78wesYkJGIhHUPG0aKtbW1kan7g3gDLRxMOihpx0MF1Y0M1gQ3ikOSDDeJTbbrke669ORTe7ODqdKDppL4Zmz2sq2fvWhBdgovmTi1iMCURUCA9ZSFnug7dx7sWrWg4+31MfXDsmvOl2yDVLLJKBYYEBVFo/rGZvIUeKzlCbBGv/4ArElRybYmlZOrflk3dGZ8BT7rALCRpJyYbI6BuahitGyyvWdn1oUyptK49Ogjj5FuGryubCFPAwMDZJZ1GhkepKvfciVdfPHFfN721jY6duwYT1XHvtCsA7BGqGHdC3zWxXKZEokaBmfJs0mugLXkOaxhm65EBw71kSmHd/5p254fdCw8+Q+fuXpV3xReMnFqEYEpi4AA6ykK/Q+2bNFipaYTl8/v/Nuk6lzimnodOSaFFGJmzU3+nwbWKpHssb+ayKEQnCEoQuFq8+MVggGz9nVoiyTV9zVPBmscIQBstSJHPBdY50slLkd/9NHHyKsAPY4NqQNgXM7naG7XbG7YdPXVV5NlmNTU1MTrB0jDZz25R3YkFOLfc28QPEy4d4lNnmuRwoANhd7lTwtYU8/gOFleaOzRbft/q8WbvtPuJPeJysYpumnFaac0AgKspyj8333wWH1rJHrBgraaz0VlZxXZBhqI8nCBQj5LuVyBFDVEdQ1NFWZ9HKwl6bgMYjouoZMdAJC72Rk6F6v4djyXqwyxTQC2/PRLrsCJYT83s3YliYqlEj3wwIPkoG81vNNErF3r5TJ5lj+xJpfL8XE+8qEP8zqam5t9h4hl8/kD73ZY07hrH/5dNHTSojFyPJskzIP0bNKgXaMdrAv93aPBkQylC6aeKkuP7j029LWG9hO2fHaDkEKm6LYVp53CCAiwnqLg//yRkYXtDbG/bIpK74pK9iyw6rAqUViRKZdJU65QpFA4Ssna+klgLZHsOsw+1YpmDfapqWEGUZ+tFpnxIsEIQEzW1U4ANbPrlwDWyGI6jkuFYpHuvf8BPp4W8kvLcR5IHD2HDtLK5Sto06ZNLLt0tLXT+9//fmppaeHIBmAN4AaYQwaBto1Nty3yImFyyWHfuMZf/s+e45HjEQ2OpGksW/ZCtS37Htm655/ic2bf/vkrThyeossmTisiMGUREGA9BaGHBFLrzl09p7mhO6GUz4lIVkJyLAZqVZEom05RsVimWDxJkUSNn2CEGwQSQQDWsl/SjVG16MHntyv12KmB5CJkCIBnY0vzs4J1sH/ArOEGkbWnu0EA1oVCkcq6Ths3PTgB1vFkgoE3EgrT6EA/JWNxPt+WLVvY3bFgwQJ661vfygw6Fon6bNzz/AZPKOip/BtgLcVj7FABXw9LHgHGVddvAQvv9+DwGBlSiHK2fORof/onZTnysy+8S3iup+C2Faec4ggIsJ6CCwBvdWtd8qK57Y2fj8nGSs2zZNe2GKhh0IPTAsw4WVNHWjhWAWtflwY8S+RMMGv4r03bnShEARAalkmpVIodGQ3sYfY162eVQlyf8T67dU8h3TLJME2674FN/B3WQDBr07EpGgrz5JqoptKuXbvYMpgZT3HyEZWO1157LffJBpOWyR8JxicC43YcHu+lJKLQaDhhGpJlBmvJwXAFvxPgwOAIxRtb6al9x0a9aO0f+saL3+hQxuwAAAAgAElEQVR+37r9U3DZxClFBKY0AgKspyD8N20d7WiMhf6iNkp/GfacrlAlP8iN/x2TQRZJPTglAL71jX7CDhKC57ksP7S11NHISIo0LTyRLAySiHrQz9r0u99N7qbHtjnyp6GD0ULrhv/ZdfyfsT/3p5bR1EnjcVzFcoluufV2v9xdVQhzG/nvqkSqJ9HKFScyq8ZggnwuR4Vsjtk9WPWn/uZvOOEICx+OC/DGGsaGR6imvo5Hf/EnBv504LF/W/KQYLRJcj0aT2epZHmUNdxMWvduzxnyV/7qyhV7Jd5ZbCIC/3siIMB6Cq71rdv6FjfFY1+o0aTLVc+uBaNEMg0gBhkDoMeN/WMxZsbwMKMABhvADpp0fW0ts+9AzmDWXRl2C/CF0wJMF2AYbAGzZneG4jeEAuiCMUMjDix2XG4u+Y2YAPwBWHtKpSsf5BIwdVWheDhEq1evpm1PbOUkYyGXZ1afGh/nNQOkv/3tb1M2nWY9u/dYDxfTxCNRLl9vam2qPEz8viTAYNdzSMKnBXIolc5S2XIoV3YKGZ3uSVnyl3LbTtzV3S35FF1sIgL/SyIgwLrKFxqTy89pPmF5XTzyj3GFzlNcK6Jx5aFPFAHW4+PjVCiXWG6YO3cuuzsa6+pZg66rqeW/w1UBEA+mtOC1E7o1A2yZwRy9NoKZi8HUcmbQIY3BGLIGd92bBNZ+Hw+fRQfM+uY/3kYuMB4tTieBdSISprVr19LuHTt5fUZZZ7AeGhwkx7Qom87Q4sWL6QPXXuv3uA6FGZSL+ULFwYJBupjXGPIbQKFIE1LPn4N1KVOi+1OS+vlZxRN2bNgg+VN+xSYi8L8kAgKsq3yh/+22A+E1c1tOqq3Rvh727DMU15IDsOZikQpY54oFTtDNnz+fmXRTfQNPZwE7hcQAns2TWMCCK0AfgHXgYQZYR5HAQ8KuMm8Rb5cBF3IGmKwi+7MRK+Xm+B32DcAaf8uVinTTLbdyUQ72hwyC7wyuMtG6deto/569fptUknh9w0NDzOwB2LXJGjp04AB98YtfpJpEktc9NDDI9j7MaAS7h/bOPUlgDJSQcJS4qnESs9bTJe+hjBf6bDo+tL17/XrfEyg2EYH/JREQYF3lC42JMGtmLzitPib/k2zra2THpACsWS8mj5lpvlRk5tzV1cWasmc7NDg4SPPmzPWtb8x+fekkAOtnk0EA1gGgs05deZ0LBut5fpe7CljjfIrkgzXSmAGQB2ANFg62LQHsJ4H16aeuo7179/Lr4AbBcTPpNK97qH+A5nTNps2PPcbv5zOf+Qz3DQHDxieExsb6ysPEI9t1WK+GuxASCtSaTCYXyCBmuuw9lLfkz44mR58UYF3lG1ecbsojIMC6ypcATpC1SzsvSIbkr7h68QTVgZ0NnmJfMwYIIsEIsAYog31i27fb73g3f+48qq+vJ/TYAHMNqgOfSwaJxKJPq2AMWDbcHPg5AGvQZpwPjZgCsA6Yfq5QoJtu+SNZSG5C666ANdYLGQTMeseOHf6A3lCYj1NGj2rHof6eXk4wHj18hIYGBvh33/jGN/gBkYjFKRIJMUhjUg2YuefYaC7IDB1e8kKhRCXThmYNsH6kYIU+M5wY2CrAuso3rjjdlEdAgHWVL8F/3LGr4eQVSy5LhKTPW6X0oggYLHRjx/Gb/6sKOz+KeplBD8k4gNjNv/8D2+HArNHdDmANsJ3MrJ8pgwDMQ5GwLy9UhtYG7NpyHf/1iuzLF548Md382cD6DzffwmDNksUksK5LxBmstz+5zXesaBonRi18GvA8lkHApLdv387Jxv7+fkomk/TZz36WPx00NzdWmL/E/UDIxaR1fIe845Cum6QbFbDWvUfyhibAusr3rDjd9IiAAOsqX4cf3LKv6dQ1C9+eCHmfNHOpeclwmMh1yLRt342hKqz5BmANYEPi7off+z69/e1vp7mz5/CKAdbY/5maNf422Q0CsA5Y90R/EO4u4mvd0MgDsIZGzv08KglGADn+ns3nfWbtOBP2PWgUzKxjETrttNMYrPGJAL/Dw8R1/EG5mqxwNeNTTz3FLhdIH3rJfxB9+MMfpq7Zs/yHiVRxmKCJk42Ep0PwnpumTTrcIEUbzPrhrKF9ZjQ5IGSQKt+34nRTHwEB1lW+Bt+7c3vL2atWvkt19b9SHGO2zCXYMgMh2+EUmd0fJcMfp4XudT/84Q+ps72Dp4t3dsxiMK6rqZkoKQ9mHnILVNfvZx1Y96BZP9sGzToAdsgXtuUwI06CtXPpOh4gFn9F43H6yU9/5q9RkZmtYwAB5I1kPErnn7ee7rjjDp6CHpS51ySTvI7GxkaWcjC4AInS0dFRKuULNDY2xpLIBz/4Abb+1dTU8e9QGBRSFCrk8xTWVJZBTMejQtk10mVvU6qsfK7VWPKkcINU+cYVp5vyCAiwrvIl+Mmtu9rWnnzCtSFX/7DsGJ1cXi3DX+2PwwIYAuTgs4akAPADEM7p7OJBtUjWQe+NRSK832Tv9GSwDqx7LwTWePt4OJiGxWwXx8VDwnb9BCQaQ+WLBbrtjrvIdB3uCQL2X9fQwJ8A6pMJWr9+Pd1+++3MqDkZ6nmUiMd5nWDVra2ttH//fl4v2DW7RYaHyTZMisUi9O53v5u6uubw+62rTVK5XCK9UKRSIc8PDduTqGxKetaQHkgb0ufGnli2Tfisq3zjitNNeQQEWFf5EgCsT1l7wgc1R/+g7Biz0LwIYA3WCpBjbzMmvVgmg9eTTz5Jvb293IYUnmskGFlrhh6MTnVcSOJr0s8Eax6vFUNz/z/fAmaNjnn+wFuTXx9UMZLsVzOih3U6m6G/++rf08nrTmVfNgAcScc5c+aQ4rkTYI31BlPO4RHHBvYNsD506BD/OxiKABsiuvY1NTWwnv2Od7yTzj33XMqmxqm1pZlioTANDPRRNp0jh2QybKWct9X7Spb2hb9806LtooKxyjeuON2UR0CAdZUvwQ/u2N1+5qplH9a88gdkR2+XLNjdVHaDBL5naNQoisG/7777bma8Ha1tbONDgpH7WJs+uAYgHTBsADnYLZg1wBpuj+cDa/T3wH6YCDPZry0pGgM3Eop9A/30+S/eQPWNDXT2uefS0Z5jpIVDfO5kPEYXXXQR3XnnnX5C0XEmAB8aOMAaMgjAGuAftG5lOaRUovq6Gn4Y7dmzj6emv/XKt1BIU7ntqutYNNA3SJZLVDSlUtGS7yla4S996LIl26t82cTpRASmPAICrKt8CQDWZ69edr3qlq+Vbb2dbIei6DldYcawscFnPZZOMfA98cQTXHJem0gys+6a1cmM2zJ8mWSiOVOlgnEyWAO0gwTjM99mwKzhZ/YLZvwKyqDvNHfyU31mjTVd/7FPUE1dLWvh564/j2rr6/xy8YZ6euMb3kD33HOPL4EQcTEPJBAkRzHaC+vfu3+fX4yDpKOmcbMq7K+pMh09epT6egconUrRFW++lN7x9g1klMrcH8QwLDJMh7Ilp5jVvbtLVuSGj1yx9KkqXzZxOhGBKY+AAOsqX4If3bS347R1Sz6mueX3Aaxd05oAawAlJAYUv/QNDrBeDdkAcwoBqitXrqSWpmZm2i4SkxWwDt5CIIMABEu67oNhZfjAc4E1miX5JevH7X3MflHMXbH1pXIZ+vo//wsNjA5TLJHgB8BJJ69hS55jGnTJJZfQfffdx+uNxmK8XmjT+HtHRwfbD3ft2c1MHF/4O6QXnLexoY4fSIMDw/zQ6Os9Rheev54+8ZGP0vDQADeqKpVNShesYqbsCrCu8v0qTjd9IiDAusrXAmB9+mlLPqE45fcqtt4GsI5w5zmJwaqkl9mL3DvQz4CGpB0AG37l888/f6JcG5p10FFv8lsImPVLAWucF2DNx0ORN8rTkWBEkyc4S/QS3fClL1O0JsHMOlfIs3Z96aWXUlhVWLOGXMMJxdZWdoWALUNG6ZzdRbW1tbR7925/mYo8kYhESfn8eXOop6eHDuw/xLMbbctgy97SBYvo+o9+mEqFMpV1izJFu5DT6d6yq33xukuX7ajyZROnExGY8ggIsK7yJaiA9V8pTvk9AGtMRQkmpwAAAY79Q4PcBwQ/gz2DaWM47Vve8haKR2O+H7uybtaVJ20BWJdZh/aTlNzTw6OnfZ/Mxrnc3PN7hqCCESXv2DxJoWw+R5lcln5z428plUnTyNgYO1bAoqFRv/nSN9LZZ5/NbhCce968eVRXX8/gjIcABhHUNfj/xgb2jyG+cIKAZc+bO5sfSkcOH2NpZHxsjA7t30d1tTXs377oootJNxwq6l4xb8l3F93QFz908YJdIsFY5RtXnG7KIyDAusqX4Kf37pu1bsXiT3jl3HuiIYnB2sUMQvT4gI1PVWnnnt0MfGOpcfYm4+d8Nsfd6y658Hzq6emn5qYmZtyJaGKiRwiOAQnDd3f4/aO5Mx8PLaCnfQ/eNtqQ4nX5XJEZr6KpfmIyFiXdMPl44+kU97OGbW9wZJjyhQI/CNhTbXv0lssv53UCvLE/pBJs+DvW3D6rg7Zt28brwYMBSU+/+x7R2lPWsPZtlE0G64HePhoZGeHimVA0Qhdd/AY6/+I30L6DPQXDDd+Tylo3fOrqFTsEWFf5xhWnm/IICLCu8iX4xcYDnScvXfhXnp59F8Aag2IZrCsJRrQu3bdvH7swkGgEIMMGt3XLE+xHxggtgKqNyeWSRGHVHz4QOEOeCdbPZN7PfLso6cZrs/njYA2PN3RlJBcd16N0Lkt33H4XF8gMj4365fClEn/3LJfOO+88Bmto0xMd/ipdAYME45Pbt/G68SkCDxCAfblcpPMvOI8OHNhPJsrKdZMK2QL3xe4f6ifbcWjuvEXU0tFJS1asKfYNZX7X1Dn7a+85pXlflS+bOJ2IwJRHQIB1lS8BwHrNkoV/4+mZd0ZDUqvsugzWYNXscw6HuIAEUgOYZsBWn9i8hT7+8Y9TPpNlh0Wp6HflUzC9sGL7Y0ufbTOjDZg1pI3n214IrGESyeRzdO89G3lNAG6AdCab5YeJY9ic+ITOzhWNSb8FalDkg6pLVEb+6fHH+AEwWWcHsz7zrNP44QSwxvtQJZXZ9+FjRymby5GiRmgklaEr3/bOrOFot3bMXnTD29bUHBLMuso3rjjdlEdAgHWVL0EFrD/lljPviIaoNQzvsWOSW+lLjaG1AC8UxwCs4ahgpu16dMEFF1BDbZ3f2rTSy/qZYA2dmCsSMarL9YfqvhKwth2XwXrjfQ+wCwQ9S/AwAJACrG3d4p7bcHTgXLNmzeJ/Q3qBIwRgDca97ant/AkBDxGWSmIxqq1N0uqTTqS9e3ezDIIkJ/zVEG16+vv4HGjVuv/QUZq3aEXhjHMuvNW0Qt2t5cUHRLl5lW9ccbopj4AA6ypfgl/febBr9coFf+uUUhtiYaUlgtLuClgDXAMZBGANsAMTBRAuWrCQFi5cSAvnzWcgDoFVw73hyc8qgwRg/UqZtWU7zKbvu/d+v52q61daYuI5z4osm1ys88ADDzDjhhMEScX6xkZeH4AaJee79+5h1o2HSVB5ifaop5y6mvbu88EadsGQ4r+vVDZDridRsazToSM9NDCcLbzjndf+ypEi/zpPXrNfgHWVb1xxuimPgADrKl8CgPVJqxZ83i1nr4qGpGZ4OZ5PBsGkcDDYxvoGOvXUU6kuWcOACBkErJscv4dHUBzzbAnGV8KsoVmPZ9J0z933MbNGtz7u9kfEFYi5VJY6OzvpscceY60ZnwYgg3TNmcPJxRNOOIHlj00PPcjLCFqoYr2WXaazzz6Ddu95ioyyP/hFJX9cGR4KKMLpOdZHR3oH6EjPcP6E5Sffet45l371fZfM3i1kkCrfuOJ0Ux4BAdZVvgQ33n1o9qqV87/g6fkroyGpiVCA4tkQrP1ZhM9IMKKp/+zZsyk9nqI3v/nNhPJwyAkeWDjGalU066D9KcAaIBp0vwt6dDzX23whzToA67vvupeH7wKsAcay4vcwKedL3CNk69atzKzxcMH3RE0NM254w1Fu/tAjD/O68GBBRSOqHE2rROevP4e2bn2cymWLHwIAa7Ymaiq7SA4eOEw9A8OUyZZyx3pHHvnkpz73uX3ukR1i+ECVb1xxuimPgADrKl8CButV879Eeu6KWERpcnTo1b4bBBtKvOFJhtcZ9jU0coKP+dCBg/SmN72JZrW1c5vRzlltlEplKRb2Zyzya8FWLYsdJDz/0PHbnr4SZg0ZBJIEwBq2PjBenrZecXREtQjLM5s3b+ZPAGDWeFBkcjleBx4055xzDtsQsT4ANtbESUirRG+45EJ67LGHKZ8v80NIk0K+s0VT+bUDg8M0NDJK+YJZuvvuB5761Of+7vMhL7z5L65Ymq/ypROnExGY0ggIsK5y+G99eGDO3LktN2hu6XJVdhrJcigUVskwTZ9ZhkPcqN+wTHaFwO4GDfihTQ/StddeS2FVYwauVlweYNYA5aBjHoCbG0FVvNDYF+A6UXgTdPcDi8fMR9f3eAfWPWjl6KUN6QJrALMGWN9y860M1niYVJ4MfMyQrLE8c//997MMgnPzdPZSicEa67nwwgv54RNMkmHXB2v1Ol191RX04IMbmVmDbRu6vx5IPJBX0DTKI5myed3esmXHoTWrT/n/29pP+P3fXnPqUJUvnTidiMCURkCAdZXD74N1U7fm6pdrittAtsWM0rJ9zRZguHPnTgbGvr4+/h3KtQf6+rm7XWNdvd8wCfMTMdlFUtldAYDzwddlNwiAEvthn8k+7KBLXzBhRpJ8vXsyWMNnzc4NyyS4QQKwBpCD8U4GazBrjPV68MEHJ4pxwLDRQhXgjCTk2rVr6Yknt9LFF1/MvwOzxvf6+lo655zT6OjRwzQ8PErFQplqamr5fWBbvnw5HTh00C8KKui0e8+hkTVrTv9te9fsHzt6aL9g11W+ecXppjQCAqyrHP5btw7Mmdve0q3ZpSs0xa2XHJtZLMCaC0rI46kqSK4B9AB23BXPdujkk0+m2bM6/WpB12XQC8A68FqzU6Nc5i8eUoB5iFZldJfsz1kMQN3vPe3LJ7lCiVk8AHlyUYxp2QzWN9/0R36AAKxZH0dBTjhMsVCUy8Iffvhhf+Ct5/GaMQoM37FWTIuBDAKAPuWUU/zWqskkZTIp2vC2qyiXz9DuXXupt7ePrX9QdXK5DIN8f38fd/3TdYMGBsbp5DWn75jVOef2XMq4cTRr7Lt+w/JClS+hOJ2IwJREQIB1lcP++0cH5y6Z29itueXLVcljsOaWohWgC8AavaMBbtCnwZDHRka5ux36WkMThnWPJQ7Zb/gfeKoBlvg7j+qybWbIAPvJ7DvwXvsDd31mDbAGsAOQA7AGsy7rxrOCNTR2rDsZTbAMArDG8SBvsAwDp0hFFoGc8fCjj/ADBA+L008/nfeNRsO0/ryzuZHT4cNHKJcrcJc+PExMU6eTTlpNBw/t98vUbZdKRYOWL19lLlywrC+TLt2XK5j/Me64e6+7aEG2ypdRnE5EoOoREGBd5ZBXwPrLmlu+TJOpXnb9Zv2mZTH4otPdrl27mFkDrIPeII889DB99KMfpXjEn/wSQzm4rlNEizBznsysJ4M1T0yvJC+DUvBAMwYoOo5/3meWmwO4UW4OsIZ1D8w6kEE4AagoDNb1yTpmwJs2bWJQBRhjPZh8A9BGwhHNnf7zZz/l73hPePhgUntX1yw6/bRT6aGHHqJsNk/RiF+OjnVFY2GaP38O9Q/08pRzz5PItlyaPXsenbBslWfoTp9L6iMDw+Pf1WVlx7vOnpOu8qUUpxMRqGoEBFhXNdxEAOtlcxv/TvHBui4k+5cAYA1gRQtRJBgTNUlmpgBS6M8PPrCJPv3pTxN6lwIkZUnyNWk1zKwZG0AuYNaBDMLODVjhZH/IQFAsg9/hbwDryTIImDVGigUJxgCsb/rDLVxuHsggAbNuaWhmeQYJRqyDu/zxLEmwY7PSA6TMjB2AzklEw+B9TjzxRLr6qrcwK8ewA8gwGJALcK6tS1JnZzul0mPcgsr/FCBRfU0jrVq5hlxHoVA00Tucyd2n687P0vn89vdduGy8ypdTnE5EoGoREGBdtVD7J7r9ycG5c9obvxJy9TerklMXkv1kGtwgYJVg1phJmKytYWYKUIUrpJgv0Nve9jYKKSo7JVLj41wc41ru09wgOBZPRy+VGCghgwQFMwDIYBLM8UIaf5xYoFk/E6wN02Jm/Yff38zNpZAA5eNVZJDm+ibWoQHWYNTBA0NBtz/X5U8G8Id/9/vf494hsCIGzB7TzK+84i28XjB52wYow8etUbImSsuXL6V9+3cxeKN/Nx4gES1Oa9acgrwsqZGYa7neQN60H8kV9J/lSt4T7z9v7rAomKnyTS1OV5UICLCuSpiPnwRgPa+98SuaU7osJFMtGkkH/mh4lwFkW7dv48IRts45DjPS5ctOoJNXn0T19fVUVxulgwd7aOG82ZTL6RN6ddBhL3CDgMHyNBce2+Uz08BpASA30K404sskhbyfYARYM8jHY3x+TD1HH+v/+f1NE2CNdxOAdW2yjt0gWCNeh2MFrVnxXmA7xO/R3wTAjTVgMAF6dAN8u2a189T2cDhKx3p7KRKBB1slVZPp9NNPpf0H9rK9EIMKULoeCUVp7dp1VC4ZpKoh8hTVK5vmQKFkPpw37P8uuNqj0b7OIVGOXuUbW5zuNY+AAOvXPMRPP8Gd24fmLWhr+ppbzr05GdaStmkwSGJCjOnYpFT6WcOuB7Dduxdg5VIhm6P3v//9hAvGwFUD+xsGAEgTenUwkJbdIIYP4iytVHpZP/OtYigBEnkA2FJJZ4cGAJ+nokcinGgslXXWrn/xq9/w8AL0mMZ+aJEKpt3a3MJgfdddd/ll6BimgHLxigMFBTN4fyj0sXSDNWzIJehZjd4nGD4A1wj6gixeuoQlHzyQsoU8XXTRBfypAjo3XDBwx8xq7+TzZVNZikRDZFs6F+i4pAxnS+b2VN74edqWHuhxewdFlWOVb25xutc0AgKsX9Pw/vnB73lqeP68lsaveeXcpfGIlvRsi8EG4ObImJsr0z4Uw9QkmX1CNkBLVNeyuZ81xoBB4khEYwyMaHaE70Hr0aA3CPeidvxqw2cDawAvNtPx2XC54I8QC8Ca5ySaBullg470HqNdu/ZQ0fBnQubLJR7em85mWNoAeGK6OVizY/lWRBTtYE3YD8fdv2cvg3Qhl+f1onAmm0tzY6qdO3dQpuK/XnHiiQzOHV2zmZUHPb3ra+o5oYqHA/qNYMxZLBomxygSlCRw77JN42WbtuZN99fpor7x2Kg70L1hOdr5iU1EYMZHQIB1lS8hwHpuS+M/kJ57UyISSsiey032WT5Q/KTh4SNHePQVEo2wtYGdliqadUTVGMwwQJenhct+kUowjJbnOKI3yIsEa6cyKaaYK/q+7Qqz5uEDlkmKrNLmJ5+gf//3H9G5F5zvF744PjNetGQxJwxhxbv7zrsYhHnKTDhMCqosVZUdIDjugb37/IdCuexr5JkslcoF6mzvoM2bH6ede/ZwjxF080PFY9/gEF111VX+FBnD4B4oOC4aWrW2tnJDK4C1oRd9t4gEJ41GnhoeNxxp52i2/JuxfPE+3VSPffxNi4wqX2ZxOhGBVz0CAqxf9ZA+/wHv3TG8YF5L8z96pcwb49FQXJMl0iuzFm3JY5ngWE8PJetq6dFHH2WgA7M+tP8AXX755dTZ1u5b43TD16Ch21aGD7wUGSRg1p7sz1vEhJZgOADAEec1bIsc26Ut27bST3/6cxocHeE5kBiVAOAcGRtlgEVRzD133c0PD7BnLiW3LJZhoEfjuADrYEIMvpcKRTItnRtT9fT30s6du1gCCpKsa9eeSmeeeSYdOnTI91nrFrP4uppaPndXxyxKJGOkl/2aGA/T2dUQaeEI2Z6czhT0Xal86be5knu3VY4fve6yjlKVL7U4nYjAqxoBAdavajhf+GAbnxhZOLuz6Z+pnL0kHtFiquQ7QRjIPIflgb7+fmpsaeY+1kiqQcPds3MXuypmtbb5kolZcV6Q38/65cogVGn1AbCGTo3jTAZrJBgPHDlE3/jGNyleW8Nd9d542ZsZzDHlvK2llX3WGJgLkOZRY+EwgzXWieEDeG+QQfj3FXuf3xXQpvq6OpZB4AI5eOgQ69dIbiJ5eOVVV3FSkpOirsSMOh71febtrW08vMC1/Z4qE0MW8ElDVshyvLxuOQeLundztmjdXEzrB0R5+gvfn2KP6RsBAdZVvjYA6zmdTd/wytmLE9FQ1LVM7g0NsLHIZU0YzLqlvY1ZJcAKzpDBvn6WBcKKyv5rNHRi9mv6Hmtur1phtoEM8nwJxoBZu5LvEgFYcwWjorA2HMgg4VCENj3yEN188x+pb2iQ3SUjqXFas2YNNbe2UNesTv75lltu8TV0151o4Yp/o78H1rZ3127+fQDWvnOEaO6cOVQo5On2O+6k9vZ2emzLZgb10bEUv3bp0qX876aGZu6REqo8EGKRKD/EMMBACyksC3H3Qc9lp4osK+i8rVskH00VyrencuZvR4vezo+/aVGuypdcnE5E4FWJgADrVyWML/4gDzw5sqhrVtO3vFL2wkQ0FHZMgzS0CzVNggwC4ATDrG2oJ/iQh4aGGEAz4yl6z3veQ55ls1RSE0/41YK2+4pkENtDfxCZSnm/3BwsFbpy4AbJZnLkykTf/Oa/UqaQ90eN1dWyLt7ROYtWrjiRzjn7bNq4cSOvHa9lLb1iE1y2bBkHB1WZQek7yyS2TSFFprPPOov+9KdHuVISzg+wajSw6un1ZzouWrSI17VyxSpm6JriF8+UiyXuk42yfEWRSMIAMHQf9FDy7reb9Tw0ngpbJcM9lik7d2VLxq+LtrzzmvXzMi/+iok9RQSmRwQEWFf5Oty3fXTJvPbGb3nl3AVxDBx0bHFQrpkAACAASURBVAqFw8ygAdYApl27d1M4FuVEIkBxeHiYhgcG6brrrmNmDZkCYI3vSDA+mwzyQta9gFlbrl9uDjcIWDOANgBrtEqFZr3nwD665577yPJcHowbMGyUn6NXyWWXXcadAtmCCEtfZcPDBM4NMF6ANdg6EqAAa3yHn3rNqtU0MNhPu3ftoURtDTtgHM+lnTt2s+wBUIdVcP255/NRwawxJmxkaJha29uoubWVAM0ebI/kkCp7FFZkclybPeJqJE6khB3dlY+li/adI1n91yXLe0r0E6nyjS9O94ojIMD6FYfwpR1g067xE+a0NvyrXcicFwurWlhVuIkTuyTCft/pvfv2sXUPTZzAJsGudz21g7q7P0d9Rwf54z8qGQHWoXB0ottd4HPG7+HbhmYc9LH2xxMc3wKwhmYNVo/xYNxPu+KV5kpHich1PDp49DA9/vgWGsuk/WkwI8N87Gw+R8lYnNkvEol4DwBYOEXw8IF8AfsdGDWqMn226ycnfbkkROvWnkI7d+2gckn3rYK6TqZt0ejIODtasB6cMxqO0dVXX02mbvADBaCNYyRr66mpoY5qEnGSXIsco0QSOZifw937MHBX0mLkKmG3bNPRXMm5b7xg/TKddbd/5M2in8hLu3vF3lMZAQHWVYy+53nSph3pFXM76gHW58TCqgpQgXWPAVNTGJwOHDxINfV1DNJgo5AHyoUi+6xt3S9YgWaN14BZP2tvEENnQAUwYnu5YA1mDZ/11q3bKFssMJjCFYIHAopaMAtyw4YN9P3vf5/e+c53sjukt7eX1wb2vGrVKl4vxpOxLm9ZvB6sOZGI0ZmnnU7btj9J+WLJbxHr+X1AhoZH+VzYIAe5tscTc+CzxntKxGJ+10E1TA2NdVSfTJBXAWtFImbY3LObtWtwbo1sKeQajnIsV7Luz+aKv8ob+tYPvGF5qoq3gDiViMDLjoAA65cdupf+wu5uT17/tsyqOa1133KL2bOiIbS9wwxGj4HNq2itR44epfqmRpYcAFyoYmxtaqYzzjiDGmvreN84hgMYSE76DZqwTR4+ABkEv3+lYG2ZNh3t66EdO3axvxrrGU2nmEXDuaKXyzRv9hxeIxKf5557LmvJWiRMR44cYbAGu4e0gwdP0M4Vx2lsqKMz1p1Gm7c8Ttm87/rgaTSSRGPjaQZ2PBQQh3y2wGO+zj37HH6gAaxxDEXWqKmxnhrqakiWXHINg2TJYW0bbbfhv7Zdj4tmSImQrITcsuX2pvOlhzI589d6WX/imkuXi6kzL/12Fq+ocgQEWFcx4Bs3blSVljVr5rTUfNMpZU+PhVUZbhBGFUgEqsxg1tPby9Y9gB2SbUjqtTW38CzD2opWXZtIMvOUFb9hErctrXTWA5AGRTGvVAYxdJPBeufO3eRI/nRyJBrBnFFd2N/XR5df+mb6zne+wxIIpBtUNK5YtZLXDs0a27bt2xmsAymEB+c21tGZp59Bjz32J8rnC9yCFUAMv7Wu+02o+Bz9/ZQaS/PD593vfBczZoAx3mdYC1FLYxM1NzVQWFPJ9SySXI/kSrIWnQId20PpD4Ca42V5EpUNa7BsOFvGs8bPyPYeb1Z7BtavX+9ba8QmIjANIyDAuooX5QdbtmjLIotPndue/BenmFsXDSkUgDUn3WS/Y17/wACDNZJyYKzwWgOAIDNYZV/eQAUfWKeq+TJH0FkPfwvAOuhuh7+/XBkESbrDPUeZWQOsAaAl0y/IAZMeHRyi09edRv/x4x/xRBiwbbB59BDBGDJo2XiYPL5580STJ7wWunQyEaML1p8/AdYAVk6Wqio3doJ9EUANb/fY8BhXc/7FNdcyoIdUjfRSiWTHY2YNv3c8HvXP4fmNq4JhCP4Twi/LB9PmeLEfWxvNlpxd+bLxX6liYWN4zDmyQZSnV/H/CHGqlxIBAdYvJVqvcN9/u+1AePWc5rPmttf+k1PInRwLqwTrHmQQLhiRPE7MDQwOUl1jAz3++OOcrMOoq/GRUbr++r+k7HiBQQeVf9zmdFK5OUCQk4ulEnfMwxZ04nu5YG1bDoP1tm1PceUiz2Z0/Ak03DO7rJNtWjx6C0ME4NwA4+8d6OcydFQ34mEDGYQfGpXZkRZcMCGVLlx/Pj366CM8s5E17UoFZKK2jpOT0L/hhhkdGqVt27bR1VdexW4QVDI6mOSeTvPPXN1YV0daOMTnwScUrElTIKv4lkiMRmPppPIJQQ5FyHTUTLpoHsxm83/IFq0/epJ+8L2XrCq+wkstXi4i8KpHQID1qx7S5z7gjY/0RmfV1l48uz3ZbRdyqwHW0KydCoABrMFWAdZwg6BHNApiIGUEPmvHMP2GSaafPITPenLrUwBlANb4/SuVQcCskWDcvn0HgzSOZ7oO2/QghRSzObrw/Avoxz/+Mcsg257azoAInzg+GWAiDHTrdCbjT8SxLbYIMmgqEoP1pk0P8MxGHBsPLoB2vKaWwRpWPlQ15jN52rx5M6075VTuldLU0Eie41B+fJzi4RC7QgDW0ViCdW8eZea5pHGC0fdfSx4xUMOTjZ4sjoRp7VEqO5jVax3N5407s7r132TR7neL4pkq/p8hTvViIiDA+sVE6VXa58aNuxLtrR1Xzm+t+4xZzC2Ph1QMhvETgZiV6PmTxAeHhthvfftddzLYwQ0BcL7k4ovZXy2TRLlsllksGh8F1YtYJsCaJ5vbDoM4GPDLlUEAa5ileKy3h7bv2MlgzYBbAWtILs31DVxleP99G6mnr5erEHkiTMxPJsJ2h6nmGAM2YcOLx5jlkuTSpZdeShs33keZTJbfM/bD+0FfazhL8MmCnSWWS1u3bqV5c+by+VDNaJsmWcUiF8FEo3H+XSLp9w4JWDyPLrNNLm3XVIVdNNCzLb1MZdMiORwnSYuQ60h6tqj3jmVyt+cM57/lSFwUz7xK9704zKsTAQHWr04cX9RRfrLxSN2S5sT72xuSH5Mdfb7s2tz7mYfMYlpKIk4j42PMQjEFBk36ufBFkmhwYIDe+973cl9r6LWYwQgZQoXuPSnByG1ICwXK5YsMcmDmXAYeXGmvUt1X+Tf+xm4S15dMAkcJfNgYtQXv84FDB2nrk9tZpuGxXI7NwIrX1dfVsM96+9YnqVAuTUypge0QDxlskEMeeeQRHv/FrNrzqJDPU0NTPSdNH3z4Qcpl86zFRyMRBl1ZUmn+/PnMrPE+8QagX4c1jVavXs3HwScIFMMg6Yl1IYEJl0g0HGH5A28K7NtPvkr+VHb2ejv4D6/DJplkBnAV/cStQlHvyxTL9+WK3k9zYXry+vVievqLurnFTq95BARYv+YhPn6Cm+453Dqrq+4TjcnI+1XHaJfJI61SiAKGHI3HGODSuSwlkkkGazBTgCLGeGH4QDnnd5kDWPP8RAU9MY73B8FoLDDrQrHI4BeLJXyQUmQ/CVnp3AQw5oTbc4E1+DvKxyeBNXqXTAZraMKtTY0sS6DvNh4swdxFvA+4WNDiFInGe++9l2UKJCEXL17sDweWXLb6bXpoExV59qLHrVXxwAhrEQZ3JBXxfkJKiJOXqqxw0pK1c8tnzJgLCQ0fIA2wRt8QzLYMXCP47oO0B/iuXBCXMEleQltVPJg8X083bccpGk5vQbduKZjqD9SxhXvF1Jkq/k8iTvWcERBgXcWb444nehd2NNR+IRFSLtdcsz6kKjz4lvtxPAtYHzt2jMEami2KTwDWruF7jyPhMH/8B/gAtLGxlu14Prstl1mGkGW/Ix1mJ3LPDsyZkSQGqKDx0rMy6wpYo+QczPqJrdu40dQzwXpWWyszYIA1e8UrD4CgVB6gDdkCXfmCniEdHR38uzVrT2Lwvuueuyg9nuZ1BQN3Mb4LRTAAe7z/eCTO7xvvBVILmDPeA967EtJY3oCNLxmPUyIWJ03yk4zo0he8T3aIkP+AQtIRnzZg54P85Lls7uOOfaYj6WXL21205W+PpZ1b3ndhpxjEW8X/T8Spnj0CAqyrdGewx7p1xcrW2pqvhcg8T3XtSDQcIs9F46HnBmsAGPzWlmnSu971LoooGjNNTGIJhzUGGgCWD0ASl1hDtwb4AzwB1vx7sMcKs+Z2ohVZAPu8EFjvP3iAwRotXJEEhAyCBCMcHV0d7TwNBnpy0KMk6NwHsESVIxKPaPQEpg+2jQ3s+uyzz6TVa06i+zfdT8ODfgk7dHicQ5U19muDWcO7nYwlJwYssExCEoUiYTJsg/dH+T0AHGBdk0gyWIPlRyv6dXCZj3+iwNgF2ATDHEPu1sfxkTnxaHrakO5pfxwazX39HWd37q/SbSJOIyIgmPVU3wM3bhxJzJuduKwppn5adozVquRK8FlDtng2sE5WNGsAE0q1obGi8X9DMk7FosEgD+vbZLD2h9USM1AMNPArGKN+837Xt615rl88gwKUYLjtC4H1vgP7acsTTzJYg/kGYA0ZZN7sLrYWovc2tkD3Dlg2tGuwaPwdwAudGccAMOt6ia778Ieot7eHbNthrR3AG/SvBlhD+oDPGmCN1+FveFBgg0YNsMZ3ThySxEyaBxQoss/EJ7WP5cnrE58obHaLQAaBlCRVGDd6oQCsXSVaduXow30jhS9cfVrj42Ji+lT/HyTOL5h1le6BWx8faZszq/4TCdV9t+wYnRFZqjhBvOdl1kjkoaNdTTJJF1xwAbXU11C5bJPL3etQSg0Q9jVrPzl4nFmzDBBP+losLIKYcg4TBhikgp7PfrLx+cC6qJcJzHrzlq1kwFGhaaTbFgMmzr14wXyWJWCrCyyEwUMA38GUkeSEjQ8JQoA1W/HyeSqXi3TGWWdy8q+1tW1C88bf8FEA472CCsZYGFPPQxwrJF+D7n2YIYlzsO/ccZlJ19fWUSzk905BgjFwy/BDoKJlI8kIZo1GTzy4AYY+PNRsh8GalIjrarHN/eOlL4xJjQ9ct1bytSaxiQhMUQQEWFch8Gjg9ODuwrKWhvjfaU7p4pDkJOMRlYfLEvmzCgPNGkwS9r2AWUNGQNn2wgULWBZorEHlosVMG8waZeUAHgAljgOwhmaN6eMAayQYOYlYYY5g1vxvfPSvAPwLgTWY9eObn3hWsF62eBHLHI899tjTLIRB9SCcIpBloD1DAoGEc/jwYV5bTU2CgT6fz1FTUzM7PPAwQBGMZTl05ZVX8s9g55Gw32sbiUUkKsGawc7xzvAwiIUjHE9048OcRnivWQaqJBbxXjnRWJF/8JzyZImcSr4RCUZsrkc+s5ZCZMnhJ8cyerdh6XdvOKOrXIVbRZxCREDIIFN5D9z2p/GalqbwlQ21sb9yy7nVEVWmRFQjU8fwWLQlDT0nWO/evZsLZU5Zu5Y917Uxv481NOtoVKNCqcxgDfYYgDXYa+AGgQwSJBjZgeFKDJTQm/2e0j6o/Zl1r5JgBLMOwFp3rD9j1gBrNG5CtWUwtJdBz3V5X+jZAGE8cPDF8xdLJQbgI0cO8ZzFJ57YQo7jcqMmfMFbXSrp3BIVejW+opE4M2BIHkhKsuOlUCBJ9rh6EdPeUUmJniENdfVUE/N7Z0cq7w/AjvcNGQTH0TSFk65IyDqezazc/2SgkSdDsw6R7qm7xgv2V/pzzq3Xr2/xbThiExGYoggIZl2FwD+2tzwvUSN9ujYWvkrPpVubahJUyKaooa6ObGbC6PHhW8ggAcBr3dbezgAICQRMsquzk2UQuEG4nzPkCL1EakibYNYAG2jgPNbLMBgwQ6FKUcxz+KwBer7FTWPWCjDF62zHd01A6969dw/dfMutFKtNsgda0vwe0zj3imVLGaxRas6WO1RVVoAR+yKRiOPs2bOHgZZL1C2LATibTTOzPnjwAB05cpQfNieeeCJ7uPGJ46yzzmKAB8iahu1PN29sZNmDHS2eR2PjIxwfzP1FYhEyCOx9zfV1/ggxBmaN9wfDL5SKDOLRaJin0rBHHZIQVGseS4bW3jI5cpQcObJvIFP4x6Kl/O7dpzWKcWBV+H9FnOK5IyDA+jW+O27ZMhBrqa9d35AMf062jbWqZ4XiYRVwQJ4NKxn8zAqP9oJvGGxxLJ2iWDzOdjd8xAfI1NbUcLWf6vnMGH5k9hijI3ZFBnk5YB30nQZcAdSC4QNovQqmnCsWaO/+fbRz1x7SYhGWM5RwiNeFNqxLFy3kBOOWLVs4ktxjWtN8fdx1GXyxoSEVO0gq/awhiRQKOX7tvffew+1e2U+eSlFXVxedccZZPIgXr8O+AGsMXYDkElRl8rizbIrB27MdikdjzKRRNNTa6BcDAX2DxCQ3uaq0jkWpO37v+889Uiv6PR6erqSQK0XIkiMHBjLlbxSH5d+8+00CrF/j/1XE4V8gAgKsX+Nb5KG9xY7amHp9TSL0HquU64ppEsmuRXWJBNvaFC3Cjg0MecXkFQAzimLAtP/whz+wTAAXBWQPDMyNKDKVSgZr1jx7sFIUE3Tde6nMGm+fp6Vbjt9PujI/Ea1E8XO2kKd77ruX7rjzblq8fBkDY65U5AcGxmrBuhfIIFg7JBowXQAqWDv6ggA09+3bx3JIkBhk9q+XuHdHWS/R3j37uAgIbBwPLC0S5ZmT2A86vuMStbW1MbNmWSfwp5cK/kMAQxlCYa5whN+6o6W50rzJ5vcRNLSC/IO1B3ZHWfOLcADW7FP3MGdGngDrobT+raF09ldiDNhr/D+KOPwLRkCA9QuG6OXvgJaoJzevWlcTUb6kyc6ZmmfFNM8i1zYoHoFc4JCmRogUlUzLonyxwA6G8Uyaampr6eGHH+b+GNB3AdZXXHEFaeTLJpPBOmDWWGkA1khY+h3u/B7Sz1VuDqDye2/4SUp2TFRaiOJnlJBvfmILffd7PyAppNLKlStp7sIFzHYhKZy8ehUDODri4fUAV4ByIHkEYB3IIDwoF58iDINs26TFCxbSlic2U6lYZpCGYwQave0Ra9EojMHDJJ6oYTYfsGRfn3fJdXxnilEqM1gjwQhmDbDm91Hxn0/o6UgqOg5ZFs5vk6T6VkYNDz6WViROMDpg1krk4Eim9C8D44VfC7B++f8fiFe+OhEQYP3qxPFZj3Lb1sHmuW0t18Uj8jVmqTA/onjMqjFyyjZ0BiN0MjUdWMZsdmgAxI70HKPWtjZuD4oKQIAKZJCLLrqQPBNAYzF4QwaBbozvAbM2TXtCs+YEWwT673ODtS+dIMEGpn7cew0ZBH8zbIvuu38j/f4PN7MbBOx52YkrOHGIOY/z58xmcIa2DlbMLL0yuQaMOgBrJEoDPZvbweKcnkPnnHkWPbjpAcpkc7xu9AIBIy8ZJq8HwwvwMJjVOZu/48HCfUDiMTLKOoM1zm8b5gRYQ7NuaahnMIeGje+BRINPItjArP3OfP5098qQngmwduUoeWr84EC69I3BVO43Aqxfw/9RxKFfVAQEWL+oML30nWDXu39Penl7Y91XohpdUM6lk71HDtHieZ1UG49SanyU5s1bQNlsmSz4xVBqHQ4xGO7YvYv+L3vfAWZVeW79nt7P9D5DGeow9C6oFBEVRMWCLZrf2LHFq7EGYxITY26iMTcaU7z5b2JiSyzRGBUQFUWQ3jsD0/uc3st/1/rOHidGERUffH7OeR6fEeacffb+OGd9717vetcqKi5m9bp//36CZn5ensyePZsNRiotWFl+BNasImHqnwFrrbL+LLDWvEHAWaNa1dJmtAYjJH+vvvYPgrW7II8aaQzFAKxHjx1DnTV0z++8804vIFJSl04TvOHjgQcqaw2sQZFoI99jR46Srq5OqTt4iCoQPAfV9Z79BzjGrjUtB1YPZjNSbUBWcbicXCtsegDxVDxBbxBU1mgWFubmqJzHTPyXNuEJjl9V0Go0nunukMKkMj4paZG0wUzr1JTJsae1O/Lzpm7fs1mw/vzfgewrju4KZMH66K5n79Fe3tXh6ufIuchhNt5g0ifHJMNB+e2vfynXfOubUlZUQLAuLCyWUAhGRGZ6WmvTdbv27pG8/HyCFygBpq+Yzb0NRlSXAOu+nPUXBWtVZSrpnqaaYHBtJq0ARk4H6w/JH//0Z+nwqGxZWKRC1ZFXkC9zT5nN6hnj5KAxwCnjOFCLQNUBNQgeaBQCiHHuGlijpzf75BmydOmbkpubx99v3baN1TnuNqAEgY8IJhjLK6ooXYQzIQAcx2AVH4sSrGEhq9z2DGLQ6QnWlCZmNiCN56ZpE933lFQvlUauZIKWrRy9h97aaBGD2UGwbvFE/rO50/d8Fqy/oi9K9rBHvAJZsD7ipfp8T1yxsWdAWbn7LqOkFuhSkXKjLi3fuOhCefI3j0tlRbmEfF5MZdBICN7PwVBEQpGgmEwWaWlvkbz8QjlUX8dhkO07tkosEpdFi84Xp8UugaBf9GIQu90q8I7TLFIJpH0qayVRU6PZn8ZZazQIwFqjQTQzJtEZqAbZsm2rfLD6Qxom7Tuwnx7XAD1W0KmEXHHFFQLTKVTmoC0AuqikAdgAcrwH/szpx0iEnDXeAwB62pxTyHdj+AXnC0oDckEANVQyAHzYq7pz8uiLjaYmqCI2QiH2SCo/Ea3BCHAmWGdoEIQOaCoX6swzRlMaWEOnTZCOx3g9ZEwA1laniMW1u7kr9JA37v3bN6YOyUr3Pt9XIPvso7wCWbA+yguKw/1hRZ31tDEDJvkD3gfisfCUIYNKLdu37ZEP3l8lM6afKGUlpWJIKZkb1AkpHapqvVhsZunq7BF/yC9mq00aWxrFbnPKW8velAnjJsrMmSdLNBihigKudNAKK28QlW4OUETTUtNZA5igs+5r5IQNgoCV8chAagpeDzc++nowHzFjuWo0SjQeZ/rLvgN10uP1Smd3FxugPr+fYAzXwLmnzCE9oqXaaJw0+Hb4VQOIIckDyGrNRZwvrE1nzZol69Z9yIqbwz5GA/locNexGCxe7aSCEHqLQRk4D+Ia2XR0OCTo90mu28k/KwMoA6vroqICgrk+475HzbkB2Y4WAj2am3gNNgRct9GAtYtKMBiWcDxBsLa4CnY1dfh+4k/bXszqrL+CL0r2kJ9rBbJg/bmW68ie/Pq6g2UTh/W/0+v1nG0x6gd093SKyaAn6EwaP4WgoaOhEgA2LZF4hKCLW3wAXJfXQyCC3lpN+tXJuJGjZfLkyZKO47Y9Rc9mDXSPNliD60WBqTTcIpu2bZVDhxrEHw5RXghpocfrJUAjZgzDK88++yyBeeDAgaQtwDfjJ8AYdA6uAY1DXBfAkZSL0SDTpk2T1WvWSCKpdNbwCQFAg/7Bc5F6DklfJKzS1C+55HI1qZlMi81ulUjAz7H1vmANMC4pKuA/FsBa6a3VPDlMYrF5qbXHxx/qFzR+wVkn2VCNIGXHYBexOnY0eyM/6Y6aXrryxCL/kf3rZ5+VXYGvZgWyYH2U13XFirSxsMo/OT/X+cNQsGdSjsvu+tNT/yPz5p0u3h6PDB8yQiLBkFhNqHjTHHsORUO9YE1vEJ+KuAJYY4oR4DN80BBSClYjxHuY1rNLIBDuzRs8mpV1X7CGG96WHTBhaiFXDS8SfygoXp+POvGAx8smIvysQV3gHCdNmkSgBn9dU1PDChx+IJqhEqgQ8s4OuwofWLmSYK1oCuWZDYCFbHH//gM8ls8boN58wYKFPK5BbxST2SixUPCwYG3IeIGgyqa+Oqb8mLDuqMT1epMkEnGRBDYKRRdFkylJps0SN5i3d/jjP+mMmV7OgvVR/qJkD/e5VyAL1p97yQ7/ghXrmgv79Su7OhkOfFOviw9LxiNy2+23ykMPPSh+b0D6V/aXWCQqRXmFEotFSIEAJFBZI+iVQQMxFeW1e99e2bNnD3nc8qISJqfku3PY3MNoNegOSPe+ysoak4Wbt2+T5uZWScGxDmCWiNMoCueaiIC6MFK6Byni3r17OWkIfhm/R9UNsIZFKv4ez2VFnkyK3eWUefPmyZtLl0osHiFIp2ALmLFaHTlypOzZs1fdbXT2cC1OPHEmq3eL2Sp6UBfh0GeCNTXWkvFEiagxfDgWqgrfKslkQgygTPqAdSJlkpjRvL3DG8uC9VH+jmQP98VWIAvWX2zdPvFV96fT+jP3+IcW5rh+HI8FZ7ic5vy331oqS+67V15//XXpbO+QitIKmuQX5bmkpydAna/L5VAa63iMt/8ARQDcinff4XQgQDnP6SbNUJyfI52dHo5WU45m0H+lYB2PJ0iDNDY2SxoeGqBG9DrqwkFr7NmxU8466yx5+umnSdmg6kUlDCCE1BAbDJQbS5cuJa3BoIBMgxGywDPPPFNe/cc/CNbKEwT+HMrjGwM48AzBmnR2dBOsR44cS39sK4Z9dGlJRMKfCdakPTLeHxhLV6Pw0HkjU9IO1aRYQE3p0rSSBWed1llFLLYdLT2Rh7xJ80tZzvooflGyh/pCK5AF6y+0bJ/8opVbPHkOh+nCXJv5OqtZNyaRiMgP7l8if3/lJVaWaLSVl1aI3WShh4Wnu0cMZoMCm2SCQyasViVNfvaNZUvJ+UL2VpSbT3/nHIdFurv9HKkGoH0VDca+NAjAesOWzdLQ0CRJxGAhtMBk5Hg8GoLg0FVjM85rBC8PW1SoQwC+0GMDkOFnDdDG9eFOQUuTOW3eGfKP117rBWtw1pq/CHxFDh48xE3B0+MjDVJVNZDUihHj8HqdxCKfXVmTImLlDA2N8q3GXY2apoQroY70EsBa46xFbxOxOHY0eYL/6Yubs0ZOR/F7kj3UF1uBLFh/sXX7xFet2+sZZLfav2c1yGlWs7543Yfvy5L7l0hbWwvlZ10dHdK/agDNmFIJzAimxGjJVHQJFX5LY/5MSvj6TRtl/Pjx8sEHH8iQAdXkd816A0FSpXczv/srraxDoXBvZR2HBzY4YOQ5Go0E6NLCIlbTMJ3CT1TBAGYFiDECLaR9AFpw0ODkNX4dID/ntLmybNky5RMCYyWBgsVMYAdYg7PGnQWUINjACvJLGNCL7HUoxx1d2wAAIABJREFUR6Lhw3PWRoNSvwCs6SeiU3/GBCPO0WAwk3oBDQLdOjjrODyt02ZJGq07mz2Rn0V15r8tmpjvPYofleyhsivwuVcgC9afe8k++QWI7aodVnSOzSD/oU9GRyUSEeOTv3tCnnr6KbFazfLaa6+Rex3Uv5rTdul4WkqK3BJNpOg+h8o6Jy+XYN3R083Ks6m1hdTBypUrZfyoMTJ16lRJxT6SqFFvbDJ+pWAdDIZ6G4wAa4YWgA4xwAs6Kf3KK8hFYzQeig8t1JbaaLebHiEAXQzNwOcDf9YCbHFtM0+Zzd8BrDn+nYjzOfgdOOu9e/dlbFWVJNHlzCNnjcanyWQ8IrDWKmtmRIr6yGdM9kSnM0okEuYdApqORoQW6PQSSxgkIoZdncHYw52+6PNXzBqowiOzj+wKHKMVyIL1UVr4FZu7KvuV5d+VjMfOynGYq3bv2il33H4rZXkIhV2y5F5pb22T4YOHcYDDkDaI2QKgjfemlGPcHKoJ0A1oIiIjEIoLDJQMqx4sJ5xwghTmOiUUiksoEOQ4Nyw/Nbc83NZDJ4xJQhhDAZzc7txenTUnE+GQlJHlMZMw4/dhMloUl5yxNtVl8goBih9uWC8HD9aTnmE6uF5HV0BUqjVDhvJ1qKZBM+C9Adja9CV4bPhwv/3226zEoRbBVCKeg9efMvdURoJ5PN2kJaxWC0Eb5wYKaPPmLfyz1+sngAf8EVboJhO4b5OEAj7Jz8/lsbkOOj2r8tLiQnUcaPfojp2R7GGcnIMxqpGJBmM8HqMEkR4rRoMIKBGDXWJ60+42T/TRUCz27KJpVWp8M/vIrsAxWoEsWB+FhV+3bp0p7h48Y2BFzg+TERkfj4bNzz/ztDz5P7+X6SdNoz/ztddeTS/owf0HsYqzmKxitUA2FiNwoGKF3wUqVK3BiEk+cL9o2E0cM44NN9yu85FSxkvIQVS6Yfhbp+jIB8BE+AAemGCkJC4DWtpQDAXI1CGnOVX4aWANNcjajRsI1thEPg7WQ6sHUcUBXp1huuCx02n6mmh5i7A2hbQPdw14L+jFMToOymTBOWcTrH0+DzeoaDTCDQqPU089lWoQ0CkYhAEIJxM60i0WC0IV0pKIRf4NrHE+0FmTkzYpuujTwBrSPU1njaEYZlXq0Eh1SMps29vmjT7ml9SfL5lY3nkUPirZQ2RX4AuvQBasv/DSffTCdze0FOUVuBfnue2Xm3RSfWD/PnnwRz+UDZs3ym3f+Q8xWy1ywQUXyM7tO2Rw/4G0N3WY7ZyaA/yh2aXRIABmVLAAMoA1VCFIN580djyVFbFQWCXFGFVCuPKzVj4XeCCfEWANIycmwJgsypEPPDNc9RAGCz+QdEqpLgwqQeXTwDocjhCsMRSjgTV4XYQl4KGBNfyqAZKoZgHa4KpxfuCosVnBmxvvB3kfNiQ0RxctWkRpH+4cgkE/AR7e1gBtbDDg6PfvO8BjYRIT5+905PKn3e6QWCwqyVScYK1V46isUekXF+bz/W1Wy2HBOp1GWIJRTKA+YhFBjFkslSZY66z2/R2h5BPdofQfL59e2n4UPirZQ2RX4AuvQBasv/DSqRfCXW9LQ6DWabX+OBoMTs/Pcee//PKL8vivfikev1fu+e7dHCRBcMCBfftl6OAhYhSdWPRm+lpYLKhGwxJLxMWV42YjDtww47b0Ohr5v/jiizJyWA3VINA10/PDYlV+zAa98uhIq5R0VKAA+FBY5bsi35EccSZ70GgwE+w0sIZj6JFW1hoNAskdGox4jBxeQ3DWvD9onmQ2K4/spDoXgDUqb4A01CJQiQDYUXljfBybC0bnoZbp8XT3Ovbherdv20HAd7ly+H4lxRU8Xzf15iGJxsJSUKDsUDk2rlfDLqissS5Wi9pUPq2yTqVUoxJgDUoKxlUAa0j3UiZrXXc09XtfVPfkJVNL2r7kRyX78uwKfKkVyIL1l1o+EYTh9u9nvcRuti6OBv21DqtFf+d3bpM1a1aLOy9Xvv0ft9BPA0ndTQ2N/wLWsWiYYA2uFJU1PDE0zhpAA4kcgOnNN9+UyeMmyJw5MyUSUKb5AGstPxDUAx4ATYQPgG5AZa1CdFUgLqp0qiEMSvKn+TpLOnlYsEaQrcZZYxMB7YJjocGITWDcqNF8X3DWWpCB5oiH30Nmh8lG+FkDpHF9yF/E9UHCB7UL/r+yspzn2d7RRnAGH3/++efL1i3b6BPicLj4PuVl/dRQkDuHlInX19ML1gBpqGSwEYCzZgYjOOjDgDUqa9Agil5KcVNLYIAmZUKD8ZAvLv/TldA/cdnEopYv+VHJvjy7Al9qBbJg/aWWT2RTQ6hCFw/dk+dynWs06EsP7NktV155JZtWo8eNlSuu/D/S0NTIwRGA9YB+/QkMTotN4rEYAQLTdABBNBjhg4GMQwAwKlgE0QK85p16mowfP0p83QGCMMCak4t6XW+zDiAJ1z1wvlHYqDJT0awCZ5NqCAQ0CBtx0EqDOjkCsNY4a4yb4zxxLOiscTz4UWsNRg2soeagOZROJ8XFxVJbWyvvvvsu6RycI0B68+bN3FRmzpzJv8/Ly5FBgwaJO8dFcAaAI3Oy7sBBcvZIHYdRVGFBKTcpK71RUtLV3UGwJjCbTKSH8B7lpcXKayTzCf+0yhpqEEwwwhuEfiFGg6T0BoknjRJO6xu6w6mnfEHdry4+saj5S35Usi/PrsCXWoEsWH+J5UMY7rBBZRND3Z33F+XlT0vEo5bHHv2F/OWpP0tZRZnMPnW2nDB9mhxqqJeF550n7a2tUlVWwQaj2+GQRCxBsIRkDDQIRsdRhZrtNgIu3O3WrFlDUDxt9hzaj0K1QO45o25Aw0+zDAVIRiLK8AhqEIAWXOXweihLVAyW0hujslYc9pE1GMFZgwbRKmsNrEePqCVYo3KmiyB4Yputl0eHgmXLli2kRRB2CztUACv4aUj9wFlDuhcOB6Vfv34yvGZYb0gBpIoAayhKksk0JXsOe45qNCaxyRlYWQPocXxcDyprvD/AGtd7JGCNyhrUFDZObJBoMKbEAm+QhjZf7OlgWPfLRdMKm77ERyX70uwKfOkVyIL1l1jCNzd0lA8ZUHhzPOQ9P9edM6ix/pBceumlBKyaEcPltDNOF5vdLi2tTXL55ZfTyKlfWQV5ZzvM82OQ7SkfaUjwMB0I3tZis0l9Y4McOHSQINTZ1i5jRo1mgzEPqSiptESQOYhjJBN8DqgNm80qkUicem6Mg0PqBpCjUgRKjlRKEnEF2ngAsM0mBNZGxIyq1GymtA+G/Aa9iT4gMG3asHGTHKxvoBOfGhjBMInaBEbVDOc0JcAax8PGwfMCVaLX0+QJ79dU35BJsolBpi2NDc2shEH9gO/u7GwngEM5gglIADuAfsOGTaRNQAeNHD1WTHqTOHPcEg6ExGIxSzgCCaOr9+4CDUYNrKmrPqx0DxSISjlHYG46GZdIPCZIydGZ4brnamzq9D4bjiV/cd7UysYv8VHJvjS7Al96BbJg/QWXcN26tEkKwuNLnMYfxWPByVar1fXY47+WN954gxUygHXAoGrKzFa+/bbcfdddYjMaxWGxii6VlNxcu/R0ecVkNatmWzhMcOzo6BSr3S47d+9hFQoHOwzFnDJrJodLnFYzp/mQFMOx8Iw/CABci+SiqiIUJWihslbSPkV7qOm9pCTiyB9Mit6oE4/fI4X5+aoyjiXFajPzJ1A1CDXIuvXS1NImeqNJApEoKRZI5zAdOLF2pHR3dpGq8YYC4nQ7pKG5ibFkeL/akTXkmEEB6dPCTSEBiieelObWFskrKJJtO7Yr9Us8zqYjHrWjR8lFF10kO7bvYmWNYw0fUSs9Xd2Sm58nBh3ULXqJhAIE6yTkkBYLdiReY0lRoXL2s2SCDjL6am2SEaEDkDFq0zEI1k0j1xzufIKEc5PEDKYWbzj5Unt37MGLZ1Q0fMGPSvZl2RU4KiuQBesvuIyrtnvzc1ymb5Xm2xZHgv6BCHi98uqrpGZELXnP4cNGiMVmlUMHD0jIH5Al99wjby9bSu45FPSLw9bHYc5ilHAkRrBubm4Rs9XKShbNuIkTJ8ry5ctl2tQpNDBykpdGrJcKLkBoACpaWDYD0ADEoFDg//xpYK2GY1IE67QuRbAGH9yXxsBGAHDu6OyWfXV1UnewXmKJlBjMVgmEIgRgjL5PGz9OIsGA7N6zh+dvsBp5/ZD2wZhq5MgREgmHpbG+gUBIdQYoDIOBdM3QmpGyYdNG8tQAfIA2jq0zmHi9lZX9eIeAtUQijLqDsAkn3w06iQYVWCOWC2DNdmE6LUUF+fyXtZjV8A4mFxnt1Qva0LbrRA9vbLha9wFr/H1CZ5KE3tzmCcVf7Qkkfnje9PJDX/Cjkn1ZdgWOygpkwfoLLCPkehv2Bobn5Vq+Z0hG5zrtlrw/P/OsfP+HP5Czz1kok6ZOoaUnR8YbDjEZ5qILF8l999wtv3r0l6JPp+gLggk8NgkNIpGo0kzX1zeIwWSSjq5ughmMkOCdoYG1y2ZTiSoAqjhA28Im45GCNS6XUr4k6kiMjyek29stBXl5XAmkxEC1kUgpKWA0lpDHf/MbqWtolJGjxojDianJOIE8HY/JqKFDxGzQ08RJVeIhyc3PpzETqn7cYaBabqg/KLpUmpU1QNuOKLNgUKoHD5Mdu0CDdPI/Day9/iAbkRotUlCkKnVIGQG63EzwMxL+l8oadAYDhjMZjFCD0BhKr3TmGliD8gAoY60/HayN7T3B5Gtd3tAPFs0YUPcFPirZl2RX4KitQBasv8BSrt7b5XZabPNynLY7UtHASIMuZbr19u/IinfelosvuZRNs30HDlJjHI+GFd88fpw8/NOH5KcP/kRcdqvEoxElGTOrKUaAIqpHgHVapxOPz09QRhX8/vvvy6mnzCYNYjcbOVIO3pdNSYP5X8Baa95pNIhGf2g/NSoElWlKl+4F67ycHIJ4JKYqcoK1ySIev19WvrdK/vHGmxIIhmXUmPFSUdVPIrEEOd7Rw4aI1aindE/jz5nMIimGC2BSETrq+vqDAntS8ufMWsRQS1wmTJwoe/fuJ6CjskaDldOPkRg9R3AXgUGa8soqGjhpOm41Xq4TXTJF10J4hGNzQQYjOOiCPDWCDqpGM3DSKmvy9Zwa/azK2tTRHUr80+sLf/+8k/of+AIflexLsitw1FYgC9ZfYClX7fMOznPYbnbZTAslFq5cv3a1/OgnD1H18YMfPqB0yxYblRzDhw6WCePGy8jaEbJjy2YZP2as2C1mjknD7c1ss3IoBmDtzs2RpqZmSaRS0uNVHC4qTYxjzzv9NKpBTDrldW2zmtX0Iiwu9LD9TBOUPg7WkLxR/ZHhrnsvF85/9A1Ni8fbTYoBGwNzEtm4TIneYJJYMikvvvKqbN66U7o8HvGFolI9aIgMGz5CYuGQTBg1XMKBgNTV7ZdkPC4VFRUZP2s9aQnorDWw1t4bTTxQGzjX00+dKxs2bOD/4z9YsYISwSQhQDoYCLPpWlZRzsGi9vbOTOMUwzdGgjVokHBQcd0Aa2w2xYUFGbpINUJR1Wvue9Sf60XSUMog4fxTaRBTpyecfKMzELl/0bSqfV/go5J9SXYFjtoKZMH6cy7lG5tbHcU5rpk5DsvdFoNujF7izhUrlsvPH/kFgwIuuvgS6oc7uz0EoRsXX8eqD2BtAbjGE5Kb4xJMmiN5G1OKGHOOxZN03QNnnUynpavHQ7ABwKxevVpmz5xBHbIuqdzncAyr3cZGokaD4FIAeBpnDVUGxs3VQ1WYrCqpr9aJDoClT0uPt5sOeRpYG81mTkLqjCaJxOPy8quvy7vvrxKdySJmu0vaO7rE4XbL5AkTZOKYEeLt6iA3H4/GWEnX7d/Pa4aT3pQpU7jh1Deq9HPcEmCiUylVknLqKXPk3RVv8/9RScPbBOff3tXJKjwWTVD6h40MYI3rUCEFQrCGlBHj5lDHcIpRr36PBiPWD94g+HtU9Rwiyvham/APoDd+Flh3ecLJN7tDke+dP7Vq7+f8qGSfnl2Bo7oCWbD+nMv54b6uqlyX+0a72bhI0vEBiSgCA3rk2ef/ykowL7+AoPTOOytZ4V1y0YVUiJx91gLRp5JSmJcvLqedYI0MQVTPTNpOpMTpdkljYxMrPY0GAfC88847cuK0ExhCi8oalTuOAdUJVRuZyrovWGs0CDw1FC2B1pt69AVrxIrh/MEF43ngwTWwFqSnmEzy6utLZdO2HdLjD0hnj0/AuBtNZvF6emTB6adIaXEB1R6JaEz6VVSKz9Mtfq+PeYczZ50snd3dcrD+EOkJTGVCTeJwqaSbeaedLu+98y43Ga3aBnC3dXaRDsG1ghpJpdWADcyd8FwM+2CYKBIISklJEdUg1FXTvMrGBiNeC28QgnRKJdDAAEslxyBRHsNBh+OsTd2+SHJZdyi65NwplXs+50cl+/TsChzVFciC9edYzlWrGmymEtf04tycuy1GmZCIR3I2bd4oleVlEonFKbGrqKyiU96WLds4Sl2Ynycv/PVv8viv/ku6OttldO0gCQUTEkNjLNdF3hauewBrVMqHDtVTTuYLBHun8ugFPX0a1REOaIvDkO4pNQiNmT4DrHGJ6bSS7WlgDbhiLFY6Qcc7qEEAYmxaWiychARYB6NR+WDtBtm6c7d4gyHxBSPS7fFJIpkSs8UkgZ52mT/vNCpeCJixuDjtDjb+0CCcNH6CtHa0yv66AwRqWKuiskaUGR4zTjxJtm7azP8nZx6JcNQ8EleDMzCIwnn5AyHqsR944AFW3sqgKi1hv08qKys5JKQqZxVeAM4adyAOu03dV2TcCtNJJe2TVIKcNTTth6FBerzR1LIOT3TJohMrdn+Oj0r2qdkVOOorkAXrz7GkG+qD5QVu+42xcOQCu9kwuLOrTR555Ofygx/8QHbt2sNR8YL8Qnn55Zch95XFixfLz//zpwTdRx95WBLxqJQVl0g8FhEnmoyJeGYsOw01G8EamYMAj0Dmth7GTvCGnnHSiQRUt93OahyThxhPT6dUiC0m+kAb4AFVBSprUBsAafX4qLJWyEgehr4kAEizTem9AdbgcVG5xpIpctZbd+6Sg/XN4gkEpL3bK50eL/XX4WBA8nOd0q+iXLZv3SLDhw7jnQOkKRa9UTq72mX+GfOksblJDh2qI+WDqjqvIJ+8OyYPT5k5S1a+8zaVGlSfRGI8bwA77lRWr/6QQzE9Hg/X4Ywz5pMXVykvBm4KlPaZkPiSEhOc+ZxOcdoR1wWeRzkSIiGGGxVwmhW2AmtcK6prC4Z8JMm7gTiUMnqzpE3Wnu5gfFkgplty9qSiLFh/ju9K9qlHfwWyYH2Ea4ohGF1BeILTovueJCNT893u3D/+6Q+yfecOWbJkiWzevJVqBr3OwHDYyZOn8sh/ePL3MqBfP/nlL34h/oBXqsorWElbzEaJhEMZsyV9L1g3NDQSPNBgRGMOKgv8PH3uqaQqANZ0l0MEFeAlAYe4LwjWKp5WRWpZLUy0IU8OvbTJQrUJJha3794tzS0dEorFpccfFI8/IP5gmNfT0dIsF5x3rrz695dZCY8dPYaAnQStYbNLTc0wblbYdMCNo9qFC18gFKSiZcH8M+WdFW8ReGmxmkgpPbXFzJACTDACpNva23nHMmPGLMoZsQZ4fiwUJEcNTxCAMBqMAHu7VVnDYoBR01mT/sk0GvuCNe5kQC+JLkOXiJ4666TB7OkKxJaF4volCyYW7jrCj0r2adkV+EpWIAvWR7isy3b6CkpdxsuNkromx2EenorF5Morr5Ci8lL53vfvl+3bdvL2vOFQA0MGLrv0cvntb38rK99ZwZTvn/z4x6w0B8LIyaBjQgtc4yxM+zaSBgEH3dLSygnGppZWaWpqIl8LsJ5/xumsrKGzBkiBBgGd8KUq6wxYQ43CY1otAgN+gDWGRaAIgf57x5495JDTegMBG1U//mMSeyIudouVdAUqXJguFRcVyejRowj8s2fMlMamelIYLodT3UmkhWPiZWUlMvOkk2X5W8v4rwCuWftpslgp1YN+G5tAW3snvUTGjh3LcXTw3zSuyozdwxME9IbNYlFxYpnJRc11D0MxnwTWSMSB+kYPCkWfVhmNOgMr67jO6OkMxJb7Evol504o3HmEH5Xs07Ir8JWsQBasj3BZV+/3Dilw2+7Xx+Nziwvtha/9/TW565475eTZp8h371tCrwsA1uaNm6kKGTdmvPzkJz+RZDwqp512mtxw/fUE60EDBtI3GVQITO8xyQeb1FBYgWRbWzvBen/dQXpAwyMD4D9n9ize/mOCUQsN0Djrw1XWH9Efn0CD9FbWEVbVAGzEkOGBjSMaj5Pu2LV7r7R1dYnObJRU2iCRRFyCEZVI4+/xSb+qKln1wQdqAjKlJihtdqsMHTqUkV4drW2yacN6KS0uFpPOIIlYjJw9rufEGdM49EPvaRpPgYIxitFsYQYjwoIhJwRnDUkfzJxwXDxoCRuJ8rzhY40HPFdwB2LNDBxhghEPLXvx4xOMqKqhvoHKRhs3B1inDBZW1t2B2FuehP67WbA+wi9K9mlf2QpkwfoIlnbF9nZnUW7+mblOw+3JSHisXpcw3Lz4etmzZ5ecdf758s0rviUN9U0cXulo62B24Afvr6YKZM7smawGTz3lFAkEfTKgqlwCgZDEE1E2H5MMfjVIMBQhrQGwRtNr7/4DrEZPPvnkfxk3d9ks4vcrCgE6awxSHx2wtnLTgIyQSTAZJ0AMv+zcvUua2ztETAZ4iHIyMZ5KSygYkeaGFhk3boKs27hOGltbOMEIQ6pgJMRKd2TNCJk8cZLUH9gvQShEonEpKypmBRuJhuSshQtk+YpllOwRpI2ahauJMsBVqz5gNQ6jK1TyebkFBGtQKwDpj4O1w2ZjgxJgjU1NA2utwQgaBA8MxVA7AgMn8NZwJkzGyFkn0DQw2cBZe7zhxIpATH9PlgY5gi9K9ilf6QpkwfoIlnfFzp4BpXnOW/PdxvMT4Wj59s0b5dZv38hJxWkzZ8rEyVNk08YtBOv+Vf2ZlfjD7yvVwl133M7qeOjgwXSzKy8pEZ/PS360sDBPkjH4PqfpDQKPaYA1hlLqG5vYsMS49iuvvMJxc4TNOiwG8XqDdMvThmK+DFin0klWrgA+gDUqXEwf6k1qpBu89fZdO5m0DhoE9qECQyjEYEWT4rLncfNp7WqTtEEvG7Zs4vlbnGiW1onVZJbzzj1XAp4ekWhCwl6/WAxGybE5KL2bedoseW/VSh4D4E46BhI/o5Fqmg8/XMvzA1hTsmcwkx7RwgtAg4A+0WgQVNYAa40G6c1g7GPkRF9vBA2IAmpQIeCssYEizBgeKGmjVcRs8/qjqbeCcf2988cX7NLhHyr7yK7AMVqBLFh/xsKvWFFntQ8om5HntNzttMrkaMBv+/lPfyRr3l8pV117jfQfPFSqBlbLuyveZTPw5BNP5s+n/vhnyXG65L4l9xI8ysvLxGjSS35OLnXV+H94g+D2HIoMTDBCDdLa2kadc3tnF71BAESQBM6dcwqlewjTAheMCUZw1p9VWWNyUT0+mQZB1Qo1iMVq7m0wAqxNZoNEEzHap+7YvUta29tYlMZo/gS/DaMkEyKVFdViszrlvdWrJGUyiMVhkbqGetlzYL8MHFQtHe1tbDo27q+TQVX9xWk0SdjjE7fVLoWF+TL5pCmyZsOHvWG6Fovi5FHxorJ+992Vauxe0mqQJpFmgxEUDLhpVNZ91SBWs5l/77BlKBXcgqCS7jPBqFZDgTXNYjHRyAziBIeWANaZBqMvnDC8HUjr7w3tztu5aJFORaJnH9kVOAYrkAXrz1j093Z1lBfm5i52WIwXp5Ph6va2Vjn3nLOlrKRIrrz6auk/aBCHVZYvW8GMwZknz5T7779fWpqapaqigvI92I+CnzVbjOK0WfkTSS+hUFAckPDF4wRrpJtj3ByVHoZiAKLgacGFn3PWAprzJ6NRMRh15Ga7wA1bHf9Og3R0Z6KvcnunFv8NrDPXjWoV7wO+WNEgMVb6WmUN1cbufXulvbOD9AfkfLRlNZoInEMH1RDcmlqayWXvbzgkFqddPAE/B2GwUQ3sP0BWLF0mpfmFzJLET1TXGMa54MJzZcOW9eLp6ibNAf00VSHpNO9QXnvtnypz0maTisp+kojHpay8Uro61Ng5VB2Q6lnNavhFU4NAuqfCFZR+G2DNR+anAbJFDaz5izS2Tf4fZJTxpEg0pfdHdea3QtHUff79xduzYH0MECr7lr0rkAXrw3wYntu+3TzEWjKmwGl5IBUNTausKnbe890fyJtvvSPBSFyWfO8+Kcx1y5Chg+SFF14gNw065NFHHxWnw8Eor2lTT5Ci/DwqJACGbqdd0gAfqwpyJTDq9RKKAITN0t7eIe7cXOn2eKW1vZ3qCp/HQ+keALUwN0dAXWBCML8wj8kwMMu3Wi3kfaGvhoYZtALsRWE3qt5HGzXPTPBlNNkYEsHzMeoOUIwmVNJLNB6hSgJp6fCbbutoz9iJKhtWcr3pNOkdAP7+ujpuGiazRTq9PbRR9YeD0trSLuMnTWaOpNPhorKjf//+Uj1ggPSrqJAxw4fKxg1r6VPNVPKSQoJ20OdnQPALL7wk8ZgC5NyCQnFYHeJw5YjdAvfBiDQ0HpLy8lJxO11cHzQvQaP0r6rMuAsmlIQvYyHbt8EIbl4ydx6QU2oPaNNTgG6dMewNRld0hWN3R+sHZsE6C5zHdAWyYH2Y5X93Q0tRVYn9htIC52Udrc3V4E1vu+u7smHrTpk+a64sPO9cKXbbZdzYUfLHp/7EZJMbFt/E23bI7BCSO3jgAILGCFiJmo3itNrEYjWKDanjkqQlqZocTNADurW1QywOu3g8Pun2eHh2UEScc+Z8KSsvFSOHWVKUzIHjBrAgFcZkshKY4WMNsPP5QtQps6pMlBQUAAAgAElEQVTs6wkCGOKfM2kxIgqsczWwRviAjRU2osBwXlu3baOZEhwCUZgqW1eAdUpqhw2lHer+AwckKTqxWlBV+ySWSJKm8eA8Kitk+TvvSmVVP2nr6OLkJbTR1f2q5NKFC2X56//gn6GOQZCBy+2g1hp67TVr1orfFxCn0y1lZWXiduWzojabITOMSzDk47omMDnJYRg7q3mMm2NjsGfokE9Ug4jaKFFza9OdrLFhIcvGrT7a0e172xOJ3RcvkE2LamsRmpl9ZFfgmKxAFqw/Zdmfey5t6D/GM7KywPaA05w6KRaJ5jz//PPyyGOPi97ikIu/eZWMGjNanEaRQdX9peV/6REYDv30oZ/x9vuCCy6gzKy8pJhAd/qcU1hF4/bfneMQfRKlHvyklRscNM2IAGtsbBGdyUjFRziq+Fi876JzF8rQoQMl7I9QD2wxGdl0A8cbgb+10cKBE3iFAKx7evxsbDLJnEkxmpGTGrdGJYmfkA4eDqwBulu2bmVaC6YKSRZgAjAD1iOHDyNY7913gOButzklGA0jGYB5jd2egAwfUSPvvf8Bq/a21nax0x41IZFQUObNnkWDK2wAwaBfysvKxOPp4RTmwrPPkZdeeplDMaioQTcV5JewAjcYVNAt1gLXEvD5eUfgdjppCAWwRoPX7XLyX1gDa20ohhapsKjl5OKngnW8qb3rHZ8v/ANrYdn6BRPLlbVf9pFdgWOwAlmw/pRFX7q/O6fCZrnAqU/fkooHRhjSaf0tt35b9h2sl1HjJ8uEE06mMb4uHpKa4UNII9xyyy3MLgSwXX311eSCc11OUhlX/Z9v0grVpNOL02WTRDhKoMG0IoAKYG13OKShoZmqCkR30X2vq4vJ4JcsukD6D6iSRDjG16EeRIVqtdoZCWYwmPl+sEwF+HZ1ean3xgNArf2nCRrQ1CSI6fWHBWuc1+YtW3gNGlizWjfCejQlNUMGU0Wxb3+dSh23O7mJwOgJYOjKyRWj2Srr1m8kPdHe2clNBQEGSMupGTpU9u3cSUfBgdX9aQYFrxKc76SJE+Wtt95iyozNbJNhw2p4TWiqIjsRPDPkdvAZQWXNWLN4nFX6gH5VpGf6qkFIB2VUIZxgRFCuERvQp4J1sqmt811Pj/+HOodr7aJZtYFj8B3NvmV2BbgCWbD+lA/Cml2egcWFziUSD81zWY0ly958XR586CGZOHW6VPYfKJXVQ1jBuiwGOeP0ufL2u+/Iz372Mzll9qmkQJC9iEqvu6Odt+s3XHuNdHd3SmFunpgtBokFw1SEoJlIrjieIP2AytpgMTNgAEMpUIKA3gBYu9xOcZitrMhDAT8rVNAgAGtU1qAukCsIpYQG1qBkAGJsthG0Nf76yGgQhBBs2LiR05QAaPiq0h87A9bDBw8iYCL2CyBuxuYRwfmAMklLdfVgCceismfvfv6+s8fD8wuHVFMTHt3L3niTazV02BCm6kDjjTUbMmigfLh6Dac47VYHw3eLCwvVJgMDKxEJhgNSUIBMRqX6CAeD3BQA1nj0nWDkX/SqQpLUk39GZZ1u6eh+t9Pj/6Hd5f7w7BOH+7O4kV2BY7UCWbD+hJV/ZV2zvaIwZ0ah2/49SYTGFuTaLd+87DI5cLBOrlt8s3R0e6R6aI1s3rxRRgwdLFMmT5R7l3yXVqZ33nE3uWJU15CQ7d6xnVzreWefJQcPHpDJ4yeI3pCWZCRGVQiqZ4JMNPYvnHVnZ7d0dHXJe++9R/720gsXidFkkFyHi5W1t0cFx6KpCBoEnDU10mk947K6u32sQgHWKnxAUSEAa0WJZLjsdPozK2uANZQuoD50egX6GliDi4fk7VB9oxpCsdjEHwwqsJa0DKoewiEZXA/oDMR14VzAJ3d198jgYcOpx96zZw8nO2fOnMngAFzDGafNlZdeeIHNR6xB9YCBgkQbAKwZcWaSknA0pCR98QTpEUA21CQ4BjYFl9PR6w2iVdbqpwLrz+CspbWzZ2Vru+eB/OKC1fOmDvEdqy9q9n2zK5AF60/4DMCz2mG3L86xWy7Sp2MDdu3YLouvu0aq+veXa667Xtrau2hwBGrgxKmTJRYN0x8EHOkvHvklK25UueCqgz4vhzsGD+gvGzeul8suvkRElyRnjcoaDUZUggBrnV4vnZ09Yne7pK7ukOzYtYsAjONefsnF4kZoAYNiRRKxKF33oNZQaePKjQ9eIQApcNbwfwYVwIISPHMf9YlWYeszyTOf1mAEDbJu/XoaMQGs9QajAn2a+ifZYETFDJOlZBq5kpAkhsSEBqpex8BfjMuD1rFwVF64kYGTRmxYUWWVvPHmMlbZuGPAtULJUVtbKyNH1MiaD1YzGi0vJ1dKiooFOmqsl+ayF0tE+VoEH1B+aDKxSodFKjYEp8P+b4G5WAfqrDMmT4ehQaSlo/v95o6uH9lsZasWnTrIm4WM7AocqxXIgvXHVn5FXZ3Vnc6ZlONwfs9q0U/RpxPOn/30IXnttddkxMhaOWfheeLMccubby4lGJ4webLs3rVDfvTgj5mKctWVoDu6CdYwIYJ9KEbGk9GIrFz5jtx52+1gWsUEB2Z9WgKhEDlWgDVAo6fHR7Devn2nfLBmDcEOk5FXXPYNqawsEX9PgAMrmNAD3QDYgRpEA2ton8FZA6zBqQOkmWaeVEkpqEZVla2qys9qMAKs165bRzDuC9ZUhqSgBhnGoR5MW+I9YMDEIRuzlRUwQBcUCiSGgXBIHFYbgd7X45Nun18KSstly46dBFYGAZv0XD+Q7+edd550d3SKTtIcJnK7HEwxh5Yaumo1YRml+gP0BkAcskhU1uWlJTwPzXUP4+0qdCBzl5EBa/zzHw6sG1s7P2jp7HgwN6f/yoWzBip5TvaRXYFjsAJZsP7Yor+/ubXYkWu9on9FznVd7d4BkH5BQ/2rX/1Krrr6alIabZ0d9O3AROG80+eKz+OVx5/4NWmPRRdcJHv37pWNGzcShCdPGM8cwlwnmoeHpHbYcEr3MHUB+gBj1ZTJpdISDIXE5wtKNJmgTrqppYWezqtWrZJvXX4ZzZHgE42hGIAZ1BaJREoMRigjVJMMYI3qNBpNZvysFd2hyfegnADIgXIA2Obm5LAS12t+0gi1Bc1gNlO9oTMYZflbb3HCMJZMiM8fUDI7qxoLHz54MN8XYM0YLbwuM76O9xw/fgIHe1BJg8M24VyxecRTHF3PLS6RDVu2kvbA61CV4/zwZ0jyivILZPKkieL3eKWkuJj0z+DqamltbqLapcfr4RqBBsncQvC8SouLeF4GJr9Db6g2LbqpYLwcYbvk3dM8L0Z/9QlnEL2JtzAt7V0fNLa1/lSfm/vOpSeN7jkG39HsW2ZXQN0VZ9fhoxXAEMy4oiG1Rl3ie2ajYUYqmcgFSKFy/ec//yk5+XmcIgQ3jVv5Jffe3TvMsX6jCn3t328gb/t37NjBA3/zG5eyagRdAPvRgTByQhNM9ARdWpGCvqCxEZzswhJPp9hgBFgDRFChX3fVlWJ32EiDQJ8NnTVoB1TWhwNrRX189M8MsFbVtorBSqdSanzdbif3iwlFgCkeCK3FcAgqa1A+UE/kFxQSkFva28RsMMrECeP5+v379yv1hRlJNhm/DpNJRoyoJVBjA2GSi04N1dCfw2CSQcNrZf2mTQwXgFyxx+flcQDcoDPSCeXGN2TgQLr7mY1w7YvQvxp3BlCeoJmLipvXig0hA9YMI8gAsgbWUIPQ31qXJk0D4AZY99VZs9pmAg/AuntNU1vHf1oKc1csmlbbnf2+ZFfgWK1AFqz7rPzrqxryR4woX5SOhW8QSY5IpVL6tWvXy7jx42Xbrl0EXdxy/+2vz0tleSlTULZu3Srz58+XdRvWq8aXyUpgB2ih8htZM5zPuWDhOawUK0oKCdZ2k4WVNThrpp6YzJJgGG5UEpImx9vc2sqmHF7/7RtvEKfLITr4ViRjBGs08OD9oYE16Y5EOkMpqMq670MBklZBKkAOh0IEW8gGMVQCNz0NvADWoDUefuQRPnfkmNHiDwQJxha7jZTGiBqkmwflwIEDvH4ALGgYXD9AE3cVAGqP39dLxQCMuVYWq4wZN0k2bdkqXp9PvFCxdHeTvvAFA6QzEBcGNci4UaNk2gknkP7x9nRJjsvN9YMBllZZK5pDWaeissamoEn3+mYwqvgv1WAkdfKxDQ3XmkzD5EmPZJw1Dc2tP7cW5S/PgvWxgqns+2Yr6z6fgXQ6rXt/R/2I0tyce9PJ2Ny8vJwC0A8HDjXKlGnTKD0z26yyY+sWObB/n3zjkovklZdfkoKCIrn++uvlvVXvsxrEUMhf//pXKkLOPvtsefXllwiGd972HxII+KSyFIZOKmYqFPRTnoeH2WpjRRsOxwjWUHm0tLWxsbdt2za59aYbexuMyVScNAiTYpLpfwFr6Kz70iAAMDUEoxnGfcRZs4JMoYoP9lIfqKwB/kxhSSbEHwzJSy+/TL0zwG3W7FM4Lt7c1srQgdoRNRwNh6KDQyluNzcLrYqGU2CXp0cFFWSoBtA38J82Wy0yoqZWtu3cJYl4ihsFQB1UC+5cMGQDYyVU9aAzFsw/Q+xWG7lrZC/Ct9rrg3SvgDQINgCDTqfG1gsLVIYl5IaZoRiVvZihPJJx3iloYP3R0JCikxKMS9NLR493bUNzx8NOR/7Sc+fUdGVhI7sCx2oFspV1ZuXpWe2ynWnWR293mvWjLVar6aZbbpUTTpwhs+fOlW07IC1Lyl+fe0ZqRwyTM06dLXfdcaecv+hCJm43t7awkdbe1snQAEwvwojooR//iFaq99zxHWlra5GqsnIxW/QSD0UFoBtHcgoAJgPWWmWtgTUUJeC/odNGZY1xc9AgGlhzmNBolATivTKctUoFTxA4NbD+6AOmsho16Z42FINqGmAXTSQZakuFBZBfb5BHfvELNhgBnqFwRKW1DB9GO9Fxo0ZL0B+Qffv38vVOl4scOM8lmZSxE8ayYQg6CZsL3hvHwWYFoBxcPYT8P3BUb7ZILJ6kt3djWws3P4A8ftYfPCSjamtkyqTJUlSYL21NjZQm+vxB6toB1hhwQQYjwBoTjCqrUtEeWoNR01mnM2DNnMYMp/8Rr59mZQ0KqNPjX9fY2vaLXGfRGwtmDes8Vl/U7PtmVyAL1pnPwOvrDpbVDKq825SKnpvjtFRs2LBBLr7kUrnl9rvlgosvle07dzOhe8P6tXLm6XNl1bsr5O8vvyi33X6HnHTSDGqwUcm9/55KNoGS4Q9/+IOsfHuFXHPNNfLNSy9hU6+0sFDdvvsCkpPnZlNRq6zBjYOzRmUNSR6MnAB86/6XM77mW1fQxhQ0CMBah6rzE2iQj1fWWoXL2yiCkuYVoirsFKmXEAEfIIdUcQA3+eBYlI3P555/XtauXUuQtVhtrNyhiDn7zAUytHoQm3Z1Bw+QHjEjECDDXQPsx44dLZ3dXQRrbbxbOyeL0SS1Q4aR5kGsmR7TnDq9pHR68fh83ChgNwvQ72hrl4DPIzfdcCPd8eLhEDcHvA7j5ZhgxPlDuqeBNR0EuUaYeVRNVs2RWhs3591F5jPQF6wz3iDS5fGvr29p/6Ulp+ifi04e0pGFjOwKHKsVyIK1iDy3PW2uNHaN7V+W/6ApGT7BrBfbgw8+KK8vWyZXXHODnHrmAlm/YRObaJJOyqQJY+We73ybTa2bbv62zJkzVz5Ys5op3HCZQ6UHbfUdd9whyVhUbrvtNpk8fhz9mx0Wa+9QjN1pI3+NB7jhWDwufn9Ikjp4ViekraODYI2NAw1Gk9nIYRqAvYGhttA6q8oaahA2Dj9GgzDzsI83iDZurrnMIdhW+VlbWU0DrMGd41jgrItKSuXnDz/McwhFI5xgrKysJHA31TfI+WedI/2r+jEAF6DPxPR0mooRqEnGjBlFxQZ4bLyGahTQIEYjpzFrBw2VHdu2SQQNQp1B4qjwLVaBdYrN4ZCNm7dw5N7T3SNtLU1y+Tcuo2Mh1DXYHFCJA6y1oRjosEHhIIUHmyboEzy0pBgNrDWdNX6H8yVo91GDAKyxWXT0+DY0tLT9ypFf8o9zpw9uP1Zf1Oz7ZlcgC9Yismanr6Co1HWJRRdbHPP7h0cjAbn8m5fJuPETZN7Z58vQESPkjWXLCcZoEpaVFMuTv3lcRtbWyPnnLaJnBbybn3jiCRk1cozMmDFDnn32WRUia7XId77zHSnOz2NAbCwUktw8N4digiE/x83xMBrN9LTG9B9afzBQwgRje2srK88brr+OVWMsEiF9gqEQWK5Cnw1r1WRSNQ4/ku7Fxe1G0EHi37xBKFfL8MdISecQC4N7IdeDpFBVo6iswdu+tWIFN6rGlmbp6OzqNXJiink0RhtYd24e7xyUnjtJaR82gbHjx5Grh8Ya5wJFDNJncP5uh1MG9xsge3btJuUAx5NIEm6CZtHpjZzQ3HfgIGWB9QcP8pyGDh4itSOGU3cNgPYF/L2VNUAagbn4iaEYgDU4awC1xldThcIVVw1WaMf/XbqHKU2DpPQGNBg3NjW3P2YrKH4lC9ZZwDyWK5AFaxF5b9Oh2qqK4iVut3WOp8tb8PLLL8pjjz3GINzhNbXiys2R119/g6Bx6aWXMFDAZrPItQgfqKqkZ8Wj//VLKjdOP30eq0oANJprC86YT1XIsEHVpCBKCvIkFo+J1WASr6+HlqKKHjCxooXTHnhsqEFAH6xY/hY/HzfffKOEAgFO8NltFhoeQScML2sYOul0yqyJSgpvIENFWMkLq8fHkmK0T10qKdGYoi/wXIA1JilxLFTWqC7Xb9hAPh6Ae/BQPXXTqJrBCduMVjnjjDNk6dLlMn36Cco8Ct4lsGuNhjk+jlF1v99LIEdTEMeJBFVjsGbwCNm2dSubq6RHjAaG9UIlg6xF3LFEIlFuFrB/LS4sYQ8AmxYbjD0qTQcbGcCcDUi3uzcwF1I/PFBRayugquuUCm1If6RB/5fhIWYzGkCDbGlu63zcYS996ew51W3H8suafe/jewWOe7B+b1eHq9CUOiu/qPCuVDIxvL2zwwj6AuBw3333ybDhw0kPPPnkk3LSSSfJ3gP75emnnyYgXHfdNVJZWiJV/Srk5b+/ykbZ1VdfK7///e/pQY38xLPnL6DR0KD+A1h55rlcDIrNsTvpVgeXPovNqqYXPT4CE8bI2zu7eTyoIsARf/vmG5W6Qa9XsVdJ5RqHOvHfwNrno7pCyefgofEJYE1fbKgjDg/WoCO279jBc8D7tba1c4weemjopy1Gi4wePZaKFbjlYWgIUsaWlibKHCurKvg8cuDhIOkQbGbw+qDP95Aa2bp1G6txBdY6bhrQkEP2t3HLZjYo29u6uGFUDxzKv4cLn8Npk3AwxDgyNBZxPCTwaBmM1FlnYr0MGWL6oxRFBdbplJ56a0jRebeRBE2DqlvHyrrHG9ja2Nr+RI6r/IX5swa2Ht9wkb36Y7kCxz1Yr9y2v1/NgAHfi0WiZ+gNhrJ331spN998M4dfANpDhmKYJS5//vOf5Rvf+Ibcde89VEZAEXHhhRdIeXGR5OS65IUXXyaoT548lQ1FVHkLFiyQk06YLrm5boI1BlFc0CEHvJLvylFDMToj1RcARWiNo9GYQMJwqKGJ/tgYVAFoA6xx/FRcNdJMekVTYLAEHDDABQ03VtY+H+kQgN6XBWuMm+/Zu5fcOUbMA8EQAbe9q5MVc92+Olm0aJH87W9/I1Djd5FIiNUvxvFHjhwp0ViEYI7KGs+BWoWDQrW1MqCin2zevJlgjUcatrGghvQ6GTVqFMEadyzIe8QGOnzYSFbkOc4ceqSguQk6CGBNi1azhWCNDEayHJlP+OHAmlHxokn6khlzrQxY9/i3NbS1/9aSm/fX804e0XIsv6zZ9z6+V+C4Bmv4gJRK7pTy0tyfNbe0jbDZbPYHfvwjWb58uUydOlUuueQS6de/P8EaqgSAwQMP/phgCYCaNGkCK2unyy6PPf4EddVvvLGUYQEA2auuukoGVvWn3/LgAQNp/ZnrdEqPp0vcNgfBBkM00DlDAYEx71gsLl6/TxqbWwmGqEDhvHfrLTfxtj9G72qD2Mwm8YeCNEPqW1mDp2UzL1NZgwv/MpU1uHOANdQcAOsEAgpFSGXQ8yMYYqW/fv1GppVjg8D5AdwRbIt1gla8ta2FIAreH8M3ebn5vFOYNnkKm5caWDMSAJy5Qc87k/c+WMX3tpjtrO7Ly/opSSJ00JJkqrndbiU9hNdpYG23WjKTiurqPw2sJW34t8paOSHqJG0wSmeXd3tTe/tvzTl5z2fB+vgGy2N99cc1WK/eGigpKzYtlnT0GzqdrhoVHtzzADaoilE9FxYVUd0BOgI89vurP2DqNn5fUVEmRXm5Ul5RKv947XWC0x133EXQwK36mWeeKZWl5az8+ldUEqyRoejze8VltRNsjAYzG3xpWI+yMo6KPxiQzm4PVRCoRhE+ALDOz8+VaChCEAJYK3WGSmTROGsNrLXK+suCdSQWlx3/W9mjEkbTEBapDLQVFYwAsIYb4NoP18mu3dBLp2kgFYJft9HIzQaAjcoadAg2HGXdGpeiogKZOHYcpYkAa1xXNBFlYxC2qtgw33lvJddHJwBluxj0FqpR/B4/TZ+i4Yi44fNts/H1AGuAuQbWxowa5EjAmsNDSVVZYz1Bg3R2eXc0tLf/zpGb/9zZJw5vPtZf2Oz7H78rcNyCdTqd1m+sC44qL3D82NfTcUJRcVHe/fd/XzZu3kRQAOWBKrGktFSGDBkiK1askF//+tcSiccYhIspPnClkJDVjqwh3/zf//3f8s9/vsHXI9YLieb9yiv5vIqSUsrWCnNzJRwJSp7TrWK9Epm0EiS2BCB/Q1NPx8BZNPJQiW7atIlgjYoUNAhABTQIpHAqiVs1GDnUkqmscVwVf/UpDcYj5KyhNoGfNXhjd14uR8QBwqAOUD0jBAGbF+5GUAFjkhH0zfBhNbwTwTmjAYuqePDgwdLS0sbND3I76KBnn3wSNdygIXDcUFTRLKisQaWs27iB7x2PpQjysWiK/x5BX1DsDiv11wBrZC9yuMhoIlhr6eafRYOgstZoEKUYUVFrGlh3dHl2NrR1PunIzX06C9bHL1B+Ha78uAXr1XvTbpc9fl6e03BbIhKqOXTokB6xXDNnz2IzDOG3uM2fMHEivSegu0YlOWjoEPKwUCC0t7fK0OqBBOuGxmYqQGpqaglis2fPZhWZjMaltLRYaoYMJWcNGgQNxgJ3rjJkYlC4GgTBgEw4HCFQBcNRAjUqUoxb33LTDQQzY8YICSQu5XHReG9l/VWANWgQuO5h4ygsKRany61SZ0yYmozL+LGjeY7YJLA+ADzQN2+//S4BuaK8kpOcy5a9RY66qKiEz8Hzhw0bIhPGjCZY6/Xgni0SCAdYxWMNIIEEZ43jmU02Ar/F7CDvDRoElTWCCZxOO2kQ3IVgjB3rnut2cbPF8NBn0SAMVUCz8RPAur2je1dDe9fvXfl5zyyYNqzp6/ClzZ7D8bkCxy1YbzkUqbaa9d82Sey8HLejHJFcjz/+uPzkpw+Rb0ZViLHxc887j5Ue5Hrwqz59/jxWegDwDz9cLQvOOJ3ZiE/9+Wl57rnn5Oabv03QArDCQnX9mrVSW1sj06dMJQ2CBiP01VCDQC9tMlrYEAQNAvkcOGsMmACs0SyEJwdoAIA1wMiayWxMRCPicLskFMaUoaJBNLDGZqFV1nq9ir/6N+neEVbW0D+/8OKLtH0tLiuVvPwCZf5vtxFgBw3sT85416495N7xO0gcu7s91JknEyk57bTTCNacmEwJVTVVVVW80wBnvXbtGiabYwMEWGN9AdazZs2SNevW0sWwtKSCry8rreJ7QA2CTQ+DSXh/o16vhmB0em4S0FmzIZtQ3iuHo0E+DazBWbd39OxqaOt40pmf93QWrI9PkPy6XPVxCdZoLFZYBkw2GBP3G9Pxyd1d7Y4bb7yRFewPf/QAwRG39IyWmjePAy74Dw3EM86cTxCHWmT58qVy8QXns8F44023kKs9++yFvYb/oEH+9uzzsmDBfKabA/Qh3QNYQ2cNNUgsmqDjHSrY9o4OsVptpEGaW9sJSmhsAvyvueoy8XpDok+nxel0kA6hK57Z+okNRlTsoEE0kIY73788oC+GCCKVVBJCVO3wGFEWdL1DMTivF196iXcZ9PQwmUnvAKwRmFtbM4zqj54eZW2Kc1aBvcoStauzm3cOa9asJX9ttzvJ/0+aNElGjhxBsP7gg/fF7Xaxcm7taOUdhdVuI6gvfWs5Xx/NeJ30q6rmZSRjScnLz6GXuArMjSlNeUqNyiN8gKqZjHRPn1LavU+S7sGgCteibWlagxGj720dPbvrW1p+l1dSmq2svy6odZyex3EJ1usOBssK7fYrDPrUFVaLbnBPdxfDbiHJW3zjDRxjhgIDgHzOwoVy6aWXEoCuu+46KausIJgD2EGDIMj2tX++Ks8+91fe7l9xxZVUP6A6x/NWvfuefPObl0k6nuAgzaiaGrE7LJKOJZXVaVJlBoIGwSBJKpWWSCwqPV4/wQ7HAmBfc9W3+DzkDoAqgc+zzenguDU4a6gXCGr0xA7wuAArBOoqzws1EtLrbd2nsj4cWCPIF5U1wBpeH2gwQpJntJjZFJw2dbKS8rW3E6xx3VDPwI+bYbQppV9+5ZV/cAPMzc0nVw3eGpONSH2n0oSJ7iEx25R6JRqP8U5mw+ZNPLbfF+Jw0aDqYVyHeCSuYtEiUXLWSDXH32tJMCVFhVwPgDWNnDLro4E1fb2hbk8b6CYIzlybbuwL1h2dnj2HWpp/V5BT/sy8WUMaj1OcyF7212AFjjuwXrcubXIUhUbb7ObvWgyGk7s6W/P1Bp18+OGHBAWMR+M2HnKyCy+8UIbX1HAgBmA1b948DoOAtgCPGotF5D9uvkkefuRnsn3HLkZwzUbQPesAACAASURBVJgxi/7LoCzws27vfrnxxsWy+r33pV+/Sjl52jTJL3ALQhxBgyAzkYb8MBrC1GAwREN9TNYBxKAtxrj59ddeLS6Xk2CNFJlUPMaGHzhrjG+DbsVxQJ3Q9S6lOOC+NIgG1PyZAet0MvGZlfXfXniBmwYsU1GggmbgmHYqJaeeMpu0BaplgB19OpJJCQaU0RIUIFDGgEbBf83NreSkoZzB+Q2orCD9UVVVqZJt9GlebzAcIvX0+tI32bTEflRdXU3pHjYhcNbY7ADWOTkuSTHazELOGiANbxDGjCE3EqCdoYkA5oTmw4A1amyGy+j0UIPsrWtq/r07v/zpc2YMbvgafGezp3CcrsBxB9Y7G30F+oTuYqfTer3RoB/x5puvy8DqAazq8OXG5Bx4YlAa4ExBCeD2fPXq1eSpMYgCy1IAzPjxY2XsyFpZv2EtwRr0AAJjAVpouhFUkmk5++wFsn3zFqmsLJcxtbWkP2BiREMmvYmVqDbmHQgESYMYTBYCNWRtADeoQVCRgswAKKGyBnhCZ40qFN4geOCuAJWuBtZIG9cq675gTZt+mC5hbPwwNAg462efe44bGJQw8UQm1MCg53XOPWWOdHS2S2tLmxiMii/GhtHdpRKwoJXG+4J3xuYD8Mb/qzCalMw66WQm4TgcdqpKqodUc5Pr6umm9HH52yu4ERTkF1MFYjSo9XVYHVTTREJhgnWcCe8mqkHwE2DNmLHMuDkqa7rvaVmMuNHQw3VQx8pao0GQNJOJFiZYd3X79tU1Nj3pLij/y1knDao/TnEie9lfgxU4rsD6uefShtopgWF2i/m7OU7zXK83UPDggz+Sheeew+oLINDW0U6whsUpJHOzZs/mlxy8MUAVwyCQqQE4zjnnLPF1d0lZeYns2LlbpWk73ZSpQeoHXnZM7SjepqOyg4SvClN+AS/VIGiQYSgG9AG4YrjuQWcNU36PL0CVBPhxcMl33XGreL0BSScSVDvoUknxBvxiszsJ1qBPUOkCrLUJRhob2Rz/AtbKJlUHUuCIwBpGTn95+mkmwdAPJJEk1QEPDxxn3mmnE1zr6xvpfYJzwzlQ0aHTyeWXX87K+EDdfhXTlU6zwm5qbOYdwPzTTpfXX3+dNASokZLyEtJJFVWV9AR/5bV/EODzcgtJS6VTint32pxK+hhPEKyj4XCvdA/vAxpEA2uOsWeMrrQMRgzwoImJiv3jNEjfyrrbGzhwsKHlv3MKSp6aP7360NfgO5s9heN0BY4rsN5yyJNn1hnPyXM7brUaZdQHq9fILf/xbXn00UfZ/AIPDV9qAPPcuXMp1/vPn/2MjUYAEH5u2rqF4LNw4UKqQWaeOF2GDR8iTc2tzF2srR1F8MGIOEIJRg4fQROjYYMGs5IsLy5mJWuHHWkoyHFzgInZZmNCCipkDIRs2baDmwWqVPx3z13f4e/QWAS9ALAGyMCdTqNB8BnGHULfcXNU+oqrVuDaF6zRYPysyhp+1gBrVNZoMMbiCaos4KeBDe68c85jpQzlBzYdTCnCAwXcOe5Ipk+fLoGgnxsdzhsAis0M54nrznW4ZenSpZKT42ZF3NLeIoMGDZIpJ0xlVQ7OmpLAlJ7HdjnzCPomvUli8Qgbinl5OQRrHA80CN4XsV54LwttZFMicBNknJeSSjJzAHy2GDngo7la962sE6ITry9UV9fY+H9zCsr+eMYJAw8epziRveyvwQocV2C9tT4yyG6U23PdloW+bl/Jo798RP7+j1fkT3/6E6tFVLKwOoUeGJw04rl++V//xd/hVhwqBYw/g2+Fm9y1114tjz36CykuKZTuHi9fA1B89dVXCRgnn3yybFy7XkaPHslJPdirFuTkiM1ulkQY1qY6SuwAxq48t3R2ohrVU4r33qrVpDMAMODLb7v1FrFYjIKQGDwfJSEajJp0D5aefb1BMG6uHPdUg+3TwPqzOGt4gzz9zDM8B1TT0ZgCXVTZeFx0wUWye/deblSwP1VgjZFx5TN95oL5bNwCoBOJGAeGUPGjWsaajhkxWp599jkJBgNc5wQS3/V6Ou/BdQ8NXdBJoCvwvoUFpVzbdEJx/phgLC5GurmyZwUY4zh9wRrnCTWImlBUVrLQvIO2xxj74dQgHl/oUF1T0//YHaX/96wZA+q+Bt/Z7Ckcpytw3ID1unXNdndl8WyTJO+x280T6vbsNi9efD0B4Z4l3+UtOVLLUZWev+gCuf322wnO0E73eLslGonLtu1bZOuW7TL71Nmyd+9+eeYvT8mTv/stJWSdHd2siF966SXSApMmTZFpU6fItVdfI/ffd59MnjhBXA47K0Gn0yrtzW1SVFwA+yVmFEIl0dTcLEazmfagq1d/KCVlpZzQAwVx/fXX0gYUVGs8FiNnDfmcPxAiz27McLWoYDVvEIB1IqESYTSw1rIGNRrk8NI9xI4l5NnnnmeaOUAWntsAO9BBAMcLzr2AlfWePSr2DDI6VLQAZlAicOA71FgvEQTzIkHGaBS708mqGDav+a585R3S2sK7EWxO0I9jQ6rq3492sWhQut055Llz3HkEb1yX3Wrmv1dFWamaPMyANWxSAeCwUTWbTeSpkc3IRm4yySo/wRScpDhcuZmGY8bfOhNCkIYmXPSorOv3Nzb90eXO/8OZJw09cJziRPayvwYrcPyA9Y6OsrJ+hbf6urrPL8jPGfiHPzwpz/zlabn+mmvlnHPOYSMPcj00ubq9HnnmmWdkQPVA2qTC2vO991ZJXd1+sVrtMnP2DFm8+EYxGHTym18/Qa+KxqZ6WoeiEQkA+dYVV8nvn/ytvLVsuTzx2GMyoqaGAOsE38vqzy6JaLxXzwwPDx8agwAVg0HqDtVLV0+PeHt6eNzLLr1EclwOiYQi6mOTThI8AdaQoAGswW1rrnuaJBA0COgJJM/gJx6oUI0GkxhNBtEjQiwWpvMfXo9GJzxKoCKB9whoj+Ur3pZDDQ2kNuA+BWkbmoWkQRYulE2bNpBbZ0M1E1ibW5DP6plGTo2HpLO9g9Wyw2ZX9INORxOmcSNGyoZ163neyLFEUxWbFx61I0eSl/f5AjJ23Djp128AK3NQKCUlZRIKBSQVi9NhDxOMpJOMJiafO2yajA/Oe+pjrjVYcf5IigH9EQmrOwUjfLSNRjVNyiDiJFNrunsCDfWNzX9y5RU/mQXrrwFiHcencFyA9Yp02phzoHNsv8rCB3w9/ikeb1fuHbd/RxoaDskjP32YtAbAGrwsFAgPP/wwU7YvuugimXbiCQRLNB3xBYbPBbjtl/7+MqVk37t3SWYCMUW3PXzZoSSBFvnuu+8Wi94gP//5z6kaQaWb43Sx8rSiSg1HCBRQmEDVgdQT6KXFaGDDDmANLhiV4LVXfotVYiQQVMMumXgs0B0aWPNYGTUI6BWAObxB1G2/0jtrDz04bPYYwUNHesMHkG6uwgeMHLoxGE3y2utv0AUQ5x2OxOi+B3BF9Tz/jDOkq6uDcjv6R5tMpDygw4YUb/Ypp3BdsYb4Hf6OWYk2qzhtdqmprpZtW7bytLDJtbS1KoqkvVN5gSTilEsWFBaT/8brcBxsRg67lQnxOI7NpMDaYsh4g/Rx3dN4eryHtgIY9ee6IENNzQGpR8b4CZx8WnRQgzQeamj5c05B8e/mTR+y/zjGiuylH+MVOC7AenuDN1+vM17gctsX280y+oUXX5Af3P99GT58qNxwzWLmJUJnDZCA/8U999xDtcett94qQ4cPoeYacj1wpdNOnC533nknjZwwYXfGqaex0tu4ZQMrc/hWoPmIpuXKlStlyICBpFTgIQLwhGdFLBoXs8FI8KM2Oh4jWMNtTwPrhoYm6fF6GWKAht5N11/Hj0rQi4k9l6RTCY6lY1wdNIjBoKrCj6tBPqI/jL2VpcpqRFaiSklHwxMZjDg/gLVWWYPqQNPz9TeXSjSuKnmPz8vziSVS0tPTJWfOm8fQgTVrMDJu4saHBmxbZwd9p9GoBUXS0NioNitw9jYbryE/L0+G9Osnu3bszFAbCeqrQUnt2acYB2jO65sauT74d4ITIjYvgHiuO0cCcDC0O8RqVJuSBtYumzUj1VPfMA2wldIDoQ3KP9ugVyAPnxOuSyZgl2oXvUG6ur1NBxtb/pJfUPrb06cN3neMv6/Ztz+OV+C4AOtN+31DCwpcd4SCgTNsFkP5nXfeITu2b5XTT58r40eNYyMQlTUaU8/97a+U5qE6vvfee6V21AhWjaA3Jk+eLLv27JZHHnmEUVYYmulfUcXX/fKxRwkicIrDrTrG1+fMmSMDK6vo0pfnchJM88i9pgjWCiQSbNZhbBxgzeEWk1GamlqY8I1NAs9DYC5juwIBgl0qGeekI6R/AGs0GAFIAGtQFBoNArBW6gcF5qwuwe8mUr1gDRpEy2CMp5T7HXIdQYMUl+TL/PkLScucv+giUj7QQAf8IbHYLTJn9kw2ELF+0KFjk6OUr0kNBoEGwQRm3cGDPC42PFTWAO3ioiIZ2r+/7N6pKBTNxxrnebC+kX9uamlWFIvVTv78pptuYrMzryCfviCxaLi3sv40sO6rL9fAGrI/uhcarb1gjX8LrCWfjzF1HTnr5kONzU/n5pc8kQXr4xgpvwaX/v89WG9uTTus8dCMnHz7vfFYYuI7K5abH3nkYSkvKyGYDh88SMrLy2V/XR2BZMmSJdQIFxQVkr4oLCwm7YEsQAAxRs7xpYarHmiS/hUVrAR/++RveIt/8cUXs/JGRXzFFVfI9MlTmMVoyqw0QmbpWpdK96aIY7jFbLGRBtHAGpN+vkCAChNMVl528UXcBBC4S141GWdDEw1KBTCKB9akexpYgwbRGox9P2+0wtBBHZGg3hvVNMAUlTU9NcxIOo9JV3cPrWG3bt/BSh8c+Jy5p1JehwbsnNmzCMaontFQBC9NI6lkkud96eWXUYKIJimOa8tYmWKtysvKFFjv2snNAg+zGdpwG3lrXC/069gMmP948KB8+9bbuCmCIgFtgnVAZQ0aRANrSvwylTU4+cPRIKisWWmnVQYk1pI/GZmmk0Aw2nywseXZvPzix7Ng/TVArOP4FP6/B+tNDaGKfJdtcSqRON9mMw79zm23SXd3lwwbOpi31BhHPmHKFALjX/7yF3nqqaf45Z0waSIra4A1eGMMqoC3RnzV/2PvO8Djqq6t9zTNjGZGZdSrLcmSZcu9YWMbY0wxphsDgdASQigh9IQWEjoYkpcQAgRIQkJCTag2psYVG9ywcZHVbMnqvUwvmpk/a525wuEFeC95f4KM5vv8yZJm7j33XN119ll77bUBIpdddhmLNiaMHycH6xvk+Zeek0WLFpHLxecAfAD0U09cQh/nxAQTQTbDmSYob48GAZJBvg+eG2ZLIjvEoLgFkXV7eyc7nUPeBsD+5jln08Ap6FX6ZGgVYHYEblpz3dPAmpK/uOcIEpe0/jykYe6hRTHgrOGvDZ5aSfIiHBPAGglFeIMsf+hB2b+/nr0hEdWK3shE7Jy5R8r0qVM4P0gM4jyM9gHKVisj4osv+TajbvweNApMqzB+AGpBfq6MHV0se/fsJliDJqGqxWLmDgFeILv3VBL8d1fupcpl3vwFMn78eM4laKRYOMSdzeeBteZn/Xk0CPTb6ncKBTSwVl7hMXF7g22NLW0vOdOyHj1+dknt1xgrRi79PzwDhzVY790bSzA4fJPMieYf6yORuTV1Vc7bbrtFFiw4SoqKR0l2Zpbs/mSn3HjjdVJZWc3ei0hgIRmGKjo0EJgx6whK0xAJok1XRlYWgeaSSy4h/E2aUCFNBxvlrXdX0ZUP6hG8H4CHyP3YBUczCnUmOQgKSDAmmE3UWQdRDp2QEAdrqwy43Sx80cDa6/eTggFYwfAINqKe/gFFU+iFUSxA+R+BNcrNwS0f6rqn0QH8m4t7g2hqEM11zx9SChUU2yBKR6Lwl796RLZs3koaAoBrSbSzQAhgftFFFym3vHbl+QHAZyeZWJTzgH6U2GVU1dbw5wBxRN3JKSlSNLpQJo2vkC0ffshzYrw4n6JERIpLShi1I4LetbeSIA9rVdwbbbwhn//vwNpiVBQLImvSP/HIWuOtP0uDAKzV7xSvDc4aiw4ia/igDLh9bQ3NLX9xOrMfGQHr/zBafc1Pf1iD9bZqV3pBruPMAbf/cmeKdcqDDz4kK1a8Qa65ZEwRgWXbls1y4/U3yJNPPsmoGa577777LqM2gO8xxx5HgFm1apX86le/og4aQM3IMC9PKsaVS11NrbS0o9xax6QkjI1QEAK3vvmz5xCs0c4L23drfJvPijpIyPT6OFhbZMDtkcHBCNUgHR1dArBGdR8i+auvvFQiEZG+rm5+bzLqFVetM/4dWGsJRomhvB2yPfDZn3LWGKNSQWCbH2VDWahBkGDEIgCwJg0QFdWxxWig/nzP3komDvEzjeoYjKoCFJTmYy5BF2kRLxKFGAsWOCRaERkjcsaYMA+pTqeUFI+WOTNnyl+RwAwGVcFMopXzjY40AGUsVqBBOnt6ycWDE8fCmZObK0a0QfP6/iFYJyUqT5Qvo0E0sNYqGP+bGqTP1dbQ2PqyIyPrkSWzimt1qKkfeY3MwH9gBg5rsK5uDZYbjLEbzHrDEqNBl/vMM7+XV159Wa644gqxJ9m4NR/o65VlZy2lwxsAGE1yYSyUlZ1L+uGuu+5hl5Qbf3gzuWf4V0CWh2hyMBRgsQu0vQOefnZDh6oE7wGogbNeOG8+KQN4iODnAGu8zEgwkiuNMZnlcnvFmZ4sLS2dYktOkq6uHnnhpZd4HoDb1Vdewa+RYFBFoWYTFREaWB+aYNRoEADjpz7WaruvvYaKYiTKykN2oYn7WfN96IcYDBK8Qf+An0YCFLsOgCbkeYg8HY5kzgu8UEADJVgs/D1bcYXDXPzWrl3LghdcC/h5gDEWw6lTJ8usadNkxYrXVRcYGFTFdARfBP4oN9+zey/BGosA7sOcefM5Z0hmkpKJRJkMhvcKPm/SGRiZ52VlctEBWCtOWmGsJt3T6RWXzbZeVIio3+C8XMzwVXTicgfaa+obXklNSfvl4rljAdaf6h//Aw/syCm/vjNw2IL1J+3tNms09YQUe8ItVqvMWLfuI8rKtmzdTHldc2uTNDc3SnZWBhOMSApCZganPUSzFRMmMaF1yy23MeJ+6Gc/J6AjiQYKAMfYsHad/ODG65mke+nlFwlqWABABwD4ly1bJtMnTaZ1ajQUpFzNZrEy4oTUDIUoGlijuAVRnRZZb9r0kbR3dhLUcLwrLv2OUi8gWtTrxZygPEEQQYMG+f8F1uFwRNZv/IBUBMC3t7+P4wFQYh5sdoeUl48nIIOuycnLo/oF4A5Pj6XLzmRPRpg3EYz1Oi5amIOS0aNkfMU4WbVyBecGIA7VCiJsgCb8rDd/tIULH86F68/IzuHncSzkB/p7epW/tuj4OdAg+F1WmvLNtpq1BKICa9VfEYtRvNmATvWo/Hyw9nfUNjS+mpLs/MUIWH99gfKrcOWHLVhXNXpzbZaE74fDoW+YE4yjf/3rx+Sb558ndQdUouujLR8yojxm4QLJycmW559/nrrgzKxs2pvCPQ/gA7natddey4jv4osvFrPFOuRut2XzR/Kjm2+SSDgkV1x1OcEBrbzef/998r2QmRljwrZW4Kxx3iSbnb+zmS1iAHeNKkajgcUm0DCnpjolGBmUZ599XkrHjiUoIqL89oUXkEZIjFcJGg26/0OwDh8SWWvl6TomQMEvg3OGGoOa8LixFMbVN+CiDru0dCzL8kH3ANQBrtNnziRlAeDetGmT7N67hwoORckoh8Mjj5wtdodN3n57FSNrBdYqQkb9DtQ3WARw3Z0dXUw44thI2GKuFVfeyQUUlYz4nM1sJWjnxF33NLBWgKzsT7lAxsEaapAvAmuPJ9BRfaDh9ZSUtP8aAeuvAmR9fcdwWII1EoumJP9Uh81yZzQSnrt27Wr79o+3kZbYV13Fh3/Lts0yc+Z08fs8smjRMYwCsVX3+QPc4gMEYNZkT0ph0nDWrNmsXkQkCaCAAsLjdpGeWLv6r/Krxx+hhwVK11HJiMgSlMqu7R/LpZdeSvAA2KHajo50aN9l0LOKkc1nIzHpG+iXlJRUiep18tJLf5GxcdN+cMFIMDK5B/VIOCwAa0TU/3pkLZ+hQT4Fa4wzPDhIsGVDA1T1IbqPt+7y+4My4HKzBB28NOYFYE1potFITTbAGosgKhMxxwBb7GRwLQUFeTK6aJS899475LJVGzIFpojosctBoRHome6uHh4PFAtUOFg0kBfo73cRtFHZiRcia0Tpo/Jy+b2mBtEe8UOLYnCeLwNrtzfQWbO/4XW7M/2//HPKas/W6VQ1zchrZAb+zTNweIJ104DTbrJeYLaYLtNLbNyVl39XCotGye23/0i279jByLmnt1dOWHycvPrKi3LBBd8UWIEiiqzcu4+Ss0RHEoEXxkGI7tCLkBFbdi4BBA1hk5PsctYZp8k1379Kevq7SXsAsEGjANihx67bV0XtdoJeqR1MesWRQmqGNl6IJFG+jYQeaI0wLEjtcADcLoFQSHll9PSwghGf10ejBCokGJUfs5Lu/fM0yOeBtepAjn8bNn5AsNaKahAB49piOoMMuLySnJwqW7ZtZTIQYwWI4vcYJ3YHqPRUfDSkcMpdDwtOSkqSzDpiOntZqtJ4FPYYhqJ37EgwD6BAcCzQH4lWG8EYYwG4o2sOIuswWp0hYRsVRuiFuTlcHGGR+lmdNbhsrdxc/yU0CMC69kDDG7bU9J+NgPW/GZ1GTvd3M3BYgnVdU2CMyWy8yaCPnlpTuSfzzjvvkPlHL5Bvf/vbBJW9lZXcSnd0d8jOHZtl+f33SXVtHSO+N1euoqrh+BOXENQvuvBb5K7dXtVEN8FkZoUjuNWFRx8lxYX5cvedd4jb52JVI4AIYD5nzhx+3tXTS7Cu3ruH3DUqFwEySEoGAwECCeRqcLMD+HZ1dYsjNUVQbr6vuprFJKBNbrjmamV5SlMmeIuYWBSDhrv/P8EaIEk+2ucdAlyAKsDYmGARo8EsjuQU2bp9GyNgJANReg4AxeJXVl7OzwHEoWvPLyzgZzGXiKwnTBwn69at4ZwoIyUjwRnXDDUOwBqyQIAzQLi4qER1ebdY+BWNekGPoMgI45K4+gWcNc6D8n6qQvQqwXpoZM0E5JeAtccb7Kre37DC7kx7yB4sq1u4UKfcsEZeIzPwb56Bww6sNzXFrDnmwQVGve72SDgw61cP/8LY0tIsS5culdElo2XNuvXU6AI4HnnsEYlFA/L73/9OamrqCBDvv/dXGjSNmzCRTXR//l8Pqwa4jiSCxr7KKvLIRUUlMnnSBJk4bqxs/nCTNLYcZESJSBSKCSTh6OscCpN+eeZ3v5VrrrmGNAhAIwHl4UaDhIMhgrXXF2BSrb9/QBKTHATrto4O6oxxzGu+d6XiWhHRxmIEa0j3/n9H1gA8yBZVFxw7FxS8KEO0OWTSxKmya89e0j6gQGwOO5OHUMUAoKdOn84FDAAOsC0rH0tenz4pKUlSPq5UNm7cwIVIFcUkEMhxLyAJ3LjxwyFJIJK2Y4rHDHVRxzxARQNlCMCa+vOY8r3OjLf1SrSgD6Uq+CFXrkkXY2oe/ydgXXPg4EqAtS1QWjsC1v9mhBo53dAMHHZgXdsWy0gwy3di0cGLw35v2bnnnC0Fhfly+623SWp6qrz22husRsSD/9ivH5WxY0vkJ3f8WMLBsHy8Y4d8snOnzJh5BBUM4GGfe+4FAhW8KgAGAC6320M+etOGDfKtiy+Umqp97LTd3dtDLw+A0auvvkqOderkyXLswmPkxhuuk8d/9agkWq3idXvYucSRnCwh9A60KKtTFJ2gKCYh0Ur+HJrj7dt2iNfnliu+c6kEgyGCNSkAk6IL9AbT50bWCVaLGNi1Ea8vku79owSjokFwLnDwSHLSMS8OfjiiIzlVysrKpau7Rz7ZsVN8AVWggnEhUoZWHFWZKGQBRYKfAyxRFQof8aOOmicZmc4hsCbYGkzk7kG7wFcEkkCUrcPLBDufnOxsFUHH9AR3AC5oEfhlc16MsGG1SE5WFhsSYBdiRDODuP0pWsSAAiEVQs5aU4N8Kp8GSaJJ9xhZ1zesSk3PeChdP6Zmxgyd6row8hqZgX/zDBxWYB2LxXSNA1IUCAXudSZbTnvsV09a33jtFakYP05uuO56RrqvvvqyLD7uePnd734nLq9HvvGNs+W4E46T+v318vKrr0iS3SHzjlogP/rRj/iAQyWCYhBElRs3bmRHlLy8AjnyyCPluuuukddffYURd19/D0EFJdnvvPMOE2kwflowf74U5uVLTfU+KRldJCajUSwJZpaN25IdEvAGxWI3S2+vi5+lEx+NnFpYLNPb2yfBYECOnjdflZkPKvMnPZq/guMVVRzDYhediM8b4HXh+0S7TUKBeEUiqAB2QDfQT1vTHeOHbH8FjbLJxP9TsWEyEqwj0ShL8Fkgo9OR3sBn0aUG9SHQkINXb0G3d1AjxgTVADiIzu1CoMauBQlZ/Aznga0ru75kOOWss86U3t5uRuPO9DTSLWh00NffTzOsNevXMSpPSkqhlA86dYwxMdFOe1dE4M6UpKG2YWjrZbWYSY1EwxiPkXayqntNjHMAPyst0kbREF6atlqr3kQyVXRGGXB5uitrD7yVkuR8aHR6eXVFhS70b35GR043MgOcgcMKrGt7YkmxaOhkW2LCTQfq6ic9tPwBOVhfL+ed9w1ZePQCsZotsn7NajZefXD5cikoLJRrrr+ORRWIhAGGUBqAo16xYgU55ptvvpnbcGzpUSwDYAalAgD75JNPBIsByqpjerUNX/X2WwRtgAikfh9v20buta+rU0qLSwjWAEuUScPUKBAIicVm4XYeFANAEQlGHAN+0hgLgOSERccq7jWiEqGGuAQO5aDzVAAAIABJREFUESe+h0YbHDY62gCsEaWzGYAoNz6AO14Grbw6hgIRaI5jbLj7eWA9GInwWkFx4IUdCeYJYI0jzJ1zhOzfXydNTc2KxzYqy1EIVRAlI5ouKRkjtTX7SWkAJG02B+cHi8KRc2bSlwRUBnYS8BYZ8Ho4D8ccu4g9GGmslZbG7vG6qOKfEcGjNRcSi05nyhBYG/Q6XjesBOhvbTSoohiMCYsdBnaIZaqWNNXwIKpD5M2ZYndzt8fXs692/9u25PQHx6SNrRoB6xHk/E/NwGEF1vWeWLan1311ZrbjkheefTnzxeefk3SnU7797YslOyuT2+UDdbW0O33h2efo/XHeBecTrN98800+zChxvvvuu6kRRpJwwYIF5KAB1IiqQXFA6YGSc0RvK994jaBttavy5t/9/mkCFCJOgP3dd95JS9VIMCCj8gsIsrD2RLdtFMWggwvUIOhsjgiZnbwz0nnO9q5OctZIpp1+8imK043pOE4NrOGNzQ4weh3LwMMh1fUcAKyKZ6yKBDkErAFeWDD+J2CNcQGswSPjc6BCcD4LWpRJVBYumCf1DfuluamVgGkyoVuM6gdpMSdKRkaWDAy4+JnOjm7OISR/GBsWwBNPPEE+2Lie9wDJyOzcHGnv6RKjIUEWLDxaVq9bqwA+0cH7p3hto5ioHIlJJBiS9HSVTFQGVUpamJOVzfECrBk5x2kP9K7UKBD8XutuowF4BBZZrHjUE6x9vkDPnpq6d+zJ6ctNOWOrl5Tqgv+ph3XkvF/vGThswDoWi+kbPVL+NzO6B4J+38Ll9z9gRyeT8rIxBNjMjHRu4aur98nPHvopARUJPyQTEU2DG4U0DJV28AlB9IzyaXwWNMj69esZDaKxwNNPP03bT3Cojzz8c/K5UV2Ukr8PNm1kFAqPEEj4/vTMM2ohCAXFmZxC0ETT1kSzhQAbCUfZNRzRJVQdSNSlZWWqvob76zgejPucM5cpo6M4WGvgOxiOd+1GqyyDXgL+ELvcAPgph4tzsrjRKjKP33I0kOV/o18YWaMwRgNrgBwAE6AMPhxNcY89ZoEcbKyX1pZ2RvgKrHWMsJFQnDRxigwMuEmDID+KJCx4eChlMH9Tpk6SN1au5HvZJLd8rOQW5Mv4iokydvw4KmugDoHqBfNAeiMajfdXNDJBm5WRpqJmqD0ig0NgjaszxTu/DP2hx8Ga0T+6oWOnc0jXdy2yjkZ1Q2C9F5F1UtpIZP31xsr/+NUfNmBd1RVz6MLe01NTbbe8/966sjvvvNOwdOnpMrFinGq+WpBP+uOp3zwh69aslYkTJ9LQqTC/gNHV22+/zYq5H/zgB+REwTeff/75rLoDMGtyPLwXXCo0wKjYO+O0UwiKu/buIgChUg8dTRBZo+OM92/cNZKSYb+P1YsAWfCqZhSAUNsdY/MBgDUAFhFskjOVPC2c6hB9ggI47+xzOE5DVPGruHFaEwGCsNFAsHcNeAjWBpORUTB2/Sri/Huw1iLrLwNrfyDw38Aa84OkKMF60XxpbETbri7V1suovE+g+0a/Smis91VW83dIcmJhA6CDD4d16pRp0+Stt1dxIUJTA5vdzo7m8+YfJdNmzpCDB5uoR/f5AtS5Y0HFazAUZsNcv9cn2ZnpygeEPt+fgrXiqBWIYyfCeYjG23nFwVoDeU3eF9MbhmiQQYE/eKAHYJ3sdC4fnTzCWf/HEetrPIDDBqw7OmJZfcH+79ltjotefu3lQvRRhOVpZrqTEXFhYQF50Wuu/T6BGBE1FAm52TnisNkZ0UJu9sQTT0hFRQV7MQJ0Ec2BNsH2HUUvOC4iZgA93jO+vIzA88RvniDg1B9sIM/961//mk13J02YwP+DBkHjAYA1FAugQWCRCl0xzI2QyENRDI5lsloY6cOAH3wtxn32UuVsB85aSzZg6w/3PH5v0JOnHuh3kwZBspL8chyscV6C1iGctTItinxhZK2BNXYLAD/NWApgDc5YA+u2tg6OA51rFKWgilZAGZnNVnL9vT39XEBA/YDuwSvRYZeVK1dyl4ErAd+OwpmMrGyZfeQcSU/LJD8NnhvnR/ROX2yLlSoPr9s1FFmrhKuiQTTOGuB8KFhrUEwem5WSfy/uAFjDxEqnM0pUb4CksgcJxqTUlAdHwPprjJRfgUs/LMB627aYKatYxiXo5c7Ozq6ju3o7U+BVAT4UkRzAeuz4csrx8HPQH4mJqrzZ3dcvc46YzYf2e9/7Ht87e/Zslknj96BIEAESRE0mFrjg4V+8eDHle6UlRaQqHn/ycQITOswg4sY5IN0DWMMACpF1dkamRAYHqVYI+5TSAmAN5QFAUbX1iknMoCftkpaZQfoA1MHSU09TUrMoolY9QZ/SOp0qUKHcTGLi9wUJ1gA/em3o1DYf78fnjHGXOT1gTYfofPBLwfrZZ58dSjAqsA2RBsFnj1k4Vw4cqKN6hSoRq00tKjpV/IPdyo4dOzkGpzOdiyKSoCwRDwTIfWP+4IuCkvTW9nZ6ivf0DUhaRoaUjx3P74uLx9CwCeX5OC68WwZDQQl43FyQNUrDaFDeIpnpGSoRq3WK0XYWWtuu+MNHFQgsYSOKTgINArDW600Ea58/OALWXwGgGhnCYaIGqa/vSxk0GpYlO+xXbtq0aeqkKZNZFZebn0cgAJDMPWqe3HvvvYzsLrzwQjFbE5jo8w64ZMniE+WNN95gxAygQbsuPMQAXQAlNMJQIjz22GN01gPwIDkJTrt4dCFbWm3YtIFJshNOXEwvEbzvjjvukCS7nW5+3oF+yUxLl4Dfz0geKgYkGMEOmCxGcbl9pAFw7EGJMcqfMn0aI2xEyKeddLICn6gozXAcrFFRCdkbqxiNBhbJuH1eqipYfGOKN46Nq0cA1gTv/yVYQ/eMF+bvUM76qPlozlDDykXMGSJgViMaVBMBgDU4/+7unqHGBJhjeH94vW4ZP2ESNeXtnR3i9QeksqqKeu2unj5G1pAudvf0yaRJU3gssymBixPaiwV8Xi6CGWmpnBtWhpqMQ2DN9xmUadRQ8/K4FaqWUMRc4rN4L/9B1kgaxyQxgxEGWz37auredjidy7MSyqtGdNYjsPmfmoHDIrL2xGLZbQd6b7LYLRfeddddzptuuZkKDURYK1etZHut0vKxNNFH4crcuXPF43FJZ3uHZKQ6pbRkjNx///18qFEyDjoDQA3qA9w0wA2fveuuuxidIvpGhxRE1+PGltKV7oMPPyB4NzQeZO9GAACiaxRnwBAK0j1w1iiKAaCgrRcia/C3gXCYvCxoEETvcN3DAlPfeJCLDUrjAdZUMYQGVfWgRTV6DQZC/N6e5GAncCQYkbDUPDjo9RSXrpGm0JkImqRiDHpBEhafG/KzpvzOSIUKIl94qPzlL3/h/wFmiG5x/ZAVJic7ZP7c2dLd00m+HoCOBQvXjqgfycAZ02dRfojP04Aq7puNAp/k5CQpKSuTrVu3clcQCIals6dbevsGpL2zm01xPR4vrwleLCiSyc7O5RxFwoOilyij69RkZa6F+2aLNy9wpqRyEbNb47RMXEsNDhsvTWeuqUi0cnSANcyrwuGohNBiTW/o3VtV+3ZicvryEenefwqmRs6rUZ/Deibq62OWxOTB6YGA/+733n13/qaPPjIiSYhIr7W9TRqbDsqY0lJyz7YkBzlg8LkdHW3S2twiuZlZTFKhSAbADApEs/FEl26oP8Cv3nfffdRbQ/GBF9QeiPQQWSMBuWffHrbxuvPuu7jVh5oDkXVudjYLaBBZg7PG6ogEoyEG33wUuKjmrAAIRMcA0lBUNZttbmslkGHhgHRPo0EonUPrrEhEAv7gF4I12nsRmOIcrRZZG7Ddh9zPqCdYa5I4HJvcr1FVSCLK/OMf/8hrBu+Mn2GXkZ6VKd3dnXLM0fOlbn8NFxWAJRQeAEk0H8D3xx+3mEUzUHRoYI0IGOdBshB5gy3btzEhiev3eP3cGTQ2tYgJTYRdbmlubRGD3kwP8bPOOkfaWlrpTe73usXv9bAohtQMej9aVOsw0CAEcJNxiOPXEo6HgvWhCUbualDRz0g7JmH+P9a7t6buHUdy+vJiZ9m+EZ31sIaLYT34YR9ZNze70vRG+a4/GLz0xht/UASp3YXfupgAse3j7YwEvT4f+eOSslKCDcAEUXN3R6ecdurJsnf3HlYqojM5okGAIIAJD/I3vnGOrF2rompEyIiiodBAVxgk/ubPncMEZG5BLhUc6FeoJa/gZz2muJjKE2zX87KzJQBLVNGJJb6dh8oBUSxAEQlCfBZgDZvWrt4eRvRIhp665CT+oUG6x+29yaQ6xwyi04uKrEEfIApF5SMqAZGYQ1HMoWAN6R6VGXHpHrh7rcktABvHYqGIQc95QhIUPL9ScyhHO4J2OCS5udlyykknyp49uznf+By4aJwPkTU+s2TJEtJEKHJROmxTvMdijPemoDCPuQS9MUFJGdH1PSbScBAVkVHxen1ceP2+MJUy1157Pe9beTlUPn5xu3olPV4Uw2ObjByjlmA0xv/C8eUfgTUA+tAXdNZYRKGzhhrE7fEBrN+1J6UtN+eP3zeisx7WeDesBz+swRrl5e3tgVEmi/HBTR9uOuaOO+5IQ6MARLwoUwZXOmPWTPnDH/4gZyxdStBD1Aj9MhJ3FeXjZNbM6ZSBoWEAfg+AQSSNqBrAjaj4kUceYaQMBQi29Pg/dNiIfi/51oVSWblPcvJz2C6spq6W0TuiQKhRysaM4XGRCBuVn0+wRlQL7hW+IFBGUAYnQrBFNAiwBtWARCEc7xBFnnTC4qHIGqAHKRoWHnOChZ+BgdJnwRrACQ+NQ7dQ8IxjMg09ICUmFksCE4yanzSPbTAw6YkxoOs4KjER3UNFg2tmJxxnqrS1tci555wl9fUH6BaIsnh8HsfSei2CGsJuBGCtdNjKsAnAifnNykznwplgtnKHgVpwnLOtswsSF3G5PNLbPyAfb93JBeDkk05lZI8u6HZborgHeiQjI43Hw3FRwYhzA6zxsy8Da60RgkaLAKy1CkYkGPv6Bnr31tS+m+LIfMhQOG7vCFgPa7wb1oMf1mDd1BSzmmzBRbpY7IEf//j2CtAR9y1/QEaNGiWvvvo6k4OIOJHwg4pj0uTJfKAB3tgyg+LYvm0LE4xQjSCaRdT68ccfExiglQZ4IzEJlz7w2QArcr8JCdzqX3XlZTR2euHPL1CrDekeAACA/9xzz0mixcJqSPRgzM/JZSUdaBCjTkWuqPaD6x6iOUTDOC8SjABgdGeBHSv04UuOP4FgB+meaj5g4HstZtXPEGDNJrW+IDlr/J+9DKNKsqdJ97TIWgNrTWcNgGNXciQxYZQUj6wHXC5Zvnw5o1v8Hv4c4KVxDszV9KmTmWAEqCJKx0tTZgAAsXAigej1qgQl5h/zg/Pk5uRIdka6VFVXSoIlkTQIoulEu52dc5JT0+g+iIYQ69du5OI0bdoMmTF9JufemZIsbk+fZGamD/lbQw2Ce5MF5Q1kfvEKxi+LrLWdA8Bak+6hghFgvaem7j1HUuZD5oLyPSNgPazxblgPfliDdbUrlp4UCV1Vu6/y4u9///ujEP1de8P1LCJ555332AjguReeZ5RMZUZSkgB8UKQC8PX7fLK/toYRMZJjiJqhJ4ZUDzI88NegPH7729/y/ShFR/k3En5IYOJ4F13wTW7zb/vxbVwkAJKI6FEuDvqgubGRCU2AdVpKKrlmgDXKpMFTwz8Dpkn4PyJjRr161T4LmmN0WsdxTzzueGXgFPcGwXHIL+uV4RJMm/4nYA3OmlFkVEn9QqHAkHTvULA+lLOGDzjGozUdgDnThMmTeF5E1uDVNbMrRPM+n5Igotpx5syZTD4CrLFo0JMbvRAjEcnPy5Hc7EzZs2u3mAHWMWjPBykLNBjNMrq4RKr21UhXb680Hmwl1TJv7gIZU1SsFhWjXjxe6NBVoQzGDxoECw84a9VNXp3vi8Bai6op4/uMN4jL4+vbU1XzXkpq+oP67BGwHtZoN8wHP2zBGhRI3YAU6wMDP336qacWr1y50gLDJCg0ACrw8kCEeM8998hJJ50kN/7wJibBEH0DZEEt/PKXv5QF8+fJBRdcMATUiKrBjSJZiIceFAZ4agABjotmAAAB8LZIpi1auECeeeaZITVITl4uLUXxOUTun+zYQeVI0OuhY5wDntAxEZ/LLQlmVPvpSTnAgwN0BF6IrDEGKCMAhADrxccexwgaahAAlQ1NZSlJ0xM0rbbE/wbWAM7PVjBqCUY67+nguBoiZ/3ZBCMWEC4Ybje9TaBOwXkBwFj8QN0AiE8+cQkpDvwMVq6oMtRKuSE5nDNH2c3ielQZutZNPCajCvOlICdbtmz5SBJQ5JJgIVgjqjclWGVcxQSCdXNzi+jExAVyzux5kp2VJYlWuwRDfvEGBqhK0RKMiVYLdxSIrEnJfEmC8R9x1vAGgZETOGuvL9BXWVP7riM57ae6rLG7RyLrYY54w3j4wxasP2mP2VIS5Jj+ntYf33D9dTPwgCJBiGgaxRrgSbdt2UouGjrnG35wI3lq+HQg0oWnNJKBZy87S5adfZbUVFWLIzlJXvnLy5KemSEL5h8la9atlW9f/C2qEXweL4s2UDn3+oo3pKSomAqT0aMLWdUIGdyFF51PUEc0jDJrRL7web7ttlvpX40CDbQCgx8IinGS6GAn5GoB1pDuATwCg2FG5k2tLdLU1EQa5IRFi8TvD8igpv5A8pD0hkF18bYlkkY5lAZhsg/GzIfYK35WZ41j+IM+LmxUooRCqqjFZBxKMEJfDrAGBUQzpQSDBMMRgnl6ajoXNiyAeI/BoOMc+ANegvYpp5xEWgkUEzqI07JUp0rDUXBUlF9I33AsFvbkJPaiDMPnw6CXiRMmS1VNLX1HIHE8cKBBRhUWsUGvEZWfkB0G3GKzWak24TFsiRwLjJw0nfUXRdaoWNS8QfA+VkkywYgelzHxhyL9ldU17zmS0x6y5CbsXlhUFBjGz/vI0IfxDAxbsG51xdKDIf8lL73456teee3V/Ouvu4YP7MTxFZKQYGJ3l3vuvltcrn5G1tdfe53s2rWTETeqE3/z5JPi9nrl/AsvonlQc2MTfT0aGw6yGGP71m1UZ1x84UUEUcjFAIivv/oaI9GxpWVy1NELGH3DKwQ0ydy5cwhK4HePOuooef+9d6gHvummm8Rq1MtAn0vSUpOkt2dAEk1mWqPCf1pnMIjVZpLW9m4Ch9VhJ8Dt2VdJQAQdU1FWrkAFbn1xm1Xlh6FoEIwNWm1YrgL8PV4vo1z6V8eLYFh2rdyb4q57SuGB6wNAqwIRpQZBtI/jenxugilki1hAVIQdlqigzZZN0pyZ9PdG0wVcs92eKOHBkLjdA3zf6WecyjlvaKiXRJtFUTaJKik6efJUyc8u4PEx1pQ0JxcIzC8AHyqaGlQ39rukp6dPUpKdbM5QOLpYrAlWmmchYk91JosuqtKCwYBftf8aXcTvURSjeaPge01nTVpE9BJmMwLl1sedStw7RCl6sJCFXJXVdWtsKWnLkwvtO48sKPAP4+d9ZOjDeAaGJViTAmnvHWez2h/6zuVXHuf2+k3gjrHtRtdv8M1PPPYYqxIDfi/tTC+95NtUVqA0GYD6m9/8Rpadc7Ycs+gEJiHRWADUBqIxbO+RkERy7KabbpADBxoZJQJ0EJ3jPWimC4AbVVRELhVABnXDlq0f0VZ15etvMMJz9fXKrbfeLO1NbSyQQSiNJKPVmECQxMLi8QXEarNIe2cXt/B9bhcle3CfQ2dx7AQmlo+Pt62KJ+kAL3FA+efBGgAX4zi0YpXPgnUwHKA0EVw+FsPOznbSHh3dXZQJFo0uk/z80Uyugo5Aq67x48eLI0lx14sXHy/btm+h53VSsj2uCIHKwyXjxlVIedlEWb/+A0lIMDJqD0WU5M9sTuACWFm1T1wDbiYwocsOhmNKDWIwE4RD4QA/F8POxYAKTqVGycvJ5cKQZFNt1KCe0cBaKxJCk+KYyRx3H6SP6hBYQ5cOOiQYHPTsra5Z53A473cmOnfMmJHrG8bP+8jQh/EMDEuw3tvZabfFrMf7/P7b/vjs89PQagpJP0SE6PoN2uCeO++k5veTnR+zvHzZ0jPIWUPb+/DDD0tbS5PcdOstMqZ0HCNo8NKIxqF2AECi+QAkaygrh7IDES4iQHCziPhwDkST3/zmNwle8LQATTAYUTK4Jx57XI477jhGcuCu31v1tixbupStppKTksSIJKI/KBarWbw+RMZmaW5tp4KltbODZebHn7iYyU0sGlMqJirL01i83By+y/Ht+r8C1pAZfx5YI/oFWCPhqhXLoPITQHvgYIP0dPeJLTFFcnLy+B6MD2CO6x9TWiJlZWNk4cIFXMCQK7DZErko2OxW5R0+cYoUFhTJ2rXrWZwDFUdUp8n7jDJ9+nTZW7mP54MeHYthIBTlV4mXzetiquu8KkFHswXIES2SkZbOpHGy3aZ6MMbL7UFFaWAdhd0sZISIrKEa5O9Y8sn3xMHau7emZkOiw3lfjiPt48mTs73D+HkfGfownoHhCdb1ndlJSbbLtmzddpHN4Sjq63cRTKFIGFs2hkm5DWvXslHthvVrqeI4/dRTaHf6+uuvy1NPPSUnnXiCTJsxS0pKy0ghQLkBbTT+wdoUjQMAsgBlPPwAaoAGKA6A+O9//3vKxx544AEmHcGX1h88KHZHIn1B2ppbZNaMmTJ92hRGfi89+7xcefnllPLBHhXbdkaG8YjQZNZLS1snt/DeYIDaYxTxIHkJemHqhEkKjCKqJRY8sVX1nZLw/XM0CMaginFwTJZxx2kQJPlwXK/fQyBGchFjA5jhvGiMADtWkzGRFAUsZNGxBaCJxB4KJLGzOOaYo8XhsHGO2jtaqd2GagcAi7mGUZMG1gTVhDhoR6Ny5JFzCNaYZ4B1YeFoNC+X9PQMde1IAoYC8a4x0SGwxjiRYMS5IN3TImseH+RH3AgLOm5UKYLWR7svyBg1oCagi158gaCvqrpmgzXJee8IWA9jpDsMhj7swHpbLGYqGJDCzVs33ltdU7Nk4pQpDvCc0EmjWANbZ9ic9vf0UJIHHTXAFkUsLFS56nt8qE855RRGeRMnT6FTHrrDgC4BCKOHIhz4UBCDSBz0CPwxALqgWpDERHUi6I6bf/gDpQ8OhSjzQwITCweagOPzUydPIQhu37xZFh61QBItJvH7Qqg1F2uiRfyBuEUnFCGDYQIM+gPgGCg3h84a55k2UWnEAdZUMEB6938E1ponCeYDyVmtghFg7fYqKaNmTYruLJg/eIPANMrrDUo4NMjqTdwD7DLSM9II2LgfoJRQtIJjgcbA7xGdAwxxr8ZPmMhdBIpzaDyVkCBwKQXnDk+XvXv3cf5BFWH3BKkjwJqac71ePAMuJnoxHxx/PNKGTzmljjG1qGkgjO+1ZCo+T/+PeBWjDkx8vD+lKo7Rw1zKX1lTuy7RnnJvblL6jpHI+jBAvWF6CcMOrD/4oMoxbe7YSVd//6anSsaUjJ07b74ewAFeFT4TiNqgBOlobeXDvW3rZkaEkPXBPe+pJ35NIAZYAKRHFRUTzGFJCgoChk7gZm+77TbSHSi4QIENKBQUg4AmQbELPJgRuV/yrYsJQACK2v118uKLL5IOyM7KYPOCDevWU94GU3wYOWG7Dec9s9FEXhb5PrfbR6BOTk2my5zL5+WYP9mzm1w6ytwB1gAyqEpoOhRvxo0k2L8SWYOzRmTNVll0Afx7sEaCEXQPGwuYTJT64SvKzRHZihj52a7Obmk4WM/3at7XiJ5REISFBzsS7HAgdyS9EgzK+PHlUj5+HN0OkZgkjRVv2gvDLdwzyP6Q3PQFQjJ+/ARWLuI+AYjxXg2sMR908xtEM91EGV04aqgoRjVpUJJHtPVighUde+iNoixktZeKsKHQORSs69Y6UtLuy7Qmj4D1MAW6w2HYww6st1U25ASDge/d/qMfXXnuueekTp4yjQk+cM6gLsBTI8EI/hiyN9AJANkj5xxBXTWA5JZbbiFlgogMzm6IlvHA/vSnP413L8+T7373u9RKAzQBzgAYyPHAX0O7jahw4cKFsvT0k2Tfvlq+D0nBzq52GjlBLghQefzRR+Xh//o5izKgs45FB0lh2K2JtAk1wGUvqLTO4N6xS+iHH7WI9LkGGKkjsgYNwsgxpOR98Bch4PyLYA053WfBWqtgBKC6PANDYI3za2CNhgnwrIaiA4VCnZ3d5J2RvMW8o6M5rqUgv5DzABoJoA3wxn0CRWJ32GT6zGmyatVK3jdKBo0q+Yj7d8EFF8n2HTs4n7hOLJ7glwHGiNzhYBjyB2g5CyDG+GJR1ZwA9xznT3HY1XMa56FB42idzlUi0yyG+MqngTbkjqo4Ri8en99fWV232pGa9sAIWB8OkDd8r2HYgXW7O5b5+GOPPLNzx/ajL7roInNmVg6TV4iGoRIAv4mtN6IugAiqC1FxV1I8mmXnAGBYbeLBRLIwryCfwAu/D5gz4eFFxR40wPgcQBhabSQfL730UrrtYWGADSqit9GFBYys8fnVa9dIIOhTbbjOO4/RORKKzz7ze2lqbJFCdueGhjfGcnFovSMxvSQlJUogFKF9K84fjkVJIUDKBsc7cNaTx0/gXxl8sBkZxiPAf026h0Sa6lCjFcUAzDRvECxQvf09QwlGgmEsojhinUp05ucVcs69Xj9pINA42Km0tLSp4hmjctgDlYLFMRhU9AgMty666AIpGJ0nK1a8zmOSSzYaeBy0CbvssssI1pDuYVeByDwYUsoVgDUKjEgnmZUkUEsw4lqwAGPhyExzKj4+bs0KXhogjTGR2jEpTluLtuPMtcRQ6anA2ldZVbfa4Uxb/kVg/VFtbVLNgU6LMcEcLXPk+kZUI8MXFL+qIx9WYA0vEE+kc8pll1/+u4L83DE//OEc4CSUAAAgAElEQVQPjQAUJAdRmPHoo4+S54QuGbIsAAQkdWeeqVpigSrBV6gJ8BW0yOQpE2X+/CPkqquuZ3QHQAGdggpH/AOwQhmCqA5bcjTTRcSGJrLwhC4pGi3NjQ3yyiuvsD0XokKYST322KPc3i86eqHceOON0G6w3BwSM0aFFquEQyGCtcVqlK7ufgIVAKdnoJ+A4g8FudggMQoaBOoGu8WquNhDImty1yDJdTrp6uph9xX4UONa4mZ5BPdDddZa8wHQIChTx3mVqiKk9MZGNAgIk7PGYqWAOiZmM6iQQdrN4niYFyxUUIZonh/4vRbxQ2OB3c2Oj3dyUUtJcfJYAHckM5eedao401P5Pc6Ha8V9c3v9bI+Gzw4ORqS3r4+VnHgProuFNz6fhLx+yc/NU0oSzFnApxK3oRAX8eJRhbzfOC45f73i3OGNgvE4bFYaUOGFY+oM2D2gA7pedHojEoze3VU17yalJP80bXTazhm5fy/d27t3b0I4KSujqb4h6w/P/H5yIDwY+uY551YWlZZ0OUJ5nSOWql9V6Bt+4xpWYN0Xi6U8/8xLVz7+2ONXLzz6qCxQFeioApDFA/b4448zSQjghoH9yy+/zAcU3DW0v4j0NPN8gCD+LTxmASM5+Fkj6UglQVYWk2EAL3Cs8LbAOVB2DZ016BC8NycrU2ByX1W5h8CMSBzvH1VcJNdddy3HtOyMpeS2YZEKOgAqEER0sEilwx4iQ4tVPD4f+WtQBb2uAQIHvDLAWWPHcOTMIxi1amDNcnGWRatOKAB6NN3VwLq7p4egBtDUIvF/BqzBWWsddFSSUdmoonciXjC7Ilj39CiwHlTXh/Pi+tB/Ea+G+oMEz9bWdn7P5r8mvZx2+smy6u03qblG5IwIG4toUUkpufrq6hqeDwlH5COwGOI8BFZcfSQmqcm4TqXyQIJRLQZeJj0RH2PesVPCjsdsMfEew/WQFZsBn4RCQY4JJfTwWkFbS/Dxetyj8GBg1+49rycmpjycUpT8yaFgvbczZk+IBbO2bll71MaNmxaef/6F0yPRWPSpp367bWz5+E1lYys2l5WWNE0aldI3/KBhZMRftRkYVmBd1+IruP6Gq57s7u46cukZpyVBFtZwoJ78JyJdbIVvue1HBDw4vSGqPmL2kYy477znHoInHnZsj+EzgYjqhOMW0csD0RwsTfECyAFwADZomottPgpqUFaO6A7SPShLikePEmdSsrz/7js8X1FJMeVmON9bb71FT5Cx5aV06xvo7uUCAMtOJusMBhkMRyUQRk9G5TiHJgD0fY6pnoDoFINoHovNoqOO5vXZzBbV5DVesaeEDjF2Mzcg0dfVI+ZEq3R1dyuVhMQtUv/JyBpgjfJ5AL3SMisKwmq38TpmzZpJsAaXT7CMq1RgzYr3lZWVc5EcGHDz/U2NzUPl58mpKXLmstPl7nvvYo9FzG1J6VgC6ymnnMr7uLeyisCLSkVQJ96A91OHPZ1edOEIcwAAYETP3T1dTEgiP4C5RH9IfBYLHiiw9AyVo8BiAXVPQnwHweQjHQOF9wLj1xlNMhiJeiv3Vb9qtlsfSU/I3KPRGzvq+1JiodCo+gNVp3e0NS5eeMyi6WiUEI3p9BazNfjqihU7HckpH6WmZ75XlF2wWz+nrGOhDga1I6+RGfjnZmDYgHUsFtO/sGrNzMcf+eXjxx537JjJEysceKhRBo4HDUk/SOquue56Ptya3GzqtBnsqbjugw8IFnDW0xKPoExGFxTI+g1rGTHDexnAB84VMjRE00giIoGJikaAJbb9SJBNnjxZkh12yUhNkVUr32SUDhOptvZWufmWWwhUaGjg8bqot+7r7mGzAk1KRgiFwT2KXAwm1SUFPQVhf2oxkyN/96/vc8FAt/XFi45Tqg9TAt/DTi8oFYfxETQZCab/BtYApf8LsMbCgxfAWousQbVg3rE44do1sEY5OCN5gHs4yoQiuuGAp8ZCgmPghTndsm2rnHDi8bJ69fuMwLGQwswJu6CTTjqZO5X+AUj9PEwyAmzDUdVsF1Gx3+MVX7+L1YpYmPD5rdu2cAcyqWICARm9OKEBx4KOyH3c+LGkt7Brwg7KFO/RiPsOLxDMbZAdz/Us5Y/GZKCurvblRLv90WRTRtX06Tn+jg5JPNjVNq6hqe7CnuaDi09asrg0Eovy7wb0Dfy3U51psnnLtoP1Bxt3pGdmvVtQNHp1Wnpu67zyDJU9HnmNzMD/cgaGDVjDuOnh+24+qengwXsvv+K7Y8LBAB86VCy+8Oxz8sprbzAhBbkXlAR7KvdRFfK7p/9A2d0fn3uOD3EoHKFMD1H3eeeeI56BAZZBAzyUl4aOwAP5H+gOAAc01qBJkHgEUGCbDQ21z+OWvIwM2bBuLcEIFYfgqxHZNbc2kcdGYwOArcfVTwomEgxz0QDUQk0BwySfN0i7UgA2t/wBPxcPSPfAjwNklhx3Ahchs0E1eDUZVLsqDaz/UWT9fwHWUIPAUpZghnZiFpUwRPSOccybN1dqaqsIpoxMVYBKMAXXjLL89es+4Hyj0hEvRNoAYKhfIrFBNoo42NDE+YG3idWaSMtUzH9JSSnn3B/yk2KC1wsiYoNBL+6BATEMikyumMAoGvYC27Zt5eegxsHC/PHH27hoYp6xuKO7Df5usMuZMGGCpDudBFnQKrgrmmMgio3YuWYwOlBVXfWnFLv96eScwgPmgM/QHxoc3dzSeJG7v//keTOmjJZYRLBLgIqk3+0Rl9srwcGwpKQ6pf5gU19PX3+N2+1ZbXckvV1eNqF69sSsjv/lczry9pEZGGr6/JWfitqeWNLtN1+3zJFouX3xicePbjiwn51Lkm2JBEivP0iNNLbKoDiaW9sYaV940bfIGV9w8cUE1KbmViYaAYAwG4LUCzanABtErgB0mCgBXBCRw7joF7/4BQED58GWGqAOHtTrdsmMSZPkg/XrGGkjAkXzA0TQocEgk5EAVUSX4aCfnGnQ61c9DkFd6E1M5PX1ulQ/xAQTAbnmwH4Cfmp6GqNC8MIAawASwFrRKCrhB25YSzAeylmDBsEY/9XIesDdT/kggFkDa/wfntODg2HFK9coygkvcNbkxuHTEYnI/PlH8XfgtDF3+H1aeiqBDc2Fx44rl5VvrZIN6zcqGqO7j2A64PKQ/kG3dMxfWkaGlI0dIz09XQRWu91GzmJUdr60N7eQn0blan9/H3c4+Icd1L59e+Xpp58mWCN/gY7qWMRwL6CygXII85SamjbUboyLTtx7xeP29u7ateuJ7JzMVVl5uR29Hb35Le3Ny3SDcmLx6FFFxQW5gsABY2ppa2Vi25mRyYQrJJFBSAoTLIN9vf0Njc0tm3R644rRpWO25FqL20eSj1952PlKDXDYRNZNsZj17T+vOM9iMN6cYDaOaWlqJFCsePUVFlwgSkIEi+4ieHD6Blzksbds3U7J3uy5c1kJt2btegLi8YuXyAP33SNL/rYNP2rekUO9GRFRI6oFf4qHGVw1ytOhKEE0DcBHhIetPzqVHHvUUVJXVSVmq4WRNwyOEDUWjymiWRQiaxwrEg4SJAIeH8FeoqAD9DQmQh9FbKPhZw2Aq95fRxpm4pTJ1HiDdjnp+MU8LsAaL6g5qApBQgwJPR10HUK9M/hkqEEAQvg9aYl/krNGZA01DCJ+1bJLRdZIxoXDIfqfoNMLAJnFJ5FI3LdajQttuLDgAKgxb8iJut0uuucBzCZMnCitHZ2MrEH9rF69TnmHJ9rZFQaSx5TUJMnIypJFxy6kdJDSvNRkSbE7JOILyVsrVhKoQXuYTEYuxEgy4/wffriRFa1YXLC4dXV1kN9GNI0CJ+jEc/PzZNSooiGViVYog897PJ7emprqP2Y40zbZk5N1fd19JwZCvgXOpNRRpWOKdTFIBo163q8UJ2SCJunp6xVHUor09A1IF+SD2TliSbRKY0tbW01NzU5/IPx2SVHx+/lFo1tmlDgHvlKIMDKYr+wMDBuw/qi2Jyno7bk64HZdWrlvT6Grf0Bmz54lP3vop+Q2ARoohMAWGVtpdF1BJIwH9Mc/uZMPZu2B/bJnz15JdToZKcO69OGf/UyKS0aTGwbniWQaQAngDLADeAOs8D1AArQEttDw/5hYMV5mz5guSYk2ufnWW/lZAIbH52ESDGoUGAhh6z0YDKntvM8nKUkORoUAgwG3X5ypKdwZoBs7AL27v48LRv6oQnn5L6/KrCNmyCmLF1PeBs6a0rqYcCcAMAZ9wu17LDYE1kiK4jqNaER7CFjr4+oQtPmiVFsX425CSfcQLQ/SYpVKicEgF4g33niNdEsw6CfIBQfRSdxMFQWSpwDr9rZOicYGGTnDr9poUFI62NEiSaqpRTDPmAdcJ+ayZGypHNhfz3tmMMEIqlvWrFkr++vqZfrMGeJwJHOXgdfZZy+T7OxM3geU6qckJcurf/6L1O8/wCQwdyw6ncyZM4c0iLt/gIvqgw8+yIYGAHostkiS9vb2K3lmMfyxS2XChElcVBFxg9+2JKAxBJPB4ZbWlq1mQ0JN0OdLCYT8kzIzM4sTzRa1KOlELAlGXlNPXx+vA8CMtmSI5hFpd3R1c9eUmZkNLb1nx8efVHs8ntXpefmrKqbMrPI22LoXLhxJPn5lUfIrMrBhA9agQar2bv2eSXSXb9n6UeGogkJuk2+65WZZumyZFOTlEbzgY4yHcPn9D1Byhgfq3vvvUXrgA/ulqrZGZsycyTZfeHi+f8WVLKoAsEDTC5DEg7fouGMZLYKzBuetNxoJ5gBwWKUiOkcxzdHzjpSNGzbKDTfcQFoGW+89u3ZS642IHu5vCWaTJBiMjBjNqFgMBajRViBpUXrfpGTpdymaoN+rOoHv3rtXtm37mDajs2fMVGqLeFcXPbq8QAmh09PHGpI3qCcArm4f1BNuXkeqMz1urh/3ddbK1OkxF+GioTkFIqIEmMIgA8AXCPg4jseeeJw8MsCZyT0T+kcGqRUHWNdWVUt9fYNEIigBR+QdZlUmFhWYYWFOMXc4Ns6BecArMydLRo0ukI2bNklaWgZkcjSmam3vpMTP4/FSQgewh6EWcguzZ86SyZOVqdWf//Ii701/f6/Y7UnxIheVoFx6xpnS39vHiBs7LPDb2Hvg/FCIzJ59JGkw9LnMysnmmDBWtAMDtw0wRoUk5rW9pbXP6/YMOBz2JLvN7sTfCu4ndjCaLp27CviQ0LQvNmS7CuMpzCF+p4fpiQh8TsLd3d3NPQN92zp7et8ZVzFxTZEzu7OiIlM1qhx5jczAP5iBYQXWtfu2XxPw+C79+OPtBfPmzGaT2F6Xm5FMKBCU6sp9cvxxxzHKeuThXxBQGxoOkHMeP3Ecy6atiYlSV3+ANqngsk86/mQ+qIj8oGkGoIBSQTSHBBjACKXp+L3N4SCoI2EFagLc9MSKCrnvnnu5hQdNAv4SEfZ3v/MdRvutzU08nj1eIm1AAwGdTswJaBoAUAsqSZ7dIS6Pm0nHzr4eCQbC7BSDCB5jQATPysKw8uYAWKNvYyymwBogirFjAWDJutvDXQY6r+BziITZ/TsefUZiKFWPiD4apSc05gBABktU5dGh3PzQCf7tt9+iVBGLF6J4uOhB4oZjHb/wWAIm5Hs4PxYzbeHAIoSEL2SNoEFwPJyDHicikp2dJXmj8mT79q2Slq6Si2YLilTC0jfg5f1rbW3j1+aDjYx6b7zhel7Hn198SfbX19EVMKZHv8dk6e/pZfsvyC3P+8Z5jKLr9zcwQVpXU8XEcTQa4Vcs9EhEW+1W3meoSXD/gv6ATJ8ylW3TEKH3d/Wo6kiT8iQBiIeDiq5CtIwGCEgOa4nJz4I1FSWY48HBeNWk2lExmRyNdvd5PI37qvetyMzNeWf+rNkHtmXaus/W6eJp2hHMGpmBT2dg2ID1/t5Ycs2+j6/b+8nu71os5hxI4KZMm0puEx4a+2tqmQw85eQl5Hmhv4anxrPP/lF+8pOfyOSpUxjhWRLN8pO77uSDinLwSeMms6gCxkz4PKiUCZMmsvQcPthw64NBEyJWgDPeB+9qJKaQVKytrpYbrruesj9uvQf6uSh84+yzCZq93V1ywgkniM2qPJwT2I0lwm7jAEWAK14JZgvB2mJOlPrmRoI1FAXQgOPzc2bOUM1m440CYJQPsIY82B9QBvygMBBd09PD6+N23uNFB3Uk/IxD3WAI2GjUqxeJoZ1YOEAA1cBaM3XCcdDF5u577uTxcTyTOUFcrgEJhcKcq7mzZnOhAmAjegYfjIWDqhaPR5YtW8aiImjbNbDWqiFzcrKlZGwJwRo7AI/HJ9ZElJ1j0VAyOihKsOMJB4Kc47FlpbQR+NMzf2AhkNoFoJWYVTrbO8RmS2azhtNPO4O7HGdKGmWcb731Ju9/IKgavcCgC2AO3hw5hIDPT2/yV//yMiPzq773PVI+6HmJrynJyZwDdKXHdSAXwRXTgGTk54O1tqhFYqpjfSAQZOSNBcJstUp3f6/fZDF37tq5Z01zW+u7s+fO/qBs5oSuIp1upH3YCFL/3QwMK7Deu3vLVeveX331okXHZP78pw/JAw8uJxjBp2LtX1eTe0QT1rvuuktKS8ZQwvXmmytkyZIlpDXwcL6/+j3SE+ddcD5LwSeOm8wJwVYZL6gIQJ8gKfXwI78ktYHkER7omrpayvHy8/MZMYLj3PTBRtqqwigfvPje3btYgOGw2RhRIgkJ3jYWiRDszCad+HwhctcANQA3I2bRSd9Av9htSVK1v5ZgjZ6E8LNGsuyI6dMY/SKyBvjCxQ+9Ag8FaxwLYA1QcPv8yqAKnPbgIMFVK/xgV5gEC42XoqEQaRCALB3vBsGD6wncOFZDYyO7wOBasZhhQUGEqfVrXHzCcdLSqJKDiJ655Y/bl+J4WOxQuYhoFuOi/wdaacVikpubIxOmTKABVnIKWnZFxGZPVklKAxQfqEyN8Nho1zZ+/Dh57tlnCfzoSo9ydXNiAhcFqEtwnZD6zZgxS46YNZuLhNlk4ULy3HN/Yv7B53GJyWLh7gDjy8jK5CIKnxZUv76z6i3+3Zz/zW9SIZSTmUW6B93k6SESUd4uWsPhL4ussUtQ1ZrwCsf9CSq/b4OePzOYTdLV2xOzmBI6evr6a6sqq1amZeesnjC+/GDdmOzekSh7BLG1GRg2YH2wP5b64cY132lvbb0+NSUl+8H775PnX3yBZjutHe2yYd0aOfnkk8kFA1xgPo+HqqWliRHxty65SKqr6+S/fvFzPrRXX3c1H8RxpRXSWN9A6RfeR7nfty4m5wzdNrXRsSgBAUBNJ7eUFLnyyispEUQJtNa9GwDX2FDP7XNVZSVBJd2ZKuecc474PB5JSXFAkkvQAljT8U2jJaIxpSKwJ0ttwwFy146UZHn22WepepkxZfIQWOOh18DaYEggDYKoDyAAgKWnRxysE8xKDx0Oa9vw+A5bD2tQ9ByE7nuQ1AUiSOjQ2bMQjXT9fhnwuOX6668nDcJ2XclJpIRATWAeTjjuWEa6UORonwP9gbnHmFCWr3m0YFz0ylaJO8kvyJUpUybLipWvS0qqSuw5kuAT4hWbI5Vzi6YFkGMGfcoG943XX2diua6mVvx+r1gTzeLxoGmuXTLSs1i2np9fKGWlYwnSuCegb1a8uZKLdUdnO4+PZCl16PHyf4wHXYGKCkexM09nRwcXZUeiTWna45Ex3sfFThfXZH8JDQJpJS1tDYqvRoUnFhXQIIPRqLi8LkmB5SsKcXR6z+DgYOuWbR+vHhjwrJ4xZ+7m1Fxr92f9SEbg6+s5A8MGrPc2DTh37Nx6WVpS8vUvvPB8ejQcYnIRnOymzR9J0O9lYhFdrRGRDfT1E5RRRIGHC5TG03/4PWVkoE/Ky8so18pKyeCDCbA+YfFiWb58OQ3/4apXMWkiI2o83Egq7quuIsgg+kbBBbjxCy64gJE3aBUUe1jhUR2Lye5PPmFEVZifJ+eee5b09QyI05nMprkARUy89uDj4dXpDYysrRabNHe0MVLEjgGdbbCtnzpxgircCAWV0RB8mcF9m1WjXI2zBsAeGllDjaDM9o3xcvBovEoPuumQGAE2cbBGdK2BNQAGx+rp75Mf/vBmfgY/KykdQ903TFqbmhvlogvOl82bPyTFgM8DoDFfGmCDWgDIQjapHYMts6JRKSjMkyOOmCV/efklSt2SkpLFZk8iHZKalsGksEp0BmTVipWycdMGgivmf92atdwZwNvDYjFLUVExwTUvd5QYEkyMsOGxrY3lk927qCDB7gA5iObmRj7xbJA8ezYXBdz7aZOn8D6OLStTEkW9Qe0GYMUVL0kn+EZjNO5C7Yx2PeStP5NghBqH3XPin9XoKEWdREijILGcYDQTwL0e32CKM7XPNeDe99c1a98oLR33Xk5hQePCqUX9X0+IGrnqYRdZ72t2pdUfqLm5raXlgqeeejLrzNNPk9POOF2aW1tYxFI2ppQdR049+RRVCef1EYCDIb/k5OUxoXTfA/czOkT3cgBAdmaWZKVmkIME2CBSBPjm5uXJY489Rk4WALR95w7y0Ng2A4DBncJECkUzJ596CiM3PMDYNkfCIUbavd3dBOU5R8yiaqSxoYGJL49LgTUSVhpY01bUmsiHVkswolS7pb2NiwT1wBXjhyJrlmxDXcDEoVW8cUqFEftnwDo8qHVGUZw1XqRFoO2OhEUiIYI2zY3MZoK14qzNnJfegX654vIr+TtVTu3hceD5MWnSBJk6Ba57NVy8EMFjccN1AaxxXdCeo6clErY4r1Ysg/dACQKwhjQS/C1+lmiDm59BcvMLGVHj9dprr8nH27bw/8mOJJk4sUI+3LhJ7IkWzgOi/tIxZYyUnc5MShgLCkZxETWYEjiWhqYG0jfQn6O9GH7X09VN+sPn9tD6FsdByzX8raCiFedHcwMudvAhgdwRgBz/RzrkS8Ca0krOtyqz18AafDfsaTH37HLv9tFlEdz7gMstfr/P7UzPbPpw0+a3U9PTVxbkja5KlFHdM2bo4q2FRkDs6zYDwyaybnbF0lpbDj702CO/Omn//rpMgPUZZy5lpAx98qQJE+W+++6Tnz74EIE4PyeXlXf+gJe8M7hXAPBVV3+fqgJwhh6XWyaPmwhplhSNKZHLL7+cURW2+StWrmSUCHoAx2E370CAXtj4HuXnkP8dv/gEcqp4cAGWWz76kMCVkpREAFwwfx4/t2fXLkb3IAHo7RF3jsPnNOkeIutQcFB6XP3i9wVZbg6uF2A9cVy5SnjFC2egkjbC8lNnHJLu4bgaWHv8AdXt3WQmiKIIBSCDl9qWqwRj0OeWUCjAhYicdViZ91ssyuC/u7ePnXU0rhn+GaqjTJQ0xLcuvoCROWgi0D4aYLNlVihEfTpUNohoDwVrXDd48IoJ42TNmtWSgIXA5ZWklFQutsVjyugFgnmGCx98p/HCYjhh4njZu3uPRMNhmVBRIQW5eZKdm8cxZmRkcaEBBw7OOjnVyTkEWONeAhxx77EQIapO0BlYRINkMcaXnZXF+4brwG4pMy1dzVm8ohF0hbZD4DxAlR7fKfyjyBpTTq47Tv+gKEiT+QGskZ4MDwbFZDRz/NCz0ytc+cUMJhjNHZ/s2rupp6v73YKy4rVjcwo7ykf8Rb5uOM3rHTZgXeeOZdbt2XnvHbfdftaoUYXJ5yw7U+bOn0ejHvgyfLB+A7nRX/7iYYKf1+3m9tucYKWELic/jxWFc+YeGS9GcUl7a5vMmT5TRhcUyiuvv8ZtMIAKD+E9997LSBgPFsqV4YWB4hv8w9YeURg6zsxfMFt27qzkAw6g37hhPbnR7MxMRuDjxpYRrGuqqritB4iz4jCqIl4oKNIzUqW3182oNT0tU9q6O2Xb1o8Z1SLCg8pk5tQpKioNBlQC7hCwDkD6Z7MNyfYAHgBrUCPg9Hmj48ZPGq8cQ0jInoNIPgaG2noBrOldEq+MHHB72GEd/DzL3M0W7i6UiiUqObnZUlExjmMD54w5oCtgfFE499xzmUAEzQAwxAKoOPQwqaiZM6axwYIzTTXBTbBYKaFzpmeyqAg7Hhwb3irY+Qz09cqMmdN475LtdikrLZX8nGwuLhaLlYsQ/g9vEahBYDiFnQ8AG7mHcDjI6B9txEDNTJ0wRTxuNz3MsRjm56fLwYMd3JnhXms0DK6Xqpr4PKpS/xj9sfHSvgezgeuI1x5Rhoh74/J4OD8+nyqqQqMJ6NKDAZ/k5+eSUktKSZaW5ra4TLKLcx2FH4vV1jvgctXXHzj47mA49E5BWcnehTPGdn8tEetrfNHDBqwbu7y59//soTsN0dhpmZmZGdBZg6aorNor9iSH3H7bj8jtXnHZ5dzuVu5RHtMXnH8RH/rvfOc7rGAkB+33kbfEA7L05FMJImgQAMAFdWKz2+mNjQQXQAVADu4TCcdrrrmGUjJURyIac6an8Th4H7TGsEvFOcrLyqhCqaupZhl8d2cnH0J0N6cags1uVf9EgISLXWMU5/lJ5R5WBI4uKWayFAlG0CCMiNFOC1264SVChYHI/xSsD+2I8lmwPjSyVt7QSmLY1tkhH2zYyAUIao/6gw2MoNGSLCnJLkfMnkUtO3zFoScH6AGU8B5E1mhaDBoDtAPGjeMgCgdgYf6wmKG5AaRslPqdfQ5/9+RvfkfqRPNiATcNgO3r7aYtK6RziKhTkh1MFCOaVpGuQRUfWRKlubmV96Lf7eJ54SuC3QZK6LEDOevMZdJQV88IXtsJaCoVmFqrruqq801+foY0NXXSB1vzPmGEHFUL0+eBNWJyLG4Aa+ZSBlz8fGd3F0vjvR6XtLW1kCpjsjlOmyBJir+z1FTVrAE9mV0uV3NfX/9WfyjweqIjdcOoTGNnRUVF6GuMX1+rSx82YP3hvvrRF1940S/POXPZ7Pz8vIyczAyCQ99Ar7z3/jvyu6eeZoPa711xBdUJ0JZmRsAAACAASURBVFljGwsZ1y8efpjRYVdvjwKRwbB8+OFmRkmnLDlRVr35JhN5p5x6KgEXNAb6NaJcGA/xH/7wB8rnmlqa2doLETcSkHi4QKnggQanjSgYOmuA3BWXXUYAgzoECwWMm/DQoSgGYIIGrlqUi784j9dH3S7oj+27dorX45dJU6ewCw4WofFlpaq8WVSnE0h8wVl/GViTVI1vog493z8CaxwXHDf9seNGTN19vbJr1x5eE64TYA1uvrOjSwYjYeqVkdjD9YM+wjlQAYiFCYspFixoxUEVAfRoAWs0EtCxqC5ccDTd8uCtAjvarOxcgve+muqhpCU+F/BBTZMk0UhY5syZzXLw3OxMqn8A7iQqKGnUqXJ0q01a29rE6Uwn6Le2NvN9iKZRCAPtOq7DKAaCPcaFCBigDhDGDgAROWV2Op2Ul4+RxsZWRvdYhDT+PzKosPLzwBo0CPX0AUVLwfMa8wTlT3p6moRDysMcfxOwbCXVhYhdVEejvr5+LizcdSQkSDA42Nnd013ndrlWhSLGN3NK8g/OnzRqpLnB1wC2hw1Yr9tdV/Din/50x9RJk89ISUlObaw/IOeffx4LVn54043S3dHD5OD1114jq1a9Jb3dPQTVRx55lODw4EMPqR6BwQB1v5VV1QSKtJRkekcgAsMDjAcH0SS24nCBwwOzeesW8t7QS+NBBQDB+hMPH+R+iIAAMAA0qEEg/xv3t6a9kPfNmjGdxTcoMyeNYDCo4pOAqhpUhv4musyhaS64y9auDm6HsVggOQcp2YTysaqoJe7bgcQa1CCQE3xRZA2wVhH13/cZ/CxYAwjwD+oaDawxXlAxSOBqfDMWOswBFjQtWgawAaw17lYDOIA2qkSRV8AiqIyWlL8K5g1cMby+X3jhBTnxpCX8/Zur3ia4QrYIsASFBLrF7/VKbm6mZGVmMimJLmakXmx2Jh0R6eOFEnwoMFB+DjBGhI3jIZkKiqa0rIRqlqamg1xoHZYkjgdAzUUUu4m2Nn6Pz2O3hegegIvFB2BNXTcAFYVN8WaYXwTWqmJRLQAooQe1g2QyIvqLL7xQGpsauFBhd4fjQ6ff3+fieTIyMuPFQaoDPewJIpGIv7evt6Gnp39dW2/PqsLyCdud0YKukeTj4Y3YwwasKxu8Oa1dBx7wuzxLfT6vvb6uVi655FvyyKO/kg82rmcTAtAUp59yOvlRSPfwwN16648I4oiaEbV09/WTg87Jy2V1HfaXiF7xQGFbjqgcPth4oBYvOZGfwUOGSPup3/6G/DfAGjJBADmAAjQL+FF8r4tFWQjyk9tvJ4VxxWXfJRWAohiAAWgQJufiCg48kFgooAAAZ21LdIgvHJS62gPS3NZKZQm47+lxPwwDk1IYtpLu6fWmLwRrbKsP5azV/9ERElx2lOXmTHCZTGrxiIb/Dqwbm5spgVTyPwMr/vBeABgWNoHksFd5XmMOAbgALq2aEUlEjB8AD95bi0oxp8VFRXL8sYuURM5s4X2prqllZI5mwQDXvr5esdmsYvzbDqeoqEAK8vOlvHysGA1oGxYQm8VKQAU3zGYOg3DlM0tKEvIAvUPnw4IKJRBMtRDlgydORtVnGEZMyqsE14NuPXAHRP4DiVEsKKAv9uyrZHKZwEu3Q71EQmFJiCc+Pw+ssXCwEhMLNS1afVyAUVwEemz16r/y7xVJVFBt6DIEKsnr9jIBi53goS6AMRhlqXsYjep1rX1eV/XO3Xv+nGizrxk7cWr77NI01+ENWV/fqxs2YI0EY1t93T3dbe1nVVdXpSTZEmXKlEly9bXXyEknnyitzS2UWp195tlUAaB7CHom1tcflLvvvptyLPTx27ZjJ6PA05eeQYXCUfPm8mFBBKe1j4KRP6IrUB+IAHd8spNVjwArgPW4ChRe5HNbnZmeLr9+7PEhSmThgqMIsHfdcQcf6Guv/j6LdQI+H99vSTCxmjAUVKZIiOoYbQaCBAroq/s8LnLWLq+HFq0Yh1YUg8garwhQ5n8A1nqDaYgG0YCaYP8ZsB6KrD8D1gebmuhXrW37Ef1brVhwVATu84clzZnB3QqKUHDteAH4cf2YL/wM9wSqFlA6qOwE3QB989lnLuV9WPX2OwQxGFpBDYKEMBKTRqNBiopGSVZGhuTlZUmSwy7p6U5xpiZz0UEZOsYOXxEC6KDqup6Wmj5kZoX7DdDF+zrbWgnG6MWIRTLoG+R9ALBnZKTTPAvHQWcgXNNVV11FHxho+ZGvALWGBRyfJX2B3pdfQINAhsjK0XjVJlQ5uKeYR0T4DQ31LCiC4RQWFAQMsEdwpjhJO2Fh1xYHLoSDMf6t4m8GTYsDg0FXT39PfW1d3VuiN743YXTx7qlTx3TrUPE08jqsZmDYgHXTQMzZ0FDzYHd759KNGz9InVQxnmZDP3/4F3LeN7/BhBP+sC+/9Luyfes20f/N4Aj+HjCV/8Ujv5SC/Dz5YNNm2bJ9Gx/WGbNmyp133in33HMXo0AAKTTNoDaQZMR7UDyDKA+9GcGvJqemMjrDw43fgyZJstvlN08+xXND7VFeVkqpGzhqHOvcc86mL3YoEOC2OxJWkavmDaLJ6Qbj/s4Bf4hGTgP9bonpdYzuNM6aiUW6t+kZWbNd7pdE1oa4RepnhT8aWBsgOYx7g5CzjigOFn4bWoJx584dBAwmuiRGK1XQDpChJaekU3IHygALG6Jn2JJisUNUCIDGCzsVRMrUns+Zw3J9qC2S7Q7SUFBPYJdhMJr4c1BAWERTUpJlzJhignVysk3MCdC6GyU3J4vzgAUWwEWLVRpdfQrWdCB0ewnU9XX7eQ2lY4oZ6cLEirsFvZkLJgCwoCBbduzYw+Ty6yveYOSLPAjoio0ffcidG46pLFoTxYdz63VfCNaYJ5wHro0qmWzlIoTrhUVBTV0dxwfzLyxWH6xfz/Nj7rHDq6rcx7830CPsUqRTiV8qTvQx6XH1SXpmWsRmc/QcqK/fUFNX92e7M3VTdllh18KiohF/kcMIrocNWO8+0JHV1dN9f31d7anVVZVpSxafKFlZGezOAn+ItuZ2NqddMG+BGPUGRkZ4KNCIFf0Zx5SUydr161hoAk4Q21BE3itWvK46ZouOBTYoY27v7CB4g0dFRAjlB5rkTpw8mQ+15iwHULFbzPLSCy/ygQdHDe31mytel9LSsTJr1gyZMmkyvSZAg6Sk2MQ94OPDa7XAD1r5aAC8AdZQg6AYBhapiPS8fj+tQqdNmyKFuXlK3xtVRSuIrNEzF2b3X8RZfylYi5LRaQU/AOtPE4xhOdjcJABrLVoGTaJx7Tj3+IpJ7K0IGgjUBr7i+gDeWPQQKUKG2NHezh6RA/39Mm36dLnyiitIG/3+6T+QlmDkHuehcXwA5cHGetJN2ZkZkmA2MqK3JUJNI7z3iKpRzq14cOXohzJ9o97I+wf/b9wrdrVPSyfnjMSu8i9RiU649CGCxdjBq+NvAbTZ0ccslJtvvpkLAmR/azesJ3ADMPF+ngvt1QjWSMqiyCVGNQ/uo/ZiuTkSywbDkLJlzbq1/DUia38wxCgd50fl7CMPP8wCHSxyWNieePzXXNxUNaeJgE95qd7AVmdgufpcKr+YnOrs9nr91XV1ta+LPvZecVZJ/YwZJSPNDQ4TwB42YF3f6cmu3V9797o1fz1nYsV4R1dnu5x33nmy6xPl6IYSZfTbu+OOu2Tzpg+Z1FOqACv11YhEPvhwE//YkSzEg4htNFQi9NLoH6Al6Ya16yTZmcqHA5psVCoCvOFXjc8iwsExkWArKRrNYpWnnnxCFh17HLezOC4ShmVlY2XMmBKZM3s2HzYYAOFBjw5GaAoUCSneE1wmHnwsHlAIgF7ZU6UsRbPzcsldl4wpkpz0TI7XFK+kw05C8cfmODEiBA+AFsaJqByR8qectXarle8H4UQXk1g4oBJlcYOlT9UjcH+O0GFw9Zr3CSb0s06CK56e+mJUW2Ke9u7dp44ZhYeKV0kSA2oHgd3EM8/8ibroxuYmWTD/aLnhBzdKkt0hTz71G7Zfg6ERuGxdLCLRWJgl+uPHjZWBgX4ZVZDHDuR2RyKPh8UEQIzj0tdjENw1rGJVsQ6vJaaP5xqSuBCAHtO8TgCA+IcImfMflqEiH/wM/TaR8IQNLuYPSWl8hS8MFmNNygfwhY82FhGUjSfSLRA7HuE9wCsQQoNhVUauJV0xDtQG4L3Q7vs9fpk7dx6vH/cP1ZzYzZWVlvMaoUHHYg8/bzQepvOhySRdHZ3soCM6uBu6lC9MKAgVjq+7p/vgYDS6sXZ//aujR5fsiLjHdY00Nxj+iD2swHrL1k23NB9surC4pDBlxSuvcftcu79eOjq6CJ4AKfC7kNWBgsADANC79dZbpbwc1XB/YsSCiBsGSUj8nX3mMkZeeDCQEIS06/+x9x7gcVbX1v8eSaNeLVvNttwbcu+mmmY6phnTQkkIhF5CTYAkBDCETkKAkEsILRCKbYqpBhzAhWJcca8qVq9TpKl/fuudV3HyT0zud+93v/jCPI8f2fKUd857zjrrrL323iykU2afKgDACQLLJSDJcZijOcwceQKnx6jhQ23Jxx/ZuImTxMhYcLDLocOG6Zg7aeJEabMuWMcjTqARsBaoJaxh6OR1DfVaiLWNDXofCuMT8ISdDh0wSKCeBJ1OdH5xUpYTHV/QsfcA1n/Vq/8RWDu+ar7334B1PG61DbUal8ysdOvq6rTM7CxJJMkpTp9FNj404XDIcWMAnA7T7XSq2bUHVA3x448Xi6GeccZZujfo1HPnzbdQLC5pJeDzmzfZYxnpXhs6ZICNHDHCWlsaZM9DfqWBA9+PtG3AGsaM/tsVCCsoywNJhIfT1BibW5eCdE5pVqSSToEd16GAairBySxpzzwHwOM0wKngnHPO0fshnaBTY9+88847BfRIPMyN/v3LFAch0Ll58zZ9NiVumUv+YFgbHK3a9Pt0pwsPQ4xNNGpRffbjjz5uF1xwoRxEjCfNnHExlRSX6X5QdZGYB8/lZIDWz+/XrdtgY8ZUWDTSZZ1dPkl45f2dpC1fMBDr0bOwrrqqdu3WHdtfycwqfH/0gGE132U+7t2AvdeANTLI4mUfX94rv+Cibds3FSz96BP79a9/bZXVu2zLlm1aZIcccogA7aabbpJuDAizqABLQJrkDICPY6YbeR82eIgsYoA9LGxndZXeB0YFyGRkZer3LDRl0HW0awPgyLz/vtNscHm5gob33H+fyqySUAMYYMUC3GHWLlgrey9EH8N0/QSsQ5GoNpWcvByro7YIgBsOiflxEuC9sO6NG+kEyKKJDixIPRS/l3acmIP/Kljz9Dh2vm5m/c/BmjT7uXNfVkCOnov4oVU/Ot1pZHDYIYcrU9TN8INZshlRCpTrKevdV/egsbFZ94BTyaOPPiowbWhsUjszTgjBgM9yMjOtZ2GejRo5wipGDLPG+jrLySL1O2zJKTg9qFYXE1g7fuewpXhSrb3NqVfi+K0tAWgpAk23NjddWkpLixV0ZPzrahv0020ozOs5oX300UcCReYJD+YBQI5EAbMmmQoPeXFxnq1bt8XyC2gjFzC/v9Pmzp1r27buUDzjuJkna2Mg2Yf5gjOJ9+/RI1/+e+qBcC3XX3O9jR8/QVmqgDLPkTuotUOBVsrv4loKBByXCpsM2jYb4YgRwyw7K10lFWDgxx5/jJ7DGJEo1tXV5Qt2hbZUVdd+uGXbjjeHjBy5sn/WPs3fNerdO0F7rwHrTbs6ei3/YtmV+bk5lzz40L15B07bTzryjspq+/LLlXIiUIoUYKB2B80BCHQx4QEIgALGS1YjDXBZGGiQw4cMFSDSsADGTGCLpgXIH7/5zW9UbB8mxYMFglyB3MHvTj7xBBs9fKjqiBDMBJy/WL5c7IZAJBmQUyZPlgwCo94drOnJqExGj1PdDmbd3NqiBd7U1qqA3LvvL9QiJ4NxwuixAp5wsNPRlD1JKr4fxRe9B7B2mfJfsxcTJUpdeh7pEnP9Z8wazzmSQFqaV70VU9NTxQ5VOTApbscefZwtWbKkG6xh2KoxEnKq9E3bd39tmsXFpWKu2Bw5LUyffoitXrPG2hMBwtTkZOvZq4cV9yyQNW/YoP62q7ba4pGwRWNOASjZ4zwexx+dkyP27k1Kk3WQjQygYowcu1uqQNXt9UinHOYDQVDuN4FcR6tP0+v4PWyfUwSsnRMDrwWc2QSobw5Y839spGz22P/a2ptVK/uzz5araBXOGAqKffr5CnX4oSQCY8Xr8HsXFhYIWAkOUs51/ivz7cMPF+lasIQyd9Dy0d7x+v/ud7/TPIeQsIEwpjTAILhdXt7HiooLVVnyP/7jD3b+hecnOv4k2YZNG62srA8HumheXl6tJyVl5wfvL3oqEo8tmz79sO2j++V/l0izl2H2XgXWjc21D3z47nuHPP/CMyVzbr1NjPWzL760lStXS+uFycFoYUMAMz+d1OkkO/XU4+2TT75Q4JGFcdlllzmFhIaPkMf1/UUfapFgNUO3ZJG8/fbb0ht5IIXAGNkIAIEvvlxuN1x3rQU72tUpBgA6+9xztLixpp159vd0nD5g3/1s2pSp8nOr2UDICdC5zDocdfy3voBf9SLYMNCsuabahnpdP26SMfuMdHThBAii1yIfwAz/FbDeXQbZnVnbPwVrp0FA1a4qFVPCAQKbTkl16mCzAZIyP/OYmWLWSAxcHwxb2q3HI4YIWANUW7ZttRdeeMFWrFil8YNJvv/hh9bU1GK9ehVaUc8e1rt3qeXn5KjOdXlZsRJX2NRiiY7mqr/t8TgWyEwCfUEL+rqsrLSPwBoGS9IIgMcY82+q3PE92BC5Dhg1YI2chf8blooezB/kEFgvDJ7NnHnCfef3yGbXXnutExyWr7vLqmsq7dlnn1ET36OOOlbfFxmEjbyhqU2JUuj0+LMBXk5jBQV5Gi+aFhCE9iZ5RSBg9GwA/fr1l5QHycBv/dCDvxHoswk5PT6rRUy4JgLP+YX5Vl1TZa+8PFdgzXtQBoB7RpJXSUmZdakaY6d/wKChLZVVO99b9JdPXuzft+yL0txDm77TsvcexN5rwLqmvb3nzsq6u275yU9PzMvPKvjhud/XAnjplXk6YgPcMGZ0RSYyLIrFBqtj4c6efarddNPNWjBoyQRt5DoYPkIe1y3bt0k3hAXhrWWhoH3TJd1xD0TlDEFu4f9IYDnvnHPtgXvutj/96VkxYoKaLHTSp6/88dVyqkyekNCsI46ftxusO2lMS4H/Tsum/VbAr+qBsMYln30qFlZcVirQhumPHlHhzKqIk3gCWCMf4OPdE1hTyMll1Q5g/5VZ66/fANY7q3cqUYPElKzsDEkvhB4Bb+o7n3jcibZk8WK1FnODePJsZ2Tou4zYZ6SYKI0iOJFkZeXo/kyeOlWnB3+gQxttee8y611WqiQTskqRQ3bs2C4LJGCLXc/NkEQCyczOldSCDELxK214stU5advqMu/zySpHHGLgwAFWWVllC9/7QHOE5yOHcc0wa9wnAB3ZlgAj0gOgDiijEyOD4ApiPrFZcH8eefRhnQJOOukEy87OE6NnM5C23O44RtZv3CDdmdofVF2kBjckgDrWBD579XBS3QF43huLJePBiYrP+dNzL+j/iLuwEebm5muDYfMZO2GsatOwqRGYJGbCBtWzV6G+I1ZDTiCMW25OnrR3r9db1aOwZ+26deueqd7V8GHpgCFbZ+4/vGPvgaxv75XuNWC9vcFf+tIrL9664NXXTp5xxMEFE8eMk9Tx5FMwmzJNaBgKHlUWGQuHJAPAE3mCxQmrpoM1iwR2BEsimEOAjNcA1pRRJRmCiU4mIg4N3ovFDzPkQbSe58KCn3nyD3IKcC2HH3GEpBLemyM9x+Gxo0Y7mnXEZdYhh1knwFr2vUQ3bEqkcp0r1qwWoFExjs0BpoUMIrAia47aIOb5l8H6r6xaf/sbNwiFofYkg+CQuffeuy09PVWODMqLAtawN8D6zNln2gcLP5DljWtnA0I+wFEDaDJ+MMm1X63X/yMzAYB/lal6WnFxkXzUdNUhfTsvO0sFmnZs26pNievjtarWF3U06x4FhWram5NdoKAmY8LnwuoBMjRqt20aYJvqTdf9uOeee3SPSHQhiEg9FzZaZDL+zoaP7IQk4Qao2cDvu+8+JUbx2Ug5AObkKRPt4IOn6/pycvIV2yBNnPcv69NfIMz35ySB9MGJa8aMwxQfefLpJxUbueRHl3U3jlAANRTSXKSbvAqVffWVSMOtv7hN8wZpDRLAKaGsbx91ZieOQgCUtmSccDIy0uyRh39rl1x6sdxHjAtjznxXU2V/0Adod/g6lm3ZvO3l0r5ln2XapMbvWPa/90aw14D12vr6kqsvufKRAX3KD5g8ZXzhqOH7SMZ44cWXbb/9DpBmzEQm0QWgQwKB0fA7WkuRUk5KNAkuqrHxdb0Qjq1Tp06RZsiCBfDxScOCYFGAOtXRYF8sNLdYEUdkjtoUrgfE0LsBaBYlWiKLm+Dkrb/8uc066eQ9gjUgU1ldo0Am/lw+a1vlTm0Q6zdtFAAAHFMnTBIIdPkdnzaaNc9Ha/4mZv1fAWt86XPmzBEjpOpdPIlrNAX44tGYXXj+BfbWgjcl+SizLztL41BY1EuM9d2F76mQkxtopNYIY83Y8p65uTmWl5+j9lm5OVmSi/Jzs61Hbq7Ak/rVsix6vbKucZoo6lWsz8B3HA7FVQekuwASxa5SYOHWXdGQ+YCWzmaN24IMQZgzUhmp9IAqEgMbI/OH70ucgfkB20XaQstGOmMOwVABWsA6GAyoRVgoFBUb5nNgt+2+Tv2buIKSiWIxjdHzzz8nbdyb7vSnnDB2ghUW9tJ8dUvIwqBpU8Zr2Gi4bjYbQJt5yAmAjbuotESlZTnt3Hf/PZrbvAbAfunPL9o553zPmScxp+mvdP8INkJ1G4qlp2c2+fyBtevWrXsxGot9OHTi8Mr9h3/Hsv9dIXuvAeun5781+P777n34B+ecO7W4pDAXKxvAuHzFKtu+faeCgaSVo1kDcBQfQpeEQXHEZRKjC6rPX45j9UL7O/3MM7QYYckEKDky46kmq2zkyApraWrRAoFt81oYJP5umvJSgQ9t8alnntZCg6WziNBeWfgb12+wY48+UskPMOtevXooXZjnhPxBOQVaW9vMm5YmsMa6x6LCuseC/nLVSgEDi3r8qDECH0/UAXSAkqAkAUYPvmeP0zCWRBCYJZWOlPKd7HUCc4k/MGtZ9PBVJ3ss0hnUIgYMBXLm9BakxgY/t+3cLoskFe/I+osa3mGn6BM1Nc487QxbvNjRrAEpGConD7RujvsFhT0k5VAh0E2fhulxX3j/HoV5YukZ6elihDDB3OxMy6VB8caNYtYCwXBYY5+Tk2v9+w3UpqD2X/mFCqTBRmG9jCfjVF5eZlVVtWqTBlgrpnD22Xb//Q8qe1LFonKydJ+2bN0k6QvGi86M1stYsCFw7QQW+Tdzi/vNSYfv4NT19mvTIZNUPvCQUzskEnPuiZtg5frYcbbAshkf5tMPv/9DvY86p6ekyKPtyD6pmqPIZFwj8w3p7vwfXKD7ytxf/dVaG7ZPhapJoqkT4CRRyJuabM8+/YxdcMH5skRm52SpZyRSVkc7pUNi2mwhJ2lpmT7zJG3buWPHu5W1tQt69xuw8tjpE5q+S1f/94PsvQasP99SXf76/Ll3TRg95gSfvzU9Je4Ru9m+s8ouuugS6aMsKhgRRXjQQznyscDcFk3yS5eWCnxZwLCWWbNPFWhQqAn2BBMHhB0P8STbuH6jPKwsQNgu+jHgjm2QDaJPeV+9FmYNwPOAjbEQP/10qR11xJE2/cD9Ze9LTTJrbmpT8SFkDCrYUWODBBXXZw2ba2xt0bVt3rZV6dtIN1j3lDgSTaSbR6J6jdilupeHBIYAmCr5ke0Hs0t2EkXcB4xTcorEjJgxjknJTgU7uVP+Dqy37tgm6QBAFSjhQImF5bnmqH71FT8W26zaudMGDBpks2fNsuUrVtirr83TpjFy9CjJIOobSQp+bq4Vl5TI0pjs5VgOA81QYaYMFdsPWY4q6WULrGGGTnp43NLS0i03J9/y8gosKydbwbz8/B66bkkOTU3KeKyrq9f9APx8HQG9Fk0X18ovfvFLJ4Gk0/GBE28YM3aUNhleT4q3G1B2y6biBOG1BCQJ9rL5o4dv2LBen4eVcXewVowj7lQ7pLoe18GD37PpsVHQKJeNYOXylUaDBjZ6pxBWesJN45wocLEwb7GjMq/79C5XIhIbBm3AxoyfoJ6TzEccTJlp6fpu997zK9lXg/6Asj0ZT5JnULH4nGQPcYdMq61vZDzjoa5IdWNz08qucOglS7IPe+X0q584sYwOE989/k1GYK8B6227Wvpv3Lb5obRk71E7dm5J8VqSzTrlBHv+xfl2880/U2dqjraALY4NWB5aNUWEWCSwDkAUHROWDLDBxi674hLbuHmrnfO9s7UI5bwYMyZRw3i4bduyVcd4FhPHT+p0sCm0NDbZ/Q89aIOHDrNHH3tMgMBGARNetXqFam1//JdFdtYZZ9rggQMF1sWFedbY0CKwpg4zQUoAL9jVJRDEuicPcFOjgA7bHAk8lGMdWzEqkW7uuFtgoIA1bpBINCo26YK1LGnpad1grZoiCTCGWSu9ndoSlOqn3jKZ3p5EUkyi4BBAxh8KG/32EcrM0gorqK486RmpymaE5cL03njjTXWT32dkhep5v/HmAgUT+cx9p02R9ECWH6/t17fcehUX2cTxE3SyaGymCD+NDKMq7A9YZyOJZGfZlk2bIYHaiGD+1HmhsS6dYGCiebkF0oQp0K/YK4w2EhG4oR0jRQGUXMunn34unRc9GqAl6/Kiiy7Ud7rrV3MExIAX9w+Ji9cwlwB5Mhq5725ZXJ6D/5lMVWIbLlhLU08waxeske/wrQAAIABJREFUGWVHQ0/SdfFdYc2ZOU48IiczR5/BZ9MCjeC1811imsN8H2ygK1euklbOfIYIQFQGDx1qxaVlihNAHJBBfG1+fdYfnnjCzjvvHEtNTrHefUoVqCV9v1+/vhqTtpYmZxOJ49xhI6GMa7y1M9i1rb6h+V1/Z+i1vMLcjTP2Hd3wHcv+90DrvQasv9hcOTgc6ny8pb5x3/Ub1qQOHzRER8HrbviJTZgwSUdvWDQLkuQXVcQrKpJDg0UGW4Zts1AJ2qjLRzwm6eOXt99mny5dJhBGZwXMeD/YOmAN+AP8vA/6IUxx3OgxdvlVV6vR7bxX52uRT59+kDYCQD0nN0uSygXf/77tqq62UGfQDj1ousVjUemG1EQjPRi2SGF6/Nw4QljIO2uqdZ0cb3EncGzHugdoUc0CEIyGIwJ4js1IDKo4R9ajjwQNP50BnUCkei06YO38wXrn6U6KiXWF5ZdOTnKe56FbyW5MfMnX7hc0+fSMNPl5c/NzdMyG+bPYL7n4Csk3A/sPUHLRCy/8ScxR9Vfa221kxQidTLKzs2SPY1y5riEDB1lKeoq1dTgZebGIEzilxyQbVl5Wtk5ESs9Ppw1XtjIVs3PzLCc7Ty4P+c6jZDRSY5pThU+6MN8TeYTAL5IVssGCBW+JOVOTHMC7885fWSDgsyFDBtnPfn6zrg0mD7NGHkDmAJDRtTkxobEDpLiJ7r77bt2Xiy++yL7//XMTG2EiAPp3YM3pifvC5uKUlW2T3FJUWqS52t7SrtMeGbFszBAFZBiaJnAf3KAjgWhOg3xHt4NNYa9eVjFqpPpkIoPgbtnw1UbN2zcXLND71FZX6fp9HW1WVVVpGZnU7A5bn7ISrQF84dwnf6J6YWpaRizgD1Ttamxa4fMF5keSkhaN6jekrqKiyPfvAVnf3qvYa8B6bWX94K7O4GMb1n41efWaL7NnHn2s9MXnnv+z3Xvv/ZpwAAGLDjkDVkUlM4KCHAf5NywFIAFsYWqTp07Rgrjksku7rVUtTc0Cen4PO169cpUi/8ccc4wW6s0/+akAHc/t+EmTrbGlxea99qoAkiPxpk0bnfKVGWlaeBXDhqlZrq+9zWYec6x5U5LV308uh2RANEUFmwBrmDbAAljzfoA110pAE+ueC9aAFLVBeD1V5bypqXodDzLdFFCLOdXe3Nog/J+jmzqgDSijWVs42l3nw9WyBdZxx2ft7/SrN2Ug6LeWliZLSiG93XlvAPlHF11m3rQM+/zTpWLQbqCRwKBY4Yhhko3Kiot1b0rLisU0KWGbnplhLb7WhAbvBMHoMcl3yc/Ose3bdlpmRoZAGssagcTMDKdJgCfhn05N90qeQvZgs3j9tQUaswcffFABuR/+8EK9v1uylVZf/P7999+33/72NzZx0liVRmXMAE9+IiMgfbBBQAAAcMYC+x7+e7zYPJfGCrBzbXKJani7M2t+j/WTz+b6+N40GSbTta6xTqe4yRMnapxwzrAxvPTiK7r3fC4bRL9+A7QxMqeck5NfgM3fy/r0kXbP8x944AGdLPNy8pXg8/jj/6HANJZINsH3F75rZWWlkrAaG+vtwAOdRs4WdWqjSE6LRUmi0ZyMxGKt/mDXlrb2jkWVNTWvl5YOWnP0gUMavr1Q+f/+m+81YF3V3jl086ZNd67+csURbe1NmeeddbYWz4ZNW2zatP2cojyRiE2ffqDqULBACBRim8OjCtDBrAgq8hOgGT9xghYnHmBYEzWvKTiE5IFXmsW4asVKARBuAQDb396hRQBjGzxsuPm/7qT++yeetMKeBYnFSAumqI0bM0pp4ruoQkfwL9Rlo0bsYwG/T3VCkEGQMQBPwBrg5UjPoq5vbtJ7kerNUZnPrRg63JEDPA5LBqwps4ltDWbN72BKgLUbYFSQyuP83v3jWvdcBp0m0HZkEJdxS9NONH5d9rkT3Bo0eKANGzZEzgN6Bvr8NPottiuvvkaSwquvztO44qfjczlJ8Jn77TtVvy8tKhJbLcjPFdggNRDkqqyt0jGeD+S7E/Dk9UUFvcRwy0p6y6KHPxu7Xlpahr5zNFHMH2YeiTrp+UgXl15yueQfkkKQDe688zb7y1+W6v+JVTz00G8ETswN/NHRWJe1t7dpPsB8YdcEANGwGXd+z++whQLUXBNj3dzUZDffcouCeNrkLFnzzwXrGGcg7nvMyeh0XRr404kBPP/i89q8pk6eLAaMFVQBxkCXguMERNm8cDpBDvijTTgckQwCQMtXnp6qe3LpJZcJ8C/+0SVi6rfc8nPJIk31dbIAvvP2mzZmzGidOt9Y8JqdccZpdvbZZ1k04WJhfNHAKXfL+9EMIhQKRQKdoZ3haGxTdc2u5yyS9Mmood+x7P9XsL1XgHU8HvfsbPbts2TpkjnbN2+d0a9/77QRg4dq8W/dvlMOCEcC8NnJJx9nX3yxWk4EFisyB4EXHrAp2DEaIItw89YtNnPm8bZ23TqBO68HEGFU8+fOs+uvv14yCJ/z6MO/lXbN37H38byDDjnUwl97amnumpOXqyh7exsLv8ymTJqgAFJORoZNmzLFvMlJlpORaa10PknPMG+KUzSJACP6MZIGzgEAq7m9TScFEnUACjaHfYYMky7tgnWYzD7CgdTITMgWrhtErpGU5ERKuJNM4iaUuE0D3CKe1LN23SAu4+a5pDvzc8PmDUq28KamqN8i3xPpgA7jAwcNsfpm3DIb9F0BEXpO0tWlRz5SRbrtv980AUuPvDzVfc5KTxMr7Fve23Lz8626vlabDjKIejQGO6Xflpf2FqMs6lmsYlV8zzQF39KUCET7MVnb2pskywAyuFaIS5AQwmbA6efyy6+UXDZ37nxpw0gEsFZOK8gBuXmZCrUyfwgiwpqPPPJIsVPmCKcC0u2RRIgF8IfPJb4Bk8UetztYh7oc3Ryw5vduGzS+E59BMJUqkI8/8bjmG93uAWI2BnRz5BuexwaHm4mMT6ykOIr4HiQC8f7MVyc2gWskpnTzluZWO/d750r+u+ee++S7ZqwJMD73J4qYTdZ3fP31Vy0Wj9idd8zRXOR9cvILnHII3HfKxiTjTAlaTl4+Y93e0tKylfoi4XDovWHDx60+cHzpdyz7fxi19xqw3lLnq/jkow/nNDU2HDZ29Kj0z5Ytkf5YU1uvIzKuCZgMzgkyDdHvWLB094BxMBGRR9D7sI3xXI6OTz/7lK1as7a7NgRAjezha++QfIKXGq0blsLiueuOOSptud/UaZbXo9CCoZC9NPcVLS7Y0ZqVq+ykk060noUFdvLJJ9qVl19hxx97rKV5Uyw1Kdm6OoOWn5MroMB21xlyaklTIGlXXa0Aq6GpSdmMKxPJMccceZQNGzL0b8A61NklsKYGBtY96dgJzVoWOY91a9YqGyr25zwAG5JLCDAGVe0uRZ+rOsneVDFdOtbwvK/WrbFzzjtPKd9o/Fk5mQK6Qw6ZriDmM396UWCC5kpTW0CJxJZQsNPGjhmlXpRsHgU5pIf7LCMtzfz+DisrKdURvj0QtEg85rTIoiFssFPttogRBP2d8hdz7yKhmJE0lJqSJkaPq4UAcVXNTlu6dLFAmftKtiWdZQB6dNwbbviJPp9YAjIJkgYbLu9Pt3M2zc7OoDZ3NkYF+YYPk3WyublFNc+ZW7BuTkCMI8yVTZWkmnO+d1ZC4/cI9ADrsFsZMVHJkJMZgNwVcRwrzzzzlCrv1dXtsl6FhXK8wKqHjRiuOY08guWQDZtYCJZTGD2byMTxk0QUuFfcH0tyWqjhInFKIqTrlESOAd+1omKUgor/8cTjNnHyZEvxJuuE8ZvfPGS33/pL83fXOeljI4ZXONUBdRpIVVwDmQ2mnZGRQbhlV9Wumi8rqypfKCos+svooePq+/b1BP+HMetb+3F7C1gn7/KFhj71h6fuOujAA49b+O47Vlezy6697sfmC3QKTGEMHF1hIDfeeKPkDxYWOvJhhx1k69ZtlpYJ+8OvijTCInrx5Zds69btAgQmOwuDhcgfAoroekgeLBAm/6ABA2XXw80A2LDI7n/gAbEe5IQB/frL3sci3rBund1xxx02ZdJEgRRaOI1fc7KzxVoBkQylQ9epShqaNYzuiy+/tE+WLBaIE4yS5DJwkCNThCNanJnpGbKvOVX3HCAGLGCxMCKXWcO6ed3uQUOeG024Qjwx5zoIePKd+UynnopT1Y8j+fkXXCBNHf31wIMPsptuudn+8vHHSnhhk2Bc1q1bq8L+nX6f9SvvY5npadanrNSmTJ4ojTQcDFg0GrFQZ8CyMjKttKTEsrJzraWVvocOWwVwSI5Bm2bTxCmDVQ9QDnVGVY8lzZtmBx9ymL4jAUg0Y5jmW2+/qcQoMljZFGRfu/deu/HG66UvA3Z8P0q98ll8RzapluYmadckWCFHEMxkzN5duNB+ddc91tLeps8K+AKWk58vTzdzqCPgtzNmn2bnnH2GcUhC42ez7AxHnDZe5Ioq6BvXZqS6LubUVGETgeU31NVac32d9SoscIKsiY2UWiBHHn2MYibcU+7P2tVrFKilQTDza+iQIZqTnDAgKziKnG49vTRef/jjk5LQ7rr7Xp2ICBLPOPIIbVikszPPudetjY3K2mXtPPjgQxpL5wSQ1V0DpZXmHElsKKl8D38wGFxfVVP9Tltrx8Jxk/ZfPXpQ9neOkf+BLWRvAeukhi4b+Oor8x4sKy45Gr3xrjtuF5MlKEJPO46/FGFCkyYdF7aH9syk4zjL4qchKwDMpIcxnXbaaXbOed8XSDMZkUjIaGMyAwRXXHGR3XLLbZJTeC9AiWM0wEyEHbaEQ4LJDntnwU+dPEnH5vfeeUdH6IceuF+1SOhunpeXqyQF2CfUkMUWg11TZzk/T8wadoksQ+EjQIbvhgwxZNBgLXjcIDyfEqno3EkeGJAzU/YE1gKPhFwiSYQYYjwu6xhghKwi10iiiQA7D4t55epVdvU116jI1IxjjrJLL7vM1q5fZ2++/ZY6v4S6OvX9VqxYro4pgP/wEUOsqEeh2nANHjDQanbttC6fX5tZLETPxBQrKSq23LxCa27qEMsH7JyOKXkOUKdndwe+ALiW5nYFMNGsncSnKnvxxRfk+CDZ5cQTZ0peuO76a8WCP/pokQpyPfbYI2LZg4cM1LjV19fpc/r2LbVnnvqTffzRIslMnJQ4KdTXN9pvH3nUfvPwI0r3Rx+n7K0cKXm5lkJPyyRYdNR++IPv22mzTrKUxPjvDtZOy7UkC0WdeAH3ip+ZWdnKpkUDb2ttsbC/w+prawTI1Ihh80c6ISCOFRSmzZygWQMb8WfLlgm42bwPPXyGnDHEKdi4uY+RGKnvOVZZXaU5XFRSIsKCnZKT5vB9KjSuMHuSmnoV9rDXX31VJyM2O+IsjDcbEsDO+lFtkcS/Gds+ffpEPUnW1FDX/Om6DZueH9J/+MfZ2ZmNY8aUOAXFv3v8XxmBvQWsPZt2NQ1vbWl/4pkn/zj+yy+/TH32qT9qEm3buUMMgmMhaeUEZtwC7rBUJiYghjMDEHcbkrKA0Tj7DRgo0OS4CYtksfAH8AWQ0SV5Lkd/9/jLYmADQLekljH1mfk3uuOK5V+I0aFF8tkX/+hCp7SlmTLm6FqtOspku5E8EXFYHiydCm28ZhslWOtq9XfqWXDc7l/eT8/PQKYgnOVJkvUv1Zv5jWDtAvXuYO1WwcaHy/tyPdKsXbCO4xxJstr6eps6bZr9+Lpr7aTZs+yrdRvsnYXvydvd3oF9L9n23XeqLVu6VBa6Hnn5Nmz4YFnv2tubZXHcum2jdXb4ZBvDmsdnFPUstMKeJdZQ32qxuJOSzbjipQYgkpNSBW7Ll6+QLNDRHtBYAJpouwQTiR1Qve+EE46XTRIHxy9u/ble98gjD0v2evrpP1r//v1s85ZNAiu3MTJdxdngZxx+qD63f/kA+3DRIrvzzrtsybKlkiF6l/dVzenMrCwFODOysywY6FRDAT7jwh9dYLNPPPEbwVo3LMnJMM3IzNIGwxztDAYsOc5JqVXacpuvQ0FuWRYTdbuZh8zB6QccKLtmx9fNNJivZMfiHT/j9LOspKxUVj/JIxkZ0sK3bNum75Wqmt1mTzz5R8UVkPMIOH68+BPr27uPWqb52tuVVMOJkwqBgDXjxAmO+8K1QVDc5CQlbjU2ssE2xCxp87btOxakZma9PbisfMfo0cXfsez/K1D9911U/y99yH/1bePxePKWupYR67/a8MAN1153KLLAcUcfJdD7aPEnOv5RGIjFgG7JQmBhwpjdBqcAJhPMbdlEMoNqfPTrp4w3GDVMwk1CYEIDlrBx3sepZeHUE2EyAzgwH5IqaA2GVs6GceP11+nIfcj06fraJ848XqBOD0YWDwtD1rNEZ5fkpBR9JuyYOiRIJdW7dtnW7dskgaCTU8+4T1lvfZfM1DR9b9wk/mDAUpLT9wjWMLx/LIM4AUS0YhhvmtfJnNNxnHTzsMMI123YYG+/+67NPv00sbU33n5HpVthkQWF+Uq3njp1sn3+2WdWUTHCSot7aaPyd3TY1s2bbNYpJ9nmDevVXACvNda8cKRLzJp6IfUNreqDyJjA3shIRP4g0AVg/Pa3jyZqXph9/NEnCjC6iS1IWZdeerGYI49rr7tGTgvqtSCNMa4021UFPn+7xg97J9IUjh3uv3Mi6mN/+MNTKtSE/INWW1tbb/vuv5+6yVDPBPZKEk8E2cnjJOB876wz7ZzTT98jWKNfa/yTkxw3T2qaGD9MlsSiSFdA4088gDIJMOl169drTkMSkpOSJHlxejnx+Jk2euQoNV9mrlKTG9cSGxwgS42R7Tt3ipUXFGbaunXbVSSMsV366WeSCkkO4zu/9c7bSkIaMWyolZWU6H14HoDNeLFhcHJ0Mz1x7jAfOPUwb9gcS0t6W1ckGvJ4PA3btu9c1Nba8mrv8r5L00rSGyaWfZf9+F/Fvb9//d7CrJPr26z/j6+/8plAu2/c0UcfnTZp/DhNqgVvv6VdnwXL8RK9monEYuJYSAIM7g9kEZIOSGphwtErEUDGsuempwPETE4YOlXMAElezx8lYITDAmtpfa2tWljBrk4tAuQVwOPzT5fpWmYed5w08rPOOF3yCV3NmfCAmJJV0J/jcSp1JNpVhRVAQ2bZVVcnlk1QDGmGhB60cL4PzJrXo7cC1t6UjH8JrP+ZDGKxiKUkOW4Ll3lLG080gK2sqrFeJcX20cef2Jqv1qrZA8CjXoRZ6Zae4bUpUybZzm3bpbGSNu7zdVhDXZ21t7bYqbNOtq2bNlpn0G9ZWZlye1BIiFNK3779zOcPmTclTXq1I4PkOp1mgiFZ1fDQk2pNRh8nKDY3bJRc3+2332533nmHPOCAC8kqsGu8zEgGPXs6qeiSIZIcbZ4kKbIRkcBwgfC8W37xc5s3d76j3Xs85u9ot54lZTZr9mxrbW3Xxknd7TS15ooqHsBmdebs2XbemWd+I7OWvORNEVjTvR1XEUk1pOzTwxFmzanG3xlURiTziQ1fVf+aWxy/e4dPafhHH3mknXHa6TrJAdg8h3wDThpDhw5XGjqkoGZXnVwh7ATMl1276hQoLS4pE5FBs25orLPDDjnYinr2lFOKa0Ba5LtBEgB91hTgjjzC+7kp+MwnuYw8yRrDpGRvc1tb64aqyspXcwqK3hnaZ8DOYcNyG/+7Aevb/H57C1invvj6wgl33nXXYxee/8NRTJrxY0YLMOg6TXCE6DcAjZ5NkgR/J1ONqD5aNtF/nCGwZFJ1ARYmJmwOlsORmEXF/7FYCALxh/dAWnHrO7CYYbZE9QFzGBGLHG0ZUIGpAOID+/eXLjl71ima9IB1jx4F0qxZPAw878Wx2s3EA6wBqqqaGumWsEOuDQvW0MFDHLkkNU0/SapRwkVq1jeC9T+XQWLyNcsPnOj6zRjQ708lZFNStXm9s/B9W7xkqQCCIF9OHmVJQxaNR6xf/z5i1ixYPNQkHXUFA9bUUG9FvXrZAftOk3YPWMN4YfLJSU4N6ZKSUktKTpOUwxg4hf2dzRC/McdwmPU111yjDEVsdVmZ2QJrQAMZ6/IrLrNYLGJ3332vknaw2PE+bW0t2pSZC6WlJfbewnflMT7zzDPlb2acAaTf/f73Nnf+PF0/mjTfi011QP9B1n/gAGWIcqKgATAadltbuxOc9Hrt7DPPtDNnzTLvHjTrIK3HkNbUgi0sZg1YA5aAtYckI09M18P3pS8oHeXRhpmrWzdtlh0Ud40SqeImJowUdMThM/Tebu9JyMjGjZtFNvY/4CDdu51V1QJvTiTc27Z2TjjZYvfz5r5sP7vpZjVkRjLi/jJXuV+sG0gHFQjZCJCbKHblEhriKerIA3HwpkmSo0dwPB6vqqre9V5XKPxm+bD+y4tTejcOGODp/DaD7H/Xd98rwHpbPJ7++9vvP2L7ju13zDrp5H2YKAW5OU5GYl2tmABHWDRMjsgsQoHMO+9I/ySAxEInq41EF5c9EDRkYZNcA2sFuF1QB1Bh17yOoKU6kyfKT7JZuGBNujNZkjB6Fs7E8eP0ebFIRHIMrb+oMQFYw/SC/mCiJoNT46Mz6NQZRgcFfAFOjrJY+WCLsHrsZFjdeADW0pgTzQe+SQaheNI/l0GiFvS16f95T7cqXnpaho78sO0vPv/SPlm6xFra2gVyaPuBYKe+/74H7Gc5uRmSP9iwmuobxAhLSott+9Yt1qd3b+MExPFem1RaimpVUBQKNwhOj9S0LEtNzehmwK7nG3CEWT/wwEMKfHV2hgRwACksD2CDSd9ww3XWr1+R/fnPr6n1GHKB27UGSYl7wn3cWbldgVo1LsjM1Ib88COP2OfLv7BQJCaQxutOkNhJz/fawYceou7y2yudHpw4dpqbHKbLhn3uWWfZ6SefvEew7opEE2n8TtKWK4PArIOhTmv3tVlmTrbmaVuioqObZg5zJpYAWFZu32HN9Kxsa1cRMK5z+NDBqolD9xnXzUQFSmIvjB8yz+DBQ1VutbG51akJk2g4TMeZDz5YaCNH7GMjR+2jeA7fifHDwkhDDmIFADdtxFhTWFl5T8aXNcgG05xo4MtmJNdMIBDPzMxu6gx1bdiybccLxSXF71pyau3B4wa0/neB1rf1ffYKsI7H46kfLFt92I6d2+cM6NtvNJOOCDx+2XiScxwmVZcjMIDLjk8whcWOrAALIUgH2MJ+ARbAmOMdLZmeeeY5TXbYA4kwboIHzQYAYvRspxymU3cD9oGmCIiiX1JTBG83n7HftKl6/x75+XKFnD77VG0AgDXtqwBr1RXmaI7/2eMUhKcuCPICC2bz1q36O+/J5+J+QF+U1c+bKmBFswZcIsQG9+AGccH6H8sgUYuG2DyoWheVtOMmBnV2hZwN7733rb3dp2QY5JzPP18uoMbmBiPEw8sYwgTx74bCXbbftH1t6ZJPdO2HTj9I96ajDS8wroZsJWkU93JiAjBrvMGMhaoKJmpXkwnItVDDgxrTFKwCUABaxoPxv/vuu+zmm3/quGRSHK+4+3q+L2CHZQ0WP2XqJG02gDwbCtLXLT//uXUEOy0lPVWFqChTy4mC8cWmNmHSJCVccR+onsd88/sCum6+yxmnnmrfmz17j2Ad8zhp+5zA/l6zDnR1Wn7PHlZVU+m4lvr2UQsvWC1zhM1GDp8On9XV1lrVjp1WW1Wt+8TmRxYrzprjjjlKMRNIBCyX+/OXRR8L5IcP30c6dHomrg5nojCPmO9sojQkBngJevI9ORUC6JxUOYmqtMHXST6QITY67oUsqAnPeUqac2KIkJVLhyC88l1dkI92rzd917qvvno9Kzv33Z6FuWsLMwc3DBniEQX/7vGfH4G9AqxrauKZ7bHmo2trqn/eFeiskPZncQUV33r3Hdnw8FWff/75CiABsDABtGsCL4C2e6xUM9JotLtx6oRxYzQxYWswCrIdqR8NyKNB40BAIgEIYJUwbN6DBUhnmLvvvU+gzESGuZNWrkDk1ywFL+0Jxx/nsDVzajBg4WMypyS6dqDB8n2QPfBZo6PvqKwUeMPw2DiUbReOCKhCAYeZ4wZRf8h4ipwGLjt260bQkYXnA9b/6IF1j8y3UNCnTiduhH9nZXV3YaEVK1YagJKZgZ87rODt++9/qJ+Mw6BBA6wr0mmFhT20ETJ+BHGpYEjGHN/3wP32d7rDh8L6biW9itRxhvd0nDdpjsSQnq7vC5ACXIAJYItmjc7Mc7FQclQ//vgj7KKLrpSGvXDhuxYKd3Z7g105h8/k+Zy0cAVNmTLeVq9eL6bMiQrAm/Oru+zzVausPeCXbquO7wmvM6cKAoxszpyuXDYdjZs2Eb7/yTNn2oVnn7NHsMbPzjU5FRKRkFMU5HaYdZd5s9LVhNn9/j/60Y8UwHUfKr5Fd5+4WXtrm1XiFKqusca6emtsqreuRCMCxozYBusATZoCUczb1157QwAKSy4v76f4jgu0bMZILZw0OV0yf5GcAH1OishvEBPuBesJIoN84jYy4F75OwPaBKVbk7nas1Dvz3h1Brsi6enpDY3NTevb2tsWpKamv9u3R6/Kioq+zf95qPruFXsFWNfG41lt1U2nNDU2XRvo8FUgDwwbPEiT5Kprfiy2RGAGxwaLCPmDCQOoALBMVtgVbAyghX0z+ZhgB+znaKpMdo55LCw0UZgjmwHHZZi16zNlIvMcKuGRJn7llVfbp59/JlYNK8nKSNfmQEELsuKOPfooaX+UqOQ60qmbgSsAP23CZ63U4WjEqr5uoeV4ZKtVLhUmjyME6xa+aqUDd4WcKm/mEVuLRjz/JbCORyA6MS1ATiTVNbVa0Cxe/Ogc0SmAz8ImNgAATBg7TtfAWMOssB2qnOrq1dpU2OzmvzpXC/ag/Q8QAFM9T510evRSyjUWPAU0405NDdeBwPsDIIAsv0cG4TTE/7P5MVYAErEEapSccOKwJBeuAAAgAElEQVTxFg6HLAV3DLp5QYEyUGHhSAR45tl4AUdOSjOPP1FBZTYVz9fNf38xZ44yRrURkmSS0O5JtyYQyfzhHvDg//Axs9myOZ8+a5addfIp/zJYMx4EGP8GrKlmSGZnos3chRdfJGbsBnvdMghqsBw3+eEhHtQP37p5i7U2NqiuCr9jjiK5MV+mTprq6PDZuZqHBKvdtHbug5s6X1jYUwycz2NM3PWB9u8CON+V+8L44SZxSzvohJqRpnGDbbMpEndhLSkug7wWom2cx9fV1VXV0ta6uL0jMNebkvnlwBJvQ0VFReg7CP7XR2CvAOuGhnhOY6DxjI6O9isrt+8Yrg4w48ZKwyTACAMAuNXItqNDvwc8yPSCDcBMWeDuQmR4CN4BNmNHj9RC5XhH4AeWQZIFix7Q5nm8H5MYNsYERJNW6vKIEfK6kiBCKjALLj83R8wEBiTdb//9BNYwayYwmYxM7lSvVz8JMKpXYDwmsGbCE2DEgcAiYoMhkIl9C7CmB6MWcsyp4fBNYE3Boz0xa3owkkoOKLC4m5qbddx/9Y3XxSj5Oxtfdkam9Ewe/crLNb5cf2ZeVndLLY7R3qRkyUkL3nhLAH/EjBndSUeMS35egcqtepPochO1lORU6cM8l5MQjBgZAHcN/3/TTT+xq6++Wn8HrDnSu/cZ8EtLpwaH9kaBBD0UuTecirhf6LVs3nQJB7Aod0uWK2MbtpjNufde21mzS6wQ8HFrqHAq4LO4Hscm16W55cok/Jx98smy7u0pwLg7s1Zm6N8x6xRqpXQGnTT95GS76NJLdN1IXDyYM1SCZHzQ+1WwKxq1RuID1VXq5fnmgtd1L9iUkEf4LgA2856MR74LHWKQqbhHADpBd+aaP9Aphwt/Z/x5DiSHDQPHDJZXgp5s5pxYYehcE/EY7ufL817Ra/g9z2MOcR1sHm5NGlU89CRzWqxtb23b0BUOLUjzpi7Iz8ytGvedlv0vo/VeAdabmuK5Fmo5q7am9vLPli4bBvOrGD5M8keffuWamOz8ODxYcLAoWCBZWvy57bbbBOZMSFg5AUMeHBf3mzbe3nzzPTkLmFwUfoKNwTwAYNgiUgiv5XewEzYBkguoLdLU0mYvz31FrJFFkJGWamPHjrTX5r8hoD9yxuGSQWDWLBqXWbtgHU9gKTIIx2E+G816xaqVej2LlKMxKdoABMxaGmjYOVrHYyqZ909lkD2BNQnO4a5OgbUq5YVC5g8EHLfA3Ffs8y8+lfwACNIFHs8y7A7POL8HQJNS06xHr55Os4SqagEaQABYc51HH3WUZINUb5o2QECJ13piHt0r3BZsQm4CBoAKmwXwea/HH39M7do44XDMpwIgQM7nEbDEJojLBDbOMX7EiArdQ8YOueOXv7xNLpCdO6o0Rjh8sHJybdV19Xb/ww/b5h3b9G8FGRM1VBgP7jOnApg1RZL4vsw9rpvNCrD+/lln/afBGtnMlUGwAyKHKKs1yWOXXHqptft9zvjGY5ozACDXBqt2+y+me1MpC2JpySn2mwce0CmMxgacwDghMV/ZaM887XQFEPNzaZ+Wq3FBOuK7HHbYDBs2fKRiBrh4uM+waO4F48k6oSgW6+qss84S6VBQsblZ7hFlrq5eKbmJBwFfpC7GCLBnHrljBVgnfPzBQCBQ2dLYtKSprXVen/IhnxdmBhuGDBnynZb9DbC9V4D1luZ4XiTYdNZXa766YsNX64bAkosKe8iDTEsjAI3J6QYNYcIcYckoBHCxHDE5mTy4K2AXAAeySWZ6qv3s5ps0QWFSsC4WIv/mGI11DjmAiQyQwrbJWCSJ4JV581VIigQDWAaBTLfB6wcLF+pYiRuEjcIFODTr3WUQnBcsNKxP6NQsqM+XL7dNWzZ3tx4j0EPLKxYwzJoHYI1jhADj/zFYc6wOYQmLqL41J4/OUKcKVb38youyLKqTeI98G10xUsWpOI6zEDPSU+WP7oxErbx/P8cl4vMrDRw56JNPlui1Y8eMc04SCR+127GGmhl8769Wr5EkMnCg0w2cewPrxbkBw/7Zz25WyVJYH3WgiSnIdxzoUPYkJUfXrV8rP7Ca2CaO/2wCBJ6XLftU70NBKDY7Ao5sqjBxtOq7H3zQ1m3a5HROD2MrdFqEcZ2wRYAJGYzNQXXKs7L0/fn7D84918469dT/FFh7kpIlgzjWvS5Ly8jS+KhhssUF1vjnmdfEJLhmCkhxfV3BoICY+VmQl2952TlWv7Pa3nvnLZ281q3/ypHgJLw7vSAvOP/7agOG9ZMELk52RUW9dMogq3HYcLJ0Z2n+8l3dpBc+h82NsceCqjjR1xmunEBZAySCQYh6FhVJduLeIAUiHcKsqYHDGlOWbjSqP7uV6o1ZNFofM9tSVVv/clp23rulOVnVo0f3a/mXaea38Il7BVjXx+PZW9ds/cHKFV9enZedU86RjIJB++67r7LLmFiu95UjMtIB9TpgxESxWXRMPNgDzBogBtzHjh1tr8+bb0888Xtp1DAImAssGSAhMg8Dgl0zmXkfFi4aKosIRt3WEdRPGLcYWzQiFhgJOUkdp55yssAaKx9gm5qS4lTPSyTZwKwdz3JMOjUTmu4sADfXSGIN1jXcILKUxZ2aE4A1CzwYCO8RrEkL/2cyCMyMdlr8JODYGaJLd8iSU1Pstdfn67QyalSF3CK9CnoIGKn94fd1KMBJcaeuaNz69O2nOuCMa0NDk3y+FPnne+OL5jvhrtB1R520dgGu368ehIAp9ZVxjSA5MMY/+MF5tnDhB/bkk0+ojjRgyX1mw+R5w0cMtsbGJtUA+XLFF9qYCYZRYwQg+slPbhLoU1KUz8rOcholI5OQUUqSS93XjSYeevQRW7dpY/eRncCvC9a4TmDWsFGumd8zt5rq662otNQuvuCCb0yKwQ2i9/M6Hc6RQVxmDclgowJU0zMzBc6XXH6ZBROdgzqjYYEn9jiew8NlqjBcWHVazGO/++0jimFEIs7JoLWtxap27tB8vvbHV8kySjXDDxd9YFMmTtIJSTZCb5p9vny1vf3OQiXTsNlxz13Sw4mIzQnmzAaFjs3YITtyDxjP0t69JRFSlwXyw2kEwhHw+RLFn/6abCXgpsNRUpJaoqWmp3dV1dVvDYVDi0Lh6LzUlIw15b2SGr9j2f94J9orwHpbSzy/vnrzeV8uX3nVwH79+rLT9yktURAqhOaqGhLLJTcAmCxWGBgMDzcIkxbwJYMLAGWiY0MDhLBCzZ8/V7ow7gJqM6AZ8l7o1zBrNHKO1Ew2uqYA/GRE3vCTG23tuk322huvS1LBidLa3KTgFynXMOszTz+tm1mz4F1mjQwib7PfqTBJRTaaD8DYVq1ZI0mEDYENBzcEYK2EHCx76KvBToF1ZzDyXwJrJgA2SFidC9bUSF74wXsaq2FDB6urOdp2Tk62TgjUng4nynRGYh7LL+yp0qDIBaSLMzZY7WDWpGfzQJcGICiMpOOwx6k5UV1ZKW2fEgIAwjvvvKX7w71Fwlq06AP1F2TjAjy6Qo4fHhB95523rb6hxr73vTNVAApAd7u51Nc1qq4Heiyb78ABgwV8+OwBHKyKwa+B49Y759i6DZvMPI4exT1yTgKpAjBASY0AvKnajNhYIAsVFfvYiSecYGcQ/N1DUszfgzXM2gVrBehSnFKn3MtQJGKXXHm5hbBmpqdZMBLSdyUAig/fzaKFpcpZ5Em2ttome/v1BU4Z2WjImhsbrL2jzep21chSOvO4Y+T2oeDW7NmzVJ531qkn22GHHGrZOXnmC0TNH+hSFiSnFxxVY8cOtzVrNmu8uGfMA34yDmyWzHXWhZxRpb21Togn8Jxp06Y4ltpotDvZSuOaKAPrbtSc0Fi7qdnZzPXqluaW1f5g6B1vatp7mbk5ld/5sv//gL1XgPW6qvbCjNT4lUsWL/1Baoq39OGHf23X/fgaHWepukfFN0CgsLBA/RhhZSzeU045yQYOHGzDhg22pUs/sw0b1glMSJ6YNnmavf7Gq0oHx3PLQgQ8+MOEZFG6yTT8zvVgo9XBwilsj/d4245qMWkYCGBNogGAjAaJxnjkkTP+RgZBs5ZP2uuAF/5UFisLF2bNsRIJBBsc14CsgJfYBWt81k5KtE9tsWCqThlUmF+XMv0oEZrkTRUT5v/xQ3to07XbTxgoABUP4Y91bGXBUNDC0bBlZWfYx0sWC6TTaGKQkarFR+1l2pNxvdRBBkhCkbilZ2VbYX6huppPGDvBcvLRR51aEmiVTlJOsuO/7XJsekgogCuuBqQPxpdj82WXXSLgZnPcuHG9xolu6AA4GjVsnPrTsO3hw4faIYdOV4EsgBnW/NQzz+le0s6MOh+UNAVUAr6gNo9bf/ZzBZs5YYWjcbvr/vts9br1AjqdcKLRhP7rlfaOvMP8ILinqnaRiK5t0qSJNmH8eNufGtH/h2DtVE90StLiqAGsL7/yCgvFopK4OsMhKyjsYS1tbY57IxpJbEAhdXgvyM615po6m//nlxxJJd0r6yiNImDWc+bcbmUlRRqz/Pw8O+Xkk1V4jM2eDfXoo4+1I4883urqGqRVr1q1Qhsk6wq3E/eXDZIiUQA2JxvaimXl5EgGhEj86lf3aO5DkBgfslnZONCZuGeMqcoqEOtIJGgx19zgI9+VE5qZdXT4AjvaOnwLPZ6kN7J65q0ND+tbf7DH4xwpvnso6/nf/lHV3l7YUNV4VXFx8Q2zZs1Knn7g/rLZwa5y8vLsmT89bWWlfZQ2u37tBnviD7+3n/7kZispLbLsjGwrLS1WN5Pq6koVuyGR48/PvygND/bBcRlwJarNwoZNIWsAyqSRw/IIJiKtwLzRUzniH3DA/rZq9Xo9h8QXju+9igoVvWeSHnzgQTZl6kS76aab7aQTTlRkPRgMdDsK5KigoSqdSiIxsSeOxes3bhTLBMSQE27+6Y2qC6E6zOGQFkc0ErauhDOEhR3wd6o3YnubT9Xw6DgCuKk9lydmSdRbpuFe1CwS5zRi5kEC8RCk5GhKgdOotbY1W1lZieyMtbU1lpbuJDkA6Hk5uXqd23WbMaM6HgkX3mRaiHksP7fAiktLLDMzS8CG2wOwaGnvcDL5zGGuNNllLKkex4nnpBNOEIDecN218vJy7byeRe5JNrHKeDymwOuyZUusfEB/JYMAKDx/7ivzbelnn1pdfaNN3m9f27pthxUVlej7O8lHlItKsjm332EVI0bo1NPh99uvHrjftlbu0HcCmHd3MLCBcB9wxQCsBM+QRnhwb4449FC7+PzzBdZudmB3PWtPorGxOYFUZBDAKzsnV64jTgCubFTau6+egwxy0y236IQFs6ZiXn6PAmXpuu6bWNxjnV0BK+83wKp2bLdwu9/emDvXkRySTBIVJ8bW5ha7447brHdpcbdN7+zzzrW62gaNP+wXbXncmDE6mfDdIhGnEQaEhLnM90faUAmAtAxtFBS0yssvkL69ePFSm3HYoSqryxpgPhB0ZDOWUyctzcnOTbhsnGSjFH2Gc6qg3Vm024ETM7qMRWu6wuG1AX/nK/6uyOIRY8ZUDin0tP/bg9T/wAXuFWDdGo8XdDT6b3zt1fln/unZp8uo7wCQJnu99tnny5RMwqTgd7/8xa2aDGR0MTko2YmWSVBHTV5LywQCl112mTyjyB8sUhYOx0AWBWyCyDeBGSYcLIKi9rwfn4F2zbEcBrJm7QZZmtA6YYbbt2/VZKWIPhmOHb42TeR9p07T/3u9jv0KqYUFKS00FlUKN4BAwAk5gQAZAVSAjASFvKzMbrBWsguF/OlMEgqLlXFtLFi+BwwIduOkTTv6sOqJJB5u+rlqgtDLUc0GPGr11NrqgPX2HSQV7Uq4RDo1pk7KvekzeA22uOSkNG0ebDJ8Hs1tYbDeBKtCHuFa6J7NPVi7Zp3GnqYPbHpBv8P0amtq5DwYPbJC94U6I7wPTFBZfEG/fbDoQ3VXmX7oIWLVgM6LL7wgH/FnX3xpAFn5oIF27HEz7YOPFifKeDpAjS7PUfyu22+3kftUWFtLi7rK3/3gA7Zp+1Zt/Iwb3xEWydjggMARsej99238pElOjKS5WYySOXLV5Zfb+d/73h7B2q26hxVP2aHhiC1YsEDaPABZvatOzS9cf/IVV13lZMD2LLSGpkbr3bevqjGSfQjTZtzDkYjsi7W7qq1hZ7W9MX+euvNwrwMdHep+QxEt6nrArJnvFFyCmDS3tmljCoXZqNHy05TUdPwxx9qRRzmnG05obJwEQfFpT5k8zQYOGaKNloMccwArI++LhXDIoEEqBMXYEGBkE+Y0irTCGnILQLE58N3YvPlJIlK4q0vB0JiqoSu7HgLT2hmKbA+Fo4uqG+reGz54xJfeSGFDRYXnW+3L3ivAurajo6h6e+3599533yXFvQrLCCYpaGdmS5cttu07HfcAC6tf33IBHBMGECZiDrACwoDm7FmnCqCZWIAgkW0CiEwkfrr1rwF4dG0WLv5RmAbOEpgVbI6Fxmt2Vu4SSyopLk4kVThp2pdfcrG9/voCK+tdIjAr79NXE5jjKAsOZkfBeOmQsagFO7v0/6npmfL2Il/AbmF1BBhzMzMc0A2HHAsfujGLMG4Ca3WqNgdI2Qi4Rrf4lOsddsEacHT/0B6M/8dZQedriiG5YF2XaIbgMiJ9bkImQGIAhDPSnc7jYtnJyd2uC8zPSjIJx3Qtc199Ta4cMkWx4t12+xy14GpradXJ5s/PPyfQnfvyKzZ2bAUF8Wzbth0KjgGif37pz/KVz5x5nJX0LtNGhtcXax9Bv5TUNIOhDttnHzvymGNt3vw3VN6V9KG/B+tRFSPN195qnV9LZ79+7FGb+/qruu9u1iSgypzBHQSooskCOGzabp0Y7ukpJ55oV1500R7Bmk1KBapwe+DoCIWVMYvmy7979+0nQAOQcR1dfNmlur+FPXuKhOQVFEoeY/Mgm1Sp3bGoCAiZjPU7quy1ua9YcpJz+nDBGrkKKx3BP9eSSJGzYFdI49nU3KqysVg3afZMc4OBAwdojk+eMlGbNLIGmysSx5AhQ+2wQ2dIzkJylLTkD8qSyliwBiA21IB3tXVS2PF6Mzfc0g9u8JafxHVwuADW3FtKRyDPsa4p1xKJxmsi8ejarTt2zi8sLFnUZ+DAXcN7eRJ2l/8BKvtv9hF7BVhvqGzsPfelF69dtWrV6bNnnVwEUKIrsxhrdlVZUUmxWDEL6/TZp2lCs5h5zl8++FAAwWQHlN58Y4FYMqAL0wD0AWkmNdokHlFAkg2ByQfbgzVQuxpGDUCzmFnAvP/qNesVIHMDhvRWxAfcFQiKId71qzli4EgIAGpmZoamgHs0ZsEyScORqGMPS8tQQBNtl+vguE1SSHZ6otpeJOz034u6Hb6d7tYANN/bre/B94Dhs0ntrhG6f++eh4l+gYA1zJq+hMhGFD5is+MkwDUKiFOdhgCwedWfzsm3vLzCRAsupxgTi00Ww0TnGrRpAO6Sy6+QVIR8xfN+cettstG9/95Ce+ihhywWCcllMOOwwzVOPQrydImcVF6ZN9eGDh9qBx7s6NN00eEeoq/ynZkPQ4aNEBtNy8qxKVOn2tz5b2gciRtqY0IGSUqyObfdLhtie1uLdX1dk+Wan/xUbbeID2zesMFyC5wWW8yX008/XQyW+w8BYBMFtNlU+dyf3nCDnXPaaXsEa2IHzBfASNa/7BzZ3AjIMWcHDh6qnySiDBoyWMD91Yb1spDiCsnvAVg7yVgkzzD+bO6MJbVC2hqa7JWXXjYgLi01xTr9fseb7Wu3+++9R/Nan/+1+4Y4CwyWudfe4df3YICoUMjmRCAy4PfbjBmHy6sOgHMvef2aNWvFiMeMHmd9+pRrTmDH9LW1SyYh8YjPIB6A/s3rqC1OwB8pCVur8xkezRfeE3tfVkZiXqszmkfsXd3uxbTVcLgxJzd/15YdOxY0N7S8P3To0DXjhvWs83g8/9jm9G8GsP+dl7NXgPWmqqY+//H4736RnZ193PQD9+/FYlId6uXLrbJqh8088QSVvmSC0VjWrfULy1y3Zq3+Txlr4bCdesosMRfAGmcArg9YLgvRTSbg3wQXYdOwcAKHHIlhiIAWxz+YzdChA23xki/F8AYOGKCjNAEWFtIPzj1PrPi9hU7lPyY+k9SfSHiAxcGcBJ67gXVKarpAGvbCT7dZb4Y3YYFK6IqANcIGbgcXrGFQgLVrTXQa4DruEem2SU5RIZdpS/6g7oSKJ6WIWdMv0QVrxkHAG4t1g7WTIk4ZVTIqqfaWZ+lpTlnT3eUW6mxoo4gniTHeNucOeaE5MeDLXblqlTazzmBQPl4W9fQDDrDGBj4fz69TGOrVV+fJv1tQWCCQYvN69LHHbPnKFRbs9Ov+9Soqsn79BjiBqiRvN1gTqCXNnW7rfE+yK++cM8cqRgxXnWjqRz/7/J9t3muvShpQd3WYayQirZYSBtjWkLkYS8ZDDSAyMyXRnDZrll1+4YV7BGtLTnFOPUkeZ9NL8SptmzEANPncgp6FTu/Mzk5lXvqCAc0ZYhjEYlxLJ30fGX/0b059O7fvsLbGVnvhT8/LK4/3PYztz+u1gL9DSWO07eK9kS+o+8HrBfgRrM5RsXXmIp/HqWpXdaVlZKSJjJCpShYjzy/q2Utr6ONFH4ukQF6Ik5SW9tZ4IQ2xfiBGyrSNxcTsWS9sdjTx4HWyrXq9ug684f6ONnmheDj1agh8O0HpOPZQr9camps7M9Ky6gKdXat3bN8xr1ef0g+GlQzZ9W1r1rtXgPX2Bn/p2pUrrs/Kyjw7NSWpAFCAMVDwKL8g115f8IaCIiRBjBszVkyOm4022KfUCRQySWCo1ZVVAmbqV5AZiK0LMIHVumVS3dKQTLT77rtP+jXRc0fGyNfEZhKxoDdt3i4Qmn7QQQraoKWSOPD2gjcVpHz2uaedug3ZOaqrDItSWnp+njW1tDjBxoRmzaJCs8brCs6xOEjigY2m0W8R5hpxgjSANQG99vYOx8KXkEEAa5iMq1mr0UFCu3alD7fuhBZIooQnvlccEUgKgHVl5Q5ram5w0psTYA0oO5XV0jUGmZnZ0qjdzUAB0IQ27hZF8nUEtFjrmxolVeFvBkQOnzFDCz43x+kBiZOH8p65WXRHd+4d9/Hcc8+Wtl/Qs4f98amn1DIN0Crs1dPyCvK1keLuYdNQL0dPsk3b/wB77fUFYtb4enVNsZh5k5Ps7rvuMmQQgsDcz4ce/q19+NFHAmOO6jwXfz3zArbNvaPOCD55eiSi6bIZAnQXX3ihXfrDH+4RrH3Bzm4ZhPGhmiHAxQbP5uoGppF2YJ6lZWXSeiVHTJsqzZisUu4ZurYkqbRUG7VPhfIGmhqa7ek/PmWRUGci8Byy9ARYM3d75Oc5MkiKV2AtoOZUFqEPp0dxj4MPO1SnqC1bNluP/Fxbs2aVbdm82fadMlnjcNCBB8oBU1jQwzpa23QSbW5uFfgOGTxM0ghzlj/IijyYJ+QoMKeRu8guZYMB0FkDrEf83tlZGSpUJQlEmrVzAnYBOxqNKf5BcNPMWrKzcyurq6vndrR1vDNg+MDNowd9e9qI7RVgXeeLF/tbm+4JhcMn+jvaspA7mEQAQoo3yU49bbacFqSMEzBjcsKGmIBZ6RnKtEI/I8A1bcpUaXBMPlLGmXBkJBLFZmHCyvmdWwgI1geYAH4sGIDSYch+HV03b9mhz+rbp48dffQMFcGHjQ3qP0Ds+7LLL9HraU6qQjctzd3vRZcZ2ZuiEQUYAY+MLKd0JcyaIA9/Z1Oh/sTuYI1mTS0JiuFTZ1mV3ZKTBSSANWDqgvLuwUVVcdvtD/ZC+b/TUtVuizGj5GlV1c7umh6Opp2ipgR8d/oR8v60vHKkkbhAwA1cirmL95vGCffDgEFDJDlx7wh8/fjaa5RAwWYBY0Ve4L0aauvEtHE8YB8rKyu1z5d/qQW/7LNPxQRx0JT362cDhwzqrquSmpom6xuLfdLkqYoX7KjcKUbNdwx3BZWKff+999r4sWOklZMpeP8Dv7FPv/hCAIIfH+cPshanIk5VnK5wB3GNzTU1lpeo2sj3/cn119vZs2fvEazjSY4bwjnam6V4UzUPiZ9wvwmtsQFwHxkrPvP9Dz7QOCFEA9o0U3ZLINCUgbGlvRfPaW1uU0JKV9DvzCuKcnm95utoE9FgzrlzA7AmsAjgc8+iHrO0zCyNJSdVPOwb1q23pqZGC/jwlFdaZkaG5vIRMw5TYDYj1QlItja3ik0HgmErLi51krkSHZPQrbkWyAYbCqBN4BFph+A5+QwA/oAB/eycs8+y5OS/dipyN3w2AM0nS1bBNE49jGNHuz+YlZVVGw5Hlq3buGn+wCFDP8lKKqv7NgQf9wqwbo/HC7es23ZrR0fHmZnpqXmAI5H54tJSu+baq+3DvywS4yIgBHMGHDlCwzbHjBwlYOEoDdO96MIfSetEGwRsSZCgWSjgDSAxoQiAAUq4FjiuwjYBExVZqqrSMRhAgrEvXfaF9PHTTztNRYLwgPO5J808QYvw8BmHOhXVPE6taqxKFIunXRTyBQwNzRSXAJsMzJr34//5Dhy7OY7vDtZOMZ+IwNrvDyjAyEQGzHk+mw4nANi/6x12037dDQdgVK3iRCcTMetIxOobalVv2ql+19jNrMlAhOVxekCrZgwASF4j3V2OEof983cyMt30YjlU2jo0LiRdAMLX33iDAyKJoy7Xx+J+/tnndG9xJuAvZmH/4Y9PChgArz7lfa2sd2+1GiNWIf3V36F2XwQZaXQLu3vx5Vc0jvjTcZwEeY4nyR564D6bMnmi+do7LBDssgcefNiWfPqpNnvuL4E/roPYBHOCsYQFO+VcHduZm5RCp5hvCjC6Mgj1ySU3paZJs0bjhWVmZGcmSo5iTYwrVgJRCASd4k6VNdXaRA6cfpDuKXW+GVd+x2GJlhUAACAASURBVAbS1tKuOu5kDNLUgUCjKvV9fZq77967NecZIz77yquvUsCX6zcqNyZ7rT0QtAMOctxNxCt4Hm6Q6qpKa25qMH87Y2sqCNW7rESnkgljx1rv4hJJK1u27LClyz7TxsGcIRjOxqK2b4mOSqwD5DxOQWyEkCX+TQbxGafPFli7Ga5/PZ0548UJwJVuqKzI3A8Gg/FYONKQmpW9cXtt7XMZ+bkf5Ofk144bUPC/usHBXgHWjYF479qa6tuikcisdWtXZzGJCWS89/778lTvf+ABSpVFv2RBAsbcYDTmiePGC7D4HRNhwrjx0paZSAAz2iP1DwgCAvY4EgiMcBRGNiHK7U4W2AKTEKkBTQ+g37qtUpLM5q+7yfC69eudzi6HTj9YrPi4448Rk4FZA9rYHFz9GIbI5MNn3ZpoF5WZnavPrKmpFbjBdKkcCFizmPnpVOvzW25ennFMhGkBvjzfrV7ndvJ29cFurTIc1nNYwLI25hfotVj3WMRt7S2qBQIDUhCURZ1o9cX3z8stUEDJAWVH73Yf3RKIevM5OiRjxTh8uXKlMhGRlAja0jJLoBFzQB4pio1xxmGHSRooKCwUCLEJU/g/2BmSZW/02DGysHlTU63N1yaW7YBomhX06CEfMGD/9NPPihHDppFCaqp26u9P/P53NmH8WDkp2CxfeGGeeVJSFB+gLRZj4mr6pM0D1rBsJBK3sp3bRPbKyy6TDBKl8W1i08KqJ384vmc2Q6xooZA+y02CYo4hhUAiQEKe625sxF2Q1cj4ZOz5rlwT4wzwwlDZRNwgHVXzmHeKPcSpYujRfKyrqVHiEIFaGLs3NV1AyubOe8op5Em2zljMJk2Zovd2G0yTBEUyFOcjdHHKsLY0N1oo4LeB/QfIljrzmGNs6PARakyRmZUjAKajDDV5GDfmjqODt+i9HSY9QOPMfGZzoLrlqNEVAnlOvqwbOq5Lr+9yrKhYLpnDXJs6zGdkONZKlK2kpI5ANL652df+XqDd/3Z+ftZam7RP4//WRJq9AqyrmwJ9fe3t93SFuk5c/vmnXiYjE4BOH0OHDbZjjz9OC4Eg1fLPv+gGOY7Zr7z4ktwZRPMBvv7l/QQiLADeB9ClKA0BRCYcDXV5b1g1YI7XlMXGAuUYD+uCuQDUSDGhsFPf+Je33ioGNmvWyQp00oaJ10w/+MA9gjXX4aVMZrBTJwIi4A5oRLWhwCxJNyfAKDmC1BcCQ36fpQv8Ofj+c7BmUbqasuuIEWh83f0DgGioqxeDw6XCoiBoB6vcsmVTt0YPEPIc9GmAGhYkvTshffy9w0SBxgRYs7CQNa674QaNKZIUYIPOzvVQUJ+kFk4EFM4q79NH43b9jTdqARNkQ89Mz8iyo489xoZX7GPNLS2SjkgeSU4EQFnEbNbIR8QXHnvscavcsVMSCAHGgK/D6nZV2/N/etYOOuhAFZ2ifdqbb75vHy9ZotgA18CcYEPmupEgGGvAlTHkvssepwp3TiEnmLUn5qRW8whFndKxVDtUMDA1zQmqpaU6p6hoTMwZsKanY4rXK8COhSM6Yc0+ZbZkEvee8X/8XaUJEmwVeW3CeMfP3NreIYmIOupsumjXBBqrd+5URme/8j4C69SvC4YB1h2BQHdRJsA6kpRkk6fua+XlfaSJK/uT4B4pVGRQ5uZZQ32dNdbuspaGeouFIla5Y5sNHTLYehb2slmzT7M+vcs1HmzwnHp5sDZI12cseE/kRdYf95bSEGxIbKo4bmiicNmlV9jME46z4UOHCfDJM9AcDUe6Mylh6F3BkNaJSARF3GLxzq5otD4SCq0ORaPzzJP8oTcrr27/4b3+11n89gqw3lrT0i8WjTywePHiI/JysjJYUPy55777lG7M0RgwUZH0nZWaMAT/AJMbrr1ODI2JouIzWdna1ZlAvIfsd6tXa4HTwxFLFYWa0A5ZvByLmWCwSv6t2rwqRJNqM2YcZh2+kP3sZz+zjz/6SMB/443Xa+LS7ZsFv9/+0/YI1mJdaakKPKkHoiWpeBOuCd6Hv+MQSE9xMv+o0SEfa6hLQOWCNc/9e2YNSKgcacIJ0g0AiXRfMd/mFn0fstdYHFSzY0w41gK6jCnfmc4ulNKkg4qyImOOzOEm3XSza1IkdX5wHmRTsuFt2rpZpyFOL1zT+g0bJBO99OKL3dmiXD86/R133GFLlyxznDexuGVkZVlBr0I76thjbNDgocroQybAm8zpCTDnJ6eJtuY2gdhjjzxqdbtqHU/716eToN9nI4YNsWt+fJWNqqjQ8Z5iTHff+2t7ed48q6+tVRo17+PWLYch8nqCnbtn4/G9mG+zTjrJrr7kEnUtck8ugLVAxk1CSnaaTPw9WEMQUjPSVWKWQDFt3gD42bNOE1i7D9c9wXwD7AEqHmTiIs2dc965KgGMr1run2SP5eflWNDnk5+b61TgOi1NjBawlmSW7NW4UW972n772cDBQzT/WBehROo9Oj8nQn97m1wmsVCXQHvZ0sWWoUa5jjR25BFHC3jZLNn0GDM3kAhRcjMa3aqFrEUYNvMHUIdxz5lzl/XuXao4D2s3LZVyCZlaO7yO8rucgllTKifreLEtinmEdRCLN/sCwS0+X8fbUUt6Kz83a0uW9W/+36Rl7xVgXd0cKF+1YsXd9fX1M/NystLYpZV+THfwTmxJMe3cHFk5HnFspa7DVVddZYEOn3y8jg7cavFoTMDL3wkqquhMPK4gI1XF0KHZ7TluMuHwXgPSsG3cAQACxzYmJizxsd89oeJOkyZOVEq6z9cu8KvfVatFMnWa04l7TzIIx1KfP6AJmJWTJ0mgsbFZQS+ChXyPJBwjgYCSYjgC0yGc4zPWPb6/m8TgyiCcApw0cYcFu4/dZQt+51r3qLchvbu9RScId2OS+8Obbunp+KhTEpqnY/9zNwHXeuVE8RM2rARYEbRSO67yPrJLMhY6xiYlabwP2H9/JVLwXRk3pCfuH6yNZCcCk7hBYOLTDzvU+g8abPUNDXI0NLY0C4S4hwA/QFu1o0rs7Mkn/mBNDU5qdeWO7arXEvC3yeY2bdpUS/bElfX4h6eesw8WfSyAdTV/V+5gDqELcz1cN2MC8PCHcTlj9my79vLLLYmOPdGoPosGuRqXhHwEeLvMmvGBWRPbQKLgRBVPTjF0bXUu93hklYN1uo8kS7aOjjZt3k6cwKk7LmkkKVmnSuZ9cVEv+/zTZbZpwzoBHqVvr736amnxzJt/BNZY5bhewHrYiH30HXDaOAW3Op3P6eyyWDSskx39M7dv3GAfLHzPujoDZtGYapSgg7P+KJ7GumFtuVnBrB9IDL93pTe3TypgTd0Rrg0HDPVwWHvkKlTRt7OjQ+tMm3Bbmzan9pZW1Z6J0COUU1cyNW+StO4j0VgwHA7v6gpHVoQj0deisdinRaW9d43ul/+/ovTqXgHW22tbB2zftv2OXbtqThxVMSINNwEJLdQFof8eBZU4gnEU5ljNzUU+gEn84pafiSUTfWexuenV3HxkkhEjhtqiRR/L1sSkARid8qljBUi8jgAjCxTA5nU8j9cC2mef8wOxnZ/ceKOClnl5OZpknf6AIuHfBNYsPny1/oDT2Tw3v4e8xBTXYfLyXrhBkD/kW444ZTNTODoTyIvGuovUcx27g7VYu9i389jdFeKCNuOlTMQMij45tUFgO2xUXBtJLY57BBnGo4XJZZDByO9dDk3Rp90/x5VBAH+CSTV1uxL9MNu0cS54600lSowdPUbvAyAyvmjNyB/NLU7lQwKuUQ/qaZICYYOGDVX5WACOrjZsDgB1Tlau7kt9TZ0KLMGsN3y1Tkf4aLhL3eEPOfgANTAo793btm3dbMkpqfbgI7+zd977oLtvoAoiUcMjO1tA51abYzxI4ihLyDSM9TVXXaV081QAg56DxAzCamMlsFag1ZxGwDBr/TsWl7ZLUk9SSqrF8acnpzjp8MnJKmIFWLu6eTRMVTyfxXYDa8YZtgl4H37EDPm2S4qLbPLECXK9YFmsq63RibKI7jG7gbUvGHQCjpyQAOtQyKbsv68NH1Gh6w50hYyyus7pIKKCYSTc5KRnWlGvQlv52af20aIPzN/WoflSU1XVnU7OiYxgOODMnOL7sAao1ofmjCyCfQ8CIhJBvZponApO+h2uEZg4QXicJaw5KlgijzEnAXmSmTiJ0C1HJxKaRkQjKt1LApKC6uFIY3u7f3uH3/d+ZzTybkHPgg35vQY1jynx+P+Guexl/9grwHrjjrqBDfWNd/gDvpOi4S4vCw55onrXLuvZq4eKAjEhOIplZzq1NZg07MQ/veFGASvRdyaMN9EaiZtMRB0AJA2XiQWrYcLxf5j7mbB4hGFXTBwmDMdEIvYAKseyu37l2KPGjxun4xwR+fLyMnvv7fedgObEcXtk1iwQJhsZjJI5kr3yF6NZsxkgC+BPRgaRd5oqZSxwisvTqYUAWpx60U5VOBesHf3W6RbOw7XV7f6T3+OKIKBDBiOLuLmlUWPAqUC/p0ATPlj8rzESKngvMgJTLDnFaQbrAPZfMyW1MVDRL9EkgIBpVm62tMiXXvqzrv+wGYcr2LhqxUqdfAg28W+qDCppZMlSy8rNUb0PNHnA+qDDDrGKkSONOs8c47kvNN/lEYvEFfjytfu0Afxqzp22bOlSi4X/P/beA8rK8mr/3md674WBoXfpXRCRoqioBMUSFY0xxqjRqFETY80be8ESNXbFhnRRepPepHcY+lCm935mzpmP3/WcZyRZ/zf5/muZ7wtrZbKyEGbmnPM8z31f997Xvva16+2Si0eqsLxh4xq79+67rUvXThYeGiLZ5VfTZ9nMb75zlBmRDm/P5wZMiAa5BxQ++T5fKt7l5anT73GGyk6YYDGREU4x8AzXXhPwWoHS0L0J0CBkB0rdfX5RbfDMAumICLMg50B1wXr6FJqHHMDkOahdPdyJ6Pmi+ObWC64eP06vRzMRa++8Tp2tb9/eVlFeKpBr09KxOeB3//CnR1VglJTQEyyw5sAfNPh863Jed0OxwmGD9po1xVrBpxyvkbjIaGuZ0cw2rF1l27ducSYW0Zjl82m9sv44aIiuKShDLUJ5ceiRsVAPIoCiHkItgEj85Amm08Q5I82CggTsvA6gzHSfpKRE8dsoiPg3si/0+NwPtxZDI5couYBhF/eb51ff4Kutr/fllpVX7a5rqFtmjWErY2KTTvr6NCs5VwuQ5wRYVzU2ZixbvOqtjIyM8Y/+4WFJszT9pbFR/gbrN8Lx+qQIAaxJpUm/AADM1ol4WSianB1JMS1KQM6CQUaFSoEDAFBnU7IwiABYQHDGUk0kJWmRk2Ly+2w2uML1GzZLjkQ0R4SH0J/F88P6DYrCLxx2wT8Fa23gRr82sXS3jR4VMSnqAdZEHHRTwlVzKBBZK+oKdDACnP8MrF2g/j81xChCIwXHHrXG4Sv5P8oYgIL74GqoBdI4bQTBgTtt5cSNivYDDLUTuQdokAB3XVCYJ3oITbRTpM3UYYeTHkXfp598Stf55JNPB4Y7ZCmFfvKpp61D505qi/ajww0OFQ3Ss3cfNRHB13NvuCfcZ/y1U2nNLiy2ju072Hvv/M1Onzpll158sWUfP2qbNv5g/oZae/mlF23EiIuspKjAgkIj7eU33rI58xbqIOe5SvbGGLKwMN13DkA4a5eT5j6yFlg7E2680a4eM8aiIxxPatnsugONA81Ers4aZ0S+iKzxGEEu6uM+hkZY45kJLJL1hYaq0I0jpFsEZliFJGyBSTYOXRIc+Hud/fJXtzl65yqG7oabt7pGY86iIsPVnNW+TRtnBFpkpD366KNWVVlj6Pu5DlRIPIeBgwZZ1+49pBiBFiHaRtuMQqi4sMgiGIocGm7pqcm2ZOECy9q7V4VMNPIcetQEWPsEO1BaHAxkta5unIiaPcTBxz6kgY1/699voHk8IcreAGroLFGGkY4WncL0iFGjFKwwUIEsFydADlVcIKFCyKxYiVAhPAN4bMg9hjygqGm0oMrcgvzjBQWFK4KCg5c1S0ndmhbbNrdjR885N0bsnADrE2W1HRIiwxc+++xzLZcvWxZGVdupGFfZkePHxJEBBETK3y9ZqmaA++9/UKBDlKjCx+5dOvHdAiFFDCLlSZ9/JnAYPnyk2m0pqPE7nNxtW7fRolEDSCA1puuOjkKAVdNoVq5S2nn+wME69VlIFEpWrFhleadzbPSlzkL93zhr+TjU1pi3rl7Kh/DwSMs+A15sThoy8GMecv5A0TtsCF8dA04b1GOBfA0aBGOfsyNrIr+zI2uXW3ajbDfFZnFrliPywcDoJT4rBTq3KOXotBsVVbPBOUSAbRc8gvDldL8IbwTdwAA/5kTXn3zysZQyzzz/jDVLTbOg0CBlOip4VVXreqZPmyk1D7TPd9/NsWUrlhsDBEIiaCEPUdQ3bPhI69aju6N+iYzQcwdgOWDDQ0IFoCeOn5Bp1tJFi2WutWHtWsvLzRVvHREWYtOmTbHOnTvp32hQef3t923p8uVNnDkHFGuJax0z5nLzeRts7tw5OtwBcZ47oETxkQM6mHmUHpOPOOuIZ8l6iYl1fDXUtSjr2wj5g3C2ISMlm/B5PFZHeBvQD4dHRCrAmD59ZlNkXV5aoYzKsRWtt8YGx5PDUYjU2W2/nGAzZ0630pJia9u6lSYR8e/kI0xJ6tqpk9OUFRHpRNaVNRoh16QM8vjs/MGDrWfP3hrnVoeaBdveBkdSie6etnCGL6QlJdrcb2fb0UOHraHeK8D21dVLwz74/AvssccfVRGfA5R75HYFk6USHXMAujWibwK2rsMuHKWMioOOKJzP5frbsL8wBIOaJFDikMMiQoFHsEe+7TxTwNqCnANP0C1LBRQtaMa1N9gmeVWVVbvLa6qnRQSHLEuL63L6XCs+/seDdWNjoyen0tvl9OEjb/7+od+Pumz0pUFDhpyvE5xIefmK78Uvs1FGjhilol+nTl3sppvojAoW8BAJ5Z46aVkH9+uBsln58/Cxo9a730DbtGWzvCXy83NVqODnMULKbN5c3hRSmsTHicOc+PIrkprBrcFzr9240fIKC+SbjS8IGxVKhqivtrpGDSCAJ3aQbFxei0WclBRrhYVl0v66rmhMh0lr1syWfr+sqa39wIGDNn781VZR5hQuPbRUaxqXX8MHKAwGzNsFJlyXa7/pOpy5IO0qONyUGwqFDjhAxWkjdzg/7pv7O7xnAIOdNF56YqejkfetrqsWT4/elkIbX9yDwoICi4mJss2bN9n0GVMVTY8dd5UdO3LU3nn3bxpcS/RWWVVn0XFx+jdoByKsLZu3SXYWHOAgcccDQK4df521bNM6YNXqt9O5OepwzM3P0X3E0KmkqFRqgmVLltiMadOtMC9f9rXcC6JAeFxUKXiDMKj2w08+tWmBga9qxQ54a3DdyC6Rim3btkXgybq4685fq3jN4a1BEnUNasFGMkhkGxTqGB9JVeH1Olam+Tl6nnzx/A8ePqyDeM6CBbZ1934LjYh0IvPKanviyafsL395VsAp0//yKgEPh3lDg18dhHSScj3lFcV2x20TbNHiedLdpyQlasZiSJBHAIq6qUvnTo6aKSbOvp46xQ4fPirJIp+NE59n1K5jBxswaKAxvFeWrsFBTtdufLwCnKSEBAG2v95rP2zcaJt/2OSMgkOZBCdfW2N9+vSzu+/+jQ4zgJXBxlAYNICxF3D2A7AJqNiTFCdRjqxasdp69OilvaWhBeY09dCwRMZVV+fVIcxQjueff1GZB+u0ZetWmopj/noLDXMsEdx9RGMUzw9KR70JIQQ1krwWeb11u0vKyj/0eRqXXHpBr/wfI43//P86J8C6tLS21YRf/uLrXr169Rk1YngEQDF0yECbN29hgLtrtMGDL7CsrIPa6HwlJiZbSorTwnzhhYNs9uzvtGHwvxgyZLCNHXul3farO2zoiFF2LPtEk44VHo6oslvX80QDrFy+TDzl8IuGKR1+6IEH1TDzy9tutU6du9qaDRtsz/59NnrUxU2ez0SNAAfp+bixP9OCb9+2rbTMpaVl2rCAngAk0PxQWFykiAeg2713rxzW+D7AS5TCGC91HQaMl0hBAUvA2uVD/zewdiKNHxUcPy5LNlq9eGkXsN0mmLOXrppXApyq26GofwjySHZ4OveUfCPUORmLl0WFBrp+9tkkve6wi4aq6Ltk2WL76osv7YfNmyQZbDCPpWa0UPr96msTtWGJzKCwPvzwY0dSGHDNgyYimkWp4jgKRlleYZ5FRIRbUUmhZlpCXZ0+lSsuG59rDgbUDJIAMp0nLKwJrHl/7vfE1163Jd8vczZ6wDCfz8+h7co3icbHX32N+NjOHdvrXsqEqaTUgs2JeHkPnqsnxCNw5Ply7QcPHhDQt2nTyunyDPhaE30yVmzLrj22cOlSW7N6HZ6gdt/9D9qrE19TMw1TjchoABoKjNAf/M/50tRFu/GGcbZs6UKrq62xhIQ4CwtyMiDaxZGUdjuvqw7e4qIS0XZhEZEKdPDypqDX4K9XP8GFwy9yptVgZEVHrdeZUgNgsg8YFOCtqVUdYMumzQJrH3Mc6Xis80o7T9GfbJfrxPqBug7GYHIqrKnUa9KfAAUCPcX9CfYEq68AT2/oTepOgHtxCRJMHAl5xhF25Fi2JKw84xtvvNkyW7a0jz583zp3bKMaBPQkz5fnImoOq9XA7E+uH9WU7lpQ0OnKiorlNV7/K8HNo7KGtGzpaCHPga9zAayDcooqO//x4YcnXTn2qn5dOnUMZjHQPLF+/TpFMfCgTIJp3ryFeFU2C+3arpcvXDaDVYm+r7xqjL3wwvO2dOli+9MTT1rPfgMsJy9fUbCaB8KcyIi2WgBm2ZJFWmC037JYjh85qo4x+O2Y+DhbsXKVHTxy2Dp36CiABmiIwFiYLLLhwy7S4o2KiNCYrZISR33Beyhq9Trc8IlTJ7WR2fQUTo8cOyoVCtdCagw4axwWMqXABsF9zeutawJrKARe042sXTmaS3H8vdzOMXpnBiDFQm2cgNzMTZFdgHdbgPk+kTdfokEojPrrFVFWlpfLAIrrI+NBrjdw4ABtIiIj/v7xpI9t57btkocB6hQQ05pnqoj47PPPSUXAwYZ00QVr0lreCydX5mlSxNWkHF+jnc47LU+TtGaplpaaqkju/b+9rwgd2mj+vHnS1Z8N1h++/4Eia6gTwHry11+LP+b6GXjAgaMmoQiabFoKyDicmagC8Lj+JosXLdTIsktGXqr74baj1zXUKyrlOUCJRUdH6gCCquJZAijygIlEjhhrPtqn67x2YH+Wbd621WLjEmzylKlWhwqkqtoymmeKYkGFAwUldQgdiUGhFhsXZddfd7WtWvW9dPdEyRSg+cKvmwYvmld4fgwuRoGyZdt2gSGWst26dbWTp7KtZatWmryDPDIWZ8mwUN0f1oHbiQg4875E1tu3bpP5kg7AgG85Mlh83wFr7vfbf30rUCh3/GZYy9yPlq1aaH0A2NddM94y0pvpnvDaqivl5asA2b9fPzt27IQOLZ43hxX1I7LWq676mfbQn//8lGU2T1cRnwMIGoW1wr0HrAl2oIykGAnYKkRFR9XXVNfuqq2peTYoLmHFuSTrOyfA+sjJvG7V1dUfHD50eGDLFs2DJK6PjJS0jciKvz/wwINqY8blDZCqrfU2pfQ8fMAa0DiQtU+FF7S2GL0npWfY3v0HVJgkNXV8CkLUhg0/zaJn4d5z912SnN19528E1AA5/hTrN2zUOKl+vfuoMMgicrlKPsfll15mKSkJVllerYXEgnWjLhZTbWW1fofuMdJPFi6R9dHjxxQhstGwEoX24HvQIFKQ1Nbp532+hr+jQcQzyoypWVObstJ7ZvjJwIfCkfM+NDVEkTJ6fuxydAMMF6Ddv58dmTfxnT6vBYc6bdVuZx9AS8H1kksuFmXBNTMgFte18ooK1RGIKjlQOKSAlgZfo/3l2WfEWaNlp6kJsBbXHuKAG/wjVrfcd0cJwDzGCkttlqZBvwvmz1fzTW1VrcB17+49SrORdImTb2jQNQPWUGXwogDRKxNftTVrVjU1wgg4KspVt+Bwhm9F+qfmm8DQCIyTli5ZbKMvudT+9Ic/ObaeAWkknDWgzGfntaiDANRkdW4RErUSz6Jz166KZqG/OJSiY+PsRPZJe43pNYeOaA1DB6SmpqlYVlZaYeiuCQbYuHh53H77bbZh0zoNMcYbWtJU88lnms9PRsi9rqyoElgrMIGTD8GAq0F1m779elubtm0ddYihBXcAPz7JGd+FyoZrrzijhKJQu3vHTodaImsJchRBgDUSU54J9/tvb7+jWg6vCCXEAcZ7YRaGegQAZo0Ou2CoXTLqYqdPoqLccnLy9Ny4dww7UMNYraNq4rnv2rlba4jXfOrpJ61tq5aSx3JAu3y4bIE9cPf1TgbCfvE67eu8b319/eG6mvo3whJipnbMiC04B4JqfcRzAqyPF5T2Cvbbe1lZBwampSRrEQweNEgn8XnndZVvblFRsdJUOu0AKyI8FhhFOSxPWdgsmIceflAPsX//fnb3vb+14LBI2713jwAT8Cfd46GTuvXp01PGUETS383+Vvzzz8aN1SFAOgbwrl233nbv22vdunRVysgmdwaLOqPBBvYfIBlT/76OR4lGXFVVWXw8w0irjPKIZFp+nxYr0cHc+fNVbGRz85kx5QesxSM3OIMA2JSAdX299+9okLPBmk3kaqvddmU2Kr8vQ6a4eGd2YkDa949A7RYiXX8R1wzK0V07OmKPxzkIeN8vvvpS13LZFWN0H06eOmXPPvucrVyzWhuaZ8G/Uxymsi+fZb/TDUlkjWqHqAuZ13vvfeB8dvTA8JH1Dbr/RLZkTFAEFJjyCvPl7eKaL53MPiZVEDQH7wGvLLCu/xGsiaxdsKYx56uvvmhqwQjFqgAAIABJREFU8uH+XP2zq2QZACjwmSmmcV1umzifD/C+/rob7LE/PqaioXufoRAchYzjkkihle+RFVF2BTiRg0KVYZhFAZpDKiExWWsAcKHZiwBi6pRptn3XbgUgnGpyUoS/9nrFXSckJ9nwkcNt87bNmthCVsghTsMPNY4/PvoH8cNcA+UEIm0oPz47ElFscBPj461r9646TKKioy2zdSu5OPK5AUyyNXHJdCUWFUvltHvXLt1TaBHKeFwvpmhE1hrWHBQkhRXBDQeiDmVfvcAayoM1AC+NSoeCc+vWrWzs2LGKjtkT3EPprlevU2DUokXLJjUWtRF36vrkyV/ajm1bVENAs88hxppSf0Gw89yhqNSG3+BIIVnLfr//pKcx+P3whNSP2qZ5cv8L1j/RHWhsbAzJKSzreexY9guJiQmj83NzlArdcvPNijxnzZopVcaDD/5eRSw4S1JpaBAeHosC20tm+RFprFm7SpHabbf9wn5+080WHh1jh44c1r8BsOhZAWEWDl9v//UN+TjAWbIo6hu8WvxsMIyUUBLIGCo0TP/OZ3K9pInw4JrhDl964QUtYhaSih7u0NAgx2uCiIaCGSD6zbffqtGHRcm1cAiJB+BLagCmjfsdXWyAswbIXWqFw0pRzFmRNAuV77OYiVDQu/J/f2B29NlKkbM5bn7PVdC4r6fIRd2TXissLNA0dAqGHTt1kQdzSmqKTZr0mS1YvMhWr16jyJEshRSf96FLdOrU6SroulPbn3/xBd1zFRi3bLF3331fIMDsQG06b702NAUqojB8sTdsWGfffPetpac7Sg3NOKytFu955NBhAWNFmVNA5XDjOlwaBLCmS4+1s3LVcnU+IrukCMb7SNqGm6Dfp6YesgOaWQBzKWQaGuyuu+6xJx970i1eOYCNRZ1LE0mDjlKkUioR1gcUC1wxLfW8P/7R3bqdpzV6Xo8eomZq6+qVfdDNymizmTNnSeUE9ZMUn+zcF6aHR0TYqDGX2rad25wMArtzvFBCgq28rEz9A/DARKFIUcgIAGuoHoZc6ND14A2fqnvFYdKzVy9r3a6t+OrIqCh99pTkZDHkJYVFtnbNGjWqhHicIiSqJNYIkS0qKa6J10Xt4uqvHS8Pj50/ZLC99eZftbbx6JEctrbacHz0eevl+zJu3NU6jNUTERpq8+ctVODEwcm+atWqjTo68adhHufmH34Q1cahxL516wXBQc4aRQ3CPUcO4mY8jY2WFxIS9mlkQupf26R6cn4iqPq3v8y5EFl7Ckqrep04efLFkOCQS3ft2K7NcuWYMQLJO+68UwUnUuTx46+xxYuX6d/FQQZGNAGyRN/oUUnTADN01URPUXHx6p4DMHmYLBAigdYtW6hAwu8BmkQNbHYWHouJyBqwW7thvX7/vM5dlMLThccmZ/MR7TETkk3ywO9+p0XM78vbIxCNQoPw7xQUcZfjPdauX+8U7wJucBRu2CwCA7StjPWiYBJElPUjZw0Qu5E1YO0oN5xIXOZP1dVNJjhsFA1HrXNSXhes3XTe/RNgcBtFeD23IYHrKC8vtYb6WjW60F1IFxyI8dEnH9vCxUttzfLvrc/gIeYJZCspyWnaOIAynYpMl6c7DqfEF156UZE12Qm8vxtZEwEqnfUENdEggM2OHbtEbaGaYFYkETTPLS/ntA5ttL/odDkMuI+YEnHfaPMmsgbEifreeutNW7p0iQ0fNtzu+e3dSs25Zu4VPCvNGdArZF0OCjv3lAPz9tvvsIcf+qMKf2rEgGpi+KsmsThmWSg44hIdJQhf0F18Lqi4+NgYS4xjtqZPn71tuw4KCAacf77mcx49lh1opU+WKRWdnWtXr9PrpyQmaaDAwKFDNfGd9QD9ATURER6m4ucDD/zOhg4dpmdO0xUAClizzgFrPm+jr160EOCYdeiQDgsMpgBt+HruEWspMiLCSouKbe3qNbaHyFpgjZtfiH6GnwWsoVBYL2/+9XUdcu764d736tPHvvriCystL7eUpCTVOHAFJDskGGFyEhJDMqORw0c0NQFRi+BwJbPAwCouPkaZhruH3HXOGnazPjhr59B0ZkQSWbtZZWNjY2GQJ3hyaHTcqx1aRJ34t6PsT/QG5wJYB5fVWqvsY0feP3bs2CWlxUVawH1791Z1++jx44qEKE5hrXn8+AmBpDsggIIUmwutJik03V1wqjQ8ADAUbWbNnq3vseg4xYlGABEWCZsKzpvvszg4GNiocJlELBs3b9KiTE5IVCpJ2ogHBj8DyL7z1tuO7CshQa/P53LpBFk/5jvG+zjIEV1zEB04eFAFR16f16MBCGmaIqp6J5UjrXc8o31NNIjb7eZy1moZDnDU/Mn78/osaMCBSKXBS/TnLOyzAdtdXyrWBFwKuQ42HT9HBnH69ElbtfJ7DbHFTOvk6VP27vsf2vTZs6ygsNi69+hpNIWg4yUSBlhx7uMezp41S/eovqbagj1mL778ksCaYhyR9QcffOQUUn2NAs6o6Bg1R3BPiExpx+ejwbMSmfEpAcySokLRXieOH1cEqLFeIUE/RtYffngWWNfYN7NmSpNO5M+6cg8kAPqzzz5TKs968ornDZGZUVJysn726qvH2z1336cilqJ3aiWBCeR0BvJ5aDfnnjnRbKiumULZ7+67H7W6BTfSMUgAkCEagucSGRNtV1x1ldYo03mgBDisAZ3so9miULZt3Sozq1GXj7Ftu3aq2Ee3Js1BTM6BBmK4BiopvkjMoPOOHDuuNREc6jT/YLmL9DUnL1eFbVEftc5kGiJ3d+0nxMTqGjauXafMFrqQbBV6h3Z4nh0BDWDN9b7x5mvyY5cMNNBxCKBzP/fs2yvXw6TkBDkWIotVEdHvl1qK502Qg8Lk6quvVgDCgYNWn0CMzsgObdsFgidH/cH78NmdjK+haRYokkrHEMrxiw8UyAt9Pv90T2jEy13bJh77ibD03/4y5wJYhxw/XdCjsKDopa3btl7CNGZSrqqKCnG5F4++zC6/YoyAklRox45t4ox5aESPLg9KgYuFl59fKC6Zh8smpchCRxV6WBYJhRI2B2khi4XvsUhT0zMEtG6HHzSIKtg/rHc6IyOc6eNUuVk0pKCAPZpU2mTRWbNoXBc1TnlAG86aBURkDWfJ59q+c6c4aw4BNo3LWfM9l7MGrFGPUGAEBHhvNh8/Q0ToFhjddN5dxNwbrtWNSuoDsjO3vZnfdwftqqPS52saEiz9a8BiE3VHSkqyjfvZVVZQkKfD5fmXX1KTUHJ6msXGJ1j7zp0tMTlVqhH0wsgpo6KcwtK8OXMVBTY21FmDt87eeudtSfe4ZtLnjz/+VLYBRIA8k8yWrZTNUCRz9OOoUpyW7to6J9vh2pBe8syZmg3ghoUwoKFKTUlMFaKzkUiSr4qKcktMSLDqinI9AzKlYydOyq2OxhXXebCitNQSU1Ka2tC5l9ynCTfeZPfd+4DGkDk+LT5ZpDrqFcfrG2c7uR+GhunvPPct27baU0/92YI8fqupKDVfQ53VVNdqmAKvHRUbo8IjwceokZeIcsts7sw6xO6V9z56+Iht3rLNiioq1C+AbjwqOkKukwAdh+mECTfZ5ZdfIQ04FrxkFbv27HUGGHgoDKPbb5DaiYOfIEFRd6TTkYn3BveabLFPj5768+jBQzpsJOXzEqEzT9FU+KVZjXXI5/x40qeqKQHCNANxXYA1P8c4vmNHjmgaUaO/wYry85om4XCPAHQKmPxupw4dVavgmbH3GHpMtkPwNHDgILkPcq3sf/e91WhWWSNaBI2601/g0IgqWnuCioOCQ2f4PEEv/Besf8IzprGxMai21lp/PWP6JyEhwcMz0tOUlmFpSSGOqKZdh/YCXkB8+fJl2iw8FNLdTz75RF1PbD4iWAqPLE5OascDo0KLjw3gDiMgnYNXRWdLAQqQZeq4y9Xy+iw6fh4OHPUCJz3pPYuSphmKXnBpn0/6TIspIz29qZXZjcL4WcCaL4qLNH7wHvuzsgTE2EgCQIA1EeL/DVgDXmdL91ywJp2UK1uAhgkNDhWYcb9c6ZPcCRsbm7h3UmQiPkCHSB8vCoATaR7jt77++iv75tvZtmvPHguNirKrr73O8ouLLTk1VdphgIuKPodnZDjNHkn27ew5VltTZfGRThPH408+oeyIe0Xk/M4774qm6dNvgA7LgsIi3W8OT0Xk9T7RKJJBVlXo3nIdAD8bu6ykxNatW2M1lVWWmJwgOoTfe/3ViTZgQH8daPC6aWkp1qZlK91nuuqmzZylyJENzjVzcKkxJGA3oGIrzy3I8cK4j2ntxmT4/x2soRZozHBqDF4Neqa7kOwtNIhU3fGqRopJ1qHaRmCoAhQL13PRhcOsXbs2Fh/LBKBg0QCMOAuLitB6o3CH3JCImvXKxHKatmhWEYj5TLWXA1lHtD/wMNEh4jHr1r2r1gpgTSs6boBcD2tCBxCF8ZgYR56alq6shUIm97DR40wJIoPlmrhvGJOx/nfu3tXkT8OaHzR4sA4enhPAy3M9sG+Xbd60UUXETu3bqeGHWkRuTo5TiI+Naxq1B3WZjuWCmbJjIvdWrdratddeq9dzdNVODahZuuOSyZxQ9g1g7a758LCwIo8n+Nv6RnuuU+sEJCvnxNe5EFkHn8wt6rdj157nd2zfNvKXv7jVg/fH395+21atWWOHDh2xpORUpVRs5n379iiSRe2BcxcLFEvKVatWK/KEw6LDLS+3wNq1byOf4++XL1MaTMT36isTxUHfdc/dmlzxwUefOIW4QIWfSILXcc3Vly1dLG77Z1depUgIHwy4RaIQKuS/u/c+8YHNmzUTELNAlRoGpF0BMwPx1WxQAAXukIYXIksoDQ4bd7BtUGCyyj+LrM+W7rl8tRthA0png7W/wWkJd6V9LHYAylngfn1eeZKY6VDi0MPGkiIf8yTf+dtbtmLlStu5c4fFJiVaRstW9sifHrX1mzYZfhiFRSVyQyPC4QAJDw5TxDRrxjdWU11pdRVl1rJFc/vT44+peAg4kOZ/8skkZ8J81iGBZVFxiTIjUmFJHmuhc5yoldZjCsPc3/LSYqXJtJfzeaEPiKjpZExNTbG333rLrrl6rJ3Oybfs7GMCCQ5rDgEOCWgYV7UDAKWmpQsUeC5u5gIvj875ppt+br+7B7Amsg4A2z9E1n7zKEuCbuMArqutl54aZYbH0yj/aVdJQkcl9Br0Bl4YPEeXQsHTpl+fXnbhBcPsvPO6WPNmLSwmLtrpRDST7HTr1s22asVK3RMyC4KOC4ZcqK7Kmtp6cdY7du51dMjBjsoGsAZAuaf7D2Y5YB0ermiYmoir6afxhd4GDLEAQQqauPKdPHlcXDnZKt4jldW1uk/M3aRwX+91hirwnhhGkT251wuFV5yfZ1Onfi1f7AuGnG/eugb7fvlSWaEqOCgv1et17dxFh0FtVZXWHoOW+f7uPfulHiKjdS0WOMCLi0oVnFVVOYMKcI10Jax+v78kLDTyW09ozDOdWkf8F6x/qqMKNcjR3KK+2zdveSYzM3P0yuXfK9rdvnWzLVqyzA4dOmZp6enytYarZMKJ0yFYr4iUjQtXt2jRYn0kInEipoL8Iuvdp6dVlJXawUNZ6hK8//77beGCRTqp77v/d3q402d+0+RfLJDwOlIkAA9wXrd2tRZFu9ZtNI6LgiTgTtQF6NHBSLTYLC1Npz6RqSuF488GgU6wbD+hQQCFvfv3a6PguMfPE+ELnPFECOiGUTew+blOlwb5R87aoQuc4qL7pwvWbmtuTZUz64/P5nZ/uVE4r+eqSojeiLgBaj4jUf8TTzxu8xfMt5iEWKXtzVu11md5/OmnbMGSJdJPlzB9XcY7jsVsiDmOadOnzpASID0x3nJOnVS7OZkJoMP7M/AWGqO41GnbxjeDFn9Alc1LZE0TiLKoINOcRd6nuDBfZj9HDx9SUZA0G8Dp26uXWpUHDRworpUDlOc0Y8YsdaZy4LrcJ1kXB9Soiy8RiAH6OrgqHCUNX3zGCTfdZA/ed+//CtZQIOjDHYvUCHG3SMmgQRhwQQOXGjZ8DU4RzF8vTT1FVtYMahneh89aTfYQEqoIV/LH8wcrs8GwSQ02kZF6VocPHpLEcOP69VrTFw69SFRMZUWNvf7mG7Z7zwE1vZh0yF4LCw21rl076zPuzzpgVTU1OmSpn0ie5/U6+8nr+Nv07tnTdu3YqUMkIz3VEhPjNOmFNUFdCEtb/vuDjz5UQT8hKVlBiJvpQlE5bpHOBJyo8HD7bvZsvd6AAf1s7+59aljDOxtDKsaKYYN8152/UdF+z85d9vXXk+1nY8fa+YMGW63XGVOHTJN7QEbMc3VnTUKXsY6JrN16S21tbWlwcOiMsMioF/4bWf9USO0UjUJPFJb12rd79wuZLTIvnnDTjeIwJ77yin03d66VlFRoNBIm9wzF3b17p1LWxx9/zPbt36Pht0QXc+bMVeRMRMZmZKMMHNRfDRAY4FBMwgCKRg5kVZ06d9FimvT5l0q1ael2jGnqxI91Oa+rderQ3nJOn5SsaOa06ZoXSOpOWzSnPwv92mvGS46WnJioxcLCcjlhblNjvQOk/wjWpMzoyQFrrku6aqrdAd9jwJufORusz+asiWLFiQfMhLgWAMcFa3ka83oBCRb/zWIH/NQhF+rozQENOvzQuxL1wc/zM4D1/Q8+YCdzTltySooaKELCw2Ww9D/PPWvLVqy06vo6SSh5XQplzTMyNKaJ35/69VRrICqkxT4yQkBChMcBhRsfnLWq/Hhoy1vZFD1xIDqHCbrzRoENnCn3ifuKmx6bOmv/Pt2/jGZpOrTHXXWVfiY/L0d0C7w4ksq9e/crhQ4Lj/jRWyIyUtcOBcP9I+XmM1QFWv7dyPDmG29yhg/gt/1/iKx/BOsGjdXyhNBd67UtWx2w9qvpJ0K0AYBIpgB1QTs+awZpZHVNlZwiMSzCWxrLUtZhs7QUa9WyhV0waIANu3Bw00QYBtuyPpEu0pKfnJKmIqyvweyTSZ/awUPHJNGrrvFaZWWFJrIIrBvqbd+BA6qduN7bVHBZM/iNqPDqCbLzBw6ytatXK9PD9yMqItSat2hmbdq1U4CSm5uv5wMtRsQLDUYQEh4WaReNGK5iJoeTVEWeIE1h37dnb8A/vKetWLbcli1dogG92J9yCNMF+shDD1tG83Qryi+wsVdepQOLfferX98pSpIDAq6bZ0VGdOnoy7V2U1PTAzNHnQxElg0hISUNDY3f1ft9z3brkHboJ4Srf+tLnQs0SMiJ3PI+QUH+WQ8//HAm0zBQfzxxpjtrxao1VlHpzMvDzAXagoLh008/ZXPmfiuQQ+tMirZk8TJ1gtEhBRjBaRFZd2qXaZMnT2sa/UWjDFFz1/O6Kdp55933HY9rOatVSjnBwoUnv/TSUVZVVmVLli6yjz/4UPQLwACoUSijUPmrX96utBE1CGACgLpdjJI1BWRf0CCO6164jH6IblAhsOBoN4cjVGGr0WltBryJvgFrNhev9X+KrF2wdmkNwJpCrAvWGjwaaL5x0391VJaU6P2JZPEGd7rBTPeJphbAbOv2bTZt5gwrRVUQHmYN1ihzqceeetI2bN5i8SlJduyo43QYERqhaLWmolKbZ9qUaWrkCMd07oyfBR2M0FhEkdASr732ht4P1YJ03+aRykaNLhEAa4OkY6gg4vC9DsjtSosLJf2KCAvV+95z928sNDREwJCTe0r6dCIvBhs/9tgTGrAL3RAR6cyEJGuiDZ7IjHXA3zf8sFH0mTuYIOClZRNuvtEeuu8+ZzDEWWBN5CjXN0XWwQ4NEh7pSDfhrDdvtseefFK/Y6FRajeHygGw//T4o6JjOLQAKexCASxvTbXTgRceoWeOa2Be7knLSIyzdm2d+gmyvx7nOfWY/FynQ7TO61cXYFhopH382We26YctVlpRqSkzeNWgF+/arYt5GxoUWQPWwYEJ7m6nqg5yRoaFhtqwoRfa0sVLZB8YFUH7e61FRoVrKAMzNnGNpKmGsWXzFiywmLg4p+07PFKfr++A/k0t4axNxqsVFRRaXW2tderUwVYtX6Hnj9dLOQXjM9ktbfE33nC9xVOfKC/THmPPswZT0tLF6aMU4v5C2wHae/fstyuvvFL0E/s3JsZZ0+qliIwsjQiPnFPf2PiXDi3j/wvWP9UR09jYGFxYVt/nm2+mv/H+++8PKS0u8gBet916qx06csxycvPFiVF0IcU6dvyI3XXXb2zIBefrYUFRoOpYtHCJvDDUDWYm61G00fW1Ffb7B+83b71PHCkLm0JlerMMRSgffTLJqTR78HxmoK2zqTjVe/XqYWtXrrbnnn9GXhcsRnhqomq6Fklnb7v1F1IVpKemNkXWnO6AiyrTTrObOGs2tctZQycAlixKFiLNNS5Ys2ngEF2wPlsNwgY4m7M+G6wlbTsLrHlfDgEOJV7bBXCuk88PqEB78HsUk9xGB9r6ZUe7Yrl9OWWK5RUUWXB4qIVEhEtn/Mijf7QNW7ZYpy5dmhojQs80SmiGXnG5CkDfzJxlkaFh8uceNvQC0U6uWx1A9fLLr+r+VFQ5uvTIqGg9H8Y/ce+IUFGDBCuddlQLHJbxsdH6zEOHDJbqJTqKEVyhtn3LVh2qA/r1dzzHzwxYnjZjlqxs9x/IUvYEuOPJwT0HdMaO+5kOXGofgHVtYExafUAOefutt9qDv73bAWuY2wYoDbzJfwRr6Aaeq9uEQvv4D1u2aAiyrzHYanweC4+MseraKkWXTzz9hCSH1AD0XM5YnapewlDeoEbzNASGGvgbLcTTYMU5x62qvEQzFwGli0eN0jps386xuQ0OiVBkHRebaLPnzrVdO/fYidM5mkyEVQPPnAJjvc9nBw5mWRWHQkCGyDVxsJIJpSanyH6VjtyF8xcIOCMJEhrqxFm3bN1a14RTIqDpdF/uFAeu4l+jc9j27T/Q0V6Hh4lWYV0g4yPTIVNYt3qNuHcyJhwQS4qLbejQIXbbrbdYTFSU9OaPPPJI0/g89iPBDxkt0kH2uibR1zXIUrVz5666L5mZTvTNPamrqyuLjor7Jj4l+S/NEjxHfyqs+ne/zrkQWQdv3XdowJ233/Fex44dupvfF4zKg6Lb/PkLLb+gSG23bFzS2wm33CS1B6kwkQPRNP/NqCQWTXxcoiIz2pW7dOpgjz36R3HW2Kvy+wjzSdUAo+par4qTAJy0mgFHPhZE9+49xSn++amnJVF64IEH7LLRFzvSpzNTM+BL+W84a36/RUaGFgufge+rwBgSKhDm7y4NwkbZtcfhT90OsLPBGu0Iv+eCdb3PUZD8b9I9F6zdP/8usm403QsOFV4D6oT/Bpz4rOjNAbG169ep84ziG9fF9XIIomqYPGOm9NWVtXVOwesMN0iDy7JVK6ztmTSV3+G9gz0e+a1UlFbomud+N8dioiLs8lGjdI/xth45apjt2r1fXPXkyVM0XAJ1AAcZRj4cvtAg3ro6Rb5EdD6vV/UKrgOwHTn8Ihk+tWyRKR8K5HlMmn/r7Tc1XQiDoT59ellkWKQMuN7/4GPbtmOXAEnFSplpqSXZBl8wRAJlrp/Nr2cbHt5UA7jjttvs9/feoy5AaaoF1o6FrHTWtPcFwBrOngYfwHojkfVjj5m/MdhqfR5LTG3mOAeeee0nn37KjmYft7Xr1sn/hM8DUCPLi4uJpV3QKhht5WuwmIgQ83gr7ejB/Wovh7/GcAngunLMFdarVx8V00tkapZh2SdPyaT/2PETuscUFOm87dr9R+meA9bBVut17A7I8KhVANYhnhAZLFEAxmWR646Pi7KiglxZmGKLymfmcII3zysokBkVBz0RO/Wj/gMGNXl0cDihXpECav9+a9Wypa1cudzWrFylQ1heOH6/pZ/pQ7jvt/c4fQF1Xg0X4XsczokpyU6gU1enus4FFwyW1I8aEXsd3hyNPyqbwYOHaI0X5BeUVlfXzohPSny5fcv4g/9ukP2pXv+cAOs9R3L7PvbHhz64YOjQ3qRjbEoeCIsGoxw4qrZt24tzhHdu26a9HgqLAenOuHGX2ptvvmfpzVJFYfCgaeQ4lZtjL734ioWEhSt1JoXii8IhURlpHt2H8mQIctJgfpdxSUy3oCj18MN/UHMNus9BA/pbeITjB31w/37xur+6/Xbxj21btXY45CBn2jWRm6PwcLSfp3JOW1JKshWXlopeANTdBgsKRTKdDwlVRMifgAjaWMnCAo0qbgcjixipIO9Hyg8AI+tydeKkx8nJ8VZaUq7rhfslmiYiWbFqpe7nwEGDtUnRtL734Qd28vgJASLfw/eBKJkhCe98+LEdycbAKl6AE5+cYo898bhlHT5kYQE5Hak2JiBpKalWkJcvB0K1LAd5bP2q5XpdOOuM5s2dz7B6lThrJpZQzXcmrEeKL923b7/8o4nCmUNZWV5iCXExOlxJj/kTXp3Dtbq6SgVfGkgAA94HdRCFLAYSV1VX20eTPrcly75vkqkBurQqs05GXDzK6qprbNPWLbo/gRRa3+OZ3fXrO+3+u+8WZ82Xq1WHinN8TTzma/BI0wyNo2kmFmIbNv4gbjo4NNLID5iCQ3ZIVvfnZ5+3vVkHbXfWQauiqBcVpyCB96itrDBPvdcSY8ItqMFrzZLirF3rTPt21nQryM1T6zemU/HRsTJ14pmjcsLdDgCn2MshW1YuKsAOUIycN8+iYuLEWdMYU4ShGAeEx6Fv3OYZnl9SUrIyE8acMUYtMjzUrNFrEWHBWmeoNbgvqFpYN+vXr9VA3eTUJAE0BWaeD+DM+uF62cusV54Zzxk/ENYGahZloA3OjM2nn3hS97S4uFSKK4IVb0OdDRoyWB40x44fFfVTV1NlyHsxhyKSx/CN94YGhU8fO+5q1kZ5anLarCq/7/nz/gvWP9VZogKj51RpVa8pX371t6SkpMFwZTxoCl7mC3z3AAAgAElEQVRI5NCoQltMmzZDao4Z02c5LnYlZRYfnyAQ7d27l02fPtXRKXv84rEx7xk+aqR5gsLsQNYhbW54ZhYIGuJOHdtr4X3y0Yc6lTHR4HsUuQA7pElXjh2nCLDe51frLLRIQly8gH3V8uUC5Rt/fr0467at2gaaGpxW8/BQZ0AtUz3cpoG8okJFofMWzLcWrVrqJsLhok5xfZnpYFSnFuZBHlPEEhKYYO5apEKDEMkDKrwXBxdRB3QMC5froVhUVl6qoivtzjidLVm2VEqKFpmZArMXXn5J0ShUQGpKmsA+NTlZXsXcr+zTOfbZ11/b5q3bpQIJj4zUv999328lO8TUHv6QiDQaPXy7dlac7xhqkUrj41FSmKcNS3G2WfMMKysvt+WrVkq6R8s2nuRcV3VljY0YdpGoGRQsRH2JCRS4guyOX92u9BcQcLXwRI4UELkHXDeSr7jExABYD9A1MVH+g0mfS1Xkgi1/umoYzIHcCffOs6rX9bn+Lr+549f2u9/eI7tQZpQ4YO1EpBAjrB/0zTjqUevwM0OrMcjW/7DJHn7kUYduoC06xJFJBp+ZJvP0s8/a3kNHbNfBI1YDIMYnWGV1tSiIOkySvNUWGxFikR6/Zaan2IA+vWzKl19Y7ulT6kaE+22sr9NsTWSBl19ysQ6xli1a2YaNG8XzQgukNsuw7OPOsFtqJMtXrrSNmzZL7x8dG2u+INNINfhn/KVoUvE1+HWfN27cJOtZwLq2ptzCQ4MtMTHB0Y4H/G8A6w0b11lNXZ1ToA8Lc9z92rTR/gWAEQYgKyTyJtBgnezZs0/yTDIfvsio+MxPP/lngTUF69dff10RNlnMNTeMt4rKSisuKrCT2cftwL69lgfwx8RYq9aZdsVll1vv3n0NqwMO7D37D5jHgqqGDR/xVfMWbZ7JTPac/OnQ6t/7SudEZJ1TVt1nxffLJ1ZVVg4jsuYUZ9EgJyOlBQz//Oe/qBi2/PuVAgPAmgUBt0xBjfSKf4fLdpQAT9onkz6XtGj3nn2KmuFK42KjVVgismZxzJg2VREZpz/SpKOHD6rNnYLOnXfdY+vXb7St23fI+xj9a4uM5oquv/vGkfxddeWYQGT992AdEeYoLyiSkXaysXMK8gU2i5cukZmOC9a03NLcoSKh16E9gumQo8nCW6eCEJ/VBWsWP1Nu3EhPumlPkNM0EnC/Q3LFFwXXrds269p/fuONzobZv0/t3lu3bdN9YYMlJuJyVy2e0QHrGLXIv/nuu3b0uOPXDPjwOR576gmBNQcOzwaQA6zJUA4fyNJrLl64SHxsUMB7BLDOaNFcKS2RNfJMXqu8zJmHyIa9Ztw4mz3rG01vkSKnYwf7zV2/suDgII3wSk1JtMVLvtd8TLpHAUA2LukLr8F6oAOSugIgXFFZZR9+9oUtWEQ9w+m848uVOZJtcc84sLiXbrs994ivO391hz30wP3/FKx9fk/TXMBGxpNZsG3YtNl+/9AfdL98yPeYVA8PfkbfDFjvP3LE9h45brU+s7iUNCsoKlYk7K1xwDo8yG8JkWHWLjPdBvbuYx+//57kj9FnInMKMw1IEwuLLDE+1p760+MytuLaoCnKyioUpAwZPFT7iKEXADbAt2XzVlu5epUdyz7u1IHCIqy8qlJZJIDL71LMo2eBg5v29tAQ5nh69DzQjgO+FEDR41MoJBtBgkdgQVDF2kS9AT1DIBUVG6UaC7Q8a4Z9BoWSnJDsWLl6nEHRgDUHgQvWBC/URy676nJRTtbos7qaajt98oQdysqy09nZjtGUOe875vIrJQ3NLyq2rAMHS2vq6r696KKRf+nZKf2/Ouuf6owhsj6SW9R/1fIVEysqKi6MDRTDkMfRvJKUlCDwRMrFRly1ck0gDY5RxMYmh+NesmSRJH903NEsgJ3kp599YcWlZZaXX6iPi9QLXS6b2h0zNG3K1wJHiluoGSbc9HM1adBae+nlV9iiRUvs0JGjqmR37ux0eDGNZs3KlYrArrv2mn8K1rTsIguEKomOjxMgHjx8SC5tgC+RNuqX2qpqh5uudyaQeJgcEhwUSFWdgQD/GFkDLgA1kSWdYGx46BU2Z0xMuB044MjkmETOvcGTAvtOPJ5pGuLvZDBE5ocOHbbcU6cVWb4+8TXpponCXnnjLdFJHBpE1oAC3YjHT2RbevMMUUGd2ndQxZ9shHZlDLSYNrJt8xbLSEtVcZhoCX8RPt/ylSskpaT5JDEuUfcbgL/p5zfagnnzrXl6MzXIUJ9AM52cnKRDgcP7888+E50FhQPQ8nm5bu4Z/+d9ABzuVVl5hX30+Zc2f+HiQJbjKF5k/BQYwAyIw5O7Pit8j+cK+P/69l/9y8j6H8Ean2UXrNFdA9ZE1tKLh4XY0889ZweOHLOs7FPmDQqx+NR0pflkc9UVJRZUX2uehhrLTEm0ti0yrE/X8+xNntfpUxYVHibDpQg+Y22N9e3dU5I3it/cvwcffsi2bNkmkOzYobP16tNbWSbTbYj8OVQB1yNHj4nTRkLI+9LoAjijcLlszOW2ZNky8fp4vcdGR4m75ueIrNFwcy0U9xgOooOv0fGlGTiwv/ZLSnqKdWzX0Vq3ay3Q5vkjM2T/8f9FixZZSmKKQ001+HXIP/XE007TU3mlqE7AmgPlyquvUnEWGagUK8FBVlJUZAcP7NekIICbrw7tO2kf9ek/gH1cdPTo8feGDhj4Rlycx9n858DXORFZZxdW9175/eKJ1dXVFzX6HPese3/7azt2PMeee+4Ztdr+/vcPqwkAzguO1jUdZ5GNHz9O0QBqkd/ee7eKXnDWt91+h5VVVKoAU15WojRJ0WNEhDhsIoDnn31GxUxSR4xxWISoIYYOOd/iEpJswYJFVl1bZ5mZza1Ll07ikhlwUFJYqIV/+y9/8U/BmrSZyjifOSYh3tEwM3igpFggC9hQWIM71diogK81+mxISkASGoSFffZYL1dnzf1yjfMBMQ4w/s77bdr0g6LmQUMcM/6XX33FVq9db9knT+h6KdR26OBMc0cyh4SMos3LL76oSLDijATyvQ8+th17dqtAmp6RoXv3m7vvsvzCAmU0fCZS4izST7wy6hv07xvXb7DMjOZWUligTQgP2bptGwEtio9Jkz5RxlGYX6DDBZAcNWKk1Z/JgG65eYIAhwIvafq8hQtUpETBcvoEVqcddM9dbTnXjGSPz8z7UOjiUOCg/vSrr2zu/IUCKkCYzyijrABYA9J8Hv5d6p2AdSpgjTfIv4qs/UwsYeAwoSUj3IJCBdYPPfxHRfxuZM37WWiwwPrgsWN25HS++c4M9AWsDx07qii4KC/Xwvz1FuSrtQ6tW1irtBTr07mrTXzpRSvIzdEMTHTTUWiJgzzqqsW7xbEOiNe6JfPkkMUytH2nDta2bWv9n4I59417TXcmmQezRbGFPXb0uArvKC+GDhumugYHoNQzNU6W4YK1HCEbG2z2t9+qUC2fDgZCe7126aWjbe7ceRYWEaaJN6h4evTspiw2LbWZfoZWfzKZ8BCn09WduPTk409pbbGeAGtvjVd6cWgQhk/UVldLCopChWga90UO8JXLV4jy4v7z+4wKe+SRP5xq1arVW3HJqR83/y9Y/3THFNK9gjprO2/WzA/LysqGky8BwNhgspCefPJx8cg333yLouEN63+QNpn0nqiaFOrWW8fboUOnNK0E/TV0BkNeR11yqRodaIk+eeJ4kyqCjYiChI6wrZs32bBhg+3GG28VIPC+dBT279tb6e3c+Qs0dik1NVmLHmvK9RvWWkpiohbqLRNuauKszy4wQoM4nLKjQGCz5hYWiE9ev3GDbDVZbAAMUT2RtXyy/Y7ygHFgaophsnlACki0CKCQSsJFq5GjokLRC6kmi5bsAKdCvFV69+1rySlJtnL1CnmoHD95wo5nn9TwVHhLNTB462V0T7SD9pXI8Plnn1OHGQNv/+eZ5y03L08+FWxo9LYPPfKwAIGNhWYY2omxadwbCj4oFZYvXaY0NSzY6WQj4uXgKC4t0XsB1i51gem9Gp3+9EcZ+/D8sTgtq6iwL6d+bYuWLLad23do0VHEQm+/acNGx8860DEqC9HGRjX4oIOnFpBXUGhfz5xpc+YtcFq0UYNogvuPYM0zI9two23HFMhpnwYMX3zu2X9Kg7hgLV+kkDCZ4m/cvMUe/P0jTWBNZM2zagwJElgfzs627IJCs4hIi09Jt6yjhwWiJ44esahQj0UGNVrPrh0sKTrKOjfPtL+++qqmuDTU1aroKkmk32e/mHCLXTHmMl03euOJr71mK1euttKKcqur9VpMPNPEHT9rgLpLp852Xufz9BzwIHG7DFetWa17wO/hOY3TJM+WomlstEOnAdYM6NUU98ZGmzV7pkCX6FfX1uixUZeMtBXLV6mmg7oGyR/BBFJXsln+5IvaUVlxqQIn1gDPA7AGvPk3KDPA2u/x24jRIy0+MUESQD4TE9cpwHsafVpziBA4UI4dy9bewNjq5ptvPhobFfNadHj41Iz/Tor5ScE6KLfS2/WbadPeKykpGQoNQoTMgiDtYhOjK0V2RwccYM0mZTMCfHwfEGex0Zl42eWjpVsm/b9y7FhF1vwsnC1gxqJjcUGdwMPRXYdbGS3rvAfpN68HKACCX309xU6cOKU5kFJVVFWr+QLDGUDl+uucDsY2Lds4bnFU2evq/q7ASHEOsD6Vl6tNSfqJJInolw3D9dE8wOudDdYY/yhgC7QFEx0jd4MXZOG7nXaucRR/JythyAFKgZ69e9mc+XPVkCJHt7BQ69ajh7yUO3TqrEOPSSJswPlzF0jmxWxDaBC8Thi6+tgTT6soSPoL18moqptvmSAaBIkfWnE+T3pqmjMw4QytcOEFQ23Z4iVOpoDHhN+vDQhIoO4hkmUKCJuTztSbz9AfUBctM1s4JkXFJXqek7743Lbu3KkOwMwWLfRMOKBJ7WdOn6EMClN77o/LR7/5+htq6iFyLCwuscln6h7fzpmn+yKONMBvu5E1f3cjaw4X7iHrgoPzqjFX2IO/u++fgjVNMd4GAP5HsP5hy1aBNRNhXBoE6sx/pokGsD566pSdQrseFWMJaU5kTeCwf99uS4iOsOTYSBvUt4eF+nyWFhlrb7/2mtXW1KhxJjws1GIiIsXfQtOMvuQSAR6t/zSqbNiw0UrKyiQvrKgqt9LqYnVOciCnJqdZ545dbECfvtarew/dT+hFMkxkeIePHrLNO7bZwsWLrK6+3tq162CFeQXy86b5BU6c58PznDFrpg5qFE2qtTR6ZE+8bdsOSrFO80xUpBUV5jd12hJIQMdBhdDpyr7k/fn9Jx9/QvecZ8ReRC3C/Rt56SjLaJGhLk9+HmpGYM38yJoaW7JosT4PChbW1/PPvgAmZJeUlL6e2iLzy87N4/5Lg/xUcI03yMm88n6Llyx6rbSsdAhgTdRLKyviePhnwBmJEhHTxg2Ov7QbIQG6gCVKESLUkaOG66FRgKJwl33ytAzh3Y5DNjtfqCKgNtjcNINQnEAKBNACBiwseLYFixZLe9y9+3mWlbVfNEhySqJmULPI3Mj6H8GaQbUAAkoMBpXCy4ZHR+m9oRBKysv0bxw4khUG3NQAazVJNPgFrnoNVCHV1QJXwJpDB1MbtyOPwg3XTBSO3JCImXT1xVdetm/nfKuiHkqNPv36iVohqi+vqBQoccCg7128YLHMc/gcf/vr21KFMHH68y+/kpFTUmqKxSXE6z4R6XPgMPRXjTBl5QJr+TL7Hb30ovkLVAyjYAmQsgGZAC7p3ooVGmhA1+c999zljKZKiNf3OFSRU27bvMlO5uZZcES4tWjdSq6HXD889a/vuEMDenfv3OU0EgX8ObhvPE9oEEnxqmvsw88+s9nfzdXf3aYgwM0Faw46hgU4xeAaHSAc0hSurx9/rfXt1fP/Cqwp1hFZU2CkH8rvCZFUDhmawPrZv9ixU6ftdEmJhUXHWGJ6hh0+flyH7+6d2ywlLsYy0hJtyIA+1lhTa8nhEfbmyxOtqrJcB3pUZITFRUXLRgGwvmLMGI3oguul23T7th3KXjBOKqsotcKyfEtIjNPhzfzKmooacdznde0qXplDkrVRUFxgCYmJ5jOf7Tuw3+YvXGB7D+y3ID/AGKy18uezwJr7T7Gyps6xSYC3JshBHsh9dC2Ck+LjNPkFPT1Ogexj6Cwa1ngO+/dn6Rk+8djjOoj/DqyDGm3YyOGWmp6mdaTMshHPmBhJ+1hv8+fO1VBesk2owV/+4nY+z5Hk5MR3g8IivmqTGv3fSTE/IViH1pm1eedvH33k9/mGjhs7NggujIYNNm1yUqrAi6gaqdXnX0xqcpADqAELXNPguRiPldGshRYWkjI27cmckzLycUcuwWUSubNoKHK9/OpEgQVAzYbVtIp+/RR1ANhz5sxTQRO7TmSESJpQgyAVY3HddOMNTrttsAMARNbi8SqqFcWjBqFFm/ctKCkWiK5eu0b6USIFPvvZ0r2z1SAAKxwvNIrrCgdYcTjBH5MWwulyaPCe6F9dy8/JkyfrwDpx6oR8lMdfd53A1h8UpCYXIkium0aP0pIS27pxk9XAC/o99uqLL1sqBj1erz36+BNKj9Mymll6RjNdR1xCgi1b/n3TvEmBX70zOSUiJFSHKrP8sChFgczzeOJPj+kQEViv/F73Cg8IDQ5oaNDnBDS//e4bHTihwSGWmtHcunbvbmFR0ZaUmKhiJvdj/Lirlf7iOUE0r4aVgKkVzT2oI1RgrCi3z6dMUScjf3e9UaReiY5uUlEQlXFd8PgUqbgeCnC0dj/1+GP/FKxpisHfhI5LpHtIyHbv228ffvSpjJ0WLvleQxl8DCE4E10/9T9/trzSUjuZX2j0Bqa3amMnc3K11gryT1ssRcSQRrvq8kvt9JFDlhwZY99Nn2VHjxxS5sMYMiwJaMtmvRP9cwjx/jNmfWOr1qxVjQQawh/UYA0er9XV19rwYSM0ed5bXWf1fK/BZ1HhkSqY9+7bW6orfHNq6gKDCSIdL45VK9bb6lVr9AxffW2iY1lbU21Tvp6mZiKoQtYJOm72585de5rkfUHBJglqWHiI47F9hutmDcBb09zDF4ciXxg58RwBeqgsMrSq2iobMnSIdejcQRE9GRyuhrI0Jppv8Eney2FNltqhfXv77d138Xly6uvr56WkZLx6vHns4REeT2C43U+FWv+e1zknCoxb9hwZvH3blme6d+82fOf27U1+0aRZuTn54mOJAIjqGAbAg+EURYIHIAG8NEMIZDMytbCYRgIAb9m+RZucVI+fJUUGxEnFeP3Z381pkv8BhK7WmoIPm3vJkmWKgOGemdABiFRWlVtMZKSUFK1bZcpc5vLRl+tQQeTPV221Y6REUwwtuWyoyNgYLUYKfIeOHmma50hHnjNbj0klTlrPLmDxorMGrN3BAEQeZBpwx9KueuukqiA6AZD4HSgK2r137NppicmJSmHHXHmFTJgwTDp6MltgSUQVExFj+Xl5st6srayy2DOTXt558y2l2jm5ufbp519IzUIr9oFDBzVvcTTT5Neu0X2B1hHHrqaeEEU8Fw65wFatXKnriIuJ1ufCZzotPUUHDPeYBhqGHHPgEaHNnDlDHGhBSYGeH0Wp1m3aWRB8fVCwxUQ6agKuefw114j3xqFNhleNNIs4Q33pYOQZy0+5otwmfTXF5syfp7+7BUTp2IOCdFhx4DOnkUYoZxzZF4ruAW7A+qXnn/t/pbPGJRDpXlxsgu08Y1z06sQ3xPlfe8NNtmnrJkdx4q+3X911p9X46q2wpMKiU5ItrUVL23/4oCJh2soTY6IsLNhnl40cYbnZ2ZYYHmULvp1jJ48fc5pIvF4dbhRuKYxfPfZnVsuUlLp6mSutXL1GUk/c/1AB1fqqLTo2yq695jrLOnBA0XVpcanl5xWqaMdhh0dJQmK89e7dU/edjBNTJZ5bUmKabdjwgwZL41LIGidAoO9h+syZ6kFwC+BDhl6gSJkJNPJ7QWaIJ7f8yev1dyS5e/ft1j3ly7USfvj3DzVp3Ml0+WzlVeU2dtxYS2+e7gzwqK62mOg4rRkUIVBw69asdbKm6hoFdLfecrPFREXXNPobs3Ly819o277T8qKagupuaWkY//xHf/3Hg/XBxsbw2PKa3pt++OGFdm3bjbj5xhvF4eKdix5Ti6rWqxSaTcjwUwnw+/YWfcHDprV3ypRpqqh36XyeTv81a9bZlVeOkXcugzfxoKAoR+QEKBBZEc188NHH6tpj8zpWi34VsKKiY7VA5s+bpwJa8+bNxFmzaDt0bGeD+vd3dKwFeRomy2BVNUl4nbFcNMU4BZQQAaqM0cNCFaVjqJOTn+csfHjv668Xh6ciV52jWKDAKAXBGRMkl2fVHElvnUA+s1UrJ9301skbgp9BU0uUA8guXLDAdu/ZI+DDbP7i0ZdYREy0qBWkeDRvYFZFcUaDUlettXJGcwWHqPU8KTZRvO/i5ctkdJRfUKAIEUqmfceOKpLy2nxWuHSKPczd489Rw0fYgvnzlfWcOpEtPTDaaDw78KUmfXXb49/4K23ia6QsgBfv0KmjKB0aaJAK1uPF7fNruACHLveAyJrnQqQYaC6U8RXRlgvWbmT92eSpNuObWfqMrr6aHUsGwuEOQPMc6aqbMWWKtWjdWtfFMwcI/1WB0Vvv14R2x9gpxMJCI2zH7j32p8eeVMNIQWGpjbx4hEAwLjHO2ndsZ9m5uaJ46oI8FpOYbHkF+WoOqvfWWBjkia/WLhs53KrLyyyk3sT/5+ec1oHdUOsc/HmnczSzEqqPZ95Q77Pv5s6xFatWawgx7pF+unL91aqPXHft9crifF4ae/xWVlph1VVVitBZ97knT4guaZWZYc2bpatfoUc33B9MFAYF8KjYOB3QyakptnjJUps6Y7oiXTI3uiR79Opp27fvdAqOAVgElNkPri+3wHrv7sBIDuibUu3np598SiBMUxuRNZRPVW21DTx/gHXp1kXuehy4ePxo+rm3QftgxbLvraiwUG3rBG+XXXqJGtcaGupy167dsHv56lW7br/zV1N69Ot1ojE/v6Rt27aOvOU/8Os/Hqz37GkMa3ue9Ttx/PTnjzzyhw67d+60l156ycaMudxef/0NS4hPCQyB9cgLGLBmcx04sE/zE5HbAXYMaIX3696tp0Bw69btdu2118hGddWqFdaqTTupSihcAe7QJqRk77z7nvhfF0AAAzTekVExep+ZM2aIdsAusrq6UqBx1dgrLD4mRr4EY6+6QpNVbrrhJoFreakzQiouJk7z5uCsXftVWn3ZGFOnT7MB5w/S5yStJ6pzI+uGgPseYO16N7CuXK9sIm0yDcBadpc4o+EfHBJsJYEJMLwmkRy8f0V1lVQlHIDxyUmKivKLClUQIrLEuwE53LrV66y+utZo63jp2ectLYlxXT577a03xWHSuh2b4BQjKVyuXL1ar8v9ghpCcif/jcpq+UrPmjlTQHBel04WGxstvweKaHt379GmBHh5dtknjkvZEJucbCMvHmXdenRXcYtrozgcERWtiIwNSkYFP05N4btvZtv2bducqFeRtWPL+e5bb+tQB6zp0Jv+7bc2eeoUHTyAguvtgmyRzwnwvfDCCzp0+FwodIjqEpKS7MrLx9gzf376X0bWgDW8LtK9Rr/H9h88ZHfdfa/jHR0RY5HREVJGkJld9/MbLC4p0ZIzMqyiptaCI6NVYPTW1Jm3rtpSEmItKTbaenfvatmHDllCdLyyFCJpwNpX5xz8PDPWPbYM/N3nb7Tv5s6zpd+vcDxuKmuMlkdvY72lpqfY2HHXqPiHo6BDBznTwNHHx0dHW/7pU+LFK0uLrTA/1zq2bWsD+vWRf3Tb1u2cKDgoRICZkJyibthZ38zWPcPjmuG+FJ+zsg4paOC+8tzcgcaulzpgDQ0C9+wqb9gjePBIDRXsOD9WV1Saz/x2/pBBltos1aKjY7XWaN2nzuOt9WoNcZBJueL3iQe/dvzV+kx0ex4+fLgg6/DhgtVrVp1OT0tff/348XNatGqXW118Kr9jx451/2l4/R8P1hQYdx86OfS72bNe/nTSpH5BZ6wU8KimKwnaot7bqLSUCPWBB+6y/IJSSeyef/5ZpbDI9AAB2sLhv9AJszELCops3LixtmfvLtu4cb398Y+P2Lp1G+zXv7lb/DULAu6LyJqUlwIFiwBfBboX+RkKTdOmTnU2fjmTKVLs0ktGqylmyldfSbf92aRPBLg0dwAWVRVV2lQxUdEq+mjCd4gz9bw2MNaLSjqt2tAZ/A6RPE0A0vjWOdV1162PSJgvvsdGQe98Nljjv6CJ6mGYCNXooKBCj8IBmkedeY1+HVSJqSkWExsvj2oiciJYCqG7tu+wtatWW0p8oiWc8ap4/A+PWqjHGT316BOPWx1eGBSxqip1aBCl074MsJGdsBGRQ/DflSVloqwA0g7t2tptt95k8XHORuNwoNBLrQA9O2BRCfeflGgt27Sxiy8dbc0zW9jJ087nA7DpCKTQC+3FMwJchl14ofzFd2zbrvd1wZrP9re/OtI9NjAqlnc+/NCWfL9MfCdgzbqC0+ZwJsvhd8i0XBrJzXa4pv59+tpH77/3LzsYaTfH4AiwxoDqVG6eTbjlNpklxcYlWU7OSUtJTdYwhZ+NG2uz586xHv36WtuOnaxF63bKWHgO+XmnrLK0SFTIgD49rayoSBEkWWJxoPsVGoTPeCr7hKLq8ddc6wyVMI/NmTdXrfWYSZUxr5PJ5H6vZbZuZTf8/CYpa+rqGyQpLK+sktQSa9n05CQdBrXlpVZalG+H9+4zf32tMiIObxRS1JDatOugtZ2YlCJtdYO/0bbv2Gmn83It5zTUXAs7lZMX6Gp1pqAjDeUe86wdGqSPrA84NeCwOSSJup/9y/8o2yWyfu+991ToDlVXvAEAACAASURBVAoNtu49u1lGZoY1a4ZyheHDPoExTY0nT5y2Od99p2k4JcVF1qVjJ/vNnXfoNSNCgvVz1EyOHTtWOm3G9LI9u3cfHnLhRYuuuPyyZSkZKTkpUVH5nv8gPvtcAOvQed+vGnDvb+/98NZbbu36/dKlHhza8O84euS4HTx4WGCYnJwoUNu1e4dUIkS5FFhQUvCQaV4BbDEvAtRoEhgz5jJZqlIYJJrAj7eopEyRFIAi/e+bf3WkS3l54l8rq5wpIs6k9L42dcoULT6ke6NGjVBV/d333rHZM2fKtObpp57QYVFVXqX3YOahS4NoCAJyv7paJzsId1z5GD577ES2UnMWFNflJcr6h3ZzNX0EEkq+Jw+N2hrLzc/X58NBDaUB+mc1MDDZPMxxlKNYRxFO0ZjPZ6MuudhSM5pZbFyCOGsifDZxRHC4HTqQZTu2brPmyakWFRxh9//2XnGZbI6XXp+oga0AfnRMjBoVOnftYus3bmya4cg1VVdWWmJ8gjb/gP795YrH/ceilntARM4h88wzz8kbQj4fZyaONG+ZqYJYWFSUwXmmNc+QogBHO7zM0XpwX1u1yNTvY87Ps5v61WRlDm4TEZkIoEBk7YJ1eUWF1CDffPetnjGThrhumqx43tQ0+Hc06FWlpRYWHa3nAXgALtAgLzz7zL+MrClTaMBvcKhogYrqGrtm/PUCp+jYRMvNz7HU5CRrtAZF86+8/oqlt8i08DN+6qkZmda33wBledi9lhfmW1iQWdcObRzetrJKYE1TDE51tIDzlX30mNRPE26+RevLAesFtnDREiurrFCrvTK6hjrLbNPabrj5Ztu+e4/V0nIfRN2lxioqy6SyiI+OslqG1foa9P5Ze3ZbTVmpJr0HBTp+2WM9evWSUqtt+46KcHHDJKJmJNuRI8fURLVj127bsWuXpHtkpuXlFVrXLlhjBbB37x6BtewSfF7d74mvvKz1RAYCvXnyeLZ5QoKUFSSnJUtGmJiUpM7alJRUNR+xL7+ZNUuH8OkT2da2TWu7967fOG3ofp+1bplpyYkxkjGaeWzbzp1VX0+enJ9XWJA1+pIrZo24bPTasDDLbxYTU+hhkf7//HUugHXId0tW9P7ogw8/Hjt2bLeaqqpgNtDo0ZfYu3/7QObxAA4mSoAo3tJwb+PHXy1zGYqL2KRipwq44WfNwmD2HmOiwiOC7cSJ4/LipX0dYKQTMiIqRovj3fc/UKENK1YAhC/AASDm/9OnTVOaOXLkcKXzk7/8yhYsnGeJcXEqMP76jtu1KeOi4xxDI/g9vCX8ztRlNK4AHZFeTb1XBw+eG3DWRHcsZGgQ9MIsurONnPgsalNm4ktoiF4DsM7JyxPIANaAM3+SJdTgTWxOYQe1Bv4c7muMvvRyy2iVKXnW8dMntaBbtW1j3qo6cda7t+6Ul7K/1muP//FRiw6PVDr95+efVSSuyewUQD1mffv3sx82b25qdYdGQvOKb3Gfnr3sumuvtV49eooCqq4otoUL56pbkvu6f89+e+3NN+zAgYM2YOBAq2MkVGiwUa6/8KKLrG2HjlZQWqzrUBt9TLyuHwvP/JxcOa8R5X39xZfODEa/M/iVjk8XrCkgyzub4b+LFllRaYnuA4VgIntUOqwpwISIncPD9fsGOHhuPAuke08/8fi/jKzRWQPWNMVUV/EMPHb5mKv0nvU+j7JC0v66umpRP5Onf211Pr+eY1J6c0XWdHteOHSIdWrT2hJiIi0mPNSZQJSSaqvXrbfCvFxNWQ/CNTA42I4cPCT1xa2/uE3rDbCmUxOwRr2DiVVkdIzVNtRZ2hn/9fE3XG/b9uyRHwnTzaFN8N4oyS+0mMgwa5aQaG2apVl21gFbt3yZVRaXWENtlYUHe2ThQLbapWs3u+22X1r3nj3la52QlKJ6Ap8RjpwgArDmuahjtK7BqmprlR2RWTEZxqVBsL4lGID24PO/9eYbOij5GbpQD2dlqU2ewQlY3dY3+JU5MyC4e4+eGvtGnYHCuN/HOiu3bud1tTtv/6VjveprUEt+WnKCuh51mAZ5rLCoyFatXZe3ceuWoqqq2u0/G3fN5IzMzENJyc0LMuOs5P9P0D4XwNpzNL+kxxefTnqjW7duwysrKz00ZJCi41FNmyqblpFCgPTtv7rN7rjzTgFrSmqSoiUi6s8/+1KRCAUeFkZaWjObMOEmNbBMfGOiXgugZtJ17779lQ6zyV98+ZVAB2Ch3L2YgQfwDRwwyNq0bW3z586zIUPOFx/+7rvv2McfOpNlLrpomLVr21avyaIZPHCQ0urk5BSNZwoJYdq2w/HJJbCs1ErLyy0lLVVpN1I4/uQ68NIg0qD4RlqP4gTZhltRd8GayBpg5n1Qg0CJADJI9pDlQSm4XOHKNavFW8Ol4m43evRl1rxVS0tISlQnIxuEQ4pIGABcuWS5bDjhgN9546+WGBtnBUWF9swLz1sh/soiLZ3l1G/gAH12RyHjjDJjrBkF3Ruuu17KELwcTp06Ye+/96401cgneaanT+fKxImBANA1+CnT4ceElcHDhlr7zl10IFFcJJJ25I81hv4+59RpKy4otMGDzrfJn39h27ZslaWspuGgRjkj96OQOezCC9R1WlpZIc3z5199qShM6prqar0e9501QIYyd+53+nfkmPhZs54Akj69etn777z7D2BNLYH3bFTTBoVFgCQ4LNw8QaHKBjwhoTbq4ovNg3Wqx8kMSkqLLCkp0X7xi1vs888/V/QdEx+nQwrrBH6ma6eOZj6vuj4HD+gndUOdt170Hc0lHEZhwcEy7j94IEtRLg1KtTXwwx5bsGihzVu0WLMkq6trlAl5G32W3qK5XT9hgu3cv9+q6uutzm9WVVcrwPM1eK2mrNyan6nP9OjUwY7s3m1rli62EL9ZFOu3JM+8XqSBtXq/Pz3+hDLZyVOm2rLly+2mmyZY127dLSE+URkSUTu1BShC1giTbIhqNTDA67VevXqqYU0dpd4aPV+yHcBa5lFnXDeJrA8dzrLQ8FB5ppOZEB0HsS/MUfF069ZDoExAUlJcqECjW9fO9rOxV6kZp7a60jauXS1a57KLL7E+A/o7hyc2xuFhln0q19Zt2HBi5qxvCy648MLlQ4aPWJzeLCPL31hT0j4pyfFS/v/46z8erLkfB4/ndPt62pTX2rVrP8rnrw/G2Q6B/V9ff0PASLo6a9Zsu/Ouu+yVVyaKGzty9LhOWtJHJGF0tGEbqWzG7xc9gq3pKxNfN9ppKUoBwqTnzZq30AnPAvzy86+kqUb6RLMKv060hZcCwwuCPH7Jj2i13X9gr+MUV16uaBgApz2dzc9m01BU5gkGnOb4U1FfkOM4FhdoyGH6Ne8JJw+QU8RBd8omRBUCaGPAz+asb3Dc4FzDJmgRInLaxSnwSYGCB3ZkhDaEZH9BHnHWRFm+AGDAWaOGQWUB/cJnppFl1hlzpHZt2tqGdWt0QPD7r706UVI5soBXXn9Tygg2FyAWGxcj9cwPP2xQYZC0lSaYEcOGybKSghL68Xnz5tg777xrh7MOW0ZGc/vgo4/khncs+4Sm1n/62SQ1O6BRRmFC2/Kwiy5SFMj7+Px+Ky4rFd9PhMwhmnvilJWWFNmF5w+xD999z37YsFHpLvUBZRD1TlQ2YsRFivTwDv/0iy9szoKF6pyUxDDwTPicrB2uZfa3s0RDqVBLkw330MwuG32pTXzpZQ3MRX/O73Kvle2QNDPWC3ma3ywkIiJgZxuu973uhus1lSYsItIqyistLNzx0L7zzjvsyy+/1OszhJj1zXPm8EBzznu5bdqs4759+llm85Z28lS2HT3ENPE6qWwK8nKlfoDaw1KB57Ps++WajMMIL8Ab3j82Mc6CwkNt/I03WkFpuRVUVJkvONgKSsp0X9HW45gYHhRk3dv/P9S9B5yU9bn3fc3uzOxsb2wDliq9CyigCCiCiBVLbFGTaCxpJp60cxJjilHjSTMxGrsiFkQ6SFBRBJRepcPuUha299ndmdnZefj+7rlXUs/zvO95n897xg+fdXdn77nvf/n9r/K7flc/qzpxwpbOf8vS8aza0BTvtO498sV9h+LYq7iPDmjyRkgI8Jo48QKxrODhcyBLNTIRj7bc9h84aJ9s3Kyf4Sk4qn4fC5ihF3KPrGHIAuwfng3pW/YL1EcSznS44TOdRK5Hncx9CQk2ZvRoiTnRrCHcGrTiHt3tvrvvtiQ8GU/MSg8ftDdefcmaG+pl1H3hlputWyEaJRF5qmh6n66qji5Ztrx805bNFRdPv2TlrEsve6c9IRoMtLdXFRYWBv9v4vX/CLA+UF4+aNmi5U8UFRXN7NO3lx8+LfoSqOzdfuuttnDhItu+c7dYHO8sWqwNcvxEuQ0bOVKgnOz322tzX3F6tNXXCdz79i4WGD/8i0dUlDJtytR4ojIgtgDhEyy3+W++LcA8eOCQ053b61XnCeKV55832EqOnLCHf/qQukrDMaZNFhN91113CfznzJnzV2DtbJRYFzUtFHYSKwj1S3zI53SZIT7OVz4PsCb2KjpbKKKF6YJ1R1yg6GywBgxTKE2ndDqQ1KUSBwire8mZkAJW9eoP1lgoaooH09GGAwXXn42CLjBWCdYoZfa7dm7X9XghkYraGtbpd7/3Q8XNiW3S3BWKHNWcFaec7jNzrrnahg0fagP797GWYIv0XObPf1PxZKzogvyelp2Va7998veidpGH+PjTDbIucwvyZSlFPU6fyIumTrHCou6Wm+8UQuGNNLY2W4DO3oWFEosqO3LYJo13YtZ7d+02T6xTTBBaQnF4PvXUH0SToxS9oSVoL74611b8C7CmYQVWP4clYRtX0IkM1qyZl9njv3xcAJoQS3CStfGGwK6QGIDNnOMJYK0yJoRxOMzbIh3WHoqIBgodEAvyrru/rFwCBwyWIRxnHRBeh6LJWnFEp5zOKAP6DVRSlTAKh53PmyjNbxoG8xkYIYr/JwU058tXrNTniE4Iz/pM+XZadqZ96Z57LBiNWV2w1VqjUTt24rRV1tTogO+WlWU98gqsuKDAKktLbO7zz1sGJe2tTZadlWr9+vVRgQxeC4l35oY+jSQCVZAUjWrvYAwAili+5Jy4r45Oj5UdO2anzuQaoOLyPhLFaRlZ+krymH0FQItz7QvY4//5hGLyHOBDR4xQJSVjxf5Au4ZXLBqxYUOGysCpPHXKGmtrrLhnd7v/q3fLWKMsfdfOrbblk49t0vnnKeG9b/9+u/X2L9p1N1yvpgvsHV7UHmzasr1l7fqPaxsbmo+eN/G81RPOm7SkoaWu0RfpXTdggOf/CnPkfwRYt8ZivX7+88eeGj58+KXlp04kAR60FWLR4vZC5bvwoqmK9y1Ztlz8yrr6RoGME8caY0/98UktHDqZY0W+/OLzdv0XbrTDJaXWACsj3neQBURMc8woRIzC9vRTzyj+SwjAFanp0aOnOlEcO1Zmb82fZ4sWvWNTJk+2U2ca5p44dswuu/xyWTUsUkIYWDUIGKk1WMQpv3X1OuCK8iJWDEeV6i82EG43pH6Ak9J3VOzFA253muq6YM1CEoXvTHNYDhfi34A1ljWbWzzrM9obHDjStkhwLEA27vsffmQt7RFLVDusaRqrgrxuAtSP1nyoxCggwPgd3H/A+fwzzQ/QWAFEsE5/+djjduTwUVmSFE5g/SAXm5ebrUQe3OlYrNPKSo/asmVLpMBHXJhxprVa96JiJZuQuR0waKCVHC2zDZs3qvgEsMYCPBusi7r30EFGPJUyeV+KE2YBMLEsG2qqbcqFk+2VF1+y9R+tVeNcDudBAwYq1HHrbTcrvCM3uyNqz7/8ihJvDXV1fxVWIkSF94antfLd5Roz8drj3XJZS7NnXW7/+djfg7XkAOIvEmywPpxkXtj8viSrrKtRVSpg7fUlWe/efZUgJ3zFz4mdZ2VlONQ2FANjMYkfMZ+MM2uora1Vz9CzqNj69Opthw/udzyxtFSNO14NIRy8GifxHJLF+unGTXHZUo+kRblmUlqK3fqlL1kTomYtQQvFYlZeWWO1dQ1aS/m53WzEwIHmi8WsquyYPfPkk5afk2MdoaDldcvUHGNA0UGI+ed+t2zaLElccgOsY1d3BQYVuSWMIcI4PXv11f241MvTFZXy+vhc8h9trSEZMXT8ISRC+PDZ55+TcURcv3e/ftJfd6114t+Mf7i93QYPHGBlpaWWl5MjRktOdqZNuWCS1dRUW25OlsUi7bbl0w22Y/tWGz5kqHUryNdBSSjwnvu+Jqude0sK+A26PJK6GzdurN24aWND3779tk2bMeNdX1rmls4Of3lZlrX8f10J+T8CrEvKqwctXLzo1x6zadW1VSlQ8i6cdIHA7Rv3f01uP+EMFsCLL7+iTQU9iUWBtUgi8fHHfimLmQlkMTzx+KO2a89eK6+stBPl5bZj2za5/wAUxRCEWlhgzz/7gsC6pbFJSRTCI3CSEWx6/4PVogiOGTtaFgObjYX1g+99XwsVl4/3AvqANRtPYk6JiQJrfg5XlA3TEJcvPREv9ebZ2AAk5/4WrNXdOx4GwbJ2N7VE3I3WR5+DNcwSFjKhGxYxYM1zUeG35sO15klKtua2NsmO8lq39iO5tAjjcLjQgJZwwIF9+3WfVCACrAjKY1k/8sijuh7WWjDYrOQeXkVxj6J4QUyd+OaLFi20devX6meMC/MSSEqxgJ9qNo+E6/v27ye9kU1bNgusc2RBOx1x0DzBsu4OWNP5JhqVfkpLvPw5My3daqqr7fTx4zZ61ChbvmSpHTl02K679mrd+/at23SY/e73v7Ep06Y6gNcetj8+82dbunxlF1gzBq6uzMiRw+2cfv0lpK8ef50RxfCZPym4zbzMfvXLRwWgWNYC9C7L2gmDkLhC8AqwJlnq8ycp1n/djTcI94t6FEvHG71xBLZUVbtti8CLZ3ST2oC1LORErz6nvd3RMumR30OHMNxnwCwtNUXf0zUFo4O1j9VJuIUDetnyFU61bGq6ZBE6OjvEQoINUh8MWl1zq3V6CYNQ4cmcBi0rLd3GjBhuDacrrKm62l557nk7p09vi0VDlpOdYd265SjOTIiJe2B8GHOagbBn2J+EeDg0WFPMA3uTptWDhw6xCRMmaU0wJ8kp6ON45B2wbrgW+/TxRx+1HsXFKpb50zPP2LbN23T4jRo33vYeOKD9pJBTxDlUyVWQtK6rqbYTx49ZKNhq544ebv/x/e9bUjwZv3/PTktLSbLsjHRHXvfUKe11EubkmQDtBx980HoWF+uQwEAIJHmtsrrO1n/8cdW6jRtrpk6fvnbQ0BFr01NSd8cSO073ycpq8ng8n5/W/41xkv/fgzXNB7YePDjwo9Uf/jYlJXXyseOlaSxCQAx93qOHDsuluuur9+pnCAsBilgFuGRYF7Ay3nxjnooEAKMf/ehHAhMEfDZs2aKsOPFNVV9lZcudHDVyuGLPlGWzMWsqq5RovGzmTIE6PNZefXvZLx97xPoPHKBMtdpe5eVJj4HmBBwOF104WQsVsHYBWjHIRK9imHBd2XwnTp50Eo1NjbKQuHdcS+7fBWs3DAJYR8JhbV4STC5YwxX+W7BGG5v34YIqphrr1AZk465b/4nAeuToMZaXh87JMrmIgBXMDVzzgrxcLfrdO3c48fVopz3yyCMCAGLWjz3ymBJGjP0l06fZxfG2Z7iwgMabb74pPQ9ijMXFPTUm6hhz9KglJ6dYB1KZ0U71bcSyLzt+0rZs2yquNbxv0aroZRiLCWRdsOZZiFl371Eki5lnolCioa7Wzj/vPFENyVG8v3qVDhMqMRmH3z/5Wzt37FiBSGNL0Oa+9qaKRQCULms4gWbGXlUvErPGc+KQYlwYe64DGKCv/etHH+0qjRbVLJ6T4AByyte9Kn4BrNns8N1hHNx22xfF1OnVu6+lZqRbSlJAXhUcb1hJ6u6T6HE46vEDRKDrdxTlpLcRDlufHn00/yVHDjlaMKkpWkfErPEMODilSePzSwVxXbz8Gm+SpKbP55XMwR1f/rK1dXRYY2vIot5Eq6yptfpGhJEcjehxo8dY5YkTaCPYqmVLBdZOI18nVADdkRi1W7UK+GEQ8GJuXNYSISgIAawH5o21wN6BWUWxGesdhhfj2KdPb1uxYqXu+Stf+rI6CbFWnnvheduyaatFYp02ZNQY24twG42JQyGtOYdllWhjx4yxY6Ul1lBfp7qAUSOG2P333mMW65SOCtXFyb4EO1V+ssvj5UAh4c6aYQ3T7WbceeOV+EUCmRAoid8kb6KVnjgVXr9pU01JadnxsWPHfjB50kXP19c3xOqsrXpc9+6Oy/zf+PqfANYJRyoqBs+f9/ZvotHoJJ8/MZ3QAgsDMR1YFljDY8aOl1W3cPESndzErFkYjgjTFCs/eVJFIH9++k+Ky15x+WV21ZzrrK4pqOIONASwjJHs5PS/+qortJD+/PQzSmr0KCyyWZfPFMMAILn04kvs8iuvsJfnvSJLCTDkfSOHj9D9PPv0M1qEWKwsHrpYuPQvJYsSEuOxQxPrIRyJKHwDTQteL4lJDg8OAKxzNwwSC3doI3fQUokCl1D478AaIHLDIHSdYeEqpEGZOlZqNKqNu33HLkvPzbN9Bw5a3759tIFog4XVS8wUACOJiru6a4cTs8aKhIfOgYimNGXAADBx9fTMDGkLnzxZLuB/c/5bOnCwjBkXSsWHDh4iyh/jzfWoyGR8OEApUyfphGLfy6++onlCuN8Fa9gGsFzkJagfX4O1BJt1cBCuYPxPHC9TnP25Pz8r/RcaqAJegDUex++e/K2q+gC46rp6e/a5lxQ6c8G6Sx/EmyhBL0ImWNbRiFPm71pwhM3Iczz31FN/BdaKWxMuodwigd6MiQ57hdBV1OmfSfjm7ru+KoZOQVEPjQ/3w3hgKGzetlkWPJoujha0Qz90PDLHqpfaYjRqeTkFAilyBKwLCox0+B8r036g5oD9AB+b8AoJPYn4t7ZbdU2lCDxef6Jdf9PNVteEZGq7JSYFrAEaKIVarSFLT00WWDdUVZsnErEdWzZb3pmei51RxLnC+nysYHJILlMGeh5gzZy4KnuMAWuZ54ENgvXK+uBZAEnmG++YPFPPnr26kvJY7WK+hKjijIi5tWfXbmuLRKzP4KG2myKaWEKXzK2bJD539Gj1pmxpbraAz2cjRwyzu758p3V2RFRyDnUPsKbQBiGpispTYj51dkZ1EALWTiL0hJ0oP665QeUzOTnJThw/acW9elptY4uVV1Q0vPPOwuZwNHzwy3fcNbe4V+EHR0urOob3za/97yyq+Z8A1onbD5YO27Nzx0937dg19ZbbbspiMrbT3FMC9EFtICwSwiMIL7lyp1jcgDWDjFtFCTkJxnvuuUeb4KprrtZgn6yosP2f7dUiIkGD1XzbrTdrg/3xjDYFC2zQgAGy1J547HEJzfzHD//dRp47xhYsW2y1dXWyurGGBw4YIBcPSh+MCVxlrgtY85UEpOJrngQVq8Q8sbh77NemwvLF6gUo+J6DQws80uFUMLaHtdmwrNn4rmXtFpWw8QElxJl4P53SeQ4sX/FL40L3bNxduz+TdrIn0Wf53bqpcoxEIQs12NwolxZGCBba/r2fdTFLsKzpno0lx+Lmefv372MnT1UYTBZCGFybju0DBgyywUOH2nnjxokFoW7TVAWuW+e443DXzwLr48dP/hVYw6TgmfArXbB2vQTmnzJ2NjnPenD/frVvQwQKy47fA9ZYdow97/vjH5+Up1CtkueIvf76Alscz3M4FqwjbetLcMB6wMBzFMMnceqIDTm5g4DfL1XAn/3oR+olCViczQaho7kL/JTiE5fHspY6YmtQkr2FRUWWkpKqA9RtwouFuXf/XlEN6S7uxqy5f15c8+xXfm6hQO3IoQMyNjLSHTYO65z1j2HDGiIMQgJv0eIl+vPuPXsZyVPityj+zb7yaquorra6YNBS0zMs3OkkBtta2y0zPc2GDR5ijTU11lRbY6WHD5nfk6gSbtqqMY8YTs8995x0QRgnaLRQ82Ak8eL5GDeAmP2KYcI/5Ax4L4wiDkw8TsYIVgjzTb6E58Nip3ycQ5CDgf2KdOyo8yfajt17rLPT6aEJe4ivHKbs/aaGeqs4fVqSxeefN84e+ObXlXSmeA25A1hA3XKzndxINOJY3LVVsv7ZUxToMObkyDiASkqPyEO/7to58pZgctG0iYbw23fsqVi0aFFDce++G2dffcWCRH/KoY7Otuq+2dkN/x0G9v8EsE4qPVk16NXXXnt4zpw51zJYnLRfufNLcr2OlJRpsZBIYTMuWrJULi6bF8uYGCAn+9e//nUt3tmzLtNkMvEP/+zHtudgqYU7ovbZrt2257PdsnjJ/P/g+9/V4l/z/nvicNPLjRZfRw8fVgz36iuvsotnXGovvT7X6pub5MYS60aGESsWqiBFE27bIzY3m9l1x/kcVN8Sz7RyUhw5FNKmOnT0iBaz2wyBawHWqO3JooonGAFrJSnjMeuzwfpsy/qTjZ9qHEh4CuQ7owIxxm7rth1W19IiCtnI4cOVCGLzYC2l0MsvEFDsevz4sYr/ui4tNCqsLZ4FzWnugxLwp//8jK1Z+5EdLS2xgYOGSCBo9KhzFZrp2b2HQCojzdEkRoMlIzXNLOrwkilKwoqFukcY4JW5r+oQiIsUCrCnTJtmJHehgAFelEPnZGXKI1i39mP9HWX/cNs5sNU0t8M53FSKHA7bk0/+TuNJ/JgGsM8//6otWrpMwOGA6+dgDXD27ddHfR8FAOokY7qvfn362JfvvMOmX3SRJRIeOou6xxi7bJCERKfgA1aDGjzEy/8Jk/Xq01sWJWyWUChsoY6wEl3w3FkrzJOU9OKFTGfz6lnf/OvZvacKbY6XlThrPsXpCo5FiZXqGiYxT4IAdc2HH2k/tLaHbk5kawAAIABJREFUpQ6Zn59n/oDPbr71iypQQaEPQa827ofDNJBqaanJ1rdnL6s+fUpsm4qT5dYRCWuvQCdkPllPJBihGzLOeIXsUxQkJY8QDyGR23Fi7g4LiueHbsGaRayr8nSFwmocUhg1bngEsgDvHXTOAO1LPLBtuxzPcNO27RpbT4IjBRyOizhBzWWNnD5Vrj094fzxAmu8JIyShsZ6I9cBSMuAindm50BG3qG2rlp78vDhQwoLcnghF4zuEM909bXX2IyZM1WgZXRlS8JbDndu2PjpybKy4yV5BfnrLpg8eWks6qn0hJJru3f3/L8KjfxvgTX6HI2Nlk4buo4M66gzCw3w/Gu6SiwW85dWBbNrqir8g3r1D0YzLNrcaAm9Mg0pwo7/3UqgWCwW2HPg6LDS0rKf9+jRY9aDD35bbiyltLgn6z/ZqPZMgLEspyd/32XRANTEQbGooV/de++91rtvP1laLI4511+nuNyRkqMKb3A9ypZZxN954Ntyg+BmknD7/ncf1Pczpl9qM2ZeagXd8qyoZw97/tVXVLkHqHKS9you1mamWwWyjFjQstTg5mKtxHWdtfE8TLBPYE2CkQVD3zs+h8UKeGKtX3nlbKurciooA4k+AUtxz576Go50dOlvYOniYnPt9MxMbfa9+/fJYqGaTQDX0izwQuf3042blVGnTIwKUD6PrtiAC/ebkhKwbjm58hpwOwuL8hUmImSh2GBH1LrlZEtV8O2F79jhI0es0+NRjA+NkRGjR0mrAZ2IZH+yJaemWnZGlhI5ACltwoKN9RLBQu+F8MbJk6eUmELcHqCCQsVGhA55weTJ1q9ff1laKvZpa7O35s3Tc7K5CDOcPHlcz8oY4j3g4rphA+bhqSd/39V8gMKTN95cYEsWLxUAACBcWx5Le5sOZRLK816dq0o6wlp4GVirF114gYpwCAd4VfbvsHLcmDVgLdpe2PWEorI4oQ8yzjSOPV5+Uu9vaW2W0h0W7oTzzleClfnnfjUX8f8XZa/DyVE4rwQrzC+09LRM2/fZbocKF3E8LixKN9nLYQr4cpjNf3uBxi7YFhLDxCwmo+HSmZdpH0yYeIG60kNnZX3l5eRbSmrAigu7q/XdidIyO1ZSorlDNIv7Z94ITVDMxN+xv46fOKHuLORRRCFNDugrcWnGyW3O28VfTzSFRKorqxQeoZUb65a1iidFJxtK8UeNHCnQhH9eXd9gTW0hW7n6PYk/4REQNmwNtml0CH8Fz/RBPX78mHjyffv00j6GIaSuRQnmVEnGufP0sBTXHk2SGF5MzFqamnS/HEwHDuy3/fv2aQ75GVzytIxU+8EPf2jDhw0lL2rhMJKwNLKOhebOe+NkXV3d3gsumrKyuFfPTztjvor+BWmERjjN/49f/yVYA9QHysv7bd28Y0K007KK8vNOZRfkHSsq7FFvkc62nrnJlK91HjGLecvMQ0OSOrOU1UvfG/iXVasuqq6qHtytW24wNzevZsTI4ftnzpyxrSgrUF8VDCY3t7TEAikFUW+rtRcUWOs/AvCqqqq0zLy8Pju27nnqlbmvnr93754kKHokf9AFWbvhE7nrDCCJxNWr3lUYAL4mG40kBpMLOJGYZEJZ1IDFl+/6ilx33FwWdEtLkzYem/+H3/+BFRXl2LIl7yrLjeUCsb+wIF8WIK4mB8HzL7+szht8HrFbCkh4EXOkeAUAIEkDUIuNEbeExddNTDAvEqmRsCRGWZiIIbmazliHHAJ8Tn5OrtOpxB/Q9RsJKaSmWiA5RZ9B/NZ1sVnkmdnZTqPbj9dqPJSkjIst8TmLFi0SWKMFTUkwyRPCICTSWPBJPocCBS2MTH11VYVAMD3Fab7ARuaAW7zwHXGmS48fU0XcuePH25wbrrf6pniiJkKfyYh0hrluWlq6wIpsPh5yLBqWpfNv//Zv2oAwTNCvxmXneSjVZv6Ic0NJGzlilOL6xKNXrVhpxfEmC3yGPKbjpbpP3FhCXxSQKFYfT5z+6Q9PdoE1iaw/P/eSQgP0MPQAKsjXJjmNIhD+Ya5h/UBtvOmWm0UBRHxLYJpgluz1qzK2tr7ekYKFRujloEsT8HNwqxu6z1kLsq7xiDooWfcqBHCk9IgdOVJidQ21dt64823n7l2OQmNLs4BQydPWVsVolOCkElCHg1lxj2KxarZv3SygaW9zGj63twa1Hu+++259HtQ9kmVvzX9b40HMmq9UCaakpir/wh6RxGhGuqxyeWP+JFEluxcViNtcjtb6wUMCa9ayk/T0ixcPWFOQxjMeOHiwK8FImIc9J7rj7NldMXrGg7Ag70/y+lTYU1fbYHt271Ryn8OAdSZdntxuYmYMGTxYLClYG/3PGWjRxASpE+Ipb92+U4DP2ALU3Bcx82OlR8VFz8pIs0d+/jNLxBtoddg0jI1r+SvEJE+P4nznkIey09BYp3FgjSGBDJIneBKt/NRJxbJZZ1j+eDH9+p8jL4mmwBhjx4+X1yxcvPRUSmrKlilTL14W8HkPJWYETv0/qYL8l2ANUB8qO32OL+C7pbq6ZkZLsCWzuqa2vaGhviqQklweCXWeysnIOp6Zk3l80sRz90qJMmTJNdW1I194+cUbtmzZOtabmJjat2+/hMLCwo7s3JyKooLCg16vryraGWlLDqTUVVVWVngSPMcmTrqgLJDube2Vmdl80sxnJ09aYmJPT1qaJR87XTZ97quv/nDhwoXDiot7eH/4wx8qlopC2IZNm23vvgN24QUTxZ9+8/V5mqCrr1RjTAE4X198+VWnMWeuI8K0aPFSxQ2Xr1iqyQfwcRPPGzfehgwZpE1KEuSJx3+l31EFycbLzshULA0ri41EXztcaqxPPqsov0AuEy+ayrogAgiqAo6UU2KiQ/9KxCJzGBp19fVaOMRS2ZxsOCwM7pn4Hd0/cAPTkpxKSG9iokCYpqVuEofF5zaqJcHIoqM6ExChOILP5DAARNiYGzdtsViiV7HzAf3PcUqu4wmytiCKgCHLykxXkqpvr94Cf7qvYOmcrjil0MXhA4c0Ftm5uZaalWFDhg6Xx1J2slyWI1KyvLKzc7SBWPTEJzdu2KgNkRLwqSydgiYOJZQIOTy5P2LbWI9cn0PrvAnn257dn8lC5N4AESNz39amikY2/dGyowp9YdFxIEO3UzFJnKcO355DW3TDljabO+91W7BwsfSRKctvq60zf0aqEmWMyX333WeFhflq1FtRVan7792nhxgLxE2JZVO+nJKWrnFlg7qd0rH0T5VXaD4H9h+oeaI7DuPoJCEBXOKs9BtssAOHD4gC+J5kABzNGCVhO6HwJUnEn2fEmHB4y155Gmdb1oA1f9Pc2KA8DhWMrCuqGLF033jzLX2uC9aEWCTkNeNS5UpYW4ylAL+93c4dM8YG9OsvvXis1CSvV4Cowhp0SDwJuv5bb70lnWkqYFl3JaWlCo1Q5OUmT/EK8Ig5dFxGTbDFiXknB9Axr5Fs8K7t27XWCfURauNgPn/cWClopiQnK8GPdzZk6FC7eOZMy8rO0diSjObedn+2V3tDHWN8PlnpdXU1ysM88vNfWPhMxbHDl++0SLwq161K/RysnfxAaiDZGhrqtN+4HodITU2VtH2gr767aqUSjvUNTQr7gA33f/1rlpIi5XFraqbRdYpt3LTt2HsffFgxoP85G86bdP5ivy/5RFKsrar7/wFr5F+CdXNzLK+yuWaOz+v7VnV1Va9wOJzKYoRH6PEmttVWVbempWQ1nDx5vJ7Wf6FwKBIJRZJqa2sLtu/YXtzY2JgejUb9JLfY4GzW1NTUcEdHR6S9vT2cmOhtCwZbGnxe7+GbbrppQygcLulV3HMbcf7m9oZAZlpWXbi1reitt9+4/dln/jxn3PhxeWadiQgtkUTy+pNs6cp3raGx2YYOGWS33DzHXp/3tqzIe796lyaO8Aiu19N/fk7gik6BC9b33XevffThGhVrcI+4wsTU+MeGY6HDFyUGilgNmwTrD/eYZzl/3HgxI9jI6Ehggcpijmf2uQYJE3fzuu6UKq0IfiZ4rC3kaE6ThGLTAHBYYoQ/AGv+hsPi6MFDWiiANc8x8UwHE8CKBGNBQb7Uy7DIKYJhk+E6K/GzYb0WPjF9PhewxioUWG/eZOUVNWIljDt3rA4nikP4fVaG5sq+evdXlGgj8YJ1R7EMlnVdfa2sqQVvva0EIvFXwC4pJdUum325qgN5Jqx2NkJudq5zyOBO7t1nGzZ8KrCOhFrN50sUHZADsrz8tDoBLVuxQhuQDinkGtxk3cfr1mvsVGAUDktU3i00AhyPHHE0MbDIsPhRbXPBms/+41NP2pTJFzlx22C7EtJPPf0na26k52SGNjmxzmuumWM33XiDE9JK8lpacpp45IzhqVPltnr1e3b40EH77ncelAWXlOwAA+DH4e2WnQOkxNRbmx1QAvCYP+6ZjisABh4HY0RCkf+HtUSi9UhJiUDJVc0DQKEwugUmWO+IlKWmpCsMIh2WNicsSvIMT+T+++/vAmuu+/obbzq5hzZHclfJW4/ZrMtm2wdr3hNIc5/cDw0FFBfv2dPy83L1syEDB+ogxADgFe3oEEeca9NHk3wC643GFiQCkbcVmyUxQc9MwRhjyOeQFGRNsW5TkgBCpwhn86ZNOjwppkKcioIsDK4br5uj+gIqJTnQXVXGWbMvt9Gjz1UHGo1HRrrt3vWZDgs12W1ttaqqCnkFjz/6mA5IGEOsKbxaDr2zwVr3Gw9SkGjmdxzKiot7PDqoWD+BJJ81NNYqkTp23Dg9F/sKYgAKkdxzXl62NbeGLJXirXA09OGHH57Yu3fv0YEDBr4//sIJq1Ozs4+dNmsb5vGE/6u4yL8E64q65uEnyk9+1+f1X93SGsxkMeKOslhoqoqoT2O9I7gfiUQiubm5Ph4ISxVgk75wbW1X/E06zmlp8SRA2BFFj3WysUL9+vQtX7ny3XBbW7Cxqbkx2tTYFExOCgT/84nHQidOlg/8y19WDbrzzjtT4E0ScmAD79i127bv3iONaRTJyDRDy8HyXrhgvsCWkls202uvv6nQxYBBgwWGW7Zut7u+8iVb//FatQJjoHH7ADVccO4VcFnwziJZdTwTn8vPsAABZwpnVi1fZqNGjLDBgweKBhUMtis5R4i6oaFFYO1uXCbDdblkVRldTiKiaCGyxAvtX5XV+v2SMSXRSOzVr2SO13yWoHvrXlRkN998s40/73xZdLiKirfFi2L8JAfP9ItEw5gNQZyf+SNmzVcamgLWmVndBAoDB52j9zU3NGqzwiGmCzyynBwWJGAR0Fm6ZLFAEMDBcv35z35hmZnZSkpxUKRmZhmbB21u6XY0tej5cjKyLYB+Q2fMAev1683rQeQI7QcnDs6BWVVTp+QjLjsgQRcSDhE2AN5BSUmp1hXrSxYqhUVRR1HPBWuKZwBrLB2EiMQP74jqoMCypsJRYN3aas88+7wtXrrEGuoaZT0SQvnKXV+y4p697ejhg/JsKO2mHVtNbbVjnb4xTyG4yy6dId1z5peDSm59pEPgp4SVD6GjZjEZpKsNP7o9pATavFfnqWrx+hvmKOwipkmCR4cD+Yv09AxrDbVb+cnTCovs2LVTz0xxhkBGz43+81jRA7du3ugAfnubE2YJh/QstPZyLWtAZd7rb2id0ciW+0NIiuvNnDlLei1wNzAQOChZu5mZ6TIcOLB4PtY++R7eQ2NdwgnkYWhyjKfVf8A5mg/0OviZK29AopXEK4aTU/7uhJrIxapYJpBqTc0NTleiDRvEvEr0ODRaZATuufurdu7YMQovsj9XrXzXWtta1BOS69DbcvLUKXbB5ItUWIM+CAYiDA5yC+SdjpWV2s9+9rCS4+RbJCGc6OiUiJYaD3vwbG6CmPmSTkm8yS9eHu/ngOHma+sqdSBwqGIcJic7yeyjJYcF6njFiHZhAASRokj0sPaatmzdcnzjpi2fDRo29r1xE85fm+vLrMnONgpq/qkU6z8F64qKWGrI6i+uq6v7RSAQGMnCxsXetmO7aFGFPbrbwP7nWEZatg0eOEg3r2IK1Mna22W9cvryPQuRhQagAN5qYRUP6uM2Mfm4l1QWhsNY3IlRn8/X6vf7w7fe/IWO/v37F5N0gmuZnZmh62DdzV/wjpVXVlkgOVVFLFD0fv/b34jje964c+UOA1IMJKLrgDHWOJuluqbOvvmNr9n6dR/axx9+qFOw34AB9utf/1q8WhImLIJn/vycnoV4LguYicIdh1dMHCzD77e0QIrKr4mV8eyuToFcRVI4Z9GuXOqVC6weJi8ckqIff0cYhMWLLggltsR3AeduWdmOldAc1BgycSyiH/34IZUo5+Sk2+nTNUowct+ANeMMWHNPeAcqZGlxrEPAmtZbrW10CimQyBIAOWTgIOmAjx45SlYO1i8J2tXvrtJ8RjsiAkHmLDHBaz/+8U+U9BJNwptg2bl5Nm3GdGln07W9KehYehkp6YoHE+ckfPCpLGSPeX1Q3joMjXI8E0CE+2At8Nz79x/sKugBKD76aK3Ag/GTLnFcfAl3m012+OghhaOw/jhUOqMOiwZ+lSzrJ3+nQiUXrFlDW7ZtE+vg9ttu0cGMB8MY5XXL1fplLlgTq99dKZaDy33Gcn3mmWeduCfFKiQa49KihC64x2BTqxLfjXGGEobNsZJS+84DD0rvo9PQ9Bir9QylEGCnOCYnt5tADSqa8imtQXXkod8ha7GpxVFu7NWrtwpCPtu909F7RqqWxGRLszwM5pLrEAbB+gWsHbDv0F4ArLHokU8gDAJDB2+E8AbjAFgzJj16FsnIATwZA/YvYI1GOXPKwY0VTxUqz03lLLFc1jNhFQ5sfs5+1P7w+5wmuZ2mMcaw4PMIWWz6dIODJ+axrIwM27lzu33tvvuFM4SceI6Nn3wqb7e09LA8TNYjRAM6JJ03YaKkUjHo2CNgD4BfWnrULpsxXZ4cB4w8MpT6/sqydpKMblETa4Z1Rfk645qelqHvna40HksOeK2k5IjGA6Nm69YtTiVkL0JlrQrh0LWd8M8tt92sNUhXeVhRnZ7EtsUr3vuksrZxx6hzR60ePnzA1tqS+s7+/f+xqt8/Bevq6mBRQ7DxS2vWfPBArz598wAqaDkIv+OeU5JJjNNnflmY3CgLjcA/FhIbjQ3jFhHwVZZFvPLKZWTQvFWFBBHHIg+HHYUwrHYe9mtfv0/B+/lvvqVFD2tBDWG7d1c/uRMV1XLTr7zicoHbpk8/0ebOSEuxoUMGy9rGqaGkGGvwVEWlwCMU7rB//48f2LtLFlnPHoW69rLlK7Up+dw35s8XqL81f4GKa3Z/tsfhHRcUSa+XUEhWWqrlpSZZe4tTmMLzuS45E8ukugR9Ry7zr2VNpcoW51lTgMCEM66AIoCItcl9EWOtr65xLKeWVt0fljUW6IiRo6T4x2ZnwbrcXMIgLNIly5bqnvAwsMDPBmss646ox2rq6mzaxVOUtL14ylTNI8UlbErcRr4SbmCT5XXrJssGC6iiqtp+8Ytfmnl9Whsen9cys3Ns6vRL5F4jPk9oiTEgMQlDho2977PPbMNHHzsWXhipzmQ9K6DQ3BSUhgWHCWuE3nqMh0vPBKzV+aSzU3Hl5oYGp2KNDH8sZkdKDgusscQBEDvTEkqvCJ3laZjrgDWuMdc/eqxM88u6RUJAXmNmug4qOuTQBZ5NjoeDy+9QAB3a2axZs+35F15ywgG0DohXMGJBSvgzPudYqKHWULwziUddTr561z1WfgpaG2901snAQYNsyJBh6hI0fMQIrbcU1BO5jrrNJMgaVqhg63a1pktNTVMH+m1bnGYPgDXvhw1COI8iDsC65UzvS3Iyr8173Vn/kajEnVpDHTpU4YwvW7pEoQ/WV163HKd4pqlB1v6wESOcxHNyQOuB+2XPtjTUi4PMWsOT7dOvWB4lfUQpvCIfw8HNV/7m2uvwJJIcTyjU4VAE2yO696bGej3b1s1brA1DhwMvGpVx+P3v/psOM1rEEd44sG+vRcIYRgnm83uFNeiK1NTUiUaK7gwxexKlGFscQiSbSfpD1UOBEYMG2q5rOMrbjbrGlcMPR3/e7b3qaAM5VaXOvoYtUm9Dhw5Wwv/o0cMqqGGc8BixtOG7s663bN2kZCRFcpfOuNQ6Ih1WU99gmflF4cOl5cc+eP+DUk+CZ9vlsy9fnFGYW9peVtb8t/0g/yFYU+JdVVU/or6p6RsPP/TQXTfedJMNGzHSWtrb7MTpCmslfmOdVnK01Arz8uPC+AGd+risKiHNyLYRI4dJ1IfTGOEUkhPQ2QjiE7BXk0wkPGOdVlvlxMEam+oFxgAM4IMMJawOaDJYxtDJAB3ee6Sk1Krqm0SlwjX2njnpABe6MHeE2wU6WD+EP556+s9aIFhJQ4ePkK7wTx76d4FSUX6+GB9URXICIg5z++236zNem/u6QB5mBtbA4MFDldHmQKL6KSEcVXWhCk4SzekaHVfVUxFMOCxdY16ytlDJs5hcTMIE4Y6w3GaVRMf5qQAP36NaBuWQpGaS369SeGlZE05JSBDVMDMrW64Wz8gBQpNbLHOSURxaf3rmaQEMcX4lSOKtt4itkajriMZ02FGWzCJzLac33pynpBF/y2bvXdxL40BW/lvf+KZ+xuf86OGfykJjEyNZCZOA9luAS3pmmtXXY+mThKPBcKJ5Ygm2d88u+2jNWimj0XeQ6wLWjCGx2nUbNkhQxxk/R9GZ+5hx2Uz7eO26LiuMTUNohRAHljU0NFgBU6ZM1hoCrBGicjZhRJYaWtzQ7gBmrNX8wiJ5BvyOdRVsbdG40FYM3i8bVU0dmh3PBw4u48RawnL9wx+ecoqFUPeDtdLRYZF4yMONswNG8OzZF8fLjkkv5FePPmanT5frsIp2Os1dRbFrbxdwjR47VmuMgxrtENx8N1kt7jWa0zSyraiy8pOn7O0F8xU6IK7O3ECxvGzWDLvj9i9pbHD5OQRfnTsvXoSDTknAOhN8Fu3oVJ7ng/ffczoH0VzYn6gQB6EadQ3q6VSIIlsrOmE8cUd7LEIvHGZf+cpXbPS5Y/S748dOqLiJmLC6i8ebCaBCyTiLoRIKW7C1XaFVur6jOw1Yb9uyVYepPJhohx0+eNC++90HrW/vPpoDnuPk8RMWjoQsL5dS9aEa+0NHiPFXCCTh+vNi/029aIoOLppok09iHUICwPgBfNmHiR6v03MJlcCzwiCxqKNy6JT/O1RKvqrIKRKygN9J9KvqNy3FiSa0tThMG8JYJ05aOEKDFJphl9umjZ9YamqKMGvKtOkWiiYIN6Ixa9u/79ChLdu27k1JTvl07LhR63p161uOAoVL9fuHYH2soSE7EApdPG/u3EdWLF056Fe//o0lpaRYa6dZWUWl1ba0WjghUaLzPQrynIeOJNjp09VWW9MgK4Vilc5YxLZu26gmn0nemBWe6Qp9K53BSbCFwwLT6vpaWQvOwDmZaQa4pSWoNkBDBg2SKD8UJ054BgZgglxDJ41LLr3MfhsXkCH+9/yzzzk80uamLjofi58wCiEFt9cfg/qLXzws7/2r93/d1q9bJ/caq+yCCRcK+E4eP65kF64rlkO37BwBNW4rA4fubVIiFo+jAyFQIOHV+blGhCtOwz1h9cqtsphiZoCESsYjYSdul5qq5wSoARs+E+uRRBpxPChTNC4I0emmsEihqMtmzVJYBkAhpszfY5FdeplzyH2wZo3uizAPYOFWZi1Zvkyx4y/ffqc2Ip9DHPTV1+baX95/TxuNNknDRo4SaGBJKzHkT7KHfvRjxWBxxf/tB99TEknP73GYKYwhAvsZGWnW3BxUNp24Nhu/raXNPvpojR04cEhJq+55BZpTrDLnEG4Sde/V1153CiP8TqKUtQFjYe3adQ6fGDYFh6InQckfxyJOU4zyilmzrL0tqFBKanJAm4X4+IjhQ0VlI9ZccbpcQJGela11CC+YvyUp5qi+1Qs0xX2nAi7gWIMcZkoUJ/ptxvSL7ddP/KeKYpzDOK5nHY86upa1amTia4N1wAH0gx/8wNoj7RbuCFlbe1BAgcWKFaYK0mCbU3no94suSHUu3XV6du+u9agwWlwJkGtyn1s3bVaIALCiEfLYsWPsW9/6ttNFqLXVtu7cbr949JcSwmK86FLj8wXMmxjQwbNmzfsCSNYJAKtGFz6fkxj2erXv8GjxgPl8KhujkXZLDvhVlIT6JVasPJwjJbb+kw1dyVR33U2dMk1rhAOApGMwFLbmtlYlkluDzQI7DBQ8MbGnEhIUwrjzzjtt8gUX6JmJhZceLbFQpF0H58SJExzeNqqShJ6CQTUMfu+91QqtVFU6VbYTJ56vcWR9YjRxKLGGuEZ7EMqlV9RdJG0Zd4xF1qBIA3H6p8r8lTAF4D1dc6+5jntS4tsrDOYUoO3f95nlF+RaxanjFkEm10+OYbNqIe6+6z4rLOohoOeoqGtsqd+5Y0fpsWMndqelpa2fdunUdW0NsZrevbPq/zFYnz421G/eL73+6it3rVi8Muuhn/3cuhV2t1hyiu0+XGIn6hv0/41BOqckiaJmUa9VVdZbQ32r9erdR6Dg8ydYQ0ONZWUFzIM6WqTNZk6aZAntIYs2OfS0QFaqkowskrNDCBw3Shx0y9NAvzJ3rhYYoERoA7du9Lnn2vMvvmIbPvnEaaF19932/HN/VkyXSaKAYdKE8/X36OGSHIC+Q9KIsMGoM1bAI489bgePHFYlE/fDxkC/4pJp0+R+UYnIpu1ZWKQig3NHj9F94S7m5GdYZ+Tz0IYmKeYIbrkJCzdbwOQxcS5tj8Xgnvx8LqJEHCSn48UcxFA5XAYNHKgwEFlp/obiAICd7ykdT0lNscbmZi1iQg78DUUqG7dsViiAkmYScySaVOyBXCugXVOtw6coN89inZ22c9cue2fpYnWkJpuOZvSgoUOsZ3H8BYg6AAAgAElEQVRvLebDhw45FCtvwB566CGFFWgPdd8DX9NnsJmZP8aaBqoq4AkE5J4yflyDTcQ8swmwxDh0Du87oIOLqki65ADuH679SB4NLBkqDdBNYYNgsX/44VodCqwF5iE71aEokgCiuAbPbtLECXI/Ua/zJpi69kydMlkx8f59e+tQrq+tEVPlVEWVWoitfPfdrlg8/SLpt8izqPybdlehiD5HlieJsU6zCyZOsGf++JQSYV0HddQxOHhpg8ccjrf7e0t01BZJgnNYJ/oSrLGlUYcPewbvkZe8o8REzSnMBfVCTM+w3j16yhMaf+5YJfvgSeugSkvX33F/jC+FNXzORVOnyiMk+YpA1q9//zt9Lzee5FoCwlRJdvUVV9vCJQslrJXoTzT+C6SiQdOpvILX41UCll6HZWX0LY0pXutNoEO5V+2zUGNE7lXUvZIShV127/5MyXjGnGcaOmSYYsysDe6DzjTE6DmY3P2NV4NnwF7HiMCrve2WW+UlswaJrVNJzOGIVzZh0sS4F+YQKngPIRUS8x2hUJdoFJRR5pO9MGb0SNUUZCQ7WuJ0LhJdUnPbKSB1JQAcg/vzcn/tYR/PjvfRKj0EzTXMmvh8d8QcTRfkVWkb2NnRbkePHLaOcKuqbulQRVjw00+2aHygHXMY4qVSFdrY1FpXVlZ26KO16zbOuOzSFX169jvwd2BdWl+flZ/uv/DAzs9+dLy0dPynH29MuPaGGy0tK8f8Wdm2YeduK6uqNktJsdrGBsvNybTC/HzrCJlVVdZZbV2zdS/qqRMykBawtrZmK8rPNh+NL5vr7aJzzzVvR8S84Q4BTzjB0UBwCwYcFwOLynE7cnJy5e4fPnpUmwkrEOvj6muvtmUrVtlPfvoLG3SGKE/YAmv4maefElDy+SyKG66boxAJ1hIvilvgV2Mtbtq6xX7zu99aQWGhrgmYFuTnq2rv9ltv0+ctXbxEII2QDVZDWmqSOqoHm5sdXq0T2uqKT7r/T7JJFn5ccYy4IIvPpQi5MW3AS22dkPtE+/f4cVl4WMW49FQqcrCwYXkvX1lQjB1xUmLdaBQAxMTYAUaus+6TDfb8889L2P3LX/6ywhziFgeDAiGAEA5pZfkpe/ut+bZgySIdFOlZWTZyzGjFgHF5+/dzdLl3n4mhy+rypwhYaZNE8ug/fvZjS8/IiOtmxGR5uQU4YiHECzrYjK6eN6EoNpz40eGoLEXyDYRtsLLfX/OB2rBR/KLyYfowejw2fcYMW7v2YyfeSXiJNlz1jbLUCAEQTgDcLpk2VWsI2dCv3Xev5eWjVxFSqKF7Yb7WBWBCqOXDteus/FSFNnQUhTsvHVm8OrBYExMnXCBrlcInNjHP4FjMHht37hg14P1bsHbBWeGRqHOYu2CNx8GhBliz7n1JXqtvbBSNk7EixiqjIhjU5+lQa2vXetMzRjpkWLBOc3Ky1KSZvEaveEcZQNBdd4wLVD8+hypSvKW3FyzQWlOj5Rhr1G9Njc124/VfsOUrl1l+twIdIE0NzbL6U3UYEopKsOLiHjZixCg7dqxUh1WCJ2apyX7zJSYoNIHMLVow3Dd7lp/hITDuKtTKzLRrr3HCIMwfYB1IS5cnyriy/zCyIAhQJCMPxksCr8RuuelmARoWP2sHHRjyMqzl8ydO6PLM+RtRGz3qWm4N8S713AO5FhKchAQJmb784kt2xazLhQX5eXkyKLgvt7MT8+ZWpHJdNy/lziU/Yw+pWlXsLnDbOZwZd70fnShPTG3EUEKMdLRbcpJPc4khw+eh5MczEpO/4447lNTlZzm52ZH6hua6FcuW7ztdUXHw78D66MmTA5MD/q8tmDfv5unTLs6rOFVpPXr2spZwxAJZOfbxth12vL7ePKmpknr0eT3SSWgPhq2+LmiNTUEl4ZqDbZaanmItzfXWs3uBpfnN2hvqbNzgQeYnxouoDf3/Eju1GV0Oo+tyuAkVtCAAIeKYbGSdpBMm2KEjR+2pp5+2Tku0mZddpgQaf/viC885UqMwTAIBm3j+eWKRAFx8P3vWTE0wetPXXDdHrhpxQiYWwRf0iwHSe+/+quLbuFsXT51qxT2oJAvLCkxLg/oTUxiAdkxsji5L2nVP48lFtyy6W362NTU5vFWVTyPkH7fA2LxsJrmy27Y5VKtgUMAzdAh6vxPk7quyMc4PZTHDIoFrCgOEBQK4c10shfSsTIVEHvnlL5UVp7CFxcNCxnrDkv90/QZ76cUX9T7oTn0G9LfuPXpaIDVFTXu75edbz6KeWlAHDxzQBkryBaS0R5y4orrKvvuj7yt849LnsIRwqTk8sKbYfAA4hycJUcaZ7xlbdBbgLxOHh68O6KBgyGZ8fd6b2jx4D4wPzzftkot16Ir3SpkwXJVwSApqLp0M1/OqK65QcmnYsCEqgGC+4fDynEjjAmIA8E9++nNR8MJtbWq75ZSxO1Q2xo9x69unvyrx6ErD3LmaFcSdR48cYX9+6k9/BdZUXP4zsNbmPQusxaIhGRhEI4aCl7BdfPF0K+heYO1tYaezN0m4YLPV1zZYdXWl1dfgvdZasLlViU4qTenUQnIYZUO8yW45TsKPMaqsrtYhiDbzzj27bdXqv8iLwpoFZLyGtxUWTROPjGcEPDkQCLOJARSXHGUc1XqtzJHdldSo32uJHlOYDr2TkSNH6/kBIkJKUDe5BvfCv359+yv5SFEbINvU2iYNGe5RbJD6enGVWWt8BsAJkeGmG7+gECT7gnWE/jzyBS5Yu4JXvN+Rik3WAXHy2LG4AJTp7zhQWJ8HD+zTM+OxYLHPmjFTYwhGwOVmjbEPXYKE6y0zPgp1QjsGE/2ORCwJdcbTKbVx9NflIbU0yTtoa2kW/bEzGtZzRsMhNUbgEOHZ2WOEd/CuoORee+011t4eEi2TcFFTQ0PVX4F1aSwW8FZUnL/4nXd+VXLk0Hn3ffUe6whHZeU2trWbNyPT3l23zo5V15g/K0uJAZ/HY0MGDbbqqjprqKdjdKulZmRK/B/LyJvQaYUF3SwnJWAdwSYb2a+PedpazYvbYZ3i57Jo3c3OA4od0ulYq4WFRXroBQsXysog9kpM/O577hXlLCUtU5Yx4jwA+ZLFCzVJLBbc3mFDBku5iwQicS9KTrEMAf4FC+fbrs/2KVaIlQVtCCuWiceyZuDomp2dmS53OhRyysWZyLNj1LJS4q+zY1s8B99zL71791IcFPdJlnGyI7hDUkzWZ8jRpdi1e7fCFCxwXHqa7rKY5IXQxCCQ7PBCYybATUtPF02Kv3G57VCHevbuJbD7dONGxTDxJvgctyR6waKFAkU2AuANNxrrjrLkDnP6SGbn5tjAcwYpPEMXloDXp/VAcwXcVEIp933rG9ajuKfAmc0I4JKk5X6InfOsWEok61j4/J4wFLQ6PJiaSkdAie4zWLwkmFm0b7zxxuexU8r3vV5pZTNP7hrxgRLRDmtrcZQXoWpysAFaWGo5udm6dwpl+HzYCVj9JJtIdM9/Z4GtWPGu7d23TyCtJLHX4dzyjzDDuPHnqwCD8AzjzpoHdAGSEcOG2twXXvqHYRDX6MCydpgDDhvob8GalcPcJ3L4trfa5ClTraioUABKYwA0v1tbgxZsphCj1SISYGq2hroGCyoeWy5rm01P02C8y/Fjx8lKwzPg4AaAkGklByT6ZnOTqkihAm7fuktzDf+Z9cAaxHih9yKaN3yPey9Rr9RUjS/7EClc9eRUCKhT/HPW2Lhx52nOAV0OVjq9KHkeCiksN2HCREkTNNU3KK6eX1AkjR1CAC5A0k2IOQV4WUPs1TnXXGtXXjnLGhuDOgQ+/ugjC9AztbjYLph8YVdVKKEWUQ4z0vQVHRPCmVj1WPrsfcKKdbXVOlwollEtiM+vvY/lfeGkSV1hmbNZz8oNIPQW52Qrb+BWosbpfowVhiZf3fAJa7Gy8rQ8IWzwmqpKJyzU2CjVQ/YgNGDWG2NAYh/mCrz1QYMGaO0RMvkrsN5XVlbkjcVmfvub3/zl1VdcXkTxQGtLm2Xk5Br5cpKKry1ebDsPHRRwM2GZqSk2euQY6buiYhZsDVsgJZ3sZlcfwMz0FMvLSLOUhJiNOqevdbY0mY94HRVKxK1YhPEOKi7YeRIcqcT8/AKdjOXE7uIMByYdyg8xqw2fbrbMrCxtQoDgvdWrtHAJfbC4bv7CjV2hB37/vX/7jn7H6criOnD4kACMDcnPsUywqK6afYUst7QUn0CaDSEyPwAR12XQ4SmJRIflwST6/UymqqCtoyMqiwMQJabOpoUtAeg62eKQxOT5OQuXn6MRggtJbA1gGjlihBYRlqzK0H1+Jxvt9ckar6yq0jV5NjwQ123DMmSRL1+xQsCIroLL7CC889yLL+jz+FvEd3AxQ3S2Rls42KKNgjBVYWF3Xaf00BFLomFCS5vAOjUpYHVNjfb1B76p7tjMH5uSTUd3Ev6G+8EqdTvkcP/cO1Yvm1tqdImOzjeNJLC4KYzAAkJnQqwG6TiTCPNpzpgnp3t4giyVWDhisy6bIbBhsavDu7rWtImFAs2Ue+CZmQf6RxJTp/gHOdd3V61W8VEkPr8wJ7gfrkPYa9rF00UjhOXDc8AgYb4AL4yUN155pQusxQaJg7MbDnNjmO66JmbthkHkUUY7VfHo9fk0HhdNm2rFvXs5lmi89N9lgegAiIv5I7hFXP7IoYMq8qg4dVpaGryXJBkHcK+exfIimA/yAdw3z0Z/TtetJ9nJXDQ3NDsx645OS0omn6LyGDFX4IKj7eLxemzKlGl2+PBByysoVAEaLj3PzUFIzojmuKwdxo9EIZ4B+4vDlDU+bdrFCvOxPjgUOmgE7fdrPDkYiMczVzSGxkLmH9ejhRpACgDD1lm9apX6WnIg4XGx15VkREUyFLLseDUqljXrH+sVdhCJXVWQhtuVkIfzzHph7SIixbOQs+LgJ28lbysOkxqzDiem7R7GsLIkhxUPeyCNqxcSsnHiAWue5yXBjpHF4cB+haEEI6q8/KQ+m/XJOsdboHs7+j20FySEiVTvX4H13sOHx3y0Zs1PN3/yyfQHv/NAMq4Q2fm8giJrp0FpKGRvLl1mm3bvsVZPTFnlzvawTZow0UrKjhl1/iRtUjNzLD0zx/LyHSlLbqobnYlT/TZ6QF8L19VbQrjNfB6TGhcbAOBwNycLlYdlAul8zaavqKrSRD7wwAPamLNmX2Hvr1ljH3z4sfXu00eFIVxj0cIFcTaJM9G33nyT3BusZIo7du3Ypvg21yTpSGUTC4ukBosKsAa40IVITUWkx4mXwtF13dtAwCtVruag064JsHYoQYREIPm3y5pmgkj4MQnXXn2NgCojA0sprGuxSJKSHTcK64pFeer0aR0aADRg3aN7d8XMFaOm2AXObpyHzianxBbqES9OaIlBNTUpJs1nrFi5UlYUugo8J/PBxnpn8SK59pSah6IdGj/morWt3WhYwOai8Af9jFPl5VZy8LB0Gdqb2+zff/BDS092chaAtTfgKONhQQC4HDTS/i0pkUXD/fC5uIO8ABIAkt/Fwo6nAlizoehewu9efvEFjac8EI9DiwPkpXSWlmoFeQVWWFhg3/7G/bIo2ayMJ8/IvO/YvksxSvrzcfgBOliiv/vDH1Slyv3yjM+/8KK9+fZ8pz9l3HVVTDUSVfgMS5Vu4xgHUnRrbdV6QDr0nP59bf5rr/3LMIisrPjmlqflRcIzLNAArKl4pBCI+C3zOmPWZTZg4EAl3WEJcZ8ACZ/r8ntdJkgMsG8LSmRr44ZPBFY0jSAeCmQwDgiL4bXgzXAIMxYAnBumUlUs45yUYp/t22OfbNho+w/tl/phsK1FglRUCfIV8J45a7aq8woLuouiBkZwjyTziLfSC9UFWfYUoM+6ZEypcL3wgsnynJhzQJMGEDyfQgPRqGiovJ/r8iLkwnNBv8Nj433s2RXLlilmDehB6WTtiSIYF2ei3yL76PTJk7o31ocL1hgh4VCbPfnHP4g6CThioVedrpAVjkY7Y4KMxNVXXqnPKMwv0HoV+4huQHFWCAeZC9RO6CNeCRmvDG1pa9e9KdkY17R377Ej1G6h9lZpwxPyxBtB7ZL/5zmJpZeWHNH+JcDSBdZ1dXWZdU1NY++47YvP3nbrLb1mz7qc2jI1RU3LyraahkZrjETsg0832u4jhyRSnpnbTWB9wcRJGsDTlVVWV99gCWSuc/OtqDtyofnSKchNTbNe3bLtvGGDLIyKVWeH+bwO5QgXzc20C7ioeuxwaEMFBY64OoF74q7EOikC6d6zWEpnCxYuUcwUAGZQXnn5xa7FwSRcfeUVGihiogDn+LFjtOkJMeAG4dIRNmBjE+vGRZ4xfao1NyOUkyB+rO6NjhKyapw2SzQTYEdAqmeSHJYHhTxoC5fJOuDaWBt8nXzBBKupcZTxmCx3AnF1WWQkC3neLVu3CvBYuFgEvXv1ckIzhCA4xKKdn8euvYnqmELyEgBhcTJWTDYhKDbD0888ow2KS+V27GBREL98+50F6r9nvkRZX3BhEWQiFs7pz/j16t7LjpWVSc86MzVNYP29bz/oMBUqKuwHP/mR+ZID+izCTg7tLCiL1s3wq0ggEhGQ8nvYKbikHHjhNkeUnvlBLIsDc+2Ha1SMQrGMWwXKXFw2Y4bGhPHAU2EuoWiG21vl7vPcixYtkfVNaAsPjEo9XkVFPUTFnDtvng4mDpL6hgZbumKFmiW44O14R361hcNSZ1yeffZZdVo5G6xR0etV3MOWL1z4L8Eao+MfsUEE1vRr1KEfVMyTcZ99xRU2cPAgWdsYMcwnxgBrxg0nqAIY4y3WaYXdctQMgEOMoh24+FjYeHq42Uj6YqTgbWLpzl/wtg5LDB/CaxS0cH/MC/MNoLL29u7frz0CsBI2cXRJOlUJe6S0RCEr5ooGG7wfICQGPPXi6Zpn1hrhDDwSgZPfp3DcpdNndHWH4e/RkmG8VSHd2Ch9GPUADTjJZTw17m3smHPtoosutKqqGlVwLlywQPQ5QHbmrMu6jBTuBWCmoQDrnjAI72ccqSZE3RGDrKW50R5/4lfmC/gsIzNTglWAMiwvMGbDuvVdzRGGDx2qnq8c3Ai1KY5NTgrqqC9B+9/1VFywJjLAnoRLzrpBpQ8AlnfN9+pnCu3RqwYZbs4OPfmSkqPaf6LKJiVZGw00mpo/B+vTp+v7PPnH3/57a0vzVTfeeH0BSZu0OKfUl5wi7dhYcrJ9uGmjbdqz2xpDbSotDtY3yj3lAdHDRacDEPcnZ1huQXfLSM+2xto6dUbunZ9rl180yRLbWy2hvcW8iVT9JcoyZILdk4eJQ62NB8Cy5gG//eCDolBhJWMlUn3VFgrZa6+/Zb1695bqHbEoei3y9wA0Scee3YtUxcXphDthnR2KgwHQ/Lyy4rSuy99wbWJ9/kQODCdUAZkda7m50bkm95gknQS0hTssJS3Zmlo4PSnvjmqBw72l1JYY+Z1fvF3XSY1zZpUYI/aFO4w8KELncV0IleRXVemw4fRnkaHfy4JksliI8E+5DyxtSnhpWsBGZ8HjPfBiUcBm4H1zX3tNi1a83vZ2/Z7F/+7qv4jP3NoRVqUhSVrohRyONEDgngCrjJQMKznqSExGQ2GB9RO/fEytklAKfOWNNyzmdUR6XEsaC5rxdmmCfK6bWQeY8RRwvXEvcQMpUKCVGWCBR/L+6r9IzTA7J1NrIBhsETjcdvMtKhJxm8cyL8Qmd27bKouIA3dDvHt3fZ3jUvr9AWddmQPCP/nJw7LQmG82BHxzwBoutEII0NykQZ3isBeumyP9D0qjeQbCJPye3xV2y7WVixf/S7BO9PodGl48WYXKG89EEVBLsNVoCoACHnkP1vPsK6+wIcOGivMOWJPslYZFnGXgWqBKbHV2WF52ph3ct9fWr/1Y3h80DShpAPY5ffvZtx94wCngSnbKtPEmlfOQl5dh48edKxDiAOS+crrl6r0YLjSSBqRJwgOgWLmwVSg4YSwZA8AFS331+++ptP2ii6bqgCX5TvgIe9AN4zAOY8Y6CUqsb4cq5+R7XH40HgDrmCIkl2fNvrjx+hvk6XHvxKwJgzBGvP/SmTPiexVga9P9wAYBk6pOn5bhwNrCoyT0yR7n97/+7W/M40uw5LRUmzzpAscYijlFMHw+HdQBbe6Hw5E5xEPmwOL30klBVjnOTpIRF0jVdZwQpxNO4tnUnU4SGw4hQV5cZ4eF1fDZqX7WHBP+CTapaUJLS7OK4aBKEgnosqzXr9844fXXX//xJZdMnVhYWJRNk0yyygAlAvB0Pvanp9nHW7fYnpIjVodKHA/WFrFpF01REufo8TK5Woj5ePwkeLpbSnKmNbJxLGa98/Js9uQJ5mlvtsRw0HwJMUvwOkIqTB6bis87G6z9/iRZDStXrZLFyalE9U/f/ufYZ/v22cpV79nESZO0cKC7/ebXT2hxkrVmMWJ5caKy2PgZFW1MHED4ne98x/bv26tNnZOZ5YjXIFaFZgCubrLfmuJ8cLLu1D5AWWpvd9zT9MwUaw1jlXRIjGf9+g2ywqQjkpWtw+GSqdP+IVjD0ezojGhC6xrqZEkxweWorJ1pNMvhgwVMQQyLAnF9XoA1n03smiQGFXNsdMYOy/pssGYsAWsm2gVrnssFa7Suk9JTxQyYMnWqqHqDhw3T/RM7p6R92KBh9uknn1hZSamlUKDS0m7//t3vy4rznykY+Omjj1prBDEmj0AJoGaDs1G4JzauDpd4wwAWNglfLDaYNeQtkJr8+U9/IX0V1sL6DR+r64gkDlKSFascO3qMkjKBZL+ARMUShw7Y2/PfFJ+ag4JNRfHNuPHj7ejhEllwgK7WVcyJez/88E8F1twXYL142dK/A2tVRgZSZK0DnsTP0d/Qi0KOYFBrqzC/m614519b1oA1a5vnFosl5hwKgHVzS1BgBlhz4NIF/YqrrrSBQ50+lcR4ySmIxhe33tDddscTyzo3PdX2fbbH1n70kZP8Mo+AJdIWclhA33lQEgHMj5tg41qizkFRTEvWuFJww/wTwiIcxR5S2C2uMcP9MKdch/3EMwncoQdGo5rPO750p11yyaVOO7VQyOa98Yb0Swj38MyEBUeMGi0Pl++dXIbDSecaPKcL1iQYXY+Ev7vmqqvlkfE3hDXWrV0rb5s9csMXbtT+53esAUlfZKZrPe7YulXeGL/nvgmjsv7QIv/dk7+3JsY4M82mT5suNk4kRAi2U7xyKg6Pl52w7Vu32LFjJ0S/m3Pt9TZzxnQrKzsuj37S5Au1/xTGjbckI3nNOIEz5E6cMInDEsE4dQ8nwJq5IpnIbwXYnc61oLWim85ar6ysEHNKYB2LxRJWr/l46vvvv/fjO79420UfrlmTkJebI/BLkuxjgrVSdpyWams+/cSOVVdZfXvQTpaftlR/sl00ebIdPnrYTpw6oQUWQOwkMWA53YosEMiy5roW44wpzu9ml08+3xLbmgTWWLAuWP8jy5oJhbr30ksvqYqR+wGQiCWeO268bd661dZt2KhEBW4d8S4sa0IPWHaES77xtfvl3pCZZiHQrZuTl8z3A9/8lriP+fndZKHxwm1zmR4CRfFWSRZ2yu1DYB9gDqKhEApbCtnq2gYdKGxqAIBFRZHG5AsulNYGL9eyJlHpnLAwCxwSP2Dt9ueDmaDYY1qaIx2ZnCxLAK0UWegBylwj2piETrSJLSbQd8GazYJlfTZYqwjjrMTmyr+skmVdVVdrhcU9bM511wkw8goL5XVgDTNuKf4UaTAfKy2zloZG62iL2G9/9bj0HOBw/+yxxywci3ZJa6qrR3KyChnEkY5/JhuJDcy9UwTAxkmhh92ZxgO4pE889oR0xAkZLVmyWBsSqhYhK+aNBS1edVxYifl8+23K4R31Rj4L8Cku7q24767tu8QAwSJ2ClmcsNpPfuKAtWtZL1qyRC3E3FCAe89IngLWV191rdYfySKxlOLNXVHF615QYB+sXP4v2SAJxMqDDltFtM2YUzpPWKqhsSkO1qi/JShvccWVV9rAYUPk5VB1COWOdeAWjmExcx1VV3oTLM3ntz27dtqaDz7QGgEw2LP0QwN4v3H/1/ReNwkIn93lYVPARQ9FVfX266fEIx4M7wfQCGtx+AJ+/HOtRb4CkoAuHhLPR9jp+htvsGnTLlHTBK7x1ttvK/Ytloffp+egeQRzTHLcKd+P85KjUf2euVb4Cq8jLjVMCIdepqwH9gAhlzXvvy+wZr0hR8p65TNdrwceNX9Xfvy43k9IDgsbb5pn64iE7Pd/IMHYLKIEqoMkpKFEEs5EWwRdlF0799iundtFQaRi89Zbv2jdC/LthRdeUoK6uE8fu+2O223ypEli0PD56JfAUpKHm5LizL3H6+QoqJqMW+DJKUlGARadaVwar2MRdAq0WZOOBEFQao1dlvVnB4+OP3TwwGOjRwy/mCzp6FEjFNRHSCXB67cIZqXfa8vff88a2tusAxHyklJL9iYJJPcf2mflVaesvSNsSalp1pmQbLkFxeZNSLWmhqAFErzWO6+bzbrgPPOEGs0XQloVsHH0Yv+ZZd27dx+psFXV1DgC43EgK+rR0/bs3WsffbxBCUbEeHDRkMTEokLFjfd/+1vflOWAih7WalGBUxFJddW993xVCbskvyOQzkA7RTnEqR1gSE8nceUsLAaUiiSSrspgpwRs667P7PU33pIAFBVmZJGJBS4504kFtw3RIDYRoKtrRBxNXCZBcSpCLjQd7YhoQe3YubOLZ004hKIYFhf3yQuLmvtUkQxtiOJSq1ybmC0vyYemOxn/V+fOVVgFcHCBk68rVr2rLjIkF9H1mHXFbHG2US07XVWpZ+d+sKx37dypBCMtywBrOK/h1jbzpyTb/d/4pgXSU/VeNgcHIfFrwkF4CGwgtQCLx0UZX+aJjD7FFE21VZaalKRSZRzlg4cAACAASURBVP6OjYyovFuJp1hpNCrRI8DBLQfnmhTukF7n7yRSRXGJmV115TXypDZv3OLoDovD7MioPvTQw9r0/BwBKzLulNgzF26Sm68uWN9w/RcUBiHZ53pcAENmZpbA+v13l1tcVUL3+bdsEGKXfBafzbwD1owFng5cdkTGKLmGMkhIi3sbPGKYwBpL26nqbJalLbZDk6P9IS8jyWfeaKc6z7//3nva4IRCAOuETusCa2K4fCYWJnubPpAq9+Z+OqPioGOFi+8fDMoCBgThQgPYxI0JMQLcbkyY9wKq/J6DF97zgEGDxBZxqbiPPv6Y9e7VV9WTjG9NXa2NGD5SXpBbV4CWNPfmHoKANaEwF6z5OaA389IZyjUw9hzk77z9tsIgrCfYIBxAFMwxNqw5SuC5x3179ui5XW8PQ46QD6XtJBjpRZmanuZ0sIn39eRaDje/SWJe5J+4f9a/qw/+n796wpYsXy6sA9iHDh5ks2ZeKmqj3+dVpx76srbGD2rx871OqzZyEKwx7o/cFw0yXEPATXK7BiO5Kowy0T4dJDfbs//IpEgk9Gh1deWkVStWeqdfMs2GDRmqCjPiZlBSWiIhW/TuCgt2RiwlO1stsQKJAYdus2+XVdacslCsw5LTM818qVbQva8FmzutpbHdUrx+hUFmThpn1tZg/kizBfzkyxwr828ta2RP3Zg1G5iQB4CkKsI0MtRh27Zjhx07ccpycnMVKmDAd+/aocQh7hAbgnJzgIdkB7FSeKEsOhYESn1eh3fzeUY3Xm6KJYDgCwlWFgCtgKAmUl1E2INrLn93lc2bv8B27flMcT+SEFg2LLjF7ywUWM+cMUN0HRrPch3CB0wElnEYYXyvR5rWtQ31+j3tkNxNgXVKZRXhG70fEIkXVQiAUDI7y7L+R2D9cryrBm63m8TAMgKsKetGLY9E7TVzrhU3G2Gordu3aU6I4UcpN/Z6bfOGT9UoNdQWllgWIREU6x766c8sQDuf5GSNKWDNP+7dzXq7SUK53ampsqzRamltbrCe+bnW1tykOePQJ/ack9ety5JD9xhmyZtvzFfMkYOE8VO39oDPho0YLqv3RNkxxUL53b333q9QzqcbPtW6gqOKhc0zPfzQQ2KDsOl5bsAayxrPSYd1PCbN82BZX3fDFyR2z7PwSop7NqzBvOxse2/lsi6wVrHE35SbcxrztyoiQT+EwsEzHgLPS+eZGEqK4bBi4VQaCqyHD3Ni2OGQ5eXn6xl0EACmcSldwAQvq7WpyXbv3GXvr35PLjVhEB3s0U55oCTUGHNegA5iZYwDz+/1O/KoUDanXnSR7pGfA8J4keQpXFob9QYk5kaPGKn1CDAqztzqxOPVXzTWqUYIhNUYv3lvvG4VldVap25x2Ljx52me3IM1lvC5JtDZljVhENeTYq8B1nfccYu1tkYEvq+9+qoOM+YBoStCNIRJwQH+ocPOmJUcPqzn5pk57MkjqWy9vdVeeOlFq60nt+FXyz5XD4R75TDE+ODQxzJnDunPCgWW37/y0svq/ejxBcyfFLDammoluieOH2dXXTHbRgwfZhmpKV3hGCUIPU63Ga/f0bxmrJMCjlqk23CZNeSGf6h7kFIl3G0XrGOxWOKOPfsvSEjw/PS99/4ylZu8evblkj6NdcRkpdFctC7YbEtXr7KGUKsF0jOsvrHJenXvbf3POce27dxklXWVhh5fID3TPP40K+o5wCoqm62tMWSpvmTrk59vMyaOtYS2OvNGmi05Ce2Ezy1rxy1yLFo3wVhc3EshDcrNXU0BNhHFG9ux+MpOWJ++fQUAAMQf//B7DToLFUsaNgiTRPIJBkFKwK9sOO/plpsjsI6Ena4ZVCNiqra2tmmAHEnEmGr1kVTlvjIzM6ymplYb+8Hvfd9WffChQjKUdKtf3OkKGz50mK1ctlwUwEunTxeA0OHlH4G1qD+emEq3+f2Ro0c1kSx2FsnoUaO0OQB8JpeNKJ4vFjb94v6LMMgLL74oi5vKLTdhw8Jb/u5KWal0IYF+eNMtt4jGR9szQEQ0w6xMxeyw5nZu227d8wvEb77z9jssKy1dTJKvf+vbss7dEmI3r4B348asGVu3KhMrk7nCJc3JTLOAp8OmT53S1cmG+PqAQQPt9KlK27J9m4CSop/SkmMCcQ5rwjOwBtIzM6yhpVnFPFhrNVXVGrt77rnXdmzdpjAIIRzlIdqd8NNPf/ITUT8ZAxesX371FYG1KJF/A9ZfuPlW+9Of/tQlJuWNd8yRdZuebls+WSewdpJlf29Zk9h0LXYlWeP1UzCbyk+fElijfYK1C3BePnu2DRk+rKs9GM/sNqZQsjWe2wGsYWJUnz5te3ftsQ/jrcCoCmbuMAowtojRAhA8O4l0LGu3MIuu6k1tgIhHoTuxc8IOrTTC+NTW2oljxx0WT7sT+iABxvUIT7Euzxs/VvPBi99jyFBMw+d9vGG9lZ+uUJiSsaWIi2YJiGbpsEBPpvPzUvy/jVkzntwLn4+H+pWv3KkcEl7bKy+9pEOGg+jccWOFEa5GOT/r2aNIiXmUPllrjB2JdpKD4AA86zffnG+nTlfosL9uzg2WnpFqDfX04oxZTnY3q6g8JSrjns92qTS/Z3F3+/73fijK4ttvvm0r/rLaJk2earX1DdZwRnoBHGmoqbaGuio10J1z5ZXqYMX9cLA63rvDTmIMMYKlC0/CF9W/eF7CLbJzko6fN2N2Y9aeY+VVE9raWn+x+v1V00hOXkIlVUGhtTQ6zAJcmFAsalv27LHGUKuFLGZwCAtyu8vK2bh5vVU2VFmHJ2peeIXeFCvqcY6dLG+0UHPkr8Da01prvo4WgXXMnMTLPwuDwE4gHnbw8GFZbMRldap7EuzQkSOyrO+5916BBRt76ZJFYoFQWkxIArEdTnKAicKZvr2LZfmiqNlKux0fkpCOqpsq2CAsRp2QCIuFghE1o1WXmxRpCFNhRPKw7MRJ+/2fnrH0bHo+Xqn7hEVDzOr1ua+pmzpgy+tvwRq+JpY1OgxY1jX1dY5g0pEjshxwPdlc48eN6wJrFiOWtVgq8XJzNwzyzxKMzz3/vMAaFgDP41pVy1au0Jgok90REf2Jvo2jiOd1dqokmFAFIR/Eq6hgpA+k3+uo7sGzPnj0iD3880csEut0KGaRiKwbdfc4dEjj6caT+VxXlxrrkc06esRQu2DMCKuuLNf4F3V3OsnT4GL58pWaX5K5HCjweq+4+iqxg+CBi9d9pu3YqepKy6K3YVOTAIb1cf11N0pFUe5ryEn8wJA4G6yV8GpokKqiC9aOtenwnVOScW+z7Au33CypWmKNrAlXRIrfdc/P/6swiEI9f1NuTmKTewXc5e7Hcw8ktzmEAGuSxPDizwZrtw0WTB3m3WWDYHEyrnhf/4uytwDTstza/td09zCdMEN3CghSSigqBioWqNva5lZ3WNtGxQQLEVtMLETp7u6uaaa76+N33s/D6/v+329/x//x8BhgZp7nvq97Xeta61znOlegtF3yNHkeZ82LSUKsNTxgAhbqMrJrDw/Bgx9+NO+8ciDdwxy03DfOGo1nHCY/TyYIrJKdlSVnCWMHlUYid+wSewuPCLXwkODznaMZXTpLFIq9QmCDBklAULAVl5RoD+7au0fPj6CKF5oyTUwZd6kW8jvsTZ4hfsdtr3w+U9//8pfbrLS0Qvcxf948wSA8U4Sc2Hvu+xRcVO0M4QBL5uexc4Ip6hUcNNVVFfbddz9YXr7DoLp+2k0a61ZcXKoaFZIZdDdu377TduzYZg1NzZrF+eSTTws2Wrzod0XW/YcMtcjoDtZcX2eFBfnWVF+jZqWskyfsbG62DR92gQ0eMNBGjxqpiJ/cx110pzMc+NPL0yFZ6DD/swaJ1BQZEOGgH25n7X38dM6wurraf58+fXI0vIfMjAxNZUE6kG44NVBER1opp6xHu9UivlTfZGdzCnSCbd62wYorirVxPfz8rMW8LS6xo+XklFp9TaOF+AVZSkwHG3PBAGurrzCflnpxDHlBZ/kzDMLsPkj4GDkRRElZuQTH3Q0WAwYNFDxxJjvbLp18pbr0ODXpqYcNgqPj72gwT5o0QSI4UOkuuWSc/u28UEtrizF+HhyaiLq1yQH6iXKYAoEjpO2X7zNHjXScoaBU1desXGVtnp72yptvWu452dj7/3qfUjtfbwo8vhqWgEgMBwZt9ZysTEoBs9amcsEgpI7FFaXClZEkJQuggw+jYk3A3wYPGiSjbKpHC8JXc+mIsMH9cB7/ibo398MP5awptuIseB+c0a+Lf3OctYdT2Lr9L3eoc666ts5+/PknjfoCy05P76TmgEP7D0gXxNs87IH77reI0AhlA/94/HFJBhA9CLM+p6FNBnT48CFtWDY1zoCiDT+T2amT3XHnnZq80TE90U4fPmQNUPM6xGnUE4cKQk6VFdWCBiIjo/UcEJgacdFIS0lN1+finBl/5RccqEiOe4T7SifYdddca+vWrpVTYdP/T2cNuwTHi4DSt99/p1mSRDz/LbL2D1IqTCQ296N5cvraWKr4+1jnzl2se9dMm/nss/8NBoHO6RLZcxxsuxNxK6uiQPknZ83gDWyITkUaknDWEydNsu69ejo8XHSeI8Jd6+ewCKQPQ2dvVLScdXHBWcEgNBIBfWC12vgtrdazRw/puPDis4ETP/nsU6fbj6agAD/JghYWF4ltwf4SOwHxp/oGJ6LG5lwKkQwFIKDAPllXOklxgjAv3CwfhicACSJkxt5lL4nC5uml7IffX75ihZwrRV+esUTPzMvqGmotKSFZinRVlTUS8Ef1j0h2+LARdt/9t1tZab2dOn3CPnj3A1Ed/QODrHffvjrkVVOSCJyXnheFuvCwMCsuLlJdg/UhUBhywSDZCZF1dk6+otqbbrpJa52Xl6PnRkAIdk92tm3HTgUd/NsLLzxlpSV1qlH9tGiR9Rk0xIKAfRl83NwkrZYaCvInj1lxQb4dO3TAOndMt6HDhqgfhYHSWhfv/4Ix3e3rXD8ZnmAQL+fQbYLwoD+72s2ZYn7o6MmRXh4eT2ZnnR5NG2lURISlp6daVEycHdi/X7QeRFcaWlqt3cvDwqKixLEM9PCysNBQq6mr1qQQJsl4+Pha7tkiwy8VF5VYTU2dUunEhDi7aOgQvKJVVZRKKpCOHS4Ox+xOe9ydQBiZ8OWSMqezqKhICzlwyGALR4c4Isq++Xah/fTrr3bl5MmGsPmc2bNVHOF065SWbiMvulDTIZgcA6wBBoRn5pTCCQDuU1B0SRxYHTrCQQFqdgFLbPPyMN9Af/vx519UBAsLdvr733vnXTmpJ55/Tusy49bpTndbe6toe3PeftNuuelmTUtH7CbYRfKn01Gblvt16d5SKCPlBNLgHpnDyIMiGhHLZeAg86Eg6YoSRalyUQz5HTdkI4fV7uh6kA3xmvXaazqckDV10xJxSgu+/cY2rd+g5hYylksmTdKsv9M52YYT8fELEDyC6l5Gp06KrBGvam9uUQdjRGi4ir5PP/eMVdXUWVR0hFK6lMREGfWO7VtF5sehQLfr27ePng9CSmQRPp5Mh/a3Xdu229dfLbBHHnnMEhIT1dQC/XHv3n3Wb8AAqeBRBEPoaOSY0ZaQlGLZuTlqDy+rrrBWD1N2QucekWFx/llxZrdt3iKNZTYRIvo8d9qwH3/8n1Jdw/HC4qG4+O2338sJSg8lIuJ8lIMDAuP84MO5jiaMj7f17NHbLhwxTO3X+/butNdnzjRvV1ux4AOmxLi4w04Bzxk/Bv+WF9AVDotGFUZt7dq9R6JnPG+awyZe5uiT02gEq4LnqOynufm8IBJOVSyNwCA7m3XWDh04aMtXLHU00QP9peHN3uzXp5f989G/q9CFzRCxvvvBXBUz/RHfEhbqFPco+lJE5IVjYlKLDpsWR7qVbMnNjYb5VHy2UM6UdampqXLPYbVLxo0TrgtrBeiRYEU6LZHR4uVz7YJMqiqVuTHV/dSZ01ZbVWsx8TES9iqtKLXysgop1tE4xIDiSZMutalTEWvzVCAwZ847anjyCwmz7j162rFjR8+LUGkWtYJAD+vUMU162BSzyQ7GXzxWBzD3RYa8bu1GS0hIEh2Y+g3sGJw003r4unrNGmmv847Ipt5//4Pm7e1jS/5YZot+/8O69e1riSmpgtt4/lCekaSoqyizdatXWE1ZiUWHh9r8uR9oWszzL860KVddY8NHXiT4pryyzHx9HblVBa5uKKrV9Jx4BjjzP0fWfjk5BYMrKsqfKSwoGFNeXmq9unXVpoOYz+mHsBIY5c+/LDYPX29LT8uw7j26WkVRodMCjZA+wHl7m9pAiSjAunnwpL+1VZUWHBSkRht4iNBVdIFtjjCOuwPIPQ4JMJ4LhaRPhMTgUJwBVXmqwlzbnHfet08+/dJ69e1r111zjSLqhT/8oK6sk8eOKt0ZO8ZRgAtUwZC40KVNi/g4/OQAb8lYkl46PFX4hB7m7edjUGtrGlrsoccesRUrV1tiSrINHzzMTp04abNefkUb71/PP2cBIUHS22UwZ1tLkyLLee+/Jwc+oH9frQ8VYqLY9jYirzYVZJTecJ/eXlIwZB1QssNh41iJhEhlwXgZmCtu6rm5h+edtaK4tv/mrHmoRPjBYaF6wK+9/rrSLqh7ciYuDRYKjPt277GBAwZYbk6ehUSG27oN68VIaDb0IYLkJFOS06RPkpuVq2v28fC0J/75hDIIMpunn3vOPH2cKIrW3mgVe9Pt1Injus7hQ4fYhAnjLS4+RrxVmjkSExNsz97d9vbbb9v2bTutprLGvvrqaxU0Dx8+YkuWLbMVK1aJY0wrdhNaIF4+dtHYMZbWsaOdZZJQW7tVVJVbsweRpKfYNkSDhXm5duGQobZ14yZpLJOe4uwCnKHOctZTpkzRxByc8+Lfl9k333yj6JV1c9PagHWAdOhgpO0fW8K+yHz4O8VUqFzr16w0b81dcIIOOWuer0vjGGfNe7udtSQCzkV/THPHUQ25YKiVVVTqGZ06c8Z69u5lSalJjpa3l6eYCtBheQ/2A1kEzo9DJTo8yo7tP2J5Ofm2adMGq66tctrSG2qlzzxm5Ah75MGHldUBi9Bx+t7cD2VvfjBE1DfgDMqAxYCtueEWdJrdER/26JYx4PtorSi4aGsR5FdY4AgREb2SdVGspHYD1FNWXCI2ExFtdCyyrg4vm+BPzSIt7VoHYEuiY56BsrHmJjlL9iKHBBAm+76yqkowCsJsTOTx9As2ipb8fl2jwzpy+TaDGtc1M8OOHD6sIQFkc5deMsGuuvpKDaxALMzafdS1Cf6upihvT2MoG5AFCpC7du625ctXWllFlRrVGGNHPfXLr34QC2wE0hRdu1lxWZnui34N1AjLzubapvVrzLetxSaNv9iuvGyi/NjDf3vUIO917dbTUjum2h13zLDAIF/5BgInT3TC/ZzxYRr754JGuH7BIKdPn/b3D4nsXZyf83xFWfnFRUVnPS68YIic3G+/L7bxkybamawcCwwNsUmXXqGundSUjjb1+mvt8LEjMmpaZNPS0kX9ouXaad91Coa+jKGvr1MEXl9VLQlCKqVEePhrhzTuKjS4tKGh9GAYUR2ileKuXbNezR1ga2Dkn335pa1ctUZjmS4Y4sxaI737ffEinfa5Wdk2bdo0G8hEZKAJfLCn1lHpF6cPxopIONGIImvX/2j5ssmOnjxuM2e9qmaf9I4ZNmDwIImVL/rlV3vn7dkWGBZiTzz7rOUVnrW/PfSw1qvobL429a8/LhQ7BGcNdc/LU2KH52cCclCR3rgFX0rLyrQGsB0wUt4Lo4SSiLNGRAlj8vdy0mkibTXE/D+c9Ux40OdGKsEG4cVnAK2s3bBehZoTR49L1atjRobtP3hABgKOKXbCuQ7RjIzOKsgypYY1ggXyxL+eVLTGhp0FDJSfJ/aGt7eTZTEEICEuVk6Rok1ra4uiayJtOu2I6ncyZ6++Xip+RIlffPGViocF+WdFqyRFBSLi0IAOymDX0RePsy7dugn+gJ1UVl2u4hVDh2nLZT5lbk6WDR042LZs2GhrVq02j1Zn6kczmtDnhLBefvklwWU4amCkD+d9Yh9/+smfGqEC5Bi5FtYdGQM68RATg1PMmoBXEx0zcmrT2tXmpQKjgznirHk+/9NZg4HzwgkRRT/++OPiIJeUVlgY1K/u3S0oNEiyoXTUcWgCC4mhUFXp0C7ZR+caathbrBlCTWez8oWr/vTTQmUY4lS3NIq/O7BvH3v2qX/rWQERccj9T2fNs+E9YeIQWauVmvtwyYRyLxxMOGuCLhw4PQqsHzADGDYsCJwzfRCIfJHBELkSrWLzRObAPAQxyDkwVFfzFDUz0nFIwCV8NgcDWTSOmz+7Z07yLOiQ5NmAQZPlEk01e3jbuEvG63eI3MXp9nH0O6DdpqUm63tOt2yLXT7xUmV4NJ0gCbtp0w5RQPErNGWxrqwjhwr9Bgxs3rR1izpcoSk++ODfZLdLlyy3dRs3WUxysvUfNNjOFhdrHcHcGXiQffKY7di83rzbWuzO26db/7599H7PvzDTKUhW1VlCUrw1NiAJMMYuGTNOU7HoXJS/8PKSjWm2KF66zeWsc3JyAnwCQnuXlxQ+V3y28BIaDbp06qgo4udff7F/P/esKDgxCfHWr/9gq6qvtY7pmXbtjTdIfJ6UDUyFLpuu3bpZVFQHMSJw4plpHa1vz15WkJNtcVCyAgOd1ml3MwPKaX+mzrmctlvQG54pN7l/30FFE5zSRNgvvfKKUvS4hESDy0oDAAT0nxb+oEVl7NWo0SP1kIiY0TqijtFORIuWB0iyh1lNfY2zIM1OuhwVHiUHeDor226ecatlFxbYDTfdKG2JotISfV8jjGa+rMjvqeefVxcUkAcOq64GrYpG+/zTjxVt67CA++oad49/dreb02bPuUE2gqHxyjtboHSWzUGBDP7r/+asBYO4oCM3DEKa64ZB3JH1M88+q39zFxgd/NhLbJCdO3dZcZHDQqEOsGvPbg3UhX0AfkeEw+SP9JRUO3LosPi7gb7+9shDD2ut+fz7HnxIGVQIzqu9VbQooiigAUXx3h6qd+zfu9e+X/iduiGZ5I5amWb6RTrtzbNefV2RWVVFlS1dvswWLPjGIqOjrbG5RVhuc7tJIrVXnz5WB3vH20fpckVVhQ51YA6yo9wzpyURumndejlraIGk3kRSNVVV9sorM+VEiODIjD7/4mtbvnKFbIr1w2m59bhx0KwBzgknjfMgIMCBqSXd18f27dz+/3HW7sia5wmKzJr7+zliPnwm6w+ljtFXXt5+Gi/G5/A9nDXj0AKCQiw1PUV2Rw7IfqhrrLOK0goNUkhJSVMtgU5NCtILFnxpre3Oe9fXQYv1tZHDhtqT/3xcrBGcNVIG/5uz5t6wMU0kcikdEpkLmqmrc5rBgoK0RtgumDU2Kgy9qlIHMmPfxo0ZK5tnbZlKTgBzNi9fBxi/x6HOe/Iiku3Wo4cN6DvAevXtYxERyIhWaG2jo6MkJ4z9n846o6CCzA2OM++DswbWg6Hl4xdoF0+cZHv27LPS8pLznbJMFGcP9enby/bs2q39Tq1nyuWXy1kjl/D5F1/agUMnZI/4j2Mnj8nG45Pi7cKhwzQtiTqV9FEqqi0pKcWefvrfela//vKb/bToF+vUraeNGDXa8gsLZSOa3lNXZ4cO7LFdmzdaeFCATbx4jF126SQ7dvy4vfnmbEvt2Nl+XrRI3ble1mhMbomJjLLRF42yoYOHyMfhnyXs5OtrPm4I1RVt+efllQxtaKp5Ouvk6VHx8bGaLQivFS7uM88/Z/UNTRYcHmZXTrnWvPx9rXevfjZk1AjbefSghcdEi4NMwYroC4PCOHB+nm3tNn3aNNu6cYNd0L+/XX/NNRbk669NFNkhUsL5bh6hO/JzjNzBaTjpYBYg7MQDpg2ZdCQlJdWKS8tt/8FDFhISZsOGXaA0Hf4uzqJvr0xh5uIJe5qjm6AP+NPYLSJtL7OS0jKLiYiUMz+8/4goY8OGX2jzP/vU8ouKbcjwoepgoiCVmpxsq1euspkvviRNkxdefdWyc3PPT5FevvQPrcHRwwftmquutpEjhou5EeDqsFMwDQ5FocnLU3ARqTHRIv/OdHNJh/r7a/2JQNhIaEnjIAK8neac/5uz5haJetzO+vEnnpCBP//88/o9HAfO5Nsfvrf16zeIZQFnHZoj/Gq4qzhHWnCJdBj9RcR06thxZ/CCf4A99sijOoCAEp5/4SWLSYy3IYMGW78BfS09PUmSsm7HBm75488LbdfOndbQ1KChp2qhrq5RYVpZhLePlOGIZpvqG9UC/snHn1l8YoKcNYUkMh1gkD6MVYND5Osj7Lu4tNhhx/j4KgiQs+4/wDa6nHVtpTOdm+9z7/9+6glR96Tr3dxk3y382X78+WdtVjYJGw7uNfUCDn3kVBlcQTRFlEu0k5ebK0nT/r172W8/LfyPMAisJf3uuaENDnXPmRIPrss4MT+/ENFQgTYIGvoPGGCFRQV24NARNUwxqaVr187Wp08/S0xOsEB/5iE6LAGyM3ShDxw+ZJ98Ml9TZziYiKyBqQi4nn78SWeaSXu7nPX7H84TvAIMwjqSTnJ97C1sAGet4qZLvc4tUapRaOXlugcOLxyyai+uTKHo7FkVKRlwjTPj4EScC6qhu+EIVgj1EXjYvG9RSbElJyaokM3as9ZkpVwPL54bz4OMmq8DB/S2mtom0fQYIcaw4A4x8TZ8xEW2e/deqQQSrXN/FLsdLH6IZlPyYs9cM+UqCfvXVNXY519+Zas2bDG6TIn49+/fq+vF9cREd1CkzfXifyj88YweffQxCw0NsEWLltiXX39jPfsPstHjLrYCui7lrDM1//PAnl22Zd0ai42OsIuGX2BXT7lKDKu/P/a4DR0xwrbvYa4tJAAAIABJREFU3mdnTp2wEL9282xplsogPpPAEsrl5ZMnW6/eSAB0sKYmB6pys0H8Tp7Jmehpbf8szD87JDOzk9JHMBYWFMpUTW29JDGnz/iLBYQGW7++Ay2tRxc7nJdjcWmp0tMlfW1raRMnGKBc+hf19XbXbbfZ+2/PsQF9e9oDd90rTZCC7FxLTIq3JgZLCvNz2qnd/yvB8vAQnxY4ICg4VBoObCQwxvx8imketnvvfg3b7NXLieRJ2YgQAv29rLqy1sJCggR/OFXu/4qs9Tmk/HQPQeY/NzFixbJV9vH8+TrJf/zlFwnZfPXtd5aQkmSJyamOpGNhoX379Tf2+aefySBggyARymY/cuiQFeTlWiIP+MhhRQKDXdOeA32dNA9miKCLVgdrxlBofiCaZZNk5+U6ZHk/P53odFv9ObLGWfP7bmdN9Ap0gXMnMuS+/uys//6Pf2gDYtxyFi4a2Y+//CxnzXOlmEoF/zCUKtaksVHaxTABuOeLMORde6yosMAigkPt5ZdekvODznnw6BEbcdFoi4oMtorKejl6oi429B9Ll4jjCtxA0ZeDl/shA1m/Zq1RG8EJ+Pk61ycthepasUFw1tAmff0DnTbdlja7aPQo69d/gHixFD81ZKLMGV7AgUi0lH361H9z1lTnqyoqddCwvi8+/6wGWKgppqLc8s4W26LFi/UsieTc3ZYq6Hh4SPYTkSk+q66y0sJw/C6pS0SoDu8havvvMIier2t4Bs5aTTHejowsDpJNj7M+dAQKm69V1Tr4MHK3DNEA9iB1xy6BbvgeRUsfX29LS023fv37WpfMLuL8o8uN/fz44w9y1mQpdbVVwqyD/f3s1ZdeVmTtdtZE1jgz38BAXQsBCmvBc2HfcJC4nbWbUuuGXVgDHCDME+nWIEDm6k6sqqgQvj929BhLiIu2vOyz4nQDN8D24DO4Lw5+Cnk4axhbaAq5eeDsD5w1kCb1C/jbrB32wosgRi3keXmCpnJy8izAP1gQLLMeaT/n/rENPo/ghonmdEDjCHluU6++RtdJsPD5gm9t47ZdCkRpmNu2fYs+h4yJa6Hvgl4TJ9qP1tcbb7xJew37/nnRb9ape3cVC0vLq+SskTuAw314/35bsWSxBfp62Y3TrlPWwT3ffsddltmtp/UfPNQ2rFtluzesspT4DtazW3fbvWuXlRQW6cCZdr0zZIWaHdAy+0fOury8PbysIn+il2fbY23NLf3o3GOoAIsDyM54H9L1kopyu2HaLSpG9ezRx7r262srt22xtG5dVH0GW0Zbg3E3KO1FhoWar6enTT83WXvWizNt1IihdveMOyzA18uqSsulqqamBtfGEN/S0z1iwYmEwbLY5K+//qZGcY0eM0bKWbQPFxQU2uFDR2VgpB885OBgZEPN6mqaLCSE9m4H/nA7a3chk5QIIzIfs9rGZlu5dJm9/8671tLUIoOZ/8lce3fufNt/+IildUyXwiALRtbw48KF9vmnn9qpU6ftp8WLxIDB6YCzMYh1QL9+lpN1RkURmotwlkTWGP//5qyhzjFLUQyQnOzzTRQUcrgnDMmNWf8nZ/1n1T0ia9bz0ccek3E999xzMmD3HMiffv1FwlP+ASHKWmCd7N631xqaHE1gcHxeyID279PX9uzeLbZFYmyc/fOxv8v54djCac6gmaCiSmp96zduEAvg8JFjilz79xso7JXDAKyXjcd1rl29RpuxrLxIUTpRGM+ZyGbnrl1iaPCsqPjjtOgMHDnqIuvbv5/wdBo6cB5sXu6TzYWzzjp1Us4abJwMyNfbU3gq/Hc++28PPaBCFdkPzT/zv/jKftVAA2cUlRgcLQ5jg+uhCxVn7VZWYw1xhHC7mTq0fcN6RdZudbU/FxjdMAhOjciar3wfh0Lx7cChw9bm4WtNbTRe0SXrrUYq7gsHAztEnGl1tTnsBgSmAgL8LCgg2Hx9vGwAnbMXjbQjRw4psgS6LMjPkcZ3VFioPfWvJxRZc4luzBpn7RMQ4Oos9NBzJCAgi8NWRBljjqFrhiiHPGtBtoQDdDtr7ITIWvWmc1PHgY8uv2yyhYUFW211vQrIwCOONkurDpXhw4dL74TPQE2QA5ssxq1H49YjZz+R2dAMw37EcXGdQGcEI1D/4OCvW7Ne67l92w5RHZmVqcwB+nBLiz6PWgPYOP927dVXSzkP37bgu+9t2doN1tDUJjXHbdu2OE5a3cpIF7RJmvXU6ZOyF+yHQn10dIj98dsK+3zBAhswdLj1HTxY2vbAghERUdrjJ44etZ8X/mARIYF23bVX2aSJ462istruf/BvFhkTb1ddf4NlnTxuezetsbSEGNEsv/riS0XYyYlJNoVI/Bz8885772pdBw0Z4jjrqqqq6Nra5snNLQ2PBPj69Th06IDkH4X1UTCxdnUUEgWPHTdB3NaU5HQbOOJCmzV7tmV076aFc6uhkeLjvLt1ybSG6lq79uor7e3X3rDJky6xKyZcKm1oojYwTuk6/2kEDt07TmTiFB7QZWa6B0VLOvrQ+4VOJSGlujrbuHGz9erpdPklJUdbTU2TInoVGrzNmhubZXRUU/8Ms4CZMjyupLrK3p/7gf303Q8WFxtrV195laLBp595RmOPPv78Cxs74RI5NB4WIu1vvfa6vfXGm3LQz858UUaHISB2xNQOYJrDBw8Ixx46ZJB4vu7TGmlGZ2s7BxOHIJEnpzKGwsgjtyIa+sNgwG4YRFoC/yGy/rOzhhvP68GHHtJ1U5Bhc7EZcEhIg27cvFnt/rRi9+jdyw4c2Kfn7UiEwj1vl2hNp44dLS8nx/r07GXp57QgJk+6VE4RJxoaFmEnT5+xhT/9aKvWrpEDBCLomNnZkpKTLYYBFJ4ecsxsdvjUQQEBYhQ4lDYkRxts9ptvCQbBYcKp/+yzLxRVwmHFPlrbPcSzxlkDF0iLhMjaReeUs66sstMnT9iA/v3lrMFWWxsb9JwuHT9RBa4Lh12gdJ/Dho39/S+L7JPPPtNnuXVnpHLX5jzv++67Txx1nA24rdOF5mgUI11wYOeO/wiDMIyD3wWzZv3BpbEVOgv3Hjhoze1e1u7lbZ5eTu1m7CUX61qI8vk9cFleZDLYNI4Ku+8Q2UHFM9hFgwYNtH379liHWEdEPyw0yNqYv3huAslf77rnv0XWUPd4Hm5nzbZwY9Yc2IJj/uSs3W32PD8yNw4r2DDASILl/Bwtaj6P379t+gxn3/r4aoQW74fN8fPAfhTyiBaxQZpaKE4SkCE5Cg8bBhR2QuTOvUL9xEET+cMAGzt2rOyGPQ3ry8fTT++NsBfF+R07dzmUx6AgrTUsF5w1BUJ0OIAmiay5j6+//8F+WbLcWs0ZCQcyYO0OVxuNaZ4xdYFTp06ooE8mw3PjemBSbdy61XyCQqxb735Wf66ID1+e/hDWL+f0Kft6wRfWuWOq9e7Vw+68/Xo7eCTHZs56w+ISUqxHn34WHhZsOUd2W2ZakjKlJ//1uBx13959lP0t/uN3mz37HQ0u5rCWB6uuru5w8mTWTR07pT92/MjReHh/CTEdnAKRjyMYBIB2tqTYZtx2p+UWFtglF0+0Tl262huz54h/GBwSpuiWSIcTjcXs2aOb+NVXTJ5kM59/waZefaWNH3exNHiR/mQgzp/74N3OVJ1esJ/a23XSQ7GJT0o+P/ZGEyMqq4V3QvvhAXboEGb19Y4yGzxHPz+GqsrOrampUQpvinQcyFrRCw/14cf/IUGdTqkdrVf3HpaSkKhRXP98/ElxjhcgANW9u4VFRDoG0NCoFP7Zp/+tz3/x5ZnCnDnYKsvKNZaqV4+edmDfXhHtx40ZJX5nShLDRysVDbkLYqT3SGjy++B5uq4KJ71ko2KA3BtFL7Sk2RThQc5kDumZuJodpCHgUt3jvdkcRNas4yOPPqpDlEiOyFZaGb6+9uXXC2wzxnauYAjPlwiExiHeu7SsWPcTKpGaULv5ppvkYLtkZFpsh0grLy3X5oLq99viP+zoieOacEP7bKfMTBtywQVWUVNrCclJzuzCcwJKrDvOj6YSKHY0FqkByRPeebPNfOkl4YNgsMA/QF44YPjegsm8vYTn0q3mZg5I5rSoVJtXHYItrXb06GEbMniwhgGDdV48epScTPapM8Ie7/rL7cIPuU+e/4+//W5z3n3XGXhBBOzrCGWxYdmst99+u6bYuOmlYhbReHFOwc8Ng8AZp8DuZoPo+bU407DRXVedoNVpMcaB8LvIExw6eszMP8iKyphkHa2fp/hFAe3I8RPnp9c4n+dEimDBYklFdrDYmGjz9zKbOHGCLV++VJuaz/b0aLOwkBDr3jnTbrp+mhpoGhsaVBd58eVXxDZpIlqXo3YmmYAZAz1wz46zckt7OnsUR0nUztow0NZd+yCNdQcBFMdmTJ+u+yAYgUvuFqHSz7e3K9tk5qKkCOprNLGFiBSGGL/HZ/Dc4MkL0qmr07+hTQIzisI+GTyROPvCWh0GjBtiooV/1+7dEnsiMr308svVpRoeEqr7vGKyU2BkLNrvS1fYz8tWmKdPgPXr30fZTERYuD6PIQMMLIYoQfAaEe40J82a9aoFBQXajm1b7Z0P5lpiWob17DdQapUR4VGalFVdXWlnc3Pst0U/W0RIsF08bpRdf/1kK69otel33GWdu/e08ZMut6aGGvNsqrQA73ZLTkyxV16aqfoN2RV1N2pW730w11LSUxRQuZ11TENDy83FJUV3t7e0ZrBBPV3pGik+kYyff6AKjIePnLBTOVnW3uZpldU1tmrFaomosyFojUXTgcklQAZDhgyy7Kwzdu21V9s/HnnUZky/yS6dMNFCQwJFqifKFIXNBX/w1c0McTtrTnTI8w3NTm8/GxrHUl1VI8NiEk1wMCezU70ODELwyKVSJQzccc4q6HmQRThdgfz5vXkf2uffLLC+AwfYiKHDxRUlcuV0f+Kpp+3nX3+1nXv3WsfOmRpthsGiNvfj9z9IJxhn/eH8j9RRRyEOI6LNFQYH2PXNN95oFw4bqoecnppg1dX1krV0nJRLRKepRZEOFDQ2MdGBW+SG7imiaqAQc8EOYYEOd10AvEuP4j8562k33iicENU9DlAiV9YJZ43ELJHx2aISZSbHjh/RWoGDkoIyNXvaDTdoer2vp2lyfUF+rkTtl/zxhyLOwqIS8WcZ3IsT7dS5s40bf4mdzMrWhBFaaR2ZWW8dFlw2UMzqlWskb9pGY0V7q702a5aT6tbUuiLrzxzxH5dkLQXFQRcM0UEA5sn3iLyaGprPF2Sxh9qaKjkdNjubb/f2bY50QKPTSv3kP/8hSifPAJbKV9/+oEIypwkTW4A4UEqjmzQmLs6unjJFzjwQnRgPDxXeaskI/Pz+GxvEDYMQ2IgP7enoY9CmjLODuImjB/LCUT3wwANy1u0BQZrCpMygrl6OBFjg+MlTek7ChV1CP3KCnt469JISEi0hLsbKzubbpIkTbOXK5SpIKjhprJNaJgHXM08+7UgT1NVJ3peiGOydQ8eOaf4ow3k57BBpAm4jC1HbPNxwRnG5Roqx77B3bJRxXcLw0fDxc+AdninOc/rNN1tzU7M6dV9+9RWtPREnDp3DAWed4HLWjs43NDsU6JBC8BBnPDcv27Zu2qrBHxz2tbXVasi69967bdCAwYJOaKICMrjssst17dhObEKMahtV1dVy3vy/aetWZwBti6ObfdmkS+3OO2+2pgaz19+eY5t27ldTG4cVmTt2T9DlCmJtyOCBgjeZ6ch9vvHG68ZYv00bNtlb77xrGd16WYt52dnCIkumnjBgoCXGx4l7/vlnHwuKGnHhBTZt2rVWWdVo9z7wsKV2yrTJV15j7a2N1o4CqWerxZ3LOGe98rJ5e/qobnHllZfZ7t377ZdFv1pG50zNDnA56/YOdXXlU35Y+P1jY0eNyqAHvrTwrJwhjheCfklpuVXX11lkVKxV1FabpwdTOHytrZH5g55yVGyonbv3KFIF62aTnjlz2iaMv1gFpJtuvE4t2FGRYaL0IGMIRPDnLh03M4TiIcaJ/ClRGO3lnNLglRhVXGy8Q0IPDzZorVC+ODmZ4lJdXacGmMBARmg5vFf+zFgtUjFGRiFc/+Irr9qTzz+j3v5+vXpbbnaO+fv466Fxgi5fvdo+/fIrKdJFRseIa3vmxCk7uG+/zZv7obq0Zr35mk552vM5sOj+lNOprdbpOPLC4TLqxPhoKyur0gHFfWlUWXu7ihsYsRsGYQMRWbBRMRLSOPA0SpNsnBB/J53mwTHtQ1H2f4isp1x1lTaIe7o5DovnwtzBvfv3W3lFlSAK8MpVq1bIoVJQBKvl3zlUmNSCcBSR/s8//STIgs8lAn7uueeVeTAJvbKuxhJSUu3KKVPsTG6eIBEiajISXx8/pY8tzc3KvpYvXaFN6utNO3azvfLyyzoMidgdGOQzV4OGaYo11wytrWuP7hqQ7IYEigtLtMFYc2xw5arlji5FSakK5FBGefm7WDRPP/4vUfdo+qAD8/dlK+31t99UBohtgG1TJIXqByT3r3/80156eaYKUnzfGRrRqsnsdOBu3bRekgU4a1H6XNPP3TxrNwxC27Q78mbfoAi5ZfsOq2EAq2uKOFxttEgIFrZu2+7Q3M6PBXMmrtO7wFpwnWiwezY22ITxl9iKFcukoic97kY6hqtUd6LAGBMVZbU1tcp+nnrmWYuJj7OktDRL7ZhulZUVgh3AhVl/nr865tra9NzcsJlbZ5pnR6QqRx3giJPJWVdVK7CYccutTifyOeiHjESKga5mLLBk5iXGJybKd7jrJ0SwgikC/ayooMiys8/YhnUb1dnXWNeoBjofL1+bPfst85LgUatdNvEyHQTYM5ok2NaFI0fowEDYjbWGLZSRkWz79h0VRAbFkcI8jJWUxHj78OMv7Kc/lpqnj5/gGbB4Diruhesj4EyIixd9LzQMamq7zZ79tmazbtq01ea8+55Fxyebt3+QnTh5SvWVwOAQ65iWar17dresUyesoqTQ+vftbTfeONXKq+rsH088beGRMTbl2uscVo9Hk3m2NVlocJi9985sNQmNGT3arrhigu3Ze0RwZfeePZy2fAy5uLg2fseurdM/nPvefa/OfDkhOjrSGmocbBMDJW0qKi5Vs4R5+Ei/uKHeEen3aG7VyQ1mrbbpsjILj4oWfMLNUQhgqu+qFcsto2Oadc7MEIZWUkwLq79YEbwUXbu0md0FFX6fkV04CTSleSA8cCLXjE5pVl9LZNZqwcEBcgpSamwzq693MFd3J1NxMZOFI1WU/Nujj2hGH80Rg4cPte9+XST64KC+/cX9DfANVKUZQ4N3jFhLWmYnO3XyjDZ/cECQin1z33/XDu4/bO9+8K4cLc6a1IuuNihI3OuIERfYgX2HtA7o3WLg7sgaYyDiIL2l8EI0wBrsP3RQm5VICxYMCmHgaXwmzhpBKL5SIAVecLNB/m8wyNXXXKOTesaMGefhKdb50y8+FzaPNgRdYaMuukgOm8+KiAgX1k8kRTsyhxtaKGDiTCqBqcAzInKd/fYcOWqyA9YxKjbOxl86yaqqa9XpCr2KTR/o60wkIcLjcFu2ZLlTs/BntmSTvfTii2LzCF5Zt056HTiriLBItZdzz1dfe61GXgG34LAcNbMg6SmDT+/eu9eqayqFSSfExunfwHTB1AgKiPaefvJxu/GGaYqgUd37duHPqlnU19ZJMApnDDyFNjn3Ne36G2ze/I/kvNkLUqZraRaWiRzDa6+8pNZ5nKiiWleTCTCI4DwlQB4qMBJRs+k46ChU0a4cRrrtyjZQkbv++mnS6ti8dZvjLGudkV5kKIKFfPzEkiFdx1l7NNTLWS9Z8rsiaz7D2ukZqLPw4CDxrEnpsReyt38/97xgt3I0stta9axxuhSxyDhhPQiuaXAGOAOHuZu03HroUHSxBe6P35GCYXGJisjuMXZ83suvvKKDgJoXDhyfcMmECYqscfI4a15aWw8PZQywrQiK4Mir7uThMEkowEme9Jw2Ddfz0P0POM66oV4qjVlnsjUij/vv07+f9g124KyZjyYsMS6LMXXBwd7WUNtiH8yfb+s2b7fSyir9/OZNWwR3AE2iHcI6ELWzrwODaNlvUeckgm782wcfzrOQiDgLiYiykydPqxMSh00zTg9d00nr3rmTdeuSYdddO95KylrsqWeftzZPH7v0iinSmAkO8GIBBH8A90LOgEY4adI423vgqOakMl0HeqM8ZF5eafLvvy969Jdff5o2/8N50bSRUmBkMdGJoM2aac906j33/EzrkBBnyUlpztzDzAyl7VBWcLviXiKKhChJW6sKDRQbodBBoA8PportY0xmZsNV1jiC8e6XDFy/60SgGA9OKys7VzQ+Or1YfDRoAwMRRnKcdLOmZJNSOZxElL/k3IL9FV2v37hORHqMDMOEpnTHPXfZC6+9bn5BgTZy2AhrqW/UpiVifPnlmbZmw0bbsWev1NnAv7je1KQUy8/O0ZxFDPSd999RgYPCAFHE+PEX2+TJE62irELGzCGFQY8aOUK/HxgAX9oRuoeMD0ccg8NZ8/3jp07KWXMPOFOudcyYMWqXZlPAUXc7awp5UoL7D5H15MsvV5SMAiCbn/clOqKLkHQbBwolDiyPw8QNQ6GwBmd90aJF2kiFhUVKFdkMRFb8HGv50EN/c6hs6vbxsNjEJGl4IFNAY012dq6eha+3r0WEhomxQQazYukylzqcMy3ntVdfVYGRCJb1Z+oOn8tYNhqj4LRfMHyYomiGE/DZmzdvtfXrN2oDS88CVk1djd4HyiHXzmWRAsOzxynAs7715lt0qmO33/7ws7039wPprgBhEHgIqvD20aGAKNT7H84VhzuzaxcVV4FjYJygOkcDihuz5nr/SyjeYTNBi3SaZJzIW8U9Hx9NFoINshRpU0/nIMaRT778ShU+V69dr/sPCHQGB9Be79Qy2sWEiY9N0FixqpIim3zZpbZs2RKNicPBeVEHaG62yNAQe/ftOZI1LSkuVo3jg3kf6b7OlpSISkcDCvucepMoskFB2medMzLEAOGzeU+yLK4f2yF4gj4nmdjwSNlgWWmp4Kdbb7rZoRqem3JCNq22dArEQH8+PuqGTkxOciJrlzC/6lcuDWmYO9QWVi5brqIeBy12CSWQ+gGHLnDoPx57THMeoRZfff1Ua2psEcYMBxshuKDgQDnboUMGy0/RH0GzUYcItOwLVYM5ceqMrduy1U6dzlLz0fKVKy3AN8CCw8L0vKn7QF6glkPjT8u5ASGQHYj4ofnN//hzC49OtPDoGI35kmJjQ7P0htLTku3owX2WGBstbeubb75R+/e1t2Zbu5evTZh0uTIJb482a26oVw1v6e9/qJ5DJj158hg7ejxPQVWfAQOdodgYVGlpXdK2HZun792z64H77rm3Q2FhgSXHx2lRpLbH6RsYrMj62qnTLDgizMrLqlTQuP++v4pzyEbOyy9QKkWUASOic+euOjEoJGJYFdB4vDnV6tTBqCp5oJ+cPC93Ecft8HngpCIYUXVNnRx1UlKcCodMcqG44e3l6AWrMg0dqcXRGgkKdqhn+flFYh7MfOUlOSYcK4UKHvykKybbs7NmmZcaHPqpoIYmMh1P/3riX7Zy9Vpb+MuvGncEtEPUFegXYCePHrMPqaqfE/d5/qXn5awmTZgo3JdWayK9n3/8QUZCRI2x027KfQH9CLowc+HUjg6CDCwoyLJyc+SsqYYDB9CyTbRLUwwP2x1ZkwVg/KrW/wdnDXuGSB+M1D3Nhd85eea0NsjwC2n4qTo/hWfXtl3CJDFQNiZpMRFTTk6u1o1nQpWf9yDNfOrxpySt6uHDfME2i09OsQkTJ1pNY72aX/Lzzupz+I8iD5F59pksZzP6OhM1iH5mv/WWoAwOdtgG8+d9pDUSJFdaqtFLd959lw6YjVs2iznAVOqaqnqtvxxac7Pln81TNISz5rABdhIv3cNLzvqpJ/6laLmlAT3rMlv8x3J759135bDcutN8Za2I9CgSc6/UDWi75301fcbfX/WJqAgKueCjzucTWfPy9nIiYZy183fa7euVRfGcHUaDtwUGBWu+H3WZvfv3WUhYhHSuN2/d7rSXuybcMAcViJDPwZ7CwyItKjLc2pvq7eqrr7LVq1dqTJyDbzcrMgYGIbKO6xAj5TyoqjNfnaXslAKjnLarYxZokYwJx+hWj+T+2cfsae6dNQHqo5YC5CQNj3pn/iaUSxgbd95+h/kg+9vs2AlaN4qeiaxp6750kiWnpGj93OPOWG+kdyOjwi0/lwHW+23F0hUa/uFtDEqosz69+tpjjz3itF17tNv0m6dr30TFdrBR48ZKG0QQUFODDoKKSqcjFUE3ngMCYhQLad6KCAOqSLeiklJjGHh5tcNlX/TrYjt+/KQgX2dSUpB8GENOuDaCQYqm3N/OXTvs08++soCQaEtO7Wg5efl6XoVni2UXAwf0taKzuVZXVW7DhgyyW269yTw9Peyt2e+bt7+/DR0+WpkG1D542cA00Fk5VHkWV1wx3nJyS2z2e+9L2EtUXBaysLCiY1NTw4MnTx2/oU/PXh1YnMbaGqW5RF0an+ThZcdOnbTrrr/JImKiLToq1uJTEqzfgD7aFBRtvv1hoRzicVSq2j1lIGzQyyddZqePH1Pb+dBBg1TEw2nhZBRZI1jyJ2rdn2EQUiacF/oJyckJmiquBgI/L6ssr7UAf04nZ1qwtx/6DCa1rsaGFkXD0LvojvML8LWbb75ZWCgFNxzQqIvH2hsffKDP7t2jtw3uP0ATjXft2Gm3zrjNVq5dYytXr7GAoCANP4DV0TE1zTxa2+ytN96yo4cP2+o1q+SkwevYgAu++FxMBgpxTOgeMWK4HEFSQoyVlVUas+G4fo2rktpgm5wcUQbGRlMMMAGpHofM1KlTlaIh5ITTALOYRYTBAAAgAElEQVTGuN0wyP/LWTPTD2cNBQ2jJSKiWMRGVcrcRuE2SxuVw2Hzxi2K8tDzJQVmGDGvPXv2Oq3IXj7qIsVhcJA/cN+DcsoS3Gmot5iERJt02aVyWmDL3IvrJFZkDc7P8N3lS5cqSsLR8V5vvv66YBC0EaBQITHL4ZuanGgpaWkOzS8oUHQmCpkcfBpcGxiuw6+iGsnONjt24qhgHzYs60dQwCvQh3ttt2f//ZRaomHX4Ky/XPCdNCJ4uSeycEBRxOZ/sEzWA9qfqJMBzpBXnuHJk8ctMhx1Q/Boh58NxKAI2tUUQ5aJbSJmTw2IZ+3W91DZW/xpL10vnZpg3LRYr1qzTvWELdu3O9kqsgSILoF9e3o4h0lwoPl5e9lVV01RgZHgSXhze4tU84L8fO27BZ8jTWblZbWyMdggOOsGl4Y2Lc/YGg6CdedeObzpgJRAvr+TyWE7Cj66d9dncGgCcTRSc2lrk9QEe4ogKCDAW/f17LMvyp6F1be0yI9gG9ShpOLH1PY2Z4AzU+ijIyMsJyvX9u3fYyuXrVSBMcDbXxFzp7QMe+jhByS0Fhzgb1dffa3soL612W689RY7k3VK10jxkXUGYlAWWXTWtmzarKEjOEVgrEvGjrU7br9dwWUocgdBwZpwU13Ngd1ix06csv37D4pVMnDgILHDoBDT7UmjT3CwnzpMF3z9nXn5BFlUTLzoqx06xEodsbysxNJSk2z/7h0qHjJc46qrrtT1PPXsc0YvYkpqhjK4C2gSo+3cNRwiLztPFMjLL59ghcWVmhMJFh8RBX9bG/Fgv4TUpFfyc7KHREdGhNK1s3/vbmm2MmAS48BZ79y7z5585lnhnHQU0kM/cOhAW7Vmtbr1Hvv7Py0pKdlqa+oFmINPNpxjQNA19uxTT9nVky+zyyZONMPY1cnndHRxIuEwZWiul5vSB24YEBBkvn5EpDQPUJAy8axDQwOttYlBqLT0OhPHSRH5mXXrNmrU/Ouvvy58ieGWCPiQfmrKSEiIDRk+3F5+4w1LTE2xjPQMTUJBqY1NC7a9bsMGW/jTz3JqhcXFYgTEdoi1gtw8++C99wWZBAb5WXCQl/3y6zINVj125JAiUNIZVa8HDXIEkTomW21to+Y9ih0gDNFJvXmBG/OCDYJzZ0OTbgKD/LnACBvk/4+zvmT8eBU6oe7hEIiISHmhwvFnJomzJhRVOWhx0ERtsdEdNJmFe1Ena1Gxro8CCM6ayIMU9LF//NOZecfoKB8vi4mNV/MKhshIKpw1BSIcJYpkFG9OnzqllA9oAv47mdcrr8ySCA73dvjgIR0cHCqoyZEN8UxGjx2nlnja/vl8Ij8cp7Si252IE6F49KpZ47VrVsmmgEFUGGxutGeeeEosHaJsshecP80bfr4Bigz5XTYLaT/vh7NyeOf+mnRC8EFEV5hfYMuWL7Fx48bKgdNFy+HCc9XMwcZmzdoDYz5x6qT2hDB2l3QtsA7XEBnisC+CgoIdjnuLw8NGPlVt+fWNduzEcakTIt6Pk+SQErUwINDCwoM0Zef333/TdSH3iyQvUg8wVl589nkxldRcc47a/9wLL+pQBaYio0TsHuW9kSMvsqVLl5gnOjreqE+yp8j2HMGq+roGQQvAHsEhQTqM6PBLS0l14NJTpyWwRtDGWrEOFJ+xMR1Q0Hl9vDUtHiiLwREcAsA62Dr3Q9EW2ty+vXuVeeHQodgJUx85UvBVZGSwVVXUK/DyCwqwuqZm++uDD0iHGjsgs8JpE8zA3KEO88ZrrwoOo7ejpbHB/vbgQ6pbvPv+e7Zhy1ZXx2RfS0vrKPuH3QZfmsPo5InTxqAO1hx20xtvvKZsE7rqd98vtIbGNktNz7TsnDwLCmGKVImVlpXYsMEDrLgg1/KyT9tlkybalVMuV8f0v5561jx9/S08OlZ1HbjwGR3TLT05xSorymRXXDMFxvLyWmkgjRo92mLjE8xjx44dPp169+7ZUFMzu7yktH/njumBjPIJDnFSnpDgMGExMCeZynHjrdOtY6cMCwwJtfDIMBswZJCtXrfKrps6zT7/coH5+iH4gjqXt2g9gX6BdtnECfb911/ZZZeME+/VA2xNTqrN6mqdlJPVRKDGaQRwOJ48JDY8iwMFiqiCfv26uiZ1fPn4uIqS7a0yamF8AQGKnl9+hWnZ3aR7u2f/PluxfJUmyFC8Ae+E8jfukovtuRdesq7duitCh+JDtx7vgcIXha7lqxyFMTBNKsJIXXbOzLTrrp1qISH+kgJ9//33bPPmLXLKGB4MDrC3Rx975Hz6SBeZHIdLqOo85INMq5+fnDXRY05+nsuInbZe8GYyASJrDiMwazY3coqc4vwuGw9nhmPEibF5YE3wcyMvukjT3u+//345J66RzfTdwh9U5UZLmLQXpgXfY62jOsTIaOhcFQ0xN08Omw2Aw4HrKvH+iir764N/c+Qu6SL09RHNiE0bEh4iZ4rxQr1y64wAS2xcv0EHaF1VtQYpIyH75ptvO5h1ba2tWrPGPv740/OdhGDRRMETJl3mTCxvdbTPWUMcjopXXl76LJoscLYciutWr1FTRVlpsaAAOPIPP/yw3T5jug5a1uzA/r2yu+7de8peuC+eIV2XavX2cFq4VSzPzbGN6zdq0PDRw0essLhQzSgqtLtU99zPtb3VkcCFsoeGijcTVHx9rbCkWBkJAQ6ZRY/OXTUUGZiEdURIS/oWnq7mm9CQ87K2/Lx7LiAazWUVpYIILxg2RDAK3yMDoMWbPVVf16igAifGs4FX/vKrrzmDetHg9vS26ppaUfkG9R9k27dvVQcyQRTBVkNjna4LR0dtBYghITZBEe+BA4fUqVddWSYaIYcbh93VUyZZVQ00yXr7+JNPxBlnPTlIsK0RIy9SsKDM0tp1Le4IHnvhMCLLo8Co+pWr+HjBkCF21113nW/auWHqdYJlgTFuveM2ZQeieqLk2NKkgmJbe6t1Su+oBrYmpJ7NrE+PXqLdtrU227IVy+2jTxkPRubgq/4IsimEwBCjQzaDiJ9CLDALk30yOncSFAbNEw60f2CIpaR2siNHnbZ5BV7lFZbZMVWTY1AbzcjsZLfdfod5+nrYY4+/YOYXYHHJ6ZabV6Brhr3DWNzM9BSrLi+1jLRUu/66y+xMVpG9/c67dsHQERbdIcY8jre3+3kXF4wOCwx9uaKstHtDXZ0PuhYjR4zQxo+OgrvYLGWwfYcP2v0P/806xMSK8RGfGGfdevWQBsTdd99j8+Z/puaYljYPTZjhhSDKDddeY19+9rFNnniJXTh4sLU21ltrizOBoqqsRi207Z5gi84wWVF52hxpy9T0NFXCYap6Mo9MzTKkrHQYBUniFElDp+BVrLbl1evW2k033qKNd9c99ygqWbdug5yeBIBKSiw9rZM29eIlS5ymiexscZCh/oDI3HPnXYJ3aJ3u0jVTo5PYRHQWcfIRFc6bN9cW/fKjJlmwqfl9HB5NO+VlZco23Fjfn521wyd3ii5o8PLAaDfHKdAUQySJYwU7ptuK9BLMmp/DWbupewxHAM8F+3I3EPDMcNoR0VH63kMPP6x6AoePu4sQR0mBkYwGudjwiAibesP1cvJEDzgp3gO8ktSX2sXhfQf0bNAkZ41bG5qk8XvX/Q9adFycGo+IblnjfgP6q2LOZkSYnudAoz0TPICSdu3aafv37pfS4fiRoxVto0KHU2Fmn5pivvpaDhj6HxG/r1+ATZp8mZ5HWbmjtMeQiBqKosYwh3ZNQGeDIZ4F5EKWRLSCRChOm/V+7pl/a/gAhcyKyjI1S9GJSETFgQJFlDCCNQYyoo0eVhDOkMJXaUm5DgvSaSJhGiZ4LjhrXtQxHBjP6VQFvpDWO8460LmG0spyZXyk114t7TqkgID6DRygDc8AWJhPsLLcyoVkBnyONNc59FtpwW+WPAHt/hzsFLkIEqB8JiQkKlN5/rkXdW/VtTUqwD7+5NPaAyomk9EaEbenDb9gqGpP7owWNgwvUfOamvSVNUlLTnEiy6NH5cQrSorUxcjvUSu448671DQCyvnNd79IrRNbwmnzzGhSYd+J819SInjB199X16gu4KwsHcjgt7wnds2aDezfX85a0J2ZOiU9fX2ttqHR7vzrPeentUtNsalJtEo+Iykuzua8PVsFV+oWfXr3lhpgW1OjLVm61D79+nMdprrPhkbta4btDh4w2JGN7dJVGQ6BEoEBTBzpmuTl2jff/SC/hEwza0/PAr/f3FgvEa0cupEb6qUbdMM5hVJ0rN+Y85EVlFaZf1ikFRSXCcu39mYL9PGyjNQEqyjKt4z0FJtx6w12tqDM3przjg0fMdriEhPNo6i9PbilouKSitLiB5ITky6a8/bbUsKC6xcTFWkV1TXqPAJL27Jth4jg8E+jYmMVRaEvvGTZUk1QgKoDDYkTu7HeiZLjY2PsLzNut08++sCuufIKG9inr1lLszU21FhYSLjU+vzoUmsnUmrVhsFZay6dj48KjBgsU2Ho2Tt9Ksc6dkxxOew6Cd+TUuJQ7rz7Xp3YFOSIvIk47/vrA1IDpPKO84mPSxQ1iMo+EeDcuR/qoTIdm2ovFXA+89GH77bvF/4mHA/jhO1x/fVTlfISVfBzNJrs3bdLEQVOmUo0hHocFhubLjVatTE4t7P+L5zHmQYdGEKm0CjKozvycovg08EEE4T3bmviUZv0rIkIEaZx2lsD5awVYdfUaENx+ABhcHhcc+21Wg+cNWvraPQeluoem5c0l+zllhnTlfaReUiRrqFBWDwHFBvo4J595501NQC3s37g0UctLSNTEQ1REhuRtnAq7zh9roHqOcMBBFcw4aWsxM6cPKPDev+2naJfUoxCM4IIiYzmi6++cqhbvk7nHofIpMucyBqaKPfpcMzR5w6SM8zJdiCCAX37SMIVrJJMAOgiJTlJs/DuuO12OQEOQ4pGHjBAXA7AzdtlI+7cuVsRHhkFQ4zLyysdNgbqZz5ONsB6gvergOrpjKjDiTpRv0PZY7CFQ11rPz+rkklLDDAGK48IiTg/BJlMht9B55jorWv3bsKSaVJjJiLXTXTNPTFxiIwlLNLprCMijYuL19xETYF3dflNnXq9paanK6rmkCGzIJJGgc/TB/qoEzQAEeLwsVWJWbU409Q1LKDJYW7x99SUFP0MWRnrxRQUngM2CRvknnvucQqPjc02d+5cTZnHWeFs9PupqU5bf0iY7AJGCrx2MgLsn8OcZ8yBrWfsmp1JtsqB7u/no6gdyQlPX0TQmu3eB+8/z1px65fgd9yaPEx1IsqjVoazZi4lMgS/LfnDvl74veA7Mq8D+/ZrQhZTZWjCIQOPCo/QIYqqJ/tadQNswMvTsnPzraCwSM2BO3bskh0QlLA+melpdvDAfoNAzj6Cdnq2uNy+WfiLnS4oFj/7dF6BMmqCmBA/H0tPirOzOWcsMz3V7rprulVU1Nt778+17r37mn9QsHmgC1JSXX19TFTk348dOZJMWg8N5y933G5lJSUyQvBNIpttu3ba0uUrLK+gkKqIyPWkbijfEa3MfmeO6GhcNA4Ow0tOSrAZN99iH58b1TTlisutV5duGn1VVVYhR4DmhxvrozmCCLmpuUHFNwyEiMON4cFVBU8DnwZqiUuIEU3w0y++UOFDKXJzi8XGx+m9s7NypZq2bMVKGS8RJrAOlLg0lwA6EQ5GwtgqNh9G07tPT7vqyivsl18WaVOj3DVoQG8rKqrQJiMKh1q2Zesm0dgyMzMUbRPJYlxcL1ETRT30RnCoRHc4HzcMAobrxllJEaHu8X20QXC64HpkANw//9dUOJKUGJzD1/YWG4T35n3UJl5aqo0AbENLL38fM3asDg1gEBwhjpif+f7HhdI+UaLu7a3IGkOnUMhm5bOIlFgTCryo7vE80a1mygnOuryy2u64917rEBvnTGNhxmImGuPxctYMjiA6xblo7BZdg2Vl2gR//LZY7CCv9nbVAijcEGFy7fCj582f70R5nl5O+3Njo108fpwtW7ZCKSjj4Lj3iooywWn8LPcHPDR48CBLTU5V4xXFxlEjL7KkBGfYMiPXHNjCGfyampastBk6IWwMsg7EqHKz86SCx32VlBRbaGiEirIcBqReDDvAxrdu2qifod2cF06O+3QpOUjbg8Iat0JTGZ/r7e+ryJrMiYYyqIeMk/Pxd4bqcnjigDvEdVCDFDWWXj16WOfOGUrriZhZT/de0exET08LC+b6GlTEpcjG8we+CI8MtbKKajWq0XUqZcS6Wj0XP3/n56ZceZX9/MtPFooWi7WJakljGYOCwbSDg0P0NTU1TZHzgQMHrZ0aEZ2dbS2yGYKW++77q/je5WU1qgVo+G19nRUXl2ifIaKl4CclzYmarVX8ZA4n7B6Mmn2Mngf3FODrp0OB/Q3P2s+X4dr1oqJCCWUm7N33/1V7h/dTY1pbm4ZfQDxoa22xd+e8o8ONQKdXz55y1mDXfyxbap99/72i5S6ZnaXm2a5pMd4WHe6ITQH5UH/iz/DqUfgjc2aAAnYcHhktbfVTJ09rgPaenbusrrbaunXuYoX5uVZWUuQMsZg+zXLyK+zjBd/Z6dyz1rVXP1u/dYd5+Dk+LcjXy1LjO1hB1mk563vuYZJ7sz382D8sISVd2kQe+eXlqd7t7XdaW+v0spLShNCQIBl5z57dtXl1SjY3WWRUB50gLaR1bS1WV898cw87cfqM5eTmqgNq8ZLFAtcRAefUxGgQMpo4foL9+uNP6hzq3aWb+fsGSLaSTVpR5WjQKqKm7dTVVECtkX/HEQgHbOVwbNM05MAApwFhz56DtmjJ7/bGW29K+IYi2cYNm4U7ce1kAxgH4+Qx+i7du1lJSakcN4WzCy4YYh/P+0hkedJHN10Lp3HJuIvVWMN18f+KZcsEexBlguPC9IBmR7GNNInTU/xvL2d4K3ipFLpc4vrMxXM6w5CldI/rcaIXIi8yCYxNOhvAGBER+goMAXWq0SWjSYFRHZkBAebn762uSE553htHLGZERYVgEBzl1OuuUwszHYwYHJsKp/bFgq+EVwODkDnNuON2OSIKuhghG5jPdeuJ79m+U5/xP531X+65x9IzMxyubWWFoisVRFwdpmxmOfu9+8TOYXgxtsLf2YjW6gxdhb/KQVlaWqyoiqYYPs9dTOPZX3n1FbZh/SY13wBjkIFFhoefv29sFbbO+AkX2+hRYy0yIkJiOYUFxfoMJpwrKvLwsJTkBDt1Otu++/4b239wn23bst2KXBNRgC2a6pvUDIZOw6rVq5UpksHowAwOUjQMDLdm9UpxsonsBXs0O3g6zprPIcKksEb2yMxD1qmmoc5mzZply1euln63E7W2WpuHQ1XtCw02L09Dm7lungWURoIZ+MEUXrt2ZjJTmnXJzLDYDh3kALE91ovAAAfOc9TB7u8nkSeug0zx5OlTcmpl5ZVWdLZY63fJJRNE/wsMQoWx0dlv7S3SIGGdCZSA+xITkqWWefpU1vloGxsmG+TZQ0gIDERlz+zD+fN1+LEvYIcBvxBlUzgXpBYcLAEx7kc6H6La5qvTcPWKlS5YyqlfAUcw7Sgigsif1vN7FeXWNjbYjDuhC/ronglwsBsEyDjgofa+M3uOYBBIxD26d7eHH3xIfR5LV62yj75aINXDO++4Q2teXlKsDIPCH/u8T8+edvKE01XMe3fr1kUNZgyXBhobOHCwRXWIFR8+LCzIamub1fBHnWeFtO1bdbjefe/dLIG9Oedj23/khA29aIwtXbPePP3QFW+Txgvqe0UFuYJQ7r77Jisva7UXXp5lCcmpaqP3qKpq6BIU4vevJb8vGXPx2DHJiIgnJsbb6ZOnLD4h1vyDg62IQayeXuKIBgZTWIwSXknaGxUdK2cOhNHU0sB8U0U7hUX5ig7y83Ksa2Zn2797v/Xp2cc6paRLuQ7nA85HlMRDwyidSMopGuLscdZgQhh/cJAzFqmgqFSFq/37Dqiz7NSZbBUKx4+fKPwQo8cRE91RMLzj9jv18Gnj5qGfPHlKEQVpVf/+/eyjDz9w0uzyChk2jmTAgH427IKhqqxv2rTZFnz9pS1Z/LuMk82bkBCvSJXo+belS3Q9FAIxEk5hIJAtGzcp5YyPjXMia38/B9t0oMzznHL/QH+rqq2VyA7XxfABnD0vUk2YINwPdEEZpIsNooYBlzaI2DTtzLIr0xoSnaLTQgZA6zcDQrle50Bs0ffnf/qJHTx8SMJK8G8fePghbXSyEg4kNjDOmgME2GTXVqf9OTQk5HxkDV3u7r/eZ+mdMh2RoXOpJYcW488obkFB05SNykqrr3UE5Sn8kNqvXrVKgC7jzny9vcRfJbqCesXvfPnllw4M4s38TydbgIIIRFLXUCcpW2oLiHbhsOj6okAIc4hrRjdC0WZYhOwQvj+wBk6tZ8+utnvnfrtl+i0SE2poblBbMxEg/GQ4Uv4BwdLSwCl8/tWXVlVeKaeHkyESI13n/ffs2GH+Pk5noWAPdDFczlrP29NbmCjUPpqv1LnXUCcVxBWr1giuc3OwiTCJIMeNH6eDTRNyGpusoaHe+Vxggro6O5ufp5oN9x7kFyDnzFBjMkfEyNB0YU8BTbB+ouIF+DpSs2iNeDqOUgMACoos60yO7gV+OzUTbEhjy1wKg+xJ/k4ghU2wL4VZE836OxkTz1iNZnfcoQCP4wp2FAGUQ91zxPsJpNCkJ8pm37A22BrfIyvDmfP1m68WCK50S7Yywuyxxx6T/CocbrJWoB1GQN0y/VZ9JtCfW78EZ80QWya/zJkzR7x6ICKcNZi1R1urLVuzxn78Y4Udz86yG6+/wRrq63QIHz1yyHZu32GdMzraxePG2JLFi3W41dfVCH6ZNu16MXS4HjIXIucu3XpYalq6ghQCBCoYZ/PyLCfrtJoBhwwdZiEREfbq63Nsx96DNmLsxbZr/2GraXE46H6erZaWnGCVxYXWtUum3XXXNCspbbFnX3zZomLjraa2keygvU99Xcu/Dx46MComOioiJjpSG4aCjKrgjL5CcMXPVwUByN9Q3dgEEPXhhkLDKa8osZjYSKuqLrWc/Cxbs3aldUxNES0GDmF9VZ3kDIP8Q4QHtTU6hgOdyNmQDLr0dHQkEEBnqKd0cGl8AduqtrDQEGtobFHTyUMPPmydu3az8ZdeJpz12muus6zs04qiedi8D04Tig9OFb4nTqiyskpGwsbv2DHdfvjuG6uudAp6GAY0N9I5sMdZr72iTjs2O6d0ZGSEIAkM6+P582zpshX2zcIfhL8RwWPkbGKc5L69u9XNBdbtOGsHBjkv+8ewUO7Z20scYfjgSuurnYIca4+hg7MTsaAMgNHDF+Z6ONJggyiVbG/TvxFJ8TNEz4grcR1ogwAF4azdSmms88effWpbtm2Vs+B97n/oQW1u0jt+j2sAX+QrBaudW7bpOTFj0Q2DwFxgAGirpzkj1/r31+gjJpfs2e1g3CEhobKf9hYnoyDl56D8Y/Fi57m30CQSoOgnISHGiotL5TTmfTTXcRb1DZIK4AXfnK5Eb39v69Ojj+AqBpHiPNxskJKSMq0JGY1TFGtWoZjrAfaYes1U4bNqOlq/1l545UUdKs2NLRKjkgMKBucOk1Nj7T76eL7VVtUpssYO4HvjlMlC16xYIWdN5OyOrJ2mJ4eKiqohGYfkGPx8HZlVL0eRjsi6Wu8L5OBjfgEBOuyGjxjmcJ6bGi2zU4bYUTw7HLcYR40N1tzUYp6M6sovkPAWdldbV63Un65fIm9gLAKujp06adAH7ewwWBhXxaFFVM9e1CQZLyczoxDI/2eys/TchWE3NmpPEskCyfC7rCV7U4O0YSZJ6L+/3XnPPebrSyexacLO9h279H1F+D40xUyWs3bXB3hfPgOVP+2fujoFFwSLBE7OwWfKXnhu2kPnCsBkreyVmsZau+XWWx398dgYZdS8Z2JCnDMz0kzOGl49xWe3s0bPZfnadfb2/M+s3dvP7rn7Toe5VIXuUbsd3LdP81OZjk7vBDFkdWW5ipwcOPn5udKIByFIhHZXXWs1NbXWpWt3GzSwvwLU+LgOYr2J+lhfLw2RhT//aodOZFlsQpLtPnzcWtB+8TAL9DZLTYq30sICqVvec8/NVlrRYs+99IpFRMVZeWWteVSV100JDA54vCC/oFdsbAe/2upKl2ZDgKIONhrDLlmkZctX2iuzXlXanhCf5FStO8SIzkKg17NXFystK7L6pipbs3qF3XTTNKUANYyZj4qRILmvoV3go/FEVMzRnsC4EVpn80ZFRbsaRlzjrzy8rbSs1ELDI3UtTMEmZfrm62+td99+ltqps2VlZ+vfOO1JZYiyKGzhfEaMuNB+/XWReL8UYcLCwhVBwk1NjIuzrxZ8YX4+3nKKsC5iYiLs4EGq/kX297//XdVvxkAtWfKH0nmcPK8Xnvu3LV62wlauWaMiB52GnNxsJiAV0vwrrpxsndLSVRwifXVgEIdjTYEQZ40V8LDcWD/UPe7TXcQh0uK63CPqcdbqyIMji2COy+G7I2u+ct/weSl43n7HHeebYtzzAzHoz778QhsSpwJeft+DD8igmK5NdyARCg4YR0hEumPzVm228LCw886aqGjuhx+JscN9g7fDyiDSpwgEZxiVQ77nCwXMNTXlwmHDbMkfy6Rk1tRMB6KPvfn6GxYT4xRFV61eIRgELI81ZT3YxA8+dL/WDqcgemBQoDXU1YimV1fbcD6zYIPv3etq8tm8VfbVUN9kZ7LO2EvPv6SIiEiJTsHvf15oi3//XZscJ8bnYB8BAYG6Dzo/P/jgA70/dD6cppxLY6O0OdYuX2EBqFL6ORxrnDhBiIeHA01RYMQRkkW2QIDl36xNsM+ixX9YaFik1dQ5zCkmmWPHw0dcKBodzxAH42hMe6i4qcPEpXQH9fH44cNWnH9WNsc6haQIyAQAACAASURBVCpL9RTDBgcGdEEUOmbcaE2MBgvO6JwhmMzfx0+aM5HhUSpw03pOMCMHGuxveXlnRVfEedMUhl0A01AIJhByqJO+eubnC4z33SdMm9f8+R/bqtVrz3d9En2PvXi8Dk+uDXvTvMbwcA34JVjiEEVoa8nvf8jeWG86W1F6vP/+ey0ggIKo2QMP/ENMmHZvsxm33ab3AEZj/wO3MDSDjAL449133xXziLXv1a27PfzwQ8KwV6xea98vWWUnsnPV1Yod0hvC84TSec2UKWrem/nSCxbk72f15yiy4OZE3EBTb775upWXltlFo8cIHt6+Y6eCDUen3de6ZnTUHEyUN/n56JhYKyipsJqGZssvLLGV6zdacUW1BvwykCU5PlYFRg7Ee+65zSqrWu2Fma9aYnona23zMo/W5vZHGxubbmppaelDoaalqUHFITQW/ljyu9OQ4esofX2/cKHNnjNHhcWiIgebjo2NsaiYKPMP8Jazzi/IsaAQX9u+bbOFhYfolIRrnXUqx/r0GWAx4XEWG5NosR3ilcqxQBDZoUzx6hATZ0kJKXIitNoy1dopHlVIFjG/4Kx99913tmjRYmknxyUkW1Z2jvAl8DEMhQo2xgOcMGUKjnaF/qwuR1cXHxE0WNmatavswguHWVpyvG3eslNOgnT8rrv/IhbJiWPHVTxEuYxGDU57Fv7ev96tLjMeuKevn2AQMEMaEUpKisREYPgAY6XIUtzOmpNe7AEPD2HFOGtacmk357rXb9oogyOaphDKV2ADYCOMt62x2dH4ICtBNtEltoWD4Lp4b4yUjU4mcev06coWOHj4GZyRNtKnn4iShlOBunfNdfDGQySyQwrOJuGg5f2BHigwsok7nBtvRJHVzUqZN/8T23dgv8OVDQyw1PROYm5IIdHT02pqnM+rrqx2OiDbPGzE8AtFEyM99PRqV1vxvHnzRC2E1cMz+erzLywkJNjRLhk1QqkmswiBM7gHFZ3rqi08xCmQMTWIaA8bAEsEi+UeYHHwQvwfO3ryyacUobEWYN+Lly5RlsHf+V/83/Y2UTG5fjISmifoNOUQENQF/kl9wsNs+e+/WQqzIhsdtg42IKzU21Gjoz8BDJxzOSDEgRZqG+vtvffes19//8PqG9qk1Mb70dDVo2c3mzBpkmyAAIZNz/vwbND6xmmTVVFLYLBHQVaOoLe1q1cr8IE/zgv6GI4P2waOGzCgr9U1NsoWOHTAijM7dpLaJFrR2B7XQCat9n3XGC3qMRyaRI0UJXk+rDOBy+kz2XLWVZU151XqZs2aKS0eL1+e6ce2YcMGRxAqPFKO+XKXvrRbGsKhOTpZNg6cSJVrBNfWyzWOi/sF5w8KgMJq9s03P2l9CktLrFvPHsqWkbUFW+bPsXEdtNcry8vVd1FWVKxofmDffvboo3/Tmu3cf8DmffWDtXr62dgxY7S2dBij9VJQkGdjRo+ytpYm+/CD99VCDnPo7jvvUj0PZw8brLG+zm648SZrbG4VZ50ghcONEXhbNm600CB/A61g4gxd0dD1Mrp0l6xqTX2jHT5+TBrshw/stY6pSXb84H5HavbWWy2vsMRee+td65jZ1QICQ8G/29+uqam+NDAwsBOKZYwooisPR5WUmmQZGR0lLIPRr1u/Xl2NGCzRZG5utvkGeNuAAX2strHGoqPD7eixA1ZTC/5bo7ZvJmPHxsZZW7OHdenS3arL681ava1P7wGCG6CtbN68URS+Pr37WXBoqLrJkhPTpWZXWVNrZaUVduedd1u3bj1sxm23y4nACujavaclpaTa6TNZKsRBWaIlVBu5tlbGOnXq1bZ27QaJrzPvDfI7/NVRo8YogwgND7PGxnqlbFCpMFw26JVXXmofzpsvHYthw4YJN967d49oTBRBqEZv2bndvvnhR4tPSFL0inOgEMRUFfRFZsy41dKSkpXmhwY6GsxM1JDWLjoSOE+6yRggWlur9JUuNQyOSJ+I1j3WCx1tnCUsjD87a+wZKOV/c9ZgftdOnaquPBwsjhdHgsP46JOP1Q0IZo2TYII7Tr5Xn9462PhZNhebhAg993SWNhM864cevN9qKmoEuzCkAedJxAVM0DEj0yqrq+VAOYhamhw6Jmvj4+ktZyLt4B3/h7XzgLKqvtr+vnd6b0xhKn3ovUsRQWyxYTSJ3cSaxNhibIk9ttg1UkQUC6h0lKKiUgXpvTOUgem99/vxe849E9+sJN/7fe9712IBM/eee86/7P/ez372s7dZgLSMGyB8qJkD+gdIse7evUsHVd9+vQV9MF5sHoxJVIST34AQx30CcTFOQGM8b7vIvx8WohqT5yWpjVF47LE/y1izcTlUFi5dooPLNdb071O04jfWv//D3TKsrrHGUqhohkITr9mqZV9aRmpHlSmL6eGXBcBYS6fGb6wlwBTpMDjqmxvlrWOsG5tM5c4wcjgoevXtZT+77FJ/i7xGi4gM073y3Kxn+j1yaHBoqkrRGyjvbtkXX0pJEMlTvHugE0L6J598XIwYMa8aG+yaX/7CGgU9RQhaQAuHBCX7B4eHiIWef3ipeKh8pysAJupgaIj2F/eEdv2uPXtVyVqQ53QIIhJx80/vzpolKI91Jay+tl5wITIAjCHrR3kpv7EmQQjUg7EmySftEKAkBKPi4gQd4fiw3qAF0i09uWNHGzBooJyFxJRkp7lGSIgFqNK5VVKxixcvFpuK78SzfuCB+5Wb2H3wkL058yMLCovWOoMCirFGDZSx65HdVQnj996dLqgU1sttv/6NDejfT/mWx/78iAqtrr/xBoqyrdZPMwR+Qetj3drv1YSgtrJMe3DSpMm2buNmCwmPsi5ds23wsGHmDaJ+xKy2stwK83Jt2dJFSpTeeMPNFnlWrveRx5+2Hr37WXBIuHkK83M/j4wOP7+lpSUW3iZi5Jt+XK/JotiEjr+A/oRfn8ydY8uWrRAsQmiya9cOCwwxGzFiiOUX5KmisLKqzIqKCoSRFRTkWXJiivXrN8AOHzpmMdEJ1jEp3XKOnbIAb7AMSENjrXSU9+07YBdd+DPLzu5llRW11j27t8XHJIlOddutd9mkyRfYTTfeYtu2bbcLL7xYi8C8gTZw8BA7euSYcGqMdSOq4jqQHU9o8uRJWhzRkXiax1WRhGQr3aKZ4G/XfG8fz5mj8Bu4g2a3nLB0aMFIbdzwg/Xqna3ECpOAdGJNTbU2/Oq1a+379RuVDaYq6/QppygBrwZFvttvv1XGWjzrEIfBQlhGOIsSGmXJcF7BRglDMYYHDh+S18LiJMFIuTknbXO905wAYy26HtdAtIdoIdjx4tzGAixYrssJ78IgcFR5j6hnZoJB9uzb2w6D/OXJJ/SdyE3i9XJwcD8cMCoB3rZDYTbfi3qhp8XBF+Fvx8THib9O4QUhHBQxcG+F/22OyhyGjKo4Njn0s13bdyhcr64pN/QpXn/tNUtKTpYgUGW1Q+vE2+PA4H1seO4FeIa5Z64J6Tno+DlYLUaCBA+GJ/9MnrxstykAhwDr4dFHHxXNFIonZevzFiy09953jDX3hhSl40E7nvXv7v69Y6ybnfXkVNr+w1h//cViy0qHQ+wXbPIiPMRcOYJdqjloaZaxDwpzxMWa2lpsxowZMtatbYEWIsiFpHqw9UEX4orLrbikUB48a4froQMCrQ1YhAM3KTFR3mFiXJydOZWrvqBuzoTyehwRHAIoptQl1NQ0SJWPBCCHKXOHx4vAEcl1MX2iomSIYQS52tbkF1DdJNpkrbnKjC6jCSgIVz/vTKmcOvYB98u1ly1fKUPJOODt+rxerWf2o5gyfkiJ9cHYq0isukaGjbXLvTgsmFa9/7XXXrPY6CCj+Tn1EUeOHbXyyirxyIG1cLyIznr0gkGVqns+c+a0IuKSgkLtX3qIshcCvR47lnva3p+7iEav7RIDMGFggZFohG1F67CPZr8vQSiqHm+49jobOmSwnLa/PP6Ynu2Gm26y5hafGh/TpEXObH29fbVsqZUWFlpxwRl77tlnLSuzs73xzju24YcfLSomwbr36in+dkZmR+vWKdOstdGK8/L1PbTDa/F5bdq7sywpNd2qahrM89ln077t26//KLO2sPrGOqsoL7PNWzfaQw8+ZF99t9LWrVmtvnfQ2eZ+/pmYFWSA2Uibt2y0yJgQ69Qpw+obakUtiomJspLSYm1aNlZMVIydzoUZ0mLdu/W0hno0HAItKT7FRp8DI2OAiPNffrnMevXsZxdMvsQKC0ssICjMhg0dbbU1Dfbp3PmW3au3padlWl5eoY0ZM9JmzfrQBg8dbllZnW3/gYPyfLfv2ObHCx3KE5VV4L2bNv0gr4PDY9y4cy27RycrKiyzv0+fYV+uXGl9Bw6Qah5eBVgcRmvixHH20eyPdfpT6JGVkSlvDnErNgVZ4d179tm3636wYMRu6uotN/eU9Aio2kT7BP0BKqnISBMya9HhnZBMgjYDi8PrsZDwEDuTV6CfQwfkkGDC+S7CRrxrstls5uY6pw0TRtNlgxDWsmjAXTlU1WAgIlwY/l2//a3EiB566CHdt9tfEIbD/oMHHGw1IMBuuPkmLWYSjG7Sh8MC75V7OXHkmLOhWlq0aXAlWJAI92DU0VLA+GEo8Xj4bjq6MJZ8Dv4xDgCVcayNY0eOaMP069/XMjPTbcyo0VZWSWFQqJ5POi/hYRYZES6smcpF+LdQNNmY4hYHBYuORlIT/rQOk9ZWGzZsiJ3IOSn4xhX50kF3tn0UxppSZddYz1+46L8Yazxr11hjIP6TsWZOVyxdaJ0z4Wo7Gi/g8q6x1nx7A/0a161KMOrA9vgE+2Cs23xB6sYN/ADcyFq78qopVlJe4hTBBAUJd4ZFw37ikMRYJyclKUoDXgNLXjBvvlNcw0EDdx645KweC/x12F3UM0ASQHoAo8q9cQi6lZxEUKx/ly3kYBCo/DnUSrxuIDn2Ge9ljWADmAv6arpSCxxkhEpiNp0+rTzR9h27BK0xPyRQ0ekJoRmE+TRWrBFFSz6fNdbVi3HFYc/4Ayu5kCY4f0IcUJLZ/PlLRD3lu1JSUxVZsbaJ7jh04G+DY9Of8kROjoy+nJiQULvv3nulR3Myv8Demv6+9KUHDhhsAwf1d3RdWpqEW9fW1ajrC/zripJijdlVl19mo0ePUIL3yb88rmf69W23WrPPIyoksgLsB8Zjwby5Fuz1WFVZiUremc+3/z7Nvl+zVnoi6IsXlcH9j1IRzdjRI2zowP6WltLRjuQct5bWNjuVV2gBIWF2Jq/IPF9/N/tETW1NekNDXUB1bbXt3LHNzps0Xp7z8q9W2LEjh0QDO//8ifLEkM6E6sOApGekWnAIfFJnYHJPn1T4SDgqbzIiyupq0CmIsLwzRRYXmyhIBPyFdkwjRw63yHBHznDnjj0WGRFrF11yhYUER1hFea317TPIYuMSbcf23dba6rH+/QZKuQ6sefnKr+XxU6rOYsUoY/Sdclln49ClGLyXRrCET+kZaZKunPX+e5q0rK5d1SlizLkTrHNWlj6LcWYRs6goVyZDnJmVrvJlnpHv4NkuoDvHd2ts3cYflZiCJkRIFOAxMRHAuuCVkwSDchVCbS6bmcw2LaHONhSl2IgKLrzgM3l52gC0CHOV6igOAV4BhqGCUSWx/iIiNiXGms2BN/hTY62ehKEhwhZvve02RQxPPPGEg+FVVmrRTnt3hrBmEmlc567f/07sARJK4Ix8VrzruDjh9CSx2Ex4a9OmTbXaCqcJ6gP3/VFwAvIAJErBltFAZ3MyXjwT34dR4P+9s3uqcw0sGTQTwAdRTEPMH7ncnJwTUhgjSsA4f/DhbHnVHGIcRCryiI2V0UC6F68jKCTEqioqRDHE+7zsskvtzKnTgvJIGMHsAXclmoFF8Ktf/tKBQSqqbPHSL/zG2mk9JaiJsfU6bI7f//4P8qzJn7iYtetZoxu9bPF8sZ7U0JT8gY/mF0BWDpyCy4xRAtOm8lGvQK9gt0VffGltFiDGCFXBgSGBMtZXXf1zwQ9OjgXcv0bGr7y8zLxtjmYI4ye2SUCg5Rw/ags+n+dnG9Eqz6GI4nm/8cZb2i/yYiNCBSeWlZe385wrq0p1PeZeomP1Ddq/HPwcDm6lKF4qz8//3c7vsCX69OylQ5gDNiIcjWpkBxwIgr3Ez6NiYvV/Dn7WzKIli9W+i27rrsfOmDG/HACs+aLCQqdhckSE1ixaKMgcxMbGqDaAJCWFKCVl5YoGiUZpfYWxZp3TB1ENKiLD9X/qGzRe3gC7++47pMp5PPeMzfl8iZoPdO+ereI38hVooOAMAOPi8KmNWWGBnuHiyefbhAnjpFv91FNP6rC64647LTgs0iroNhToFEvhGMz9aLbVV1dJsval5/6qcV4wf7Ht3nPAplx9jZ0+c0bc+pzjh23zDz9YsNen9nnDhw2RqNRVP79auHV0fAdr83nMs/vQ4qp9+/ZGkRmndJZS4PETx9rJkyeEEzJhhcUFMox4z3Qdx2goixsHkO9Q/Qhz0OVFuIYkBAlDmBdR4bHKkAJ7QHHJPZVv3bv3sJTkVPVai40JFz1Lwk+h0da1e2/LSO9q9XXoLwRbcGiEFeaXKTmZlpqpzQzmOX/hYnn7hJ/goyRC2ax492wSmpliQC695AI7eOioqr+2bNoi6KW+vlYcULpKT589x0aPGydvj/ZVx48d0+IbN3qILViyXJgeXgULFPwQsjuLCm/3ixUrbeOWbdZD0E2ZjDAUKjqZU7L6swsvUrlpJHKW4agBBlqgv3oOrweBGAwchpWFy+Ii2ciC5kV1JF4xVCHqghUu1jpayvKgAhzZVFHJWlq0cHiPaEIhYL+71d0czJIEo8sU4b1ESVDWYN/QhZzye7xWBIZYqG4yFk+Z0HbX1u3afMAUNEylUQOb6Y/3P6jDEjEcnn/oiOF6H4UXJHt5D4Zg5PARotp169RNdDJwVaKL4qI8GWbyEBgUIJivvvlaWi4cuYS2jDdVgCR6WcRBwQ4FrqGl1U7lOT1C62sbZPSBoa771S/k2X+36lttTpg3akxxlqnx2MOPCAbh0KmorLKlS7+0mbNmCXP+Z2ON8UVG4d8ba499seAz69YlSzxq3o9RYPxDQhzBLTBr5pjrq0EDwJM/oYpWOugJ1cE+T5sOir4D+tuUn1+lNcD6ZT7V5Ts8zCqhoqFJ0tIiKAnpA2AJ9htrhcQjzysdFKQ6S8skiBUfH2OVlTXijYMpw+vnGugrNzTVK7/Enjpn9Oj2wwojC5zCXJLsJNdAboCDA2MkGQEaNAQHqEqX+evoF3RivqG4FpeW6/7T0xKtodEnY0bpPJ4xTUI4FIA5sTG5p85YSWmRdICGDB0kJ8+paEZCtcGOHDpqr7/+qsXFhVt9fZtyVswxFjUtLUO8Z+YPrRicFxw29gmFRdKx98MpwBe0VGMqCotKbcW3a62svMq6du9mGRlpmiufx6c1xz6g+QWwTVFBnuZ2/LgxEqZDx/uZZ56RM3fb7bdbBKyeBgoFAywqNkaVzB/OmmmlxfkWFRZqr9C0ICjIPv9snq1es8FuuPkWJSR9gY6zW5B7ykqLC+y7lcuturrKBp11Pq/5xS+tqKzaUjMzrVv3XuaZ9uEfVKbBSQrejL40Rjsg0CwmLtr27DlsUbHBmozmZjps18vrVhVdeJjlnj6ubH5rE6dus0VGRKscPDqKXm5BduzoSW2wXTv3WnR0rAwsNDwEcprq6UzSoFAVYx0aEm3eALRdQ818IVZV2WAPP/K4VVXWWnhYrCV2SFFz15EjBtnSL751Fk6U08jyvPPOVSjkCsNHRoSpsCa7e3clXfBk5nzykd144402cGB/p+AjOs6++Ga1xackCxeGz7vq61WShoTaB993z65ddtFFF7TTglBb4/vY8IeOHLWFS5dalx7Zwg3j4xy9Zgx1XEy0XXnpZeLEQqdCCJ6F66Uak02MPkoL1W3BkpCEZ83iyjl5wtH+8Pls6tSpSmSOGTOmvSimsabOX+LbJmONgQNucD0Xl+6EAQPGePSxx4QTgtNhTLh3IoOV33wtbBkY5NDhw1qkbEC4tHw3BoLFysGFkfxx/Q/atHShBgMEO8cQ33n7XYJtMDZ8N11UlOlva5FXxXizCaD8oW4X6HE0rMFJ4a0e3LdXm46SeL6beZr94YcybhmdslQByPWi4+I1R527dPFjmAFWXV9veaXlOvQoamHdws+99rpf2sH9B9ThvLGhTskgytB59scecYw1mxZa4aJFS+z9WbPl9Ui32Q8pQbWTsb7H8axbmh3PWg0BhFmHqCPL0vmfyli7Qk5saAxoaKij1Ad1jwhKFYrotsPgCQoQZv35wkVqToCx5rocdn2ROqD7th+qwDDiUYfRVamyUglG1g/l0ThI6JjQ+QRjjeBSSFCoJFFJ1OWdPm2z3vvAkpLQ4GmwkPBQu++++9VVRZWziKAhp9pYJzok3W8w4lxfqn21TucgqTFGR7cncRmHfXv2WktToyhnkBL4DLUQGH0gQgz2vv0HtEf5N5G4198Hk2uyVmDjAOFxvaqqGjmH+WcK1Fzg9GkUJGvUc5F1g77022+/Kb2i2rp6W/39Wtu9b6+1tnmUp6DWAs+52F+vQD9KrhufECdvHc+cNU3jE/jRUZHhVlFZY2/+/V0LCQ+3YcOHmzfQ256oZG+Q28LIU6RFA1yilVEjR9pVV1xi9bUt9tzzz0rb49obrreI6DhrRrvc42i3sJZmzZhuDTVVFuRps1defFGH6bz5C2zTxq12xVU/t7j4BMnVBlG+SD3Dnp22c/Mmyy84Y/f8/m4bMGiI/f6eB0Tt7J7d0zx/fe1aH4sLr6R//95WXlVhRcV5EnHHUcBD8NKxweNVg82SwiJtDk7dDikddHIQuoFPwWWtqqTTRJX17TPQmprQgqDbdy9bv26jqstIAFA6WV5aqomkzRVc5uKicuuQlGopyRlWVlptMTEJFh3dwWJjO9iRwzl21ZRfWr8BQ2zL5h3Wv98gUffo4lBX7TShPffc8bZmzVpNSHJyokpxOyQmyNv+9U03y7OGv0mVFSc5h0+rx2ufLFhqI84Za6mpTpfn0iJ0IKKtV99smzPnc4eulphox44dFf5GeyC8hgsnX2jLV6yQwl9mpyw1LcADxZMGM4wIC7Hz6WcYEyNPB/Fzp4LRJ9oehkBhcoBXWXpOWTzRg0eO6LDA+3jppRftD3+4R1xxT4tP+sEN1RiCEEOCMyDIKTaAn/tTY83mAsvl8Hrgj38UrRCakVvNxmc++XSuPOui4hLBCTBttm7fIhgLSpxT0BKlZ6XDxnffrLITx49r427dvEWeA8b6sUcelVEIj4qQsRl/7rmCkIApYhJidPBg9NFiwEvDSOSdPqO2SFs2/Wi7d+5SQmXO3M80fnhbyAfQ044ikagYOrE40QedzbmuI0nQaiUITrWaFZQWW1lJuZUVF2kd3nLTzYLz1q9Zq2tLzzogQJl9YJBrf/ELeXasFSK099//h7HGeDg8acdYU6b/93feUVgLrx2953/AIB5bMm+ude/aqf39QC7/bKxVNEIjXfIWPo/YO9NmTLfP5y+0hpY2aZBgrDmsMWyXT7lc0SJz2qlzVnsPxOoKB75g3fTp1Vtl37SkokT/80/nOawLkqwdEpVDIUk3Y+oM69o1w+qbnPZ3d975e0OtES0TKHDqs3mW1YJDoER2q2Os1XKvvEKYOI4cLCmiSjx+Iux1azdYE+qZdFInQvS3SfvVL6+1e++/z0KDQ+y1N14XlMX+wUHj+jh6REv8DPZFm8+h7mHAeV6iH1d3Hftw9NBhPRf5B6h7eMmMLywgBNVa2rwWHROrw82l5QIrcsDX1Dn1Cmhus3eBwdjjTwIJijJbai+/OU15BSp30ULH0I49d7x0UHBScCx+WL9eVaO86HZ+zVWXWn1dq2CZ4pIym3LN1YJ6AoNDxdqA1YQjOvPdGVZeXGSe1hZ7843X9P3AN0eP5tigIcNEU65vabI2a7XoiHDbsOZ7q6oosxM5x/SsOL9Lli6zr775VoeI55Xpd/gOHtqvkKiktMACAttUnMCmATeD7N+la3ed5NDMNv6wXtgi2BYnMxVonKa8Hw1YxMlhdqhIwKAj0TsMreEy69Spsyhe369eK3aGxG2qq+VFBQUi8t5iHVMyrFv3HrpRoJSgwBArKCq1sWMm2pAhw60gr9xGjBxnP27aLqMYGxlmZSWFKkqB7qM2RFmZqgAjXIe58Nbf37ZhQ0dInxmMDOxMzXe9Xlv5DdzpLsK2qQSjrQ9tvPoP7GtrN2y0bTt3qIyV8mk8z25duliAz2NXXHq57dyx1T7+8H3rP6C3IAjCQhYheuAIDd133z2iciUlxVtDnaNL4aqnSe+E8Dwo0CqqqtQYlUMGUSzxh2Pi7cmnHrc7br9LPGNvK0lTrzXVNYpapCpQa1VHDCrdMAjMFwcCGx0aEwvjkUcf1dhQCOJ+J6f+W+/83fbu329B4RHy/Pr06We7d2yXx1hVVWEdEhyJVTbGuHPG2JLFC5XEY75gciCJWlpSYn959BGbNHGiPDOgJO4DrwmJ1JIyp2sHoSKHJh44FYgHDx/WWKpbSE2dNtnXK1bqIOe9m7ZsFosAw0Q7L9YPhxqJ7qEjR0gPGo/zaM5xRSZUsuUcybGcnKOqlj3v3Al25OAhW7d2rbxq1irGg4QcRQ03Xn+dIjm8MZJ870yb2l7dyT2JH+3nsAMbvPzqqzJahNhQP3kP44Jy21dfLpaWQ/t8+j14DICckfAIbfIGGUhHRZDnffPtt+3juZ9bcHikVdbWaZzYdxyOYKAHDuzTM3ZMTfFj1mEqdJFCoKdNESov2qZxQM1+/0NVyf4Un8W4QnHr2DHR6hqddmMPP/qIjC9y8qyV5nqSxj4759xxNn7ieVZWXa6EJ/fOmGF0YGgkJXQQ4fB6GwAAIABJREFUBEYZ//r169Q5iAayaFoDVxBREJ2QfAYjp3E0es/gvUQEMF6AJ1RoFRMjR6Bfn17Wt1e2pSU7mvXsB+6fscBwc5Dwc+bDLRRzEqOOxgkJ/uraJuvUpascAbB4rgFDiOtzGDBeSR06CCqimAgqLs2wOcBLq+vs5bdnWnVTi6DObZt/FImAPVpZWW6R4aGWkpxkF10w2Qry0AYpsu7dutp548cLz0Zuttm8Nu7cCda3T3+tbwTUWMfoK332+VwrLSrU4fP0E0+qDP27776XnTpvwiQVk5VWlFp8hwTlVXbt2G4n0VrKPWl/feYZrZdFC5do3NUw5G9Tb/Pt2k1xRJsp2dBMR4sQ8Z6l2RFA1weHFsWgUwRDWTc0v7Iywox/dCZnIiLCqd0nZPTJwCHBicHGw3YoXAG2e3eO9evXRZAJWWqYGU4D3EjrmJopQ4qhwItLSU2zbt16WHOTx06eyLNf/eoW69tniC2Yv9TycvMtOS7KsjLTdQggKQl++v7s2fbNN99a/4EDVL2EdjNcaCaee+SUTc/I1IZduPhL6927j9gIhH3o0uJdQQdavOwLQRUIvUAX69q1u3lbfZaVnmFX/OwC+2rFV/bRh+9ZbEyE4AKMS1lxiTibKL3hvXMwdO6crrLXpiafQikWn8pmqV4kTxjotdN5eRrvM/n5Tkfo1laFyoSUXA9tEJX8NjCm4fKsgR6IfjDWruAPGxCjTdITBsUzzz6rBOO9997bTo/i2jTizDlxwiroh2lOVeC2zVscSlW9k9ghM49Xc8Xll9q8zz7XfNAp2+HJNllxUYF169RZmXVtyBBHHwOkluIGQnRKi6H+4eWjdaEQOzJShxv3SrMKxmLlihWadzYdCU46PeMBClslMef12HmTJto548epmw6Hbs7x47Zx6xaF9Ry0kgSIi5OxPrT/gG1Yv175EIx1uF9q9Y/3PyAJAqQsaQSAPsRbU99RBR1l1TB3MKwctrAz7rvnHnv19deVJOZQhe1DowXaXmGQPv1otjpZ8yxKTFKQgnZySJjfA/e3IFPPRW+73gmdsYFBGtu81tjaJhW9iKhwsTz+cO/dgtPSMtLELqmurZLka0VVudP4t61ZCUb2EnBBQX6RfTR7trxIHBiNmY9G2GckOIaxho0F8+ihRx7W+qJDTCAFZ/XoYrfZqLFjbOzECVZcXSajKkGo0DALDQywkvxC1QkQmSTExYgyuWX7NhXhACvAaYYHzvqlEjUigkI2yryna63U1jvQHXMYGh4uqikOQ4eEOCs8ccIS4qMtKz3LumV3sz49+1haZpolxidaRFSEFRUUiS2FE4GXiy1BnGnnrt1WWFRih48eN09AoPa0yyDC+4ehxXpiXnEioHKS5M7LPS2bEBUZYmXVLfbYC69qDmhqS0Ka5rWsYHRXEhPiLTjIayOGDVGRC1hy/769FamGhQTYG3+fbodzTtmYcefZ0CFDRFnGUBOZQ939ctlSByJscbxwGDpo4jB+MF4SEzsookpKSZETtOXHH5U3Al6CEMAaXLRgoWAuEvCeS6/t7isrK7XUtCTz+Vqsts6pKisvq/BLU7aKMge0wWKkJBWqXGZminXt2tlqaqtt1669FhMTrkw9J1paarqSilSVUbKa2rGjwkeHo+mxmuo6ZZ7RS8jLy7f8vGJNBsUwCOiw6KBwETKB4bIYu3Tpbi3NXpsw4WKbdN4ltmb1Rtu/94BCjFtuukEeCbxndCtYCBMmTLSJ508SXkuDVSg1XA/ZTuiHnTuBffqkz4ARRq0NadiSwhK9p0+/vjZ/8SKrpLgnKFiDDhvl8P4DFhESao/88Q+2Yf0mm79grtXWVek0JsKg1L13zx5WXFQqw7Vo4UJ57Rh4PDI8bZeSRVMHcgB03Dl+MtcpNmhtkcFi8sDM0bMmwQhlyzXWou41o+UMCuZTcwgMnlvB6BrrL7/80h5/4gl51iQY+V4MGvMw472Zduz4cUN5i+IcwuDN8NQbHcEbeTkBHoW9o0aMlE7E4AEDBHGQradLOTRNOtjA6eWa/IEts2XbVonHwwrhmRwPusYSEh14ioSo2+8vONApw6e1mDySggJtmvdmzWr3pjAyiB9dcumlNmzEcBUOpaaliWe7Z/9+3T/QEoyd5MQkdfrYvnWrrV+7TqEnnVNo2sBmfuC+++3mG2+UUSsoKbaFS7+wGbNmajyBAIiOMC4cqkQ9iP7QHs4xkq0O26PREYZK7BBvn8x633r1dIw113cZE6jX8UJSgZ/pAEB9jgSjx2MzZ71vXy5fafWtberJBzsJvJzD8De3/8YqSsssLDJcBSu1DbUWExlhFdUVYnpgaGEvMefULFBNjPCVmCw8B6JFCAkVFNisWbMsNS1ZVYWusXZlRANgqjS1WnNTqw0fe46MdWlVhYw1eDHGGk2a0oIiiwwNEW4OHg60Qc6jqqpSTaYpasJYs/efeuJJ3QeHPTg6DgMMC8ncNjfJWAMDcYDjFPTq2sUa62slSQHOjAwFETvd2wcNGWj9+vQXtTOxQ4LlFxSqfZqLadPjk70Ki3X/Qac+AWiPHAjrl1oBnDOibSRwgd/Qm0e6NTTEazm5RfbcG1Ot2RNoo0eMtE0bNyhq5X64X2ijqGV26ZQpY11aVGS9e2WraIfK608/n2fhUfEWE5egNY7DwndSuV1eUqooUrLFZ6vCnUa7Afb1iq9t3bq1ouTSeEH6L927KtL8Yf0Ged3MLRRTZDDQjqdn6YB+/cwz8YoUH2FVUlKCVVSWWH1DjcXHO/oZhKg0awbPpBcZFDIytmBkDJjb7v3EiRwtQBYPdD00cR3qT4X0dTlBKPd1qGDxwjApYgG7oQCmsbFJtD7BIjWQ9Ru08DHA6EvAo42NAbs+YRkZ2XbH7b+3D96faz269bLBA/rLi8NA3/fA/YJrCCu4d7Ky9B7cum2bDo4hw4bKYEsfoWt3eZQ/bt5qqSlp8rSgC8EHhms8avQQ+3zRlypnhZpWVFisQoS4yGgR7B964EFbv2GdfbF8oV199RTr33eAhUeESkFtydJFtmzJMnv4kT/Znl17ldDMTMu0iIhQsQrB6ZA0ojgBbBovAAVDFjkhvYtXUjZNlSdYHwk9FhDFMeJbU/rmZcy9MjJ41m5RDAYWuiXVpk89/bS6zSgD7g/R8ZbfmT5NGXSMSVNzqw41EpKwWYJDAvU3Gw6M//d33aU5I8zFmHfpkqVI4VTuaVEU2SSMKZtY1Eb6MZoptOR3hOxsVL4fLi/48zcrv5K31dLkFPZgrIGQeAaM9bszZ+qgwMBgNFFY+8V119rgYUNtww8/WHavnnamIN+OHD2mQ4L1B3SDMWENYKg3rFunSIjqVcEgzS32J9ez9nhVeUdT5LemvWM1lbVW11hrQd5ga2pFyyTEQsKD7c+P/MWe/utTVl5SYZ5As7joeP0+0BMkL/PDWbOsS+csB2/1J+dYixRHKMGoAhVkBRyRMrdY6+M5c23Nug3W3GaO2l9ji8adMbvxxhsEB2EwWa9UI8KicEv48WihUxKN5hzPlbFGJoEDRZGEpEEDNJYY6/R0OvmIW2gPPvyQ5RXkOzxrb6CMNTmkkePGCAbBWAeHBjkHZUioxUVFW9xZSCMpLkGwV3FBoei7RJpBlMI31jvCYyGhiiQx1m7BzLx582R8gFXEnW9rtY5pae3Kjnii+3busCi/eBv7Pb1jqhw0moFweLNWWT/8QUMcRwFIAMOY0rGjnTh1RqJy4qlLUz3YqqrqhNdLUG33bq3dUzkntK8gJIAHR0cF2emCSnv+9b9bWXWtDR440A4e3G+9embr/jHScm7qa61zp0wrKy62w0cOSliL9oBs5M8/n2979x20uIREkSfi4mJks4jgEabavHmTDg6i0EcffUySukSMjAuCUGHhIVbl7wrP82zetEm/HzfmHMGWOICIUB3cv1dsN8+I80N94NU03qSakCpEBNnBsVgw1dX1ltgBNasyVfUhMAN2Gk3xS0mJJohBVWPUtjYZajw7gHwnJK/Uv/GoCQ8h0PNzwlg2Y2BgiDBJxN1pKtrUDB8SnWZH7pMQ2OsJsPT0ThYZEQdL2X5+1XWqmJp43mR7/dU37PO5n8owrV63VqwM6G8UyxBGY6TotbZ581Z5qCz+rdu3C/oAV//2u9U6xetrqxUux8XEKmE4eEh/++CjuXbiTK7kS/Es8dDGjhxtUWHh9sDd96hMvdnbYrHxUdba3GaLlyy0ZV8st3379liABdhHH822yPAoZZVhQahnSCtJ2yDxm6GOKWQqrxJ0gDHDa2RREV1grFmceLMOvzrUmsHxofDhPUkgSL219VkOSBeuImm4wK/lwjU4tNxQnUPz3VnvKXREVJ75wvvAsGJQhg4dIj40hgNPGA+Ize32VCQcBdt///33FLZxv2wqXowv/RyheXFPyOdyTbw5NjWHT1pGun2xZKljvJpM1DqwTYw18w7bZOZ772l91DbUW0BIkNU1NEgKc+DQIbbxx00y2lRMbt2+Q/ePIU6gFVZcvEJG+jxu+uEHUQz/lbHGs8ZYL12+zN6ZPlUKdM1tLRYRGm6NLU2CCGBKXPfLa+29D2YZLWRT0jrakIGDLTUjzXp07W6dOmWJltUxxUlOq9zcX1ofEBis5wVCZOyATiQzShTg9aqJx8HDR62gqFjVq2Vl5epUBFXy6muu0thRnMGYsM4wANU1Vf4EY4tz6NEd50yBWme9/94s7ZeGujod5BhPxgUoLT0zXYcG6+WBBx/UXsVwss9am3zW0uazcyaMtXPPn2illRWCAYFhEMjq3aW7uqWEBwdZdUWVxhL4CYNDtIkXyXMSMWILHnnoYYdzHRFuq1Z9ax999JGKm5hrnIt+Awao7RvrBaePwqLTubmKIjl0zxk1WvcJm8c1+mo3R8FV9x6qmOV78NiBPOnLyZpLSknW+sOLF24PnR1Vx9ZWOYmH9x/U+iZvccVll6vOAfjpL399QWXi/fv21f5BXkPFX80thvwGB/DAfv20FlHSZE/ccsu18uanTXvXkJwEbmE/0O0e2JNnZZ1T14EThr287robLDEx0qZOnaU8ArkTIlOiQ6pEmTtkWZmviy+6QIltIkUOlp07tqtM3zP+sihfQ0OdRUaFWXh4sEVEhohFQQIC3LqkuEK0GhKAYD9HjhySR43hU7b2yDEtKKAFFiEMDRYJD6fy3ZAwp3IojCq3cBl2JtkpDU5WtSLYdUxMvDRA2nwOMZ6J4/PjJpynqsLIiBhravRZWHisXXTBFVZX22zPPvOiFlx8fAct1g0bf1BnbMJUEpN4GE889aROdzLHwBHRsbFKyPTs2UulyJTEgheePH5cBQbwV+kIMXL0aPvw4w9twZLFFpsQa9u2bFEV48Tx59qoocNt3OhzrJFwOCbcXvzbC4IQKCTBiOL10Mn75ZdfVrit6ix/YkRMkQinAhS8nrE8dbpQC5rxW7N+nQwbXjTeCwwW4BWMNZu9vTimsUkeJ6e261UAn7DJGW8y0uh5v/7GG8KsXc+ahYtBBAYB06ytqhH+CYbWuUsnYf/Miwpwmhs1hoS3LOSvv16puSBpy+JCzY2xleBQWJi8efjndNJgM5NgFKxCj0kl5wL1e7yk2R98IM5+QBvdPFplrN0E4+o1a+QRUjBEyMzzEWFdcfVV1n/AANu8Y5vyEZRj79m3T88D/1zNKuLixZRAJoAsPuPWDoM0NduDD/gxa49XnueaH9aJ7VFdVSV9FrcRMV4cmilvvvGG7dm719LT0iwaKmNiojxURVlxcVZckC+dDp6PiIdogWemGIb1S7Wu1rK/azleN/O/78BBp3gmNFxRIZGgjFdQkPSomUfgBUfPxanyY+7Q0uHFIcqBkJtfaHn5hTZzxrtaY+RdMFB4ZexBNEiysjJVSIIR/OOfHrRTp087pfCqePSI3QUDAmNdVlXpeNY0Mw4Jsc4d01VOj6wcHcyLi4p0L+j2YCTXrP1eRhDBMw6UJ/7yuCUm0rPQ7LPPFoj2xjpVVNfaYn3797eRo0fp+0UuaKy3+hogv1XKg1122RXiQEPNo0dmVHi0/qbr06+u/YXddD1yqOE2bdoMR39bJIgQRYCsCf5GjEya5qKLNguyAv8Fym2oqZW9groZER1mt9xxtwWEhEjUivmKi4vV9Virqig+cULFMtgM9ne/fn3sxhuvUyu+p598xjZv+NFGjhwlLx5Mmw5WzBcednavHjpQOFhpWNCjVw+bO/cz+/zzT1VST8QB+4VcG5EfEcv0GVPtgknnqz1awlkZBww7lcy/veNO89z951Ey1m2+ZmtorFGCEYuPka2tqbO2Vq8dOHCMtok2aFB/ZX6joiP1IAx4c5OpiSinNYuPU4+B4uGqq+ssNpasbJQKZHg/E8yGx6Cnpqbr3zTlzczsrIRkYxMnY7CMA4cBQk38DR6e2jHLunTtZT+s32br1m6yUaPGSg84KjrWpr7zjvjCS5cssU4Yy/gOCskRj+dhc3PPCE8i7MDoDRo0WPczf8EiVbnRLIAFPnzoMOvdp6dd8rPLbMkXi9VRpXff3iowuHDyZBs7epTF0+n5LNaMIVy5dpWdysu1TpmZmmwMv6P2VWFLFi6SIVLZrDegvcccm43NDgc3KBjWRLk2Ei+0QWDWYIBYAJyo0LkwRtJXaHYgD7wnEjWwMvBY+BlGnr/FQoiKVEj1yquvSvmQLhtuUYx0G1auUOLj4osuUqafMYmPh7NOsrBci5yFRiXi7j07BXEwx1QLLl/xpeb5x01b7OlnnxG/lmuDHeMZXjHlSnn1REXMM+PCQcQL6h0c97kffyJvLNAXoA7I4HvMD70BhVm/9550oBkXuljzrBf+7BJh1oePHVXVGgZw15498tLcYqGEmFh1qV63Zq19t2qVBdDZCC56UIi8JYw1aohABnjWH8/52GZ/PFuazkQjeG9dunezoYMGW9ce3ZVkpekGbZpgzaBdXY2oVgAHZbOwe5LLbkENXhSHMGwQp+LR6c7TjMC8v08m85hXUOgkBBH3Qnmu1WSUeBbgD7FNWlt0ePJvPgNLSMp4Z4W40L6gIUhFVb2dziuwWTNn6jo4CzxnZFi4cyjPmGGZnanORbrWI88aYy16YoATtVJchCzruInjBcNxSHHARYaFWZf0TEtO6CB5gfKyEvUpBBdeu36dDiaqUTl8wbc5dEYMG6poGscMbRYiXtandEUa6q17drbgSO5VlNWKSknlbtu6Q3DPBZMvssryUlu58ms5Cw11VJXSfanQHn/8zzaw/yAlGj/66BNbteprQSgkfhlb4ErWPuuI9UFVMw4Wh0jnLOiVHgtWIrhN2DVwHAaTz7tNs48fP+lwxsvLnf3V0GjZ2d0VKYIkkJNCF4hnffjBh23Xlh02ZvQ59v2a1TpswNS5P2ofKM8nNzN0xFBRRnv26mLbd+yTFrZgxdYWrS8UMll/RNLAWVzvzrvu0L7EWK9Z87396cEHzTPmkmBfZlaaJSYmWF19ldXVu1VGHlUktjQx0AFWU10rpTo8aML6svJSu/yyK+x4Tp4dPHhY8MbxE8esqLDEUjomWWFBsbwAKpLwAliwe/YgN9pdBh+czVXvQqeB3oheb7BFRcfp3xhrPAkwSxZWelonKy2tsKysHvbA/Q/btKnvWWhopJVX4AGEyxhx0mJQ2DxcH2MM9gOeyj0S9kNXw8O+9NLLZNimT39XE7Puu9WWnNTBJkLD6dvXrrhqiq34aoVKsq/+5dWCCSiNLsw9Y99+9bWNGTnaXnjpeduyf7dl9+mt0xNBfV4Iv0OmR5qRExxjxObGu0AIik1MI12SUEQSZONp7qsS6Jpq4WzACzw/3dS5H4phOPRcXV4gGxYTGxrvk2chBPupsUZFcNb776vABzaIG61w6gMV9ejazYrzC1Qez0LEYIPLMV4nTp6U0aRLC/eFF84GTOqYpHFmQdOM4s7f/UEFPVKhCw4Sq+Sqa65Wwgv+MPeEh4y2BffGWsjMyFB4DGOhrb5FdLvly5fL48FYU2Y/fea7Cn0JySkcICk5cfL5NmL0KHXT6ZiWKvbG1q3bZCjV1DUkRDDIwP4DbO1339vyL5epKzxjRQsxjNh/wayLC62kDP3s7+WRYXTY6BgWlUn7281hQAVX+eEpngOxHyR+K8rLRVVzNTT4rETvAxzxKjxrsX+CggQN4N1x7cLiEm3Y6Ei6ZddZW3Ob+bw+SewSMcCwoVgK3j8GFK0KpAg4YIGGkhMTFMYHh0Vbbn6BfTBrlsM08rcuI2HJnFJk1LlzJ+VGYEDe/0eMda7uFxw9MChUh9HwUSNt3IRzray6UtK03DMMkD7dsg0AD+eEA87Rtj4q3nOHpEQ5FDw/sAtjhB4OzxUZGWyrV/8gh4EDV5Faa4sabA8eOkRjQxk+0SBzxppnXNHo4ZoL58/XXsLzZF3iwIDfIqzEvUPtBC6rq6GuIlkCWPycYhbWK39jUKEU8t10mqEFHFKlRL7sR3JMrCEOMToPJSTGi6/P4YKDB1to2dJlwtlhM3EfFFRdf/314qw/9tCfbeXS5Tbl8in2zTdfqcuOC3URPZ173nit66HDhtnjT/zZ4nFGCgutU5csO3MmX/fJgcq+ZPxwiHBygD3v/t1vtR9mzJgmudjHHn3UPBOuDPf17t1DKl9x8dHW2Fjrr2CKVIJw3x7w3wQb0H+w/k8Sioo0Tva9ew9ac6PXOnZMlyoZWDc181XVFVZSXKaTEuMNo4GbcvDNRuvRw9H/BYtjg7BYC/KpGEqyqOh4i42J06ZhAo8eP6ZNw0oLDgq3fv2H2AvPv2JPP/WcdUxJ9xu6BmE8GBk4wGw8TjjgFkL1OXPmCMrh5GIz4d1ddOHFggrIDKso6OgxFXdcevElYqpc+fOr1HwBAj9ZeEJAusN8vWyFnTNipL03dbot/2aFzZzzkYXFRAmqWL9unRpmAgNQSffezJliVvBvYBEWMT0MpVfdt5/TTDUwVJ4a+DqeSl5hgTxajBxjzcKg6CiI5p9o+3oduVE6g1PByM/YDBwAGDf+j1GBU45YENivS91jHFks4rrGxigZRRHF3l27tTiJclAmJCpiA3Kt+MR4XZuxYyFSiMFGhbdKkcgdv71bvQsdSl6EdcvuIVnW5V+t1H27CSaSwBxWZN05hJYvW6bv9zX75AWiDkfiiPsjdMbIcKA4dC8qIttswuRJNuG881TKjveLZ4znj4EipMYgK8EcF2dbf9ws2VDYKnhHfMfwYcPsF1N+Liokpb8c7NQM4Lkx9vxx8U43Wej+X5bjX7xUC4BQl5/p4TJCpOWgXptOeTi6FVxLRqq1VY2eMa7oncPo8fg8KnPmZ8A+7t8wcoBdYHcw3lSQAtfQYqqOFmIBgVZRWW0FeQ7lE3oadDX+zxqChdC1excl77mHx598wg4ePqR7CouIcrq9+Nqs/+BBkmY9dOyovHl6fFLIFNDqs749e1lrI1WbAfIUWW/kcPCUEbDC6EBVAwZ6/M9/ae/mwjpSPqsgX4aVHENicrINHT7MGRuvR4bZbYiMVzzl8itkJ957d6ZGm3hMZePmkcOR3b2rnmXOR5/omgj3A1OgsS+Wlb+oiTVG1ELlIvNMLgsnDvkI+OgPPvBH63KWM7127RobNWaUJXdIllNBBAxLQ/kyipkammzHrp06LPC+iSiBJqEnQ1NcsWSZTZ5II2enoxT2ReXmLU02+cILtJbTM9NUmp6dzfpGOthrbT6/fESj06CXYjmcRvYV956SlCTH5v0P3tM1yDl5/vTcWB/hBmXj5mmVwDt4KkUsiCtFR8XbsaM8aEfr0b2nDAINZiGc06bhzGl0P0J08yph9WOznLJgWXg9nDJUxqnEtKJCXioGEjZIQocYYdZxcR0sI72zTnp5LBUVMlrRcdH6Thp3RkbG2ogRY+322++yJ594zrp07SEIBm8UVTlkM3OOHNVJi8QgixWvEt4u5aqoZ6H6BrZ11x13WXlFhYxEaFiIRJugH4ENoU1AqTOTteKr5fbVqm9s/drVCvWyUtOtS2aWPfrQn6SjMWfpQjVCJeRi4YHpDRk4SDQc8EKMBeOQEB2rQwc9aIw13h8sDDzrxpZWbUAWMKczm45Jw7NF0hKjB4WK39PdXGXR8LQ96CY0ybNm8zFOvDgYWbyEUM+/8IJgFAwUi5fNQ/IDb+r0yVP2xdKlCr2FOcc69wj5n42HZ0YoB6+XZgowOkKCgm3NutWiOaJ7cfNvbpWHTcKKRZ7ds6caGaxeu6a9gQJrggOETTlowEAVDPC9MHBaGhxOMAcqEArPjmdNiTeblzJ4hdEBXrv4Z5fIA9y3f7/16tNbRoHDgHEB88MTSUtN1QHJJj2wb5/17NbDMlLT5M3jwZFAZgzgLcNocpoNO62pxH3/SX9MVx/l3xlqfv4/M9Zt4nWzUf/di8iGeVP1q7/y1S3AQSK3LQj2itNODpwZHjhrgf9zgOEMEfVhfPBsn3/xRRlr9iUUPUq1EQwER05K7ShvGfXD2Igoy8/Ls7HDR1pacpzV1Tgcebw/BoxrYKwR2+e+gP2Inl964UVplmAPeC9rcPyEc1UNCJYs2deIcB3KwGREUlrDfjbZ+DFj5cV++MFsx4jX1ysi4plgmmRnd7G2ZrOPP/7Efty8UWt3/PixyqcBKwj/r6uVLWItg6VjrPfs3CWDz/VgPt39u99bSkqyjTt3rJwQbAZ7GMYb1woMcbpjcVCwF87k5ct+iS9upmrsqW++bcu/WK42XNwzMJkcoFD09KvtgosutG+//Ubfhy4638HeTE9P071inCPDItrrH1wCAHNDIhQjjsO6ZeuPsmOen9+a5uPEhL535ChYCmXGERYRESPanq8tQAp4eLUwB5gQxwCHW1hYpEVFdLDDh3OEufFQ/D4n56RkGRlIFhaDAaeak83FLk8cPyV2BN8tta24JIuIiJYl9HUFAAAgAElEQVQiH4adM1XiPs0Nwr6ojqTgZuSo8XbZpVfa88+9rCaU1MrS3gdjjXd4YO8+PSCeNRP3txdf0uZfs2ad/qaBLW2JHrjvAYXt8xfOV+UblJwH//hHiQsx0TTYfewvj9rhI0fUFf3w4YMqHe/VPVtskGcef1KdVl6e+pZFJyZoQqA1weekYAJjTQUhlDuMdXw0oWGkcHGMNUItdDRvbXNkUuH2qmqrsqL9oIInTcRApAD2yguON8+F54VHVFlRrQSOa6zZOCwCejBi8NasXSv4Rxz3tjZpRhO1MGbixKek6nd4tUFBJGvjdX/MW2GRA6ugV42B9QZ55aF+/e0qFf/QOeTOO38raUgMAXg2/PTLp1xp27Zv16HId6sxa1GRQr1+dIs+fMQWL1ykQhMgChK74PvMNwce3tu0qVPlScoQ1FSL8YIa3YhRo+zQkcPWqWsXRSqVZU5ZtsTnExPlEcIMoSJMTYVb2yw9NU1rj3+DMfN+Dh02n+RJ/brgbtmzazj5bne9/nvPuv6/5Vkzfaxzt1wcBgadR/5vxprPuPfnVlW6xTUcYjXNTaohEA+cZgd+iVRXGpZndYxHrSKfr775Rtgua4R5ryirVPRY39xk484dL4gF/ZXCM3kWGxNlHWLiLDUpWfRY+PQ7d++SUTqac8xq62gOfVRG3NVEmfbO1PboBG8TYS4OebxSIqReffrYpZdfJucAD3T3nj0aP7Wca2lph0SQfOU5EUHj4GG9v/7Kq9axY6xVVTYpaty+favszdjxY3QgsU5wCqRYiPplhw6SSsBZgzEGpNKjWzcVqAwZ1M/y8orskksvVq6A7yeiwJ7wvVCL2Xfde/bSunIdTGyc2qdFxVhZcZnRGXj7tp02+8P35fyRqCYR7fH6hG/jhEy+4AK7/oZrbfTo4WLVMafMC1pEDfVUajv9JxkT6HzMI+ONsBwvnE6ez3PnwwN8wBFl5SVWWlpm0TGh+hCiSRHh0PCqLSkxTUyMnGMn2jsRg/d4jMKAVCsoKNJJGR/XwZ+YcroSwz3k4TghMc4/DRcRcoImg0GQuHpUvA6HyKg4UZKamprFHKC6D8wmSGW+kdard3+75upf2WuvvWWTz7/IOiQmqyQcXWXCIrQEoPVQPt27Zy+pjK1YvtxWffOdQnmMMZjtTTfdbN2yu9v2ndvssst/ZuFBYTLyFHNAtE/NSLX3Z39gP2z+0e763W9t4fwFdvz4MRs5dISlJSXZyy/8zb5d/a29PetdC4+JEs6EJ4qXiKFYt2aNLVm02JGcPPoPY43BIjwcMniwEoxAIRhrCls0MUWFGksmiEWGZ83CweizWTHWYlgQXreheRGsQ8c11iwEohJ67AHxTJ02TUldaJfAOyxgDo+pM6ZrbvCS+D/Gmg2NF19X5zQowCPhXsln4P0A4eCVrly5XJEXG/CeP9yn8JbvR6+ZkvBJF14gDjf9I5E25boYe4zygP79BSmxGfEoXWO9dNFif66hSGHw22+9JWPCxiHqwMP+xa9+aeeeN0EeI/ifnINaJ7npFt/gPfFCOColMUkaGQoz/eXQjgJfgIwbn8NY85LB8b9cD9b9+z971v93Y+3AHg690vWeXBgEGd//5FmrxZa/kYYogH4vnHtj7urbgNKClazVdTgE/AltOPgkFlkv9Mtk7vILMZpOAYe6n3sCnUbLgV4d+vyuoKhQtL2o0HCJ9aemJOsQ4LXvwAGrbWqQsaZvKAm50tJyHX4824xpb1lNjVMABFxG7oJ1yh6nRRjY8oUXX+TQLeFGBwW1F6+oVV0zXYHyBYOggCksnE71PhMUkJGerjoQ1ATnzftMEBY5qJTUjlr3JeVOkhY4hMOfgxquMzkpjCJFRuwLfl5RUW4XXXKhNTU3WNcu3dsbJ7CWOdyJNPsOGCingFoH9jeSAMhitLa0WURosFWW19uKFV/ZnE/niqLHHPFZkAUcViBHtRyLi7Ox485pj9xwXnAwYK25c+quw5ZWhzroRlBQdrWGp/za8axp0UUVY2tbix66Q0KyOrsgVdpQ32JFhYh316q3HDeE0Aml5HjB0PUwLBhTPDMeXLKZjU3CoyVM3uRoXoN7YzDIknONquoyGfiE+GRpiYBZE0JR2YiR6t6zh3BJeU4dkiwpOc1uuunX9uorb9rIEedYcGiYStlJxAFz7N61S8wCxMQxDFTufbF4iS1csFjYD5uYST9vwkSLjY+1prYGKyoptAXzFtpnc+aqccBNt9wsMf5X33jdvvpuld31u9/ZG6+9pkU0ecL5Usx75vGnbd2Gtfb3D2aq2zsSoCRf1Larqdm2b9lqn5Jc8ZmMEywFTm/CdRlr2ChtrYJCyIpjrEUVOp2r3zNRGEMMrEK8Wuf0xatnMWH48KyDg0K1MPmZw1t3ZAFgNsDRXHi23BvakHiaZ4siMJy89/mXXhS1LhCsNixCJdhEJjBjduzYpoQgBy6LDH6vKs7q6jV3K1YsE+MBY044CVXSNdawNUaOOUfNaDt366oxU4LyFMnqZhs4YIAV5ReofL22ulobkY386Zy5ok8RJoL9v/na67pXMSHiHHjm/MmTbdDQIRpHxKt4HqoIqaLjZ64XKs8T8QZerY5IEIZArAw/z5l5EKMJq+l1IKZ/Ns58zoVG/p3BhoP+nzBr2qj8J8waY/3feck4+6sf3X/D3caDJBHJYSS4BLjMHym4m9/1zCmfh/cL+0AHVUCwhQcFWUlJhUq6KQCj+AhjHXu2pRQHabdOWTJwXJtDnM71VH6eOH1KejbHj4LlFmk9MgdQCNEO5wz87nsnYcb6YOxZ7yQYiZCYW3JG9F/FniivEBmpucTYUfnLAQ/7hN+B4SLgn5aCYme9mipwbZKmk86fKPiNtUKeA2PNwYSzgKElUlu18iutM0Tj3nrjTXHjQ0KDbNQ5Y9VDtmfP3u06JDguHADch8Po8WrNsjZxZDHa7I3Dh49Yp85OO0G+w61ipPxe4mX+hiBg6vCzgR/x0rt0SdPhw/lXW+uXnvDLFAgC4QD2H+xECqlpKU40PXyy+fr16y1AvHuPruJR799/wjqmJFhGRmcrL6ux6qoGKy+rFieTCkVq3IXnBXkVtjIomzbusmHD+lvHjmnWuXNXI4QnuUg1IhQ9JRTaPGJpOLAI4kNOWyfCK+RRzRcgGARFMHXojogQKwNhIWAQLT6fV/0bX3rxFSnzFRWX2dgx42WUaaR7YP9+eWa9e/YRXve7O+/S6U5pOtcDv73ysst1kHy/drWt/3GdcOn6qhol1Xp0yxY97NY7brdnn3/OPvjkI3tn2jRbsGCRjFP/3n0EATz7+JPiRL/17jvWuXs3O3/iJJ3g6Agz4If27re33nxTXjbYMIwLaEZ4IODRgwcOcspwQ8MFfQCD4CnSIZzvcTmiHHCEYBR3MOYxEZFOojEoWBuVQiK8Q4wQ3kq7/nFUpEpVP5kzR/RFKqZYTEw+C+2xx/9iBcXFom21ek3UIpg+cK45HMHeoIoNHTxEiU4StzSJSOuYqkw834cBv+fuP+h5OWy8wUE2ZtxYGzBksMSWUjPSBX/we8YAYw0Mgj7Dws/nOeEfiniBgfbZ2cKmQYMG2pmTuYqMqHAE45PmS8+eGg+gDxVcREZqrPhTW1MlaIb1pey/PyHFWHF9YBEXymDzqGsN3eEDHfaKmwh0MeF2PNjfyFXRx394/XeM9b/yrAWDqGcjtaz//qVElx+vdp/DNb5KWqLlDX0T2CcgUBAcv3d1Sphr5oqXnr+lxa9kyBryWnV5nVqGVVbXWlNbq7BooAqHHtpocHaho1I1iaQp8FlRWamVV1daY3OL7d+zXw4ZUAWvZ59+xjIyKHwzW7Jkpbq4o4inNRsWaueed56EqjB4lNdjrKFycmhzIO/bvUexEXAmMgc80+rvvpMA012332EDBvS06qpG8fBnzpxhTS1NshEoMvJ82CMMNoYWZhJrj6gNTQ7szrCBg8VhhppIxFZYViI7gUOEB8xzYyhxlKD+4jCyZ1CZBP7ALgFJ8N6iklLL6tTDPpn7qa1bv1brTRz30DBHW7umyjplOaqJTnLZiQA5DPr17iNWCi0P3cOX8eN9zDOfR3dfejfx8U40fcE1cT6qEblwbJzTc0997wIQuPdYawtpINrNe5VMAHvmdMHl52ItrY3+PnGN0qBA94NTc9u2HdKsJnlIs4FTp04LC62uooDCSUAgW3ry1DHpYrc0I/1Ix+8Ai4tN0EZV09uqSomP9+3bX//v3qOXlPm2bNluYaFRtmfvIbv2V9fbHbffLqocoRcsEIw1XSx+c8uvna7noRFO4iAwUM1sEd2f/dFs++KbpXb+BZMs59AxDSpdjgcOGmSjxoy1tRvW22vvvGNvvv2WffbpPJHiMdYkGp974gn7dN58+3TJfLNAs/FjxwlnSqVxbECA7du52+6955528Rg89hh63AUFy8i5xjosPFIhKkkRJg1jzTjxwisl/OJUlkq92X/xrMFxlStQB+wWLSq3MwvJPnR712/YoAYGCEIx6UQ8GPQnnn7K6knsRITLYL/43POKjqAdHss5Im9GPfpS02zVt19rzNgM8JChY9U31FnO0WP24AMP6n0cNjR9hbFBmzQ0D5JTO+rgUe/KgkLh9b2ye9pB2rgtWqLNWVZKaJlkb7z2uhZxRUmpNhz8U7ixzBebmc0eGUnyuV7YJ4sXqdhAJyfoV2l0og83KSQDXlevQxED9lNjx2fkgQdijP/hVf+/GWufqjv/k2dNBaPrWf8zDKLNKX2Xf/VyTPhPMXP33n76N91fxJn2mUOfdAWl2hz2Cd+NkSGR6mifR1p0bKRkIIBM4iLCrLnBZwHBHtuwaYv17tdXsBYNA5A7jgwNswAcLfOpDVVdc6Pw7WZfs8rUq8qr5VzR9IH1N3HCeTJkzA+wJA4DHjVzjYfNQfCb226VF4xCXX5hntMNp6paCWm6kaPhQZMIICuK1H520cU2Yfy51jkr02qqavRerv3i316yDkkdRDmE3kqaFtvFPqbOANYXjpUDs0bJcw4NCNLfJcXFqgtIy8pSxXJoSIAVl1SoZ6OaPftzbewnnBh49jgK27Zu1p7EmFfW1NuAISPt4Uce1f/5PR45olBAqthJBOJee+0VFWBJCC0lxeF7BztVlu+89Y7qStwIDoonxVC8F3vH92PkWdOeW+7t42tqRtynxnJzCyw5hWpCh6FBK63YmEQ7cfyMtbUGqAqxtLRS3hKuOqdnS2u9hYYFW0Z6lkKJjRs3CRrp0CHJCguLJcKEhgELCq+cgeD6TJZTRuuIP4GXN6NK54WrO1R6FnwGPFoqeenp0tDt33+wVVZVS1MiLCzGtm3ZZbfcfJtE+klmgG9DK8KoMMGXX36lBg2DMv+zz6UCh1HasWOXnTx90j6Y+6H16tNTWhJMMg1+b7rpJhs7fpzU2BYsXGzPvfiCfff9GmXHIapXlpYpcbluw3p7Y9rblpaRajdcd71gkENn9bPxAjiJZ0yfLr41UpUkaWCisKH4PZlnDAtMEDLDdfWN4jTTMg1tcfpWbty0wZ568hkV6QDweZWQCpWesMfntVZwVno4+rtNu4wLwkCaGj/55JO2YOFClehS3sp34y1woqPqdZgedmGhVlFTrWrLH9atV55AlY0q8S3Xobdg3mfC+8HROADhSLe2NGte7r/3fimvwQWGlTL54ovUIR0EmBJgDC+YKGyBjLQ0HQboWJN86ta1i4w3i/zqKVc58E5goLDmMLS7G5pFsQMBKC4u0SZjg0VFhVl5ZY0OPvA9Qn/XYHINVRDS1i3YSSLKuJlP64mNq6q2YEfqFFkF5+WIYhGt/PT1r2AQsFbCWF7/1Vi3WXOL01hX3q/gFYep4zJLKFt3YEQHI/f4GSj/xmJLpsFpUwcbBG8c3Bsj7nhqLsUQo+5WyvL8wEBscPdeIlGZq6jRe5DVrYV7Dh7e4EQap07nSUiJjt7oldAejcOdOZdomAdzTSf2cKNnO8aaNQssGnW2qUFlpaPQmBAX53iBHo+cDVgSR3NyZDPgdxMl/frW34grj1EvKMq3zMwMq62utW7dulpxQZGVFBepByzzQdl/S3OT9enZ26644nIbPnS4IvKSohJbvnK5ronOPnAd86kuR364CCgEbxrDy3cBFQnq8s8dB1gYHeclekWeKE/PoN6x0dHK3zCGKAeyxqEgk9SkPBz2yvbde+yccRPtml/+SnuQtUYrP6q7kfwdMKCfFENpCA4bCUcSiNPdpxwsJD65t5CQYEX7QKL/SGy3iRqJncR59dz+pwGqYKSdlzrAtDXbjh1ABgHWr+8AO3Uqz3zIODa0WVMjkpyBajJAKToll4iLIQLF4oHa5/N5VSqakJAspgKGOi8Pj89Etm9AgtDr08bjptDd4FVZ2WKZmYnS/wWOeO3VN/RQqPf99a/Pq0El8ohxcQnm88DXPce++XqN5eeW2YRxE+2xxx4R9LJg8SJ5oiTm+I662gaR6aEREd6zWKHBPPXMs7bv0EGbOmu6SsvxPkoI2eubRHOjMgtaH0UlcH4XL1rkKMtV18jju/666+xUbq6t3rhWiZ71a9dKz4AsfPdu3XRAvPK3l5UYpO29JgQGQkCgmsXKiyAHEBJqtY0N1lDXoA2xc8cuO5V7Up1JVq/53v720svWrUtnYfz4Wo6n1qxOJBgevEZYGPzbTTJyIgNNgUNzMHH44Fmz8IABeMEyaSMMbm5U5xJwfIwvuBoJR95XmJ9v2dk9bcH8eeItc+8ogi0GT8wrkCF+6vEnFBq6ODmfx1izUTCI3BeHMRAU843HjuFiYwFf4GnQ/cTFi1nw4pD7PUSMpSr84JP72Rn/7CHzPC40IAPox5/dn7thpiu25BpO1gIwjHNdx/hhGwUj+AXxPYFOdSiHPXNKdCmD5RfJb6ojj+OEzkjWNreiteFEQYL+wMubnPZUJLe9FuA0OwZLBwLxS+W673fv+R/3zqzL/PyLv/0m3vcPWh97Sx65P9GK4+7oaodbWDgQXL51SIyXyp3rAXM4B9OTNCvTuJ2qmjp9HgMkmmhgoAwwlc3krdzIhuiN5+M9jA2fLS931Dn5LOuRg9Fdl4whRnX/gQMyqtyTvN6YSKuqrLG09I6CTqurKuxvf3tFus7An1HhYVLGvO2234i0wOFF26+6hlqtab6DP240DoYPtMF65mdEaTgMbhEK90eUjH244OKL9HzAs3i7QJlck7XNHiVHw4ED1owzxvomEiSns33Xbuvbp5/NmDFTUCHjTI0FBp/P8T3nnTdJjRLQhOea8LWBZ8DcsSfXX3+t/s99MobcIz8XbbGpXnUrOMNqPnDOJYE+sv0MHpNRWVWuv9kcVDBSmYg3XVVZL1jEfEAiDr+UppTeQJ9lZ3ey1NQMCaHjge/ff9D69B5g1dU1gj/YgNK1aGuxgYP6CXJhc3PykuDByaitrXM6onichAzaHQjW00mdBAbf2aVLN20WCm44sRrrWm3ZklX28ouv2+TJk0Slw0ixIJgMRJEwJPPmz9fzMOB8J+959vkXlMx76WzJOBxTlz5DWTk9C0cMHWavv/66rfrmG7XXwuuUxxroVGReftll9sWXX9rU6e+oAAVvnlA/LtYpd2biZr07U+EhmXQwa3l5rW0y1iOGDVcFWltgoDXBI21yEg3g7SrHLy2VXgZl13jCeEquEWJ8WFDSQMG4hSF8Va1nYJyBWZh4EowsDuQYKYxxtCoCtDDwtvcfOWShsZEWFBaq3pTAR3g+lBOziSiwIKL58osv7McfNuoeu2Z1kghTfU2txhK2DYeqopLk5HZJVw5cFpwoe2Fh/g7o0D3D9EfGIzTEqqn283c/cY0oz+SWYf87Y/3TDPr/xFgrgYQGotxVx4sVvOQ31uoSTluuhkYLCglzqs0oGGEOoB7WOmwTmBQ0g6DIpLmtWRx0GX8f1XHAFD4LCghWmyoYDzokkBgAx/FDIe2JQz/jg2f8KZ75L71vyvV/ekBJ4xwc3B8i+PDOnMYDjlRtlQ5R5E6JUqBdCh7h8PQLTbnzwNi4mL0j+eBQdzl42Vd8jxqRNDqFQbxwFBgPqey1OFxiiugYF36n/qEITjU0yPhhd1hH7nUxqnifwHXSP/H3QuRzGE/uQw2nUWxE3wSFvIiI9sQ538Hh47JdMNhck73Ldd06EK49YcKEdm10jDssMTdC4zP8n/tiX/BZ7pX7Zp3jXfP9aSlpNn36DOnwMH7AMew/tEywN66DBDYNfMI1GC8iSw6BZ599WgWJjBlkguTkDtbY6DwX+4pncx0Rz2/u7+fbt3+vTm2kL7k5ikIYUAYMtgHZYvoiIuZEX8SWZoByxNUb7Ux+jsKySRMvFFG8R/c+tnz5SissKFHRS11dm2VnZ/mF+M8oiYTWBIOhhJAnUPAK3wfew2QwQRgWDDMUPLpQ0xQABkJaapZNmnS+4I7ggAjLOZxrzzz9nEB/wjbV13/ysSAR+g5ee+21NuPdd+VroNQGDMK1n3vuBTt+4oTN+GCWTbpgcrsXsPb71fK80cyAXfLay684pdHm0YTlnjqlMbr1ll+Lb/zuezOsQ2KiqiepLuMe4HbS/mzuJ3OsTFKXdcqus8nxrjGgI4cPt0aaNND0FpF9f2judlQhCcf3oxXwn4w1E09WHWPptisjM81hhZgSoRwRE2wQFiSJHRYyxjksKtJKqyvNzvLsgUyO5eTIWDM3GFnuGzH8lcuW2+ZNP0oMB5EkChbQVjiek2P3P/CAFhqLkjlgDolsXE+a73QNK+9jM7Rzh0meoRgmKVFHCxqjiYH4T8b6p0ZNXWT+Pz1rCWG10cLLMdbOddtkWF3usLjR/ma74NusWe5PbArYJEABUAHx0j1AIHjWfmPt9QlmcRN8MuqeQM21IgV/M4L/FWPt96jdA90N9dnXjDn8csegtul+ECyCcXU6z9HMgeaGGiQ5Kd7H/bk5ENat62GzLnh+1ob40cAM/sQYc+iOjxuNMH4YMTfKANtlj6uxSWCgX0OoWl4+P3fhHPYRBl/MtA4OJdgt+Wf/YeBxkMRCCoDNdlrGn89zkPB7ktOOExqjfAg/xyCyH/h+7AAwKx4265R751puIhqnjz3FmnaZQcCIsD+4F4xv97OUP+wDJAbumfdRzUw7RK5L0RZG/8zpfB1cTsFeksYbXPvOu27X+7h/vhsyAffLgcS1GGcOSXnWU27J9J05k2uxcTHiBe7ff0DiSwyIkx0FxiiwkOBIi49LNBLPwCKEjRUVZRYYhBhRgPXM7msbf9hsQUFhgh5cuIQvZKC4YSQHCTUQRYG2l5qaZqdyKbxwAHZumgVAeyuwOQZ7187d8uIx3BwcHAh9+vQVb/v662+2IQNGWWRkjNo4PfnM01KuYjAYfKhelGs/89xfhf2Ag2Osuac333zbdp1NArz46ss24fxJCks5CcGVplx5pU5I6GOMAYYWmhA9CMGakQ/F2CFSM3XGVH2OakPunxe4rqtFi4fMwsEjZxLoZcfEcB3pE4eGW21dnShzbAJOZYxlYV6+FgEQDonRdu/Pn9VnMvGslSSD1dDWpu/hXjixWVAQ8lmY/B8smua1hHEYVhgitEHyhgVbw9nmvbBBcvPOqNIML4RwkI3Sv09f0erIyFPhibD/Ky/9TQJVLGTgJbqj44GzWHlGF+d14QGxIfw83Z8yM7hGBEUpVNf5w2Un+eKsB5cJ8dNiFdHT/KJQ8jz/h8a6wZpVCYo+iYw2hwfYpp/yJ/4yHVWAYvy4t8Y8IMCCA0McY+2HQZh7IBBU7Pzurj7X1OJAP6xtF8N2YR23UObfwyD/LgHp+tlEu15Biz+9Bsaa50E7hgR+RbnTTATI04U3WGfI1TqFaVQXc+BXiAAADRcCAfuc/qQ4O3jlu3btEXOMaJi5hlHhJMGcalqeh/0HDOYaPva761UzBhwCrjF2PXLeL0lc//W4R/V1bXAUB/k3hpL9TbKO32PIcGQYf1cpkv9j3NkL/O12nMKRcB0Kd8wxgDBHMM784bp8H/fG/LD3cQox7Dgx/AyPmkPF6fWaLNgTz/vvf58qKJlxwmvHIaKo5uTJU9pTHHjsQ8gT7vjv3bdbmkbsHQwy1wQqkdZJnz5yrFg3fFYJxvN/nuBDNJvNREKJLjGwNDilCK1TUkgwFkvjICM9zVKS2ZQY7TYNYFJynFNpFBFjW7dul8ZHbGycWnUx0aWl1RI9YUEQGrMgmBgqddR3LjnNDh441F7YwKkERZZONdwkE8QCX7t2j2VlxosGSCXlpT+7XMnGb1etVed0KGQvvPSidUxxTixgEhIPYLH0XONeLrzoItHCOIjIUuN9f4Jc4RVXKGhk8ghPrrriSpWd4hmjWoaoPRMC9gWejSgMCbuFixfZp5/O0cGAsWZymSSU+8Chfj5liuALFg6LUm3FYmJlkDGaMCYsMETGmoQei15Z5spKGWsgEBJ/P/Ws2ZAYNhcGEfujrlaTDfNCDQqam7XwX3zxRS1oJh4BGr6fBcHfUB2PHjtmUfGxFni2wg3BKxY2Cw1mCr3g+GxiQoKt/u57RQNg9Yg/XTVlSrs3xXuYTxc7dD1kB/qKEHXznzFkYaquJ0sjWb+x/qln7XrffPZfYdZuaOhUuzrYsOvB/3cxa09wgGGsEVBi06mRMRVsdCRvdYw2WhFOcs8jbW4VqEBD88totuCJBgT+F00Rl31CyMk9QS/D0AsG87q86xZHPtcT2A5Z/L/CIE4ylCZU7tnwDxqgn5atHIES7A21+pvEIfuQw5i5yuyUITgTrR72P8VOwDduRxYwYzq1sAf5/c6du0W1JYJgzSUld9QzYliwB0R6rC8MHtEV65B5xWnAGLo8ZVULkqBtaFAUx9+sCWSBgS6kpNjUpN/JXoSFyeFjL7DPMMTCu6Oj5dzwc+ZEFZtBQXo+9hKRNbkqIk3uhT2OdwhT76UAACAASURBVO1GAyQ6mVNsAvfNYQHcwvO4miX0cuX7eB7uARiV7+WaaP589/0q27Vzj7X5WsSGc3VmmE8OQZ7FVWakDy3XdrXnqbymOYuLqfOcjCHfg5PL87j1AZ67Hhrl41QG8jh6tMgGDsqw/v376oIYlTNnihSltUl32GOhIfRai7GgQEfsBMMOxor3jfdbV0s7nTgryC9X2bojwO6x2pomS89I1k2OGzdWXG2SlFmdOtvatet1gxwa6kZDR4riYt2kKiPjO0h2MTOjk40dO14LFDU/+iweOphjky+82F556RV7/KmnLDE+wTI7dbEDBw5pcPEo0SegkzAHAcaf64Ln4n3STJcCGJJdTA4nNwUuhCMYSwpbWGinjp9QGANFD+OHQBTdTT77bK4OHYw5WWBwMNr+QHcC0sDDUfItOtoJ/bwBWki00YIfXV3foMIY17NmgfE9FNK8/fbb7Zi1ih38OxBj7HrWzAGdRlhojBnGk+/hz2233SaKE140kBBzwZyy8IgMSJBW1ddaRlam3XfPvaLfuZxOsHXX8INdc/8Yarxh/k2iVcUpEaFKytXVN+n6LFTK1qmco6kFlELXk1Hxg5/nLM80AEjA8Tpd79uFQf7Zs3bZEz/1RPmc1+Ngpf//xrrR2gI8OlTRX0FfG2NNpAV7INDrsElgujDO8iD9+hZKvMmzJnHswDFt6L1g0EGt2411o9MgArqWPyfTYi3SRgn2kHT8R8GL+yzu3/8Js/5nY81nWHfOy/G0xeRQfYIDM0EvxciyBtmfQDYupMHzEO25cADPjdHgD/9m3eF4uDUAfD8ca1Qv2b981vXu3YOX97riRKxt1hfG2G3ITXQmoSavVx6mHL/ISH0fRg5PlmjR9d4lFVtbK8iN5+DfOJYutiu9Df/n+T53/DhIsD18FwYc7xibh7Ie1+H6PCfjAoznQhbsKfYxn8dR4+c4YhhfPh8T5STOMdwUlfEMHIKwufCSeQ4H03e65ejA9POuedYpU6boM0TP2BnRYGtr9QdbRISPp82B5bnqlm4+atQTkxLU6YAwqaAQOk26I/YSEmZZmZ2spqbBDh86Jp40ADgqe4RKxcXoUieJqUGCsaqqwV+IECR9aiAMJFXhXHNiV1e3WfceKe2Uo4jIaL8cap2Fh4fIkAT5OYhOeWeS1dc16G/KPFNSUlWxCH49ZMhQW77iO7vhxlvs1l/fZu++N9NyT562wfx8+UoV51x37Q0yehTr8MAsRBYcAvpMDJ1vMJrzP5+nieDUhLONQUaxbPW338kT2b93nxY19B0Ka2649jpHIGrvLmFXnNYJ8QnW0NigyYDf6zaAZcJZTOJ5qvLpsD6DAahraBKjA9F4DJEkRcvLJUhFghPcGq9BXt8/G2s/xgYMwovN4lAiHe/mmmuu0cbAqyahyGKRbsLZDD7NCMBi6xubZayvvurnCuFF12ptVQTA5pXXHOQUoFBEUVpWKVaDjHmYo1PConMPZRY+1Co8ajfx5GLCPzVALnQA9U3GxF9SzbXc0NhNBv0nGOR/w1jjWaNqCFNDxhoYBBvXRgUjBw+MmyDRE0k2Qq+KjI6Qw0Bxl2OsHd4sUqfcN4e0i7u7MEgAjQOguxJ2+411aEDI/6qxdnlpLrUQOWIMAOsHgxMRESbjyf0yVyQIYVW4ST+8z5/izLwHI8KawYBw2GMwmW+Spzho5nWMPH9cg44xxiDynYwDST8MFfsY48Q9YKDc7k1cn/cT2blMEpLtfB9eOAaYz+NE4cC598J+ZW+xZhRt+rWLeD/jDEzHtfku3ofBdg8EImKYGvxecrXR0TpEXA0jOWmnTum+YJphONmLGG3GKT//jFWUlejgAKrBqDP3DlW4UfkzN0KEGYcdgGmlSs3oaN0rdggHlXFjjHgO9qCL5xNp8Izqbn75DZ188fFxMjZn8k5KLSovH+yyl7wy1OtSOyKwk2e5p/IstWOmDPjxnFPyjNPSMsTOcIwEbbs6il8dHR1j1VVoNLfoZCTErq6mEwNZ4iarr6e3YrJoQFlZGU7fwbYWGbq+fXsLNoGMPnz4SEfC9IQjpThq5GjhajxEx7Qs69I527wBIXbPPffaSy++LC8cQ05TAmhGt/7mdnvttdcEizAJPDTGkoo+wqMnn3xcMAZYdV1trTQ0oLyRmKML8vervpXBouyVSaCjCmHSb26+SfeBTkFlVaXFRMf8H9beA8zuqmr7XtPO9N5rJlPSG2mEkAAhEELvYkcB6dgeBQRFuogioiJNUaQpvT0qPYWS3nuZkplJMr33cj5+9z57GL2ez/f9vved68o1mZlz/uf/33vttde+173uZWvXrdU9cy0wa6ASJoZNAYPA6DBUDBA8C0Gd6Fiim2ExL/gCysA46EEHvQf64H9y1iwayrH9MQqnKtW9rCzppVAQRMUWztpHKxgt+ghcN4Vmn4kJeiYiSe6RhUs3jo72Thm2Zz+gGc0CSEtLtuFBF/ngsClOoW2Uxyy98/WsDh81e5zW/104bqjc2jtrHLv4wqGkI8/zP8Eg3vH/n8AgEVHAII5KGmkI8RNZR8pJI9DjnfVwcFjVdtBMw6MjdAIhqQvtjoRceESkE40KhovlERR325V+8+yDQ473HRHlFP6gXno1vdhIJ//pI9L/r5E13Tz/5SuUWRzlgff16GQHJk/0h6om8B+5h+jYgHjOnp0jBlC3673pqoz7tOY8XkskiWQDmzD/aGr9yZp1ckzYH/NEsKWTdIgVQrQK5AdMyDrGEcEgItDBtrzSI44WR8q64PTL+zzlD/+BbRG8UVHIF2vSyy4jmISd4HCxHdYXz8DPOESS/77rOFGq73HKfbLBsD55Xp+MZIPy/HScLfeNo2XzYF3hrHn+o0cPW+XB/UIEoBRj74w1ET1BJacCL62KBAdBHxAtr2EcuY8bbrhB0tLUtVCmDoyCbdCQBere7l179Xs0RMLu+/2XgtXV7liSmZWqJEJlVZ2Vlxfo5nGSiCjh+BBuAseOj0sUgZvIormpSzsaFVHS7h2k5VCRMs0sJHZfGlhCB2TgeG1ra5elpMTLaUdEmaVnpEnMnWw0EW31oUprb2+zqqpaVa1xLBk3rlhyqK5NznhFjBYeZWEWazNmzrYLL7jYVqxYZTHR8eoq0dhAA9oYu+yyK+z2n96pdkHsZmigMMl33323NqPnnn1Wk88OTJkouxwNMdm8cPIfvv+BImkmD+iCJCWTwk5I9+OKgwdUfs1RDMcoofkIekomGVgXjhfHg1FI1CUhUcbILk2CMDE5VRgxixzjxNnz3m2bt6giE8wcp4qwPtfgs4mQVc7a3a2dH7UxIhj+zy5PpllNcX//ex2l0AahjZCHODBYImzprWS5iipFv6HI3UeyXm9iFAMOdT0XNhzS0/CCSB4v9o7j33Hj/7e/o7w4lv/M2LHgxpbdjk0q+kXE5/D7mGiiGBfdx8bi2DmaOy3jhIRY6S/46N8l3ByvWsfTAaohYaeA9Ua4rj7DTmyJIiQVr6ANSSI0OUFaKuQzm1ubpETIGGzZsVNrY9/eA2osUFNVY4WFVMTFyY3SbR2HR0CSk5UhISC0MxBOI2FLJD6W/cLYCyIKBEYrEH2nHR+p+wSsin8iaCDg9HpUDBPaXGFqYS+cinByrW3NguqA+HA8BEPYalyCi7R95Mr6ksBTZKTeh6PmNMkzEEgQgOBU+crMzLacvAKbPHWanCmOmvXLWmItwKJwZdeO9sf/sX2S2ST+4SQTvfpkIPZI4h3bxVfwHtcn1G0c/J5gB8fLPbAu+FzJPAwPKyrnPYwhY6SkXMi2OaHSdNZH7UTaElOKiXVCVsGg7ps1yv1ybfwEryfixbGyLhlDAjb8BA12qysPaix5vbct5g81QrGpsrMVrOK8qaj0neX37zsoh01RFzmA4uISFdGo4XgS+ig5kiom2CWAhlkXdu3NxwfpHZaYFG+7du1Q6WdauuvSyw7lyh57JeXX1TUs/JpWXnyRHyOa6OrCwOiCXi6shm7kYJXAIuy63CzRro/4OEJwfIRTGBUdbolJaFY02tGj3VZQmChjpiM4UZ7rbUaikw7NA3LADMAnn3xqHV19kmjNzMqz008/w9Z8ukH6vN1dfToJsJCvvvp6+9OTT8lR0TmFyqRp06dLgpMNCsPBAKDsYSAcy3DISJ5yREL1C0W9zIx0BVwYjOdy4vCBUTAeDBVj5lmJUqHs8XcmkOjBMxtI+ODYPWbd3NquRQ8MgnFBR8KAuR9gEOh3OF/oYb6rBN9ZYHRo4ViF0hjjxDEMI+UecNpEAtwv98PPLAZODhgtBqUiD1pQjWFD4KA9/sv3sfxufvasCL8I/k+dNVGtj5zHOmJ/fRaL/xrdRELaxziUI4frHXRGB/QOh5nCZuKrrc3JofI6ntUl0V0RluhRMVHW0dIomwfKcNBMlDRsOCXiIJi73gEKMHpt7/49Rkfu9i6qeOvF689F1yI51bJz8nTKlL5NQqKKPCi0aGlEsrNF0plHD9dIijiDarvYaK0xIjKCESpjOeHkZmWLTUKHmP6hQf0e6IXGCuqa1NcvtTrwbv7uZWQ9QwVn7U4uDqNua3aSnHwutoLsAU6YoIzqP5QkeU4ci8tR1cmeGR+cGRs9jpW5x2FxKmU9SI++skr2AwTqE4I+qcjP2CHX5h9ri3/AGNii599THUjEj6MlasWJYqc4Tc8swVmzDjxc4Km93pF6ATOcKePA+/ER/OyZI2wSwBI8yyi8ipzzgYNaM/gAz8by3W+I4vF/2AxjyfXYWPhcF/j02q4d28RwU0AVE6PP5h527tyt8WKceC4gWYI+1WqgAVRRbRs2rrPW1mZHEw1BgYwR9oxN+E2c+9DGc8oFGUEmJi0dhzIgCGThwgV24MA+LWJ2EmAPVPhwuIkJqF51SOe6taXDqqtaLSmJqK/f5s07RtAHXVk4FvOAlRUoVLE4kAzMl+PnIYBQiJrB/9LS4rRg2BVRmGIhcLRISaWfmSP1M+FMmp8govq2jm4LD4uxuPgkO/HEpYpuCgtKFE21NnWIOZKfV2R//esLehZ2+9kzZ0lg6J4779Iuz9+IMOAmM+BMJg6NnordFADExtqez2ATJomdF/iFaAOVP7o/HDpUJQfPhoJz53NIMNIdBsaJP9JTxei5xxgQxz0MAa0GIjay9Bgs9B6embb0JDDhPzP5DUfrFWUQBbCg2KFhk3BN+vthwBiCT/Rw5MLoGDsmH2fFvd1zzz1y1s7xQbdyBPzR6JoT/BiH7SltJMaUCAzpbPzfctZEFmO/+AyXRQ9FuCEj9g5dyb5QaTWv4TSmLiihEm9Pw+IaDsd00bb/O1GTT9AO9vdZXDR96GFUhEt3GduuPXzYqg7VaKEzznt27RRUQrPU5MQEUVxR+8Nmy8onKkkbF59sXT391jMwbN29AwYS0tlFR58YCWCxqQ30dan7SndHh1VVHtR9UPCVkJiophXtHU74Jyc3V80R4O+jEsl3Kj0Tk5LE7YbTzSkIVkpWZpr19bv1oYrBoX5dl0S226BcQ5C6mhrRTz/+eLXwVp/oYjOaPM2JnjGeOEnskLHDqeF8LrrgIhscHhx11p4DrBN1D47ebfg+OebZG6wZ5gvHximW0yoBF9fkGowvjgyoD5vmGYApiVxZH/wdp8V3olIcNmuPYIbPw4lyPd6HfRBE4Vv4vy++YX1g/7yPzQi6LXUU/vM50XI9B/05ogD3xNrh+TkpMCaMF8EY984XJxCCW05LbIxqaPEZvMjmy7VZqwRVq1d/rLHlxMBpurGhWffO89bUVksnn5Pd2CpP5s9vbtgf7xNXHWddUJgn6AKd4iuvulwTeqimatTAocNFRsYIWgDmyELnIgmN42GrOFhryUlpYoMwINGBWDlFko+USO/Zs19HMx6AowAVjZ7mRcJRnbHjXCEEzJL0jFTbtWunjIykJw6+vv6Idj6/SzIhLCqqGweGwiw9I8fKysrtcF2DBaLira623mKj462sdJItXbrMHnrgITt4sFKLXM00y8vtsUceVS+5Bx98SDs9GDXHNlXeRUXZvgMHNFlgbeBMfDbOkHsHg4MW9+en/2IPP/I7VTziRIlcSCxibMAZL/71b3of+DXxDo6UiBjjIqPM5KKChpoZ78NIiLrVZLavbzQy5vW0aeK5vXEqOgx1YqaPHIvLFwiwcfiMP5PuewtizHSv8T0xuQbzOuqo4Q+rRuXz6Pp/ctYwHfx7oLx55z7W6f7vwiAezx3L5vBJRjY6DF5VmtHR+udZIp6XzWs5JkItU/cicz9D1eRnggMWE5sSjp2IGaoa1LPG+qO2a/tmBQc1tXXWTOuxyIBl5+ZYcUmZ5eZmW0pSkk0qL7OstFRrrj9i7/z9vy0jJUnuvab6kKOiZmbZqWecZQlpGRaTlGJHWzutZ3DY2rp6rbqmznbt2a2EbFpSononJsXHWa+ghnAxgRD8Z8Ogcwpqh4iX0UhWTRfQNebkRScYsPLYOMvMyVbErc5DIayVkyeRbHxCrDv19jlcGc0fXgNbBbbC888/q8ACO+eLaxPtssYJjtCkBx5SU4vIMJs8aaqVlo23lmb6SpodPFBpDY1HVcjG59E/FOfvAyo2Bhwuf8PREAiyNphHNkocHz+z3rgPJeNDJxicIQ6YZ2GuuS7fOYHgLHm/7zNKlMrz8bnYuKoyQ5Wl2AYRLddmrbMu+VzsiddjT/ydxB0dhfy1uA6nbZL/rDX+79kvBDjaBCOhI7uGF0TUGWmwsOrlK/jHxsV1vL+A+uhhPZ4NfSPWIffG+FJTgq/DrzCf+Ce+eC0/c7/MH2MRdvwZsUGwY5J6u/fsUjeD5pZG4SfPPPOqTZ5cJDylsqLGmhpbra6uxZacdKKKTGCGbN+2z5qbCO0jtUNxnNy5Y68tXny8ogY+tKhonO3csdtqaroU9ZaUpOhhOaqgukX0w81kZmVYXByJnBZF4qWl462wiGi8Wzuex32ZbJw3JZ3pWdmKnomeBgdGrL8vaNu27rai/GIbV1Ril33zSvvtQ7+VcBOOjs+FLvP973xXpabjikvMIiJF+aP/IQaN8ZL9pYSU9/AzhoRDwRHj3ElC/vmpp+ylV1605WeeIQ62kg5H3MZCqfg///4PLTIdmXr7tNtWV1bKgGZOnyF1s+bWVkWrJBidForLGFNFBxbOhDHZRACe1uYy8UE5ayazJyROxPio0iksTEc2TgE8LycGFgBHT+iIjDvX4tpd3U50xzvlSHoBgkmHHPYoH3pMZP1/01ljsIoIQ/oOgl5CuLVjJcRpbllc/rn9kZ/7xnY5heGkkdLFCcfF0aBhUJs8lCkgNvjB9JesqKCBBqXxuVokc2bOsLTMdCsuKbHM3Dx1JYf1ga4ztLeRgX7bs22bdTTUW0lunh2pOmjxYMpmlhATYz3dneoMsnjpKdY5ZDYQHWOdI2ZRSWn0frK2zl47UFUhZz08NGDhI8NqfkuZPfbCIt26fZvlZGWrJyCbMjg5P3MPnLgQ7deGGGYq0OLvNF5mwSOcr6i2y7XCwxE58XtXFey7epPE4uePVq7S+3BeGuuo6FDkSFToEmWMF5scxTBseosWLdR44pQ++ugTRYLg8jinxGQkjV3nExwrTtrjxh6CUlOO8HDZt9dT53We18x3xoJAxRex8DogEX72HGuctqf1siZ5bsYPu8fesWtsifcQWOHcgW2I6NmcPJfaq0+yRpEAZjwcdZjGJ1G6f19pi7PG9xDZcz3GGJ/GZzMejfVH9EysW74zTn5DwOmyCTp8PzMkYNcnP8k9Y9sRkcNWVV2p6/nNRBBnU5M2EZ5FJ+uGBgv7/h0nBGF+rF23RpPV2uaSD+ERYfLoTY3NVlRUbNu37RYeV1lZY6csXWb79x+wmkP11tTYqYIYjgE8BDdaUdFmy5bNVwYT3JQoG+0PSm8dxctVhKm91KFDUt6DR11ePs7y8mnUOmBH6w+rrQ2bCNfkYTdv2SjmCQ7JsytoDZScnKrydiRTLRhl+/ZWylnn5Y6z5aeeab/85QMi++Mk6fH2pS9dYoUFhdZN5NHbb+99uGK0Vp9BJDFHRIA+Ng4PB83/mRDwbJwx7ehXrFxpv3zoAfVaE3thwPFQS8YV69j3/nvvaVEhM0rkDGa2acMGRRVg4Rs3b7KKqio1FGUxgpPjVMled7a3q1SVqFg9LInlQtgWRsM4IigkSl2owgkDZWIZL94Dj1wGk5urseZ9iFJ5Kpa42n0OBsFZywn6CosxHUn4OzAITgKRHHr/+cgZytv/SWRNtIaj9vzrsSXpfAZO2rNIxibeHH4+pH9EZmymJJo46rL4MHYMXfoN+a6tFzx7xpfPwJ5IuiGJSYK3mSx+U6PV1TeNnqDSU5Ott7XNppaWWWZ8nPU3t1h7Xa1lwxbo7rHmuhrLSkmRuuDCpadZV1i49UQFLDIj0zoswiAlNrR3qiEygv9d7W2KmNOTE8Tj7lfD2SHbvnOHpEDHjS+2rZu3SPyf0xjfTzrhRCWiwVbp2J2Xk2tpGelqEsyY0VAXWyWRiLNgDWIH0MqwRTZ5ToZUGeOM4LYz7zgfHF18outk4qEn5TG6u0cLTrC/Cy+8QMnSo/UNaqfFnKiEuq5O0BH2hYNjbImqcYpE1ZJXCEXGvNZT5Xg9DonvXIf592XsvB4Hy4mWIIM5BH5E24Z7hInhy+H5mejXz7HvNYk9YP/cE9cFE2e+PfTIqZd6CPG/O13LOWyLe+azScozVtybagp6erTm+Sz+xmuxKWwsM53xc/rqvD4lBbJEjDuho2ESHafx4PP5R/DAuLz00kuCQFJS42zV6pWjODvPRFDHveEnWLNcm3EIW3pBYrCvH04wvNpwwRAwJiZNnmjjx49TVWJGeqbV1hy1QCBOXGsa21ZVVVtP97DRAWrypIkawK1bdxiibkh+FBRwTMpW9Ou0qyeosrH+aKN2UCIhdl4Li9LNgHOfeNJxypp3drUp0+r0sgekBsZgAZvU1h6WIWGoijqjqS6LkK4uVZV0tmmob7Ok+DSbMf0Y+9IXvmJr16634nHj1ROtZPx427t3jz770ccet/9++z2bOmPmKO+TgaTgJTMrS5ABkA66GuzCDD7YExMJh/n9Dz+wvzz/tATVPQZIKyKSOAgfvfLyy66bcnSMxNlxns8/+6w2QTBMunbkFxZKOAmNXoTa2fXpFblj2zZtdD4C8T3uPHarqDPJMWzwrzggFhlfPkogWckXGykLiffAcCFiGXWC4U6HY2xk7c7Hn5cv/6+c9VgIw0Mh/7swyMiwc9Sep+2TKqK8DQ7KEfHMHsfzyVUMmmQftQEc21mcLFa3YFI0br7TB/aiLuiDVOk5vWMdxxsarKG1SVBAAI32mGgbCLFAYGoAfSym2q2r2waB3g5V22Bzi1Vu327D7Z2WkRBvSZER6oGYU1JmbYhtpaXZnNOWWxvcYxg2CQm2++BBo56ApCInsPDgkPUTvNA/MTJSJyPglvDISDtcW2ud3d1qVEEnGH7P91ow1JYWy83OtkBMjDUiO9vebjGBKCWfsU05MSRNFeU68bQD+/fKnoDWWPjZGZn6XlCQp1NIRBQO1UEnfPEe34qKMcVhwNrg/fz897//XdGlj5ThaUMdJYDyx3idBEdG9Hr1XoyJ0f3h7JgfHelDeRLPbMGGeB2vJygCM2atESyxEdPP9LrrrpMt4yh91Szv90U8fKaPcLk/rsk9sUkgvUCwpoKz6mpRB2mgXFdTK2fvIQevy8EY+EpCD8Wx2fNMPCu2xVql0w8Onc/md+TS2Cz5HddFHsNLorL+4O3znBTqbd26ySZNLrG/PP2UxoP3+0I0noN16mE/nHfYN783KcguzB/AD3lIjhh8YHXNITmRktKJlpmRrcrF9es22oEDlVZZ0aEyctTw0IdJToyTtCIVVCeccJJ4gzU1tYJCwL24iTVr1ukBjh515etIKFAsFhUFojtiZ555uh76YMUBOWa6FgPJrF27Ro6I6BC8Fcx448ZNqpCrqqlyRhafbPVHW62xsUUNExJiktVYNy+nUDg6kT0PvGfnLmFmSBrecfc9tuKjj+2CCy9W4YwXdIEHCp5FlR9JSCqe4KYyyBjixAkTxF1+5tln7Y9/edIWLjpOeDxYKA1z0fSFl000zjH2iUcfs3ffeUcT0trUrKQJhiSxqj6Omy5KoVkAlYH8nuiaRYZhcG2KGFhkvpzbGzfi83SaAfOkOIGEaFtHh75v37lTWHlKWpoWOVKqd95+u02ZPkV6zOGRNP90VXkcd1VyHeLteqqd6Hzq9xemqjxtFmMia4TjPIPk/w9mzXv6+tFGcXreYmIM9IpN0dXdYTu27xJGCssIbRloo+RYxhWNV2ABFQ5aKA7K44SMH4ueRclzsMB8qbPXsoZZgMQnp5tBycwGLCEpxeISEi021Dy1MDfHdm/bapOKCixhJGh7SCC3dVjFxg022NphqRFhFt3fJ75qdFKG9SckWFxpuZ137TVWNzxi9f0D9tHa9fbIk3+21u5ONRDOLci1+OiAJUUErCg3R0lCJGWhbMHQYB7A3FlLCYlxsl2kGRqOACkiBJSroKqmhoIM50BxQB6G4ATX09slh8aJ+cknHldkyWbMGBQXFsj+0VemYXNERLS6mxOZU1zFXEIHpMyeUxQdTe665y7r7e5Vtd/jjzwq9lFyQqLYK5y2KLRxjBxyAvCvnY449koQgwPEacF8AGYhMHzvvQ8Ef/qcAuXtFM9BgwT+hEXG3wnqqqoq1MwE5hV1FKeddqrK4XFkfgNm4xJFMTQW+C/WOw4V2QlaxiEXgD1wAivIL7KIsKBNLJ+kjS0zLdMSkhPU6iw2IdYyUjPU6gw5gPyifFEy0zLT9PdhG7audp7NiS3hF/h8Dy05mp+Ddvw9UssC3RkWHK8HjjxwYK8lJsXac88/rc0CBy+aKKSBwUEbOwa08wAAIABJREFUN368NMcZRwLcsK/eUBh0VWcRkiDds3e/9faAu5D46LfK/TVWNL7IYmNcFpRBZBE0tTi6Hs46NzfcLr7gYgnCb1q/RbxsolsiXih8c+fMt40bNlhtbYswa9hYCQkY5ZDocAUFWYpy0MXm+MAOTLkskTDRpVPoG7Hvf/96q62tUwSlI354uH386SeCWYBAWprbLTo63srLJlnFgWqbPInmrNVKjNL+iuidJCif8ezTz9jqNZ/YQ7972C69/Ap74rHHNVg4ORoZEFHA5ti7e49415s3btIAEpGWFo+3733ve/a3F563p597ypacfKKOO4eP1Ao3QzGP+4MdsnPnDrv9tp9q8xMuO+SU+Xim9JTUkHrhoPX19ov5waJi4onoEZ0SfzOk3IYxEHF4kXUihrLyEiscV2glxSV2+Ei9JSUkq2iDSs6777nHBgcGbN78+TZj+lS1V7r+2mts0pSJ1tbaYoiwaLEiNWn0zXM0uVGVuKgoSWnC55Y+RmRISD8UyVPCPDLkol8cJBASmzLG5iif3fqZL7+QGQcgqKrqKr2PrHrd4Rrbu2e/nDICXVx3oH/I5s6brSABplLxuBI5LXp5Al9AferoandH7saGUW0ODJsjLtGW63KfINv2anBE3Iwjn02AQnTV0d4u50MehigXJsiOvTutoCjfwqPCLDo8aHW7d1nL/gOWPjxikW2dltQ/ZIGuDovra7Ow3h4LHwpYX3yyFS472cYtO9Vak5JtMCbBVr3/sd14860Wlhhrc09ebO1D3ZaZlGSJ3YO2fe06a+/qtmtuuN5OP/1M23tgrwSBcvNzLDUtQ42KoXyVl5daw9FGS05KECR5uOaQgiDGprO338JUZTkkG8NxdnS2K6iBWvbiC3+1VSs+tHgcyzCVsl2WloJcREjtEhGoCNQAnUSsBMM4LYRHSPYVnZvrbrheP2NXd95+h9U3Nuj1gzR+CFEFPebKfGOfTnYgSmuNAAfKLfAqdgQHnIQv+QY03ZlvKMDJKYlWXjZRjDA2a5pwkPCENZGTnafm2qjXQUNkE+O0m5qcPNpIgvWblJKmoMttELGqXIaHjtIhrBsCIxpvJCenCN6Zd8wcF4sQ1hB4kLOhyUPoO3ICFE9FRURZGO0Mh2FEDes7rxN7KdIxlxgDD1Uykp4X77nzOGJPOwTifOovT1pxUZ6t/miF0R9TJfM2PBoUji8tUa6LiPv99z60sF8/dX6QnWbPnn02ZfI0i4tLsqTkNHV42bx1h7W30HXE7SBefIXybIH/LQ22edNmKynJs6VLT7Etm3dYU2O7TSifYjVVh+3TTzYavP2MjARlp50CWJxlZWcocsUpMeFMKFgRA8yNeRzK04e4Lx68ru6IdhiOQNnZOYoce/sH6Cdh+XkFuBAVziA0VVtdL6eNSPnBg1WK2IB82ZCYMJrj0kPx1w//3r5x2TeVUNSRLCxcEMfUyZPt1ltvVcb/S5d8UUqBRB8sCCJjmg/QXfm55/8iLW2SAWBf4OxghRzdKOkmaiRi5nc4MxYVkA7/J6k5NDCsDYAIF2fNGLAzg28TWbPZYXwl48s05px6cOAsRoy7udmJpiMBADRAyzOMlggFbRCOkajt3XHHT5VYY2NGhJ5Fxeey2ULh80UEinSBmQZd8YiTHIgW5oomC4UfOOYooqdAhHV3dkg8nvkZmwTkPersIqnb7tFO6cwzY+gFq4juOJ5yz8wrzwWmDq7oBam8UhunHJwAx1EWANciGgQ35f49Nxe6lS+V57PYHLmmP3LjxJVMioi0j1Z+ZB+v/siqD1boVEQwQgQWGRtlS5adbJdecan1d3fYR2//wxZNmmx/+/Vv7KQpU21R+WSbXlxgDdvWWFt1jbUf6bDumAQbf8G5Nu6M0+1QZJg19g3brrU77NYf/9QCWel27LITrXmk19IT4iytc9B2rllnO/YdtOu/+21beuqpivIpP6bTOBtoTKi8Gghxy8ZNopHd+ZOfKoJ88W9/s76BISsYX27RsQ6CIGFFtMd6pSsPFXbvvP0Pe+uN121kaMAlOfuhe8ZK+lb5DZBI+5wm6amRnjoJMwIxNGyBjRAbxZZ5r6L5GCd14E5nobxHiHbJ72CROIpltMbfF/t4J4/qnzD3kD61Y1k4zjtfvM7bIDYDtEcBGGPBmps5fZaeHVsTrS7MabT4JHRjC/r8JKBD4mHhEXLWfN5555xrk2mZF6KqemhGFNWQUqTPj/GzP9X6jYlNTYUwY57Xw5RjawL8mPrkOddhbT/5pyesqCBL/Rtx1sodIH0QFSUJDHykZ8p8+N4KC/v6daVBysPr6zuscFx2iAKVLOd2qLbWWps7JAlDhp0orrKyQtxoMsSIZoeHO4EXZEs3bthqkRatRrbtbV22Y/seHXuIbhhQAH6qYWF7sEA51hyo2G8pKUmjBHpEuj0ViOMbDz1z5jG66WWnLldhi+dpx9CxY9ispbXT0tMydDRqbmyzpMRUa2vtsbLSiWqDtXr1J9qJIe9z3CG6oqLpvQ8/sPt+cb9de8P1cg4YBT3bSB6iSY18IY016WEIBk1SkKMk4lDLlp6i3oQvvPBXjQXcTe61qxuHPCIHwabAEQvRKCJIjJyjLo7Ck98H+pwoE2XLlJ7yPqnuhehOCxYc564TcI1fMXx2YClxDZHBdp0zmpvbtJgyM3L1Oo6XJGNwlmCO9957t6sYhWkR5ZLHbBhgaOi8+N1fBRQYNg1lQ5WEomUNDCj3wOu0KEPND6HHAf/gqFlkGDIbKokYL3HpC4nYlHHGrsNziU4JPLvLovdrXlmQ0BoZZzZI0RvpFRl6dhaZl9xlDLBFjuCMqS91xthh1DCWLG42MT6L62FbbKQoMfI5f/jDk/be2+9Y09F6p7IXFa1Ck+SMFDv/ovPthCWLbFJJsb3zykvWtGevHTe+1Pat/tSOHV9m+YhYtR+2TlhPRzutNSJg48853aaed541JMVbZzDC1n241u66+2eWUpBvi85cas3BHkuj6ANnvXa9rdmyzb7zX9+zU087zdZv3CCbGwpzzX6JCHFIwH40fWXD+dszz8lW/+t73zMKqmISksS3x2lkZTkmxtnnnmWnn7bcOjrb7KWXXlCzCI784PAB6T23W2FBgRwpPH/vrD305ZON2AIFMMCBfGFfODrGcjTJFx7qqh6KLL2j884Kit+/X9fbFdcnacq1PPvC0za9c2f+sRePp7M2fDeXCy+8UKwZ51+SZSOjieqAo3tCcoC90tXruNgEbCRJ0ZBfcOyxkjvm1CAHOaYNHNfBr/n78psH1/Ccfdg5iqQj3CblcXJ+5x372JOHfw3vBzN/7LFHLC8nTQlG8hXYa0TArXHsnLFnbfIcq1d/ZGGLT48O8gOQBTdUdahRx4IJE1xFDlVY4ILsZBjDylUf2vbte6y8vMiSU5Osf8glhxYvPslqDtVZIDzWqqvp2RgmhgcJxfLyiXrN0qVL7HBdnZKHwAUkhwrG5dnGjeutqWnIJk7MVdR1/MJFwpT5qq5GeMUsLy9bSUpuHmhEjrV9ENad0xcLUuKdYnExiZaYkGJVlYeteFypzZg201588WVLSU7XzhUbiNUGAp5M84CHH33EbrjhOmFiGPGeXXvtxz+5xfLzCu22n9yqZ7jg3HPs4P4KbVio+S1auMDmzJ6nxrJELxRJTJs6VYs8KjJCOB5dwqkQi4uJVmNP+JyDw0MWHkZX+Chra3U7Psbk5B4HVBKOM+M+/VEO2Idouq2VHEHkaFkv0RUR7cAAqnXgtUhbOlVEV9Yfp2IdxgmqIm3PyAOItdPhXouDI67yhSQaxlBUQS9B78AVRQU/j5yYo7ojqAM22969u0e7cPjyXK/B4qvRcORcl/ex2MDneSacuRcAYsHxOThS+O7cm+eN836fr8Cx8zpOJ2zg4JJg9gf27rM9+/epV97xJyx2in7BEbvxv36gxYSUZXpWpnICYK+PPvx7mzhlsv3igV+JIjnc2aOiE7j7jF/qZ3z/L3zxYjt56YkWGxlmP/nOt+3qL3zRdn+w0vICMbZkygybfNwCs5rdNlDfYEeqGqyyrdMyFi20stNPs/r4aOsYNFv7/hq75777LKuk2Bafdaq1DXdbSnyMpXUP2471m2zHwQN29XXX2+ITT7Q169baHXfcYZGx0W6DCnVJgePLhsK4vvnKa7L/22+7TYnI2Fjol92SQE1JT5NDvfzyb4o9gW2ix/zay69YV2e7K2MPD1eClV6YzAV5DGQhxiaEfeTI61n3yPR6Z43jZjP28BbUQeYD21QieowComMZuVJ4b2MeJvCOKyklWfeBnXqNEl8gwlzzPL6akuf3MBa/x4aKi1xSmeCPymkfCQ8MuQYPFOlJXybMtPFz35AmOjo7RTYoyM2zINWeQ7RyGxQcExkVLu18vlPE4rU5YC4RxAJV8N03jeC/PnIf67A97OET8Dh+/39gzl//+ldWmI9PXaEkMjYel+iSvdwzQSFwINchRxd21pcLgsIsQw02MWaI3TwY+h4dHUAHqTZ9xjQ5Myr2Ojodr3rGMTP10DRnnT5lhm3buktdZOjzlpSYLE0QEkMsWiImcGAxQcJG1PBy4qQScmJKJDDYVO9t3XoYeqoVFWUpugL7IaJjonBQNOJlwIk8D1T0WWSU2Zy5k2ywn1J4KFm51tszYB+vXiP+9clLltlTTz1tuZl52rmInJjwF154yT5YucJ+87uH7Nvfvl6VRnRRX/PJWvv9738n/PKB+38uOOHrX/uKEltZGWly6hPKSoWFwVbhWcRKCY8QBYzkYmt7m9p4wfaYUF5qP7rlFlvx4YcWGxdnpSXFomihGTFh0kQlX9nBaYXms9wYrYcjiHz5GaPByVHN5DnJFED09CC8E6ved/weZ41BkNAhcsTxsAn84AffVwTOXISFu27fJKpg17DQfCTjoY/WtnY5UqAdvu+vgKNcMVryHohGQS3DxpeV6pqMLZ/Faz3jYizlyRVo9IxCFWxKRLkUgQDrYMhefMcXUkgnprpaC5bomM/HBngu8hZorzz5+B80VkmpyUp8gsXeeNNNVlpSYts/K93/4x/+4PocBoNWVl5u+/butb7PkmD33nOPlU+eZK+89rr99W9/s562Ds1JTJRTEsRZX3jRuTZ71kyLj4qwW66/wY4pHmel8SmWHgyzuSUTrL+50bLS46y9sdHqDzXbkZ5+K11+is2+6AJriAlYU0+fbVy53u752c8ta3y+nXjWMmsDBomLtdS+Edu5cYttrzhgl33rSpu/YIGcNaewhFTX+onNnzFgfFd+8KEiyKef/LMShr/65S8FA3knwTEau2ZMr772Kjv//POlsYO+DLkTTg2i6kXHWFtbq6iBKiahjJn0dIhH72mS3plyFIfuyRfzijwDMBL2oo19ZHAUr3Uuy8ENPnrG+XkHzncPl/jNAQiLjYkvNgfuiRMo67u/b8AiIp0KIzmdQLRT1iM5zJrj81NTkkRj5HTB+sd2JOtakC9bA+NXo4MER69ztum40uKEx8VbfFyMErysB9+gFp9DEERRC9AlP4O1q0d1OM40RlAgvpLEuz89+DEYOxb8Hx/rmR78zBjed9+9Vjo+3z76eLUNB4OO+ZXm+O8EGARbPDub1u7deyxs0RkJwczsLMvPdcUn7rjeZhNK8/UBHF1j41BWi7EtWzbJscKGwFFB4g9GhKuXYfhIpJIeRLgVFYcsJztXEawFI0Uqr6qixLrIiscXqULoth8/YNExZktPnWvhESOa3A3rNwl7HRw0+8IXLrD16zYosuWLSJFoEy0IFuqGDZstOS3FYuMSbekpy6y1uc2amyiKCLOG+mbbsW23lYwvt3lzj7PnnvurFeTmi6GCsya6xIF/9NEqu/2u24VNc7SDUQG/80c33ywD4qjCAM6aPkMOE9lQNh3PDQUiIUPPazy7A844C4bxYoMheQYkwKADA5E0wqmyGDGizq4eZbCpACVaZLxxWpERkdbS2mJvvvmWrs1xkoIdKiedqleO2BHkAYAigEFw5lSW8n4idcaZBQBEc+edt4cq+8ItJtYZPUUj2TmZcrBEtHRWJ1KVKFRtjU5VOK621nZFqVwPQSxORUfr6/U+qu18boH7wiCJEHwihdJ9Nl2ecawGAxEQC5Pyf96HA+Kzib5x5Dh25hu8HwfC/fXBkEhJkpgQVaOoIr75xhuyW98+jM0FjBXoAIybTjveEREQeD1vrjFj5ky7/8EH7bXXXxcLoii/QLAZmzZMjCVLTrTjjp1vk0uK7covfdnSIyLt1GPmWvP+gzavdKKdet651lW9z2IjA9bb1m+7ausscmKplZyw2DoS4q3fwu2j91bZPXf/zDLG5dqSs06zrmC/pSfFW3LvsG3bsMk27d5lV1x1tR2/eLFt3rpFz5SahXJkj5pSMJbYxe4dO+V8/vLHPymn8+zTTzvpg/IyyRoTKBA4sZl98StfVlIcNheQCcwi8HjxiS3MEhMSJF8AXxsWjnemHqf1Dptxo6CEUyhfzCG66FzP0/PUmyEkCeCjZ97noQ1OKmPxbJ+I886M06bXbsFmvC0CibFOhmkCEXRib6wX7IPNHRtEmxs2kmQF4mJd5Bz4vIkv/HTgQGwNZ+3L4HGCOGfWIrkKxpW1ynfsdyx04XnOPt/hKaXu3oZFyQyqm5BLLvK7sePn4RN/cuA71/eKn1kZSbZl62bh3sw1vphInetxolJrsw5YZrUW9sN7Tw7SLaG92UVS7N4q/S6bOFpq6SujvEZtVgZNHV2iAm6q6x8WZQUFhRYZEbDt23dbRHikok8qHznW42BxMCTcGGi0OKhWbGltFKbERN1ww3fstdfeUDSN2h9RNNfDcaLzQSTBRPEgTAy0vyP1DZITdM0PeqzuEOJRgzbQH7TsrDw7fsHx9uYb/1AVJTtvbLRz+siPYnQvv/qSfevKy13GOjJKG8u82XM0oEyISmpD+gNEJ7wOo+EoCaeVnxlQvqu4Y9BNBmNJpKxOzKF+dRiVy4S7SkosrbmlTQuKCJ7EpcezcdA4ubfe+m/hlsAy3C/aHr7sncKhDkqTO5FlbBSW5501O79PBoHt0ZiTDZYFt237Zl17cKjXNm/eOLpY2ch4Np6ZUwCJRzrnsFFSeMMmlZmZpc2IiAgH2dXTZ0XF40YbgTqxrYDGGOPDTojOcJI4foIB8GQJrhePt/Vr1ioPofJbxKoamuzKa68Wo4PoiiO41zthg2HTpHqU7vM44tdfeVV6GdwLc8Br6WxPNEo0jp4Em4I/HrP4uLfLLrvMps+aaX97+RV7/c03lABPSUxy3VsiIwUxzZ8/15YvO9WiP0uu/eDaawx0N3FwyBZMnm4TsnItbHDQ0tKTLDc7z+LCY21v3RGLLC6w8YsW2kBSog1HBmz1ux/aXXfdY1lFuXbqOWfYQMSwZSQlWHR3v20mwbh/v115zbV23PHH24ZNG2WXOGu1jursFD7PiRTKKTbzp8f/IOz9uWeesYP791kAZbXgiHIIwCKs37PPPcfOu+B823/woBUWFo02mZV2R4fTz7jmqquddKq6snvxJ+dsxkbAQFJ0VxLttLVVGyEBjataHJSzxFZ9uTlzLP52hBvH8cWl/xJs8tqxSThsRUm6UIKS/3u4jGSvy4l0C2r0yn06+YRgstgYWsA5uQoViEXHWCTc8xAsgwSwchs9voNLnBLvOG/s6Vf3/0LPwT15u8VP4byJ0vFVfK5vWeexeuycKLyv3+WcJLQUaiwx9nn8CcJrG/Gde2Md/OiWm6y/v9uqD1VZfGKiNhOcNeySqKiALTn5ZM0dGzHd6MNOvCg2iDPNyy3Q5JHtZweeMnGK8B74LEzSjGkzRCdat3atVRyss+hoh+2kpCWrLY2L3CGEUzbdKiiC6K65adhSU932y2JX4UbYiM2aOdsqKvcp2bVjR42dcso827J5qxIFROS0YKd00+2sHNdrNYAsOhw2DyEO48iwVR2qtpZmhJvyrepgjfQu4mKTrb9vyBYeu9BWrvjYSkvL5KxTklI10RSgrFu/RgwJoAV4pUwWY4FB9YcaozLwTAxlvky6/wIu8llmnslzsKFNjS8psfqjR0NSpq77tU86cNTyTIb1mzaq4umpv/xFsq4sDIwDJ4VDZEJjYmKVeCRCIbLmWMz7WbBw0IFBkFKMjU1wUpQJqZovxpHXc488A/QvGkrgyHDWzz//vPX0dtjXvvZl3afrLpM4mpmnshN7eOaZ55xgztCI4IfFi0/QuFMqn5qRLmwPR8EGxfixYeGYvdQmkTW/IyJTFVaYq7gj6Qmro/HwUSV8PDZJdI32NrKcRNwkAn1U5znT0CY5LbAZrf90jeaMLzZINgiol/yOaJwjPL8nWODaOGr+hprczNnH2O8efkQbEl/I12rzTUDPOU6bzElLTrDC7Cy76Tvfserdu+2sk062oZYW625stvQE1+06hiOxBWw4MsqOu+A8W3rJRdYabna4ocn2bNmp00H2uDw747yzbQRJ4OQEi+zqtXUff2p7Dhy0q6651hYsXGjrNqyXs87Kz3VFQCHNDI79JLiZhzdeflUR9Z+ffNIajh6xyCCNDoaFPQO/cSo5YclJdvoZZ0mTZEL5RJ2KXBK7z4b6qfocscXHL9KYD9Bl/V8aBruozhVwRGgMvHPGieKsqTlwNu1ak7GevUYHa2FgwJXBgj4hZOUjd4/X+u/+9y4ZCbzgHPznTs/9Hiicwjj+hrMkb6TrA6GqX6ejzbmNwAVUVPeysZMTglnB82Pj+DOeISklRTTde+++azRh6BlRvN9LIHBNRe5ASKEGIl5lk+uVlJXrxI5NCxsPRdd+DL3jZuyxO75zPU7yN970A6urq5bQVzqU0vQ05VXYbOJi4+3U05ZpzeDjJDf2jZvLghyfj5k1W3gMjhLB69TkdD3YqpWf2PDQiC05YamlZ2bb39/8h/SkMRgGsqQUkRX0esfLOTfUo6SVI6e9a+cePSC4kS8Zh3/MQuB4QrViSmqCnAsYq8pkD9NmJ8l276q23Nx07dI93WChvXbZZV+3nt5u4T3CzjsGLSHZJUYHB4JGfzOqGIeGzOrrGiw+PtmmTJ5u/X3DNtg/qOtffvm3XLfikTBVRyYnxFsMdCe6n4R2feF1oeIQL96CuJNPHvjjojiW9nlyRVlic5COP0qxa3uWBJ/Ps+P0gViqag5JVvPn99+vXZoJJwLwgjSuceY0sQDI3BNhQ6b3mWq3SMAMqVp0+hpsWk4UJnm0cwURPvgbGDMObu26T1xJe1er3X77TyTQw8LEsHmvHF836okddt/P7ncUvqFhVZQtOWmpNpSVq1fruIbSIcUefAZ0Q3BkDJb3Ej0D2zAWqBTy5bUcLr30Uh2xDx2sVOmtF6tnrGDf4MhxTmC4fix5L88IFfGcc86RI1/5/ge6LjKwnLy4NxKqRKTkR+gO74WLMHzmhvFHvpboG9VFT9tEEEudUcYVWVdvlx0zZ7YtX77M+j+LWH95388sEBy2mBGzWAuz/IwM27V5q/X3DFhx0XhLS0yzAzV19u07brOyuXOsNxBh/Z/p0Gxbv0WflT8u35aducwsKsx6OtotPznV1n78ie39TPf4xhtvtslTp8q5EkTkhZpxkPD0tMOtmzZrI/rFvfdpo37rjTfswL69lpmSYP29rgcnfHP0yXHWi084STBIaUmZxoT1RsBDVTFrcca06S73Mfy56qIPRLyjYdypS0A6wSf9sB82N94rxcOhYSXg+Jlxxhn5dcQ69K0RfLexUGFsyIGH6q04HdCCjKOycG3s0UX7rAvsm+fzFYiIshH0QB2NQTqWPp6hDUea+kNuQ6ITEng8cw5nnFMX2kXAOtgSQdvppy0b1Vfx0I0/FXonzaaGH/PBCL9nDRKcwlGH+++K11xEzmtd8JMgWNPLtXq/4PVRrr/hWtu9Z5sQimBYhPDqCZMnK6eybPnp1g7M2Npqc+fPs8T4JAu75NtZQQYYjI9IOhgMlxBTUWGJJSamyNEhjAQWTbLuvfdW2IH9NFM1mz692IaHumzmrGnW3tYh6AJAHl3lb37jcnvzzf/WhxHV+oQEE4oxOMpWl5166lItnr179yvJiROFmbJt605rbGyz9PQU4dYMIEcrjvyo/XV1m6WlmfUOOMCf+0lJjhTPOCMjx1oaWq2trcsWHrdY1V4ZqZk2f/6xdsopyxzU0NNvfT1dlpeLqJHDmzA4T00jYYjReedFZebYJII/3rCR4ej4WUfIMEdl8js9TpLn80dFqrT4DKKVLQj45OYrEgUfHlsyjaPDScfHJ6hUFmcNlQfdEnZl7gtqFqcaDBdnzWd2dzklMsaQ6JZnwsgZI7QIgAtggxBplpaNs+99/3qHeXb1aKFxiuH+oerx82OPPiFjj4kHFpivogUi1if//GdFZhQ1nHPeudI1AUKCEsnvmWecIeXtfCE967FJHDnOes4xs9W+DOlOUdVUPBGw5cuXj4rQ47xYCIyZF8iH6eB7a374wQdKUhJRcl9sKKeddpqcNRsiWXevDeGTqMB5P/vZz3TP99/3C0nRqnQ4JtosMkJdYNo6Wm3i5EnSkSnIz7Ovf/Ur1tfebrkZ6dJPGZ9fYBvXrrfu9m4rLSqxcQXjLJCQZF+77mrLoVou3CSdunXDFrv//vssMwdlvmWWnZuliseEqCj7ZOVqFW1dccWVNn3mTOlj4wgnz3Bi/q4YyW2kG9auk7N+6Je/ElPq6aeeUrHLrKkT5axxCFQW4qxPO+N0Oesdu3ZKZsGzvRx8kK6AAAEjNi+c2FgmiHOWn0vUAs3hrLFtNk/vrH3CjKIonCY/e4om1/BroKfbJQ9HW0P6HSH03UfOn28U7n8hLTFtCJ5SJ22TQEB2LUdOQj2KvpYKy0M0u8/52YwbEq7cG7YF1Y51QUMP5psT+szp0xS0ecoq6xRf45OhMDynAAAgAElEQVT9Drp0SVS3ebjSdOWd+gYtKjpGvgT75LX/Pg5efIw5ICJnTTBXrL833nzNamor1LAZx5+Zl2NTpk7TJrP8jLOs9nCd1gWBC1Bk2IVXJgYbGjotNYWIr9+ysoEqeq10/GSLjIy2PbsP2qSJM/Q9OSnDtmzbBaqnHaqyssoSE8yuveZbtnPXHteOqqbOKisRLb9ktPqQRrcsNCJiX4NfOqFcTqelqUF8YDYKQH92zToxFGLk4HrUgSaoDjVd7WbZ+dT8j6jKqaLiqIHU0ChZCl5dvRYXHa+ONsAg4eEBy83KVccZ7uHb3/6OTZvsFgKJGE4Ux86fO9pkdNRRh45ifC6T4iMFRdJjjogyhu4eTdLn1KVQo9IQXYmqO7BTdlOet6LigCaA6NkVFrXJaZCcxSmxOHzJLveDBgsJSkrzwXWJqjwGDm0KGITKsJ4eV7yCzjifJQnQxkbBKYw5Il0cW3VcQ8NZhtxud9z5Y1H6fFKIEw4RNtKt3OcDv3xQY9UHVnvsQkX6LPJnnnvWFc8MjYhtwjOQNMFZc/+MG0douqbzf5wzz8w/HDnRMdEwlDuicd7jIxucLacInAMyAIwtz8zz8SxAIETlfNZbb76p97G4eF5aKfFeNhaO6+CtwB/KPQwO6ijKdeEz0wD4zVfflJ4y5eYcnQdGhi0jO8sSUxNt1uzZdvyi4yTMdd6551h8bIxNLC+3yoMHRPnC0fa1dVtuZo5NmDDJFi4+wRYuPdki4uNtJDJCiaE9u3YLiknPTLd58+ZYZk6mDQ/2W8TwsG3ZsNHaWzvs0q9eqs965bVXpbecnJGm+WhobBQ9jWfbuW27HMbvH/qt7OH1V1+VxOswbbtaEVsrssbmZktNz7CLvvAFO3HJElu3fr0aTB+qq1WZtHegPP9555yvccFa0Ubh8/6nyJqNnjZ1HkuGWsiGIt2L6Cjpm3hn7USkaPiAVk2oarVv8N/c8+c/OuiUQAk2xb++zGPeQKHAd77LEfaLbAVfBClZ6WmjEKM78bqCFqAf1isQBTLMHlfmd+jQEyRNnjLR5hwzS3bunx9bc+slVTbjOf74Np9UZD54fuBKnD+262muvJ5x8Do93KdnqChZ39am6wApIo+67+AeNbMATswvLrLJU6ZK8+fMs8+VGiN+dur06coJht1018wguClJuiNHjqpkecuWPZaakmIWFi3cNzO7wNav3S5n3UFfxcGgnEJzS6dNnpRtZ5+zXAL4YIybNm5xOMsgDTBp8ZWmowHHfY7eLFYGLI8qPtgMAy4S3LOn0fLzE2xokHLLOFHQWHwMAhEmDgNsJzk5zpqae2zGjPGCQlIUebeKQULXpfyceOvrHbL0tBzBIPEx8erMnpiQbNddd73NnjlbRgtTgETXSYsXqYcgO7Y35rGZXRyBpyL53ZUJYeAZdHByjpKUhWIUSJuCOVEdx07e29Nlv37oIVvz6afSYrDgsJzCrBkz7YyzzrQD+ytEReL04BMcRNoYAv/27t2naDE7K1cRgY8AcHhEBImJlFOHWUuLY2XAvnGSj4MyDI+54ayhW/IzFYw8IxDUg7++X0nQz79cYrVdTSQ67KFf/1a0pUBMnBwkpyQ++4WXXtT14xKSdP84ZiJYolSf6CO6vfHGG+VoSej5SjWu+41vfEP4+/49e8VzloKcOrVEiOnhu2oAIfjkjIeTwJuRImA8wN6VzYe29plS4fELF1rx+PF22rJltnLVKnv9tdck6p+TnW2NTU0qqeeYededdyoaf+nZF3QNjqC5hQVK5lCUQr9ENtMrrrhM83LFZZdbb59jZ8AWQTYYbY7h7kGLi0HwaKZddPHFlp6dY71DAxYbF28d3V1aE6+//prl5mVLPIlNoY8NNiLMjtTW2YFdB+3C88+Xs/5kzac6RUHdw+7BrH3Smc5BOKF/vPGWxvk3v/61Ha6tsflzZlntoWqtL3I3YNcXXnyxHb9okSQPNm/bLupeYpxLYPEsBAWPPPyodbJA/xfOmjnEWXM/OCycNaXSLrKOsjBglHDnIF0lrnNq2BnrhboIFyl/7pDHOuaxHSS9g8ZOiDxZ9zAisAVOmowljhH6IFxzJDFSkxLGbDTuRKt1EIJRCPYEWUQ52+Lr+9//geXl5yuH9tWvfEnrxTt/gj58FM/g8z0Emr7Ai+fA1hkPghOS8IwFv1f0HgrwfODnczlAJCIgKDHpmhXQzKK6ttIaWxqd5s14TrvllpKZbmefc56t/uRjbTZ8HpoxYRdckBBU4i4+0VX8RMeoMW5MXJJ1tHdbZVWtnHVDfat1dg1YfFyS6vT37a+06kP1lpzudsaZMx0n9tjjFoQ0aZ2zIKqNiYm0yZOmyPkyiBiL63s2YpMmlClB5ih1mUoyMgA4aw8toB1A9MeujfBJIBCu6r2EhHhrbe/Q5KSnZAonD0TFCvfOTM+2jPQcaVzn5hYqsYK86RmnnymDfffd9+Xkzzp9+aiOgU8CeriD754bCfthbLKB3zP56khMFppEBxV/EeEqikFQBy0FimIe+u1vbOP6DaIX0SCWRcJmiMOBh86k46zHRjfeAAKBaCXjpk6ZLvaD9AM+606uzWIIZgnFBNGCQfhbRLjr1UgnHo6LGLdTo8uREL2eLWxYc1NWXmw3fPtqVTYq+SRhH3dKGAm6kmd0yNEuTstwWFxDQ6NVV9fYK6++OqomxoIiUgBeoAiD9+OQiUCgRRJpkDTEQJkr/obzxgjZNIkmMWQPJ4111rQ2Y6PmtVyXRUPCldMY0TEVilSykiBGnH/RcQsl3HPc/GNt1ccf2QfvvmcHKiskU0uWnWIZcgW//Pn9usbvfvUbYZjDYWaUPo+EjVh8YoLGjE3y2HnzJRjFiYZoiX+p6al25PBRQVmdLfQgjbNTli0XVq7mxyFWBhEbeizAPDhqIim0VtgcmTMKo8KHIqy8tNQSk5O16b/55ptWWFKs5+wJncCI9A5VVmmOfnLzLYqIUW8kwo+NirTauhqtr+a2Vmmcn3veBTph7K84KLF7Pp8vQY8djjFC8ICIFGvhP0XWbGg4a754LpKlY511JFkatD1CcI0KqEJJeb7jS/49aua1PpD3ztpBkc6hAxUSAAB1AXn55B02yxdsDuoiCD5owoBEBJrwvsIWO2KLwH6laQOEGfogNvYf3XyraLTQMxGLww/407HXtOZZsV8+kw0aO2Ut8QUcyXNywvFfnpfO+vp3+p7HrrEHf6pmQ1iwYL5t2LxO+ZGU5DTLLSqw4vElctbnnHu+rfroE/ljCBDCx2/5zrFBjms7duyxzJx0OYV+doD+Idu154BaZm3fUWlxsTFWWj7ZMrNyrbGx2das22QZWekWHhW0ptYmV3ZpZpMmTx6tsmOXReydBrnx8a6TA4aBAM3OnXuV2IqLMcmqFhbSebzc9u7Z51gkzTBTzMrKnEoXSmRJyXQCGbGeXpxRqzO+vn6bOWOWTSidYPX1zVZxsFpyrjlZeVY8rswOHqgSThcfkygD/tIXvyzH8MorrykiO/esM0cTgm5y3fHNR9R+8DEGnzXnWdkh+RcXT+PfIUUUglYO1wr2IGoHQyX6Z5FxjANn9vQ5HBftv8YVFgvXRdiGL9+zDcNwHSLaJQ3JzvvAAw/oGC9MmaxyIMJyc3NEb4qJiRcURGTN34CTEILiiwgFZ0HFKNFEWbmjP+YXZNt5558pPNufHpDL5EgGSR8boCqUe+0fHJaK4qZNW7RBvfveezJkjBqMmcXFMyOuo4hqiIrUiVpYoopdc42OlXwuzhrnjQMGGuM9Hhfk79DywOm4NjK1jCdROK9hA4IjjcY4yce333tX8+ibLkBz473AB9wPjoqIjCiZ1xEpsnkQnaP10tneZTu3b7dY+h8W5FtnN7mXKi2qooJCiXJt2rjRaqurpNLHs2RkZUqXg0IM5BgyMrPt+z/4LzkX6Uz39WvzYA5XfLzaHnzwAUX2JNTTkpNcn75AuESJaiudSmNyaqqKpNBunrNgvmyJIICqXbEawiNEpS0tKtamWY90QUenJSXGq49iWdkEcd9xSiXlDjphnFd8uGqUJ40Tc2pxsVZz6JDL0xAV/gcYBNuBZsu8YJtACGzIYyNrggY2UsbX67P49fHxR5/+i0Pza8ifYpF35b2sZe6Hz2CtML/YAbk03uM3c15zyy23KC/GhpqdliF76x90mDnv594Q5HL/d3AInGvmA9/z3e9+V9flfbB9aFrh7YeNgd9zLRw6a5iomNyHOx0EVW+Af2CuPFbtT30+4PNJTl4HNq4q5LY2nQi4Pmvh9NNPs5dfe9ECsQFLT8sUC6h8wkRLTs+wM84629ai7jg8EmKrBSzswpMyFVmzAOH4sePXHa23uPgEgfMJySl25GiTtbR1Wm1drwpZcnKyra2jR7+jZUZkNE0xnEwi0TMPpygyKkqUNAbtSH2nejGCZyUmxrmjkg1aTlay2ncBB5CpDo7QAsz1C/QtdS688Hxra2/W6ysrD6jMm5ZLPPTcOQsEAdAtGMYIFZQJ8SkWE4iz9LRsO3K4Qc5/7jHzNbnLTztdA/7++07cfOGxC1xEG9LX9Udxdke/k47dNYlaGSucBqeDXXt2qv0Sz+26XPSNHvt4RhTjiIx8hE7m15dfLznhRBs/ziXh1Kg1ZAwsNOiTrmNFQHraHCf5XFdY4zQg3LUdDIKzVtTa7jqqEHncdNNNui/n2H6uCFrUtHgH+zCenV0twv44ZumZ+xxrpgG5yZZ2O/fc8zXO8KlbWlpt+3ZXvPLPt9/Vtel+QiRMtEGUywbBZ/CP4+vll1+uZ0EjnMSKIJZ2twERMWzavFnO2ieB+CycP5ALDhPMGmfri174HcwSHDKY9MdrPlVxBwucMcaWaUbMnBIx8XocH38jZ8C4cQJkHFd+uEK4M/fDiQ/qFBsX80gBFNH5zKnT7O2//8M+XrVaCw4aVUtrq/XRu29ckW3cstVKyybYY088rs0yfMQkNTvY604qu/bvth/efJMw7vLSEsEfGvuIcJ1E6o80CAcHl4yOjZFjBQYRJTA2Vrg+80m3e6LtkxefqHH9aNUqjQtVlwQEkydPFQwnQazMTMEGnBTokEROgBoBOb2+fulf05EGyEe9Nf+Ds8YWSdTyXsYSZ824j3XWSNpie4z9WE1mXvPuO++PJjCZW08JHF1TI64CWC3JQmqNfOe0Bu3TwxIsKhXFHTkihhGbPH7m1JNOURDE9ZxPcYlGwUhg0ZFOttXLGqDyCS0ULH5kZNiuvuZKjR/v5zrYGeuAkxT2ytjD6GDD8glEbBN7Al5izfoTIZ/vvzzzg3vmeXyrMpLDvB5fecIJi+z5F5617LxsqQvCr59xzDGWkJJqJ5+yTE0pcNYI2Skndt8dVwS5KTL5fOcmMFbKNTmCE1WtWrFS5dBoIJMQqdhfaQFwWTRFYiKstavdvnXlVWI3gLMRcdAyi4i9q4tOHemKeqOiiTZoKGpWXp5rfX1dNmVKiZ269CR76qm/iMkgWdWBIen2MjFMGI65oZGGsQespLTYpkyZKC0EFPaAT3Zs323r12+2lGRKNSMklxocDpNSHU19Ueu75KIvabBnHzNHxypwPybmuGMXOudKqT/GFBauScbB4IyIsthdGR819RwIqdDFE83G2PZd2yWdKGwq0mWuoTL58mp2bIotMFwiRZwKUTivp1gFcR3oY3SZYfcvyMsXVYcIDWdw7Lxj7YMVH0o98LLLL1cBCF3N09PSrG+gVxQnMNToaFeYQ6s1PvPDD1faF7/4RUU6zCu996jYEqYXCLfkpGRraDpsW7dtGHXW0o5AEyESxz1i/QNDNnXq9JC2w4h1dvfo6Ldr914tWBwK/0gu4qwrDh60t9/+h8YZp1BcWiInTceTG67/ju6D17MZfPuGG2z6NMeA4OjP+PA+7uGMM5bbggW0kup1AltDg+r6LTmGoFnR+GIb6h+wnXt2a668HKsEoQYH5OA4uhNZM0c4NRYcz853NMbRKOczH3/kcUXM/A02CAuV5htwrpcsPsHOO/Nsq62psZ/ffa8WPHK80p1ATlQ6MOE2afpUe+llBwshpRkfE2vd7R2C+dZvWq9SfyLkCWUO58aRRCfEWU1trZw1cAwbMpvKn576s9Mnh6URHq77JQokmkVX5zvXXq+uMvfceY/6QJKL4DkpTCIIQCKUnAgR8fHHL7ad23coJwAMSL5EcEUYCpZ1atQcICn9H5w1JzGcNfbqKY/vvv+exgnaXCA63Pp7ui0iLFJwUWZ6htaAp7euWLFKSUwxTiLCJctAfYaO9aEiEpw1DYE5pQINYSOcykgSM+aipLY4BhPvgSLKRsy9zZs9zxLi4h19F2cZ5hT++Hzul76W/B6/gm1xbeogELJio0LrCEE5r5fPZ/I+Nk1qCbAt5gDWEYVi/Mx8eGcNEcXDtf5Uzsbj6XoESl5Rksj6V7/6lQI9Topf+cqX7PY7f2rjy0oEgyWnpdq8+Qt0ylt84km2a88eUQMJLKTfsuyyLwSJInQMGIHngcMKUylnS0O9MLGSgnwb6Giz/Ix0azxUaeFQYYaH1amjrbfbekf6rbis3CwQaQPhYbZyzSeKCmqO1ht1JEtPXWArV66xqBiznl6z5WecYCXl6C/XWXTYsFVXQjEbcj0V02nGm6ZomKadRBHq7JHmWodR3PHEE49ZalqKIiU0DkTuHwhaRnqGCnKmT5tlkRExYqbERMcKXpk+7Rjt3mBwRIY4BtfVOCiKDAlCjijNDY2ujLq5TQbAsZpFsHDRYr0eJUImCn0PMLOP1qxWJ3jR/oacHCjOqL+3R5vBuMJC27Rhs+uLl5hiGenp0vdmwRKZY0ALFx4vtb+c/DxpFURGB2x4YFCaK3QWefWN10VP+8bll9nRusM65vIzGGVsfKxYHjB3cExdnc6Brlr1kRIxGB6TzZhxv4JKwoYd37iv0xqa6OThxOLlyCNc8rGry1U7Mg8UyLBpJSYj/GRWXVOjRCJOhVJb2BsnLjpe+hXv/fOfunZmepqVlpfZhZd8UYm2H954k82aNVuLFXXEs8840zLSMrVB7Tt4YLQIgYWOA3JyuPtcYmeg3xLj41wQUHdYxQK93T1y8sGhoJwGGXRsGMf+1a9/zZpbm2zFihVaGMwfTA6+CvLzNdaMDQvqD0/82d587XUt3Ki4mFBl3rBFR0bZJRd/wU45+WS10rrgnHMVnTIejI+UD/t7LCYuzmbNnW0PP/oHi0Lmc9hV6Dnt6A7bsnmj/eLn9xiVdtieuOJDI8LZSea3tDTZeeeeq0iy6mCF/eKBB+VoEtNSVORCX8i58+apUwqO7NUXXrIjNbX2lz8+ZXW1VZaSEGtHG+stPTPDBoNBS0pOtUBsnF111TXWT39NmiAcOWptLW1KbOIwgHtuufVmi46JsSBc/RCEiS1CUFO0GO6gQNYMEWTUZ8VZbEaPP/GEvfTqK6Oba3xCtPWgFRQeZQHyNf2Dauqr8aF/5b7drmkFhZbhYYJzIqMiVOHMBkCwxbwhyESuhzZbDj6tUPTpKYJJia4rEsGHL37i3pacsERj6mEIn9hUABZib+l3Ya7RrdptxcVaW3OLgolNWzbath3b5YR5HRg59wVFEdKEh3dWffihpaSnaw4WHHecCqc++ehjG+zvteFBxwV3n2l28cUXCW6jrN2RB1yTCO6dEyFBKPdx1VVX2V333C2qKJAXsOAxc+dJIOrsc84xiuaEHsydqzUYNuOSr6j5QHJiinbckX6qkmgGGmfJ8bE22NNpx86cYcmBMOtvbbK1H7xn9dUVlpOSZOHBYUtMTrCO/i4rKiuxt957z/JKi+1Ia4sVFI+zjZs3iPvJBwKvRMcGBBlk5+dYYXGhcOi5M2bY9q1b7XDdUTt8uMVioiGcD6mLOowSkjKIGRHJC8eLcjuzkjctAyLdI2Obl5ujXozABcXFpdIIILkBDZGydY4SPCcLl9ZEONTc/Dw5tqkzpttHK1drQCkWoDtGf++AoB2JNAWilPykrRIRuApIYnCOAcvJz5DyXHNTkxM56uzQpCUmxKugICc9S06+dHyZCn/ADDGK5qYWYV4YENg1z4Yj9ccl7o8TAI7hySef1FH92muvHRW74We0UXh/3ZFaq6k5rNeSmMVwt23boWo4jnEk/5BIBTPFYICUXDlzi0VEcSx33FThbKE+ma3Nrbqnhx95VNg5TujEk5eoQ0vdkcP2z3ffkX5I/rhxwmpPOn6xdbS0WAeUnJGghOIRe580fbq1tLXZtu275JjDLUq6FDOmzlDS9WBFlWROUcWjaw59DxefdKI2I/TGa2qq9TwUEzF3zDsQCtHKyy+8aJs3brEgegySdY1QJPXDm260+MQ4nZ4QMkIugPlgLFITk7RJPvjAAzZ9+gx7+PePK39BRVhApctOo5jPRNf8tFOXqcvOOWedLQc8GJK0TaHhwlC/DY4M2qw5c0ed9eAIzprLDVlvV6dt2bDG7r37duV8JpZPUOUckSbOr6KyWqeiiy680I6dO0847EMP/VZ4K5AIPG2c9ez587TxcJp4/eXXrGrvAXv0dw/bocoDlhAbaW0dzTo6hweiLSk9zcYVl9k3L73MmuubbeH8BRZEm1zsDKdJPTA8YMvPON1a29qsrbNtNN801llHemedlSVnHRkdoxMdNMSXX3tVDj4qKtICMVFiPEUMBW2op8/aGxpsJDR+yJCCzQ+NcdYS+kfoKVSLAImBdYfzwun6egdOIARFrCkCHTB/XzBGkMZcYu9lWleOEurlCPi/d96sIa7v22zxHfiTaxWOG6eqUZy1agzMZMusg0cff1z3KVG2jAz7ZNUqi09Otu72dpuHs05MMBg6sGEIFniPzzudf/65IgUgmcBnM+ZS/IyNFQ4PhAO8RFXv93/wQ8ukixOSCcXjdJrAeZ959ln2yaefagwIWHU6KDv9q0EejAQWXUp6Ont0/ExLSbW8nCwb7u2xzLQky4yPtaiRQetrb7KjVVUWHRy2piPVNtBD9WHASiZPsBffeM0mz55pE2dNV+b9nQ/ekdFy/WOPnaeOD4XjyMqHKSohatq6ebcFIsJUcRfPEXNgyPbuPSrmTWzs52pgPKhbRJDgRxzHd2DYcrKh7rVZbEyCeNqpKemWmpohznV1Va1VVNRZamqSqImU0kuWNCpKTpGdHH3uW2/7ib38wktyasAQRKJ93e64ThaYAQfTJaKcM89lgongYFhEBMLs8OFaa29rcV2VW1tkSNFRAX3GogXHCR+jth9cOj0l3XGNO7rs7bfflvNhUvksIgzXazJMDgXjA+PCaQLL+EQm8Ix+DhXc4JgYCwwd2qJ4pkOOWoRR8szFxUUaOyWKejtd6Wxqgl11zbe06XjqIpE1X53trnrqwYd+o02kvaPLlpyyVBolStYMDSov0dzSquijq73DNq5Za0N9vRZH09WeHiXM8osK7cVXX7HmlnbdX1ZGrp7j8m9criibDvINTY0WFxMruISy/su/dYUVFeSrC9Cf/vQnbZiwgXy5OpWLRC5P/fnP9tbrb7lyYcmhhVlYdMB+fNtPVHwCPODLzRPinP0kxcVbfV29/fJX99uCecfaI488JgndgcFBQQJiMwSdQtpFl3zBzjhtuaJLFh+fQTCQEBc3Kt6FXMGs2XPt4ccft0A0PO2gOPEwJPq6Oq1i3y67+/afWHJSos2aOd3S0jMtPCJSWCrOGT2Xb379UjFPdu/cpc0FKIeWa1AIOV1NO2amrVyxWljzW6++bvt37rbfPvhrq62qtOBgrw2M9MlRR8fFW2xioi0+cal9+ZIv24F9+23OrDlKpAJLecwY9sGc+fOsra1ZpwFPDvifnHVWdracdUQgetRZv/L6a0pAE0Ch9U8fzUAw3AZ6eq2toUmbSrTWaZg1tbWKaSMZ0bE8PX4EQghBMD5fQ2QaGRkhLJ754p6w34T4eDlu1gRYv9fYQOBM9x0KbX2+BBv2pd4+8hbMFwgIHmRtEsne/8tf2M7duzQGrAl+x9eadetk9+QBeC1QkK++xaHTqPv9d961/q5uBQI+Mmdtk3OB7cSc8lz4AwIenDaBBmwargmb6Ue33qI1ogg+LU1RNHAIp1Xsn3si6BOMtODLPwy6NjyxrvqmvcthPRFmsYGAFRXmW3SEWXlxgUWMDFpbw2Fb8c9/Wkdzk3U3HrGi5CjLzkyxtLxs275/r4XFBuyM88+1rTu32r6D+61abaii7Nqrr1TH5R07t4oEXlRcaJs2brULL7hEnce3bNmm4w0VjI2N3SLVA0ExB+zGOG66CENkX79+nU2YUG51dTWKmsBZ6c3Gv+4unPiQVRw8ZCMqX41Uv7UJEyZqgn10zWcS+WdkZ0qbYt2na7WDVVdWuWq5WFcGD2baQDeWqBjr6OqUYyV6wzjKykrkrKmq7Ot1HaHB79Qdmsao4eE2f/YcHYcK8sZZeHiEjQwO6xh0qNq1m2ex8nk8u9fbxcHijL3UKHgmk/7000+PGhXvaWxpckfAmChrb++Sg4mPSw459R4ZNc/gOi3TYilbxkoFI98RIbrv/ntHYRCMlIiKz8JZ4xx/dOuPBT81NrXYtJkzpKu9e+8eHXHBeGNi44QRJ8bF2cY166wbaGRkRPc+a85su+mWH9mzz/3VnnrmGVEbyXmEf6b1csVlruyfRQC+zNh5YSGqHefPna3O77//3e90rzRtoEqWr/t+/jN9JkyRN954y50/yTdEucTmj358q5hK+w8eUFEM4x0dRRurWFG99u/dZ7ff9hObMmmKPffM89owEORhM+MaHNtx3DhrFg0QA86aMUe8Kz4hQTkVqlM5Ts+ePdd+/9jjFhUdZ0TWkrMJRdZ7tm+2e+/8qeXmZNv8eXNCMFSEWqpt3bpdssDXX3udbA/n/dqrr4pSF0ZPxJiAHHfZpImimgIh/Pcbb9qB3Xvtsd8+bMrfYeMAACAASURBVIdrq2ykD1w2aP18KFhx0Oyiiy+xiy++xLZv3WFLT1oiHjgnP0TExB0Ojtj8BfOsq6dHY/6fnDWNo8c668f/+AclhDnJcBLhpMuzWj+bU7d1Abd09+h3SNayqQ+H46wdFMKxAifNdxwzsqesE+5BODcNIc1s/ry5CmCIqgmumDv8E/ZOvQYVv7Cg1NyA69IJyoYF40UG2EHCdPJRc4/YgAUio3Xa4uR4/bevs/zcAhtfWmxf+dpXNe6cBpJC8qrcT30jdR/5o93b4ayLMtvTY8fMmSMNj/f++bZFAe1EULTlInO+YK+Rh/DMJ+4bZ81zcNojB8Zpm5Py9/7r+2JqwbqiP+fChYuEVpyydJnt2rdLGz++kjkMW/SVm4MA90wizoOuMWA1RClM7iA4bFebzTlmhuVnZ9hIX4998O4/peGbGByyuPYmS4mOsOiURNt3qNIq6ttsyjGldqS53opLxtnBA/usp2fQkhLCpeWMlnLVoSqLiYmyzu5BKyubYrm5BcJEcQ6+3Flc3c42a23ttrg4EgOQ7s0mT8mQ6D27FtoP7ohL9nxAyR+aHlAgsHbNRsTI7KSTTlEDBDYjIlt2VzK9bApMXu9gr912+222cf1GV13ZP6DroqRGAgPjIBMMhtfe6eQ7qb4Ej84vzLOKyv2iEba1OpEilb/yNeKUyLLTM5Tg4vgPC4GTS28PtKI+4WNEtRRC4OB9xZScZohTjKOl2g8DIkr0+hiKAM3xZHHW6Fkrox2doM9FqYykKL9zyTXKaF2TUSJrjmWZWal26Te/Jiel6w0Pk7Fw1WptHYpknn3+r65TTUycLVy8SBWlOOuDVZUaj/yCQkEFaUlJ9uLzf7XtWza7RI+ZCjOWnrrMegb67bobbpCu9EjPkGROL/3aN2zGtGnKE8Cz9glGnhttkJnTZ0gP/He/+a3ux3fUxkGCJ0Kfwlm/9Mqrztmw8jmWfyamc9sdt1teAZWrVaLu4azBjJnfrNR027V9h9108402uXyivfLCS67qcnDEIgPhgrxwMhHRMXbBxRfZaacvF1XPN3MeocQ5Pl76N2hS0L9x9jFz7ZFH/2CRMXQucjCId9a7tm60n99zp5UUF9px8+dp/jj1hEVE2cbNm7V4v/ed7wrLFJvmpVe1WaivXyDKegcGrXzSRJ3C8EkUxVTuP2CP/eYRqzlUYYk0lQ0fFjulb2TEunt67Ytf/ZoYM1s2bbXZs2ZZWkq6aH7MCwFBz0CPytvb2tvUCIPxw4H+T5g1G7WHQZpbWuyJJ//4L86aIIC5G4Z5MTxiAQu34cEhG+jtkaOuOXxYjt3znEc9Wug/CP6xTv0XOj2whO6792euc0oIlgJ2YuzYXCjMwWakX52a5pqP0JU+OKRgg4Im76zpSTpEI2ZYaMkJ+v01112t9V1SNt6+edmlctY8A/aBg8YGm1tbtcYJ0MhtAF34Yjj1cS3ItxXvf2DBwQGNHY6cU7GLG8KVUMafEQizthl76c4UFo6q+FGJ+/Y7/1BRHoEc/H2Etw7XH7Fp06ZbTV2NCn+QKshKz7Sw5V+/McjgEPKzuBHmGbQRHXEpEOACUFsKC3IsMz3VujvabNumjXb4ULVlBQI2kZb34WZZ4wpsxfpPrb6zzboGhiwjL8NmzJlpGzdtUCNbsvhTpoyzAwerLTEp3Momlv0/fL0FeFxn0jRao2GNNGJmyZItM8XMFCem2GHYJBtyYoZwNgzeZIMb3pATO7Edc8wxM7Mts5hZwzy/q48m397vv/fqeXYj29LMmXPet9/u6qpq1NY0wu/Xo1fPvrKhLhZdkAyLJ40iMbaJ2o48yJZWlzKg18+ZjtxQfjmtxtHrIzoO5eXVYkDFRhsN/Zm1c1PodTSIsorQhg+egh5uCh5MhnA9tEYtHvn7I1ixbIWUKZMnTBSxg9PukoyYQhp20+k7TdjG4/fh/gcfkI5wfHwsXG67ZNYtTc0INxmkQUjoh8GaGTIXMMtsNiH40Mzhyjw4ysuZQRKe4PQNLkI+A8nqIyIkoyDcwQVL5gJPZQb1ECWJf9aHGxToJDNNqHv8InVPGV1VKxkrs22WXMyqmZ1yUZG6x0MnKTkOU6ZOkmDN+80vZiC8T5xmzWvq1aev/L3NrozQosiCDA5S5ni/nC63lJV9evTAzm1/4gy5oS63lIUMMtNnzJTD/2+PPAKny4mIcDMcdjvmzporAZeVy9atm+Xw4iJn0sCRVGQD8HOEFIz8nhAJze6pimRD7osvvxS8mUIUaSLRW+Qmo+PVN15HcnIirhffEHUim+W0PDWyEak34uKFC3jrrTdxS6/eWPrTz/LsGex46HGmo0iV1Rrccec08T0RTuyE8Yqs2etFuLEdBmFF1KoE66++/f7/yqwFBrl8Ee++9Ro6ZGdi4C19/2JAqLXKxBLey3lz58taY9BY8vNSSZT0HFmnCqKl1YKet/TBnl275dDaun4Diq/fwL8//BRXL11AelKcVKosRe0+j2T2d0y7U/jtHJQxeMBAGaJMdhEDEnF9sll69+2Larr2tTtC/n8Fa67JA4cPyWHNKu37n34US1l/gNWHVgIxR4aFBQOIj4xCbnqmMJxYgfiCPvy4+CeBQWhwprBC2llXoXmNGgV2YwDk8+ea4/p/6YUX5c/SNKb3e0yMBEMexvSL4QzDuPhEjBw1RoQvCmasfEbep5BakHuOr8m1GhKdEabg5yJ5gINHLl8p+itrZ5Dl+j9z7pwEaUJ+obmwXGO8Fv49GUlHDh5CNHshLmWKOV+T94h9IQblkBsn9yrRCl5DaIQdf/a+++8RYzYFOTAKlk6IhSwdmVFrtUrFrQxRyITq9UVfBLmZmcrTpYvgvaj1VCp4gn4pJYghUVRAnm7RubOCz7rtDnS7mcrXHz+D1OgohIUbcfDcKUQmx8OpAjThBjTbLDJvkd19illorsWLysrJRFVtFRobWpEYlyI4KBkaNbUc95QrPsJFl86jqOgCYuM49ofqSWKvBtnUEZHKxGwOyaVZfF5eR7mh2//chXAjG0gNuFxUBmM4mx9eREcrMw/pjkUjJ37xpvLErW2qwbS7puGrL75C0OsTC1F23tnwZCeXWS1ZB5yowkyzobkJM2bNFMyU5QltKv0Bj7ATyHsmPsjXpsENH07QGxCaG8sv4THbPe2NEpPMemQpx4w5JNNlJsMMgouUC44LlBk4mxw8ZJgR87Pyz8YIZYo0T0IfWREGgygYeUjQRIsNDH7Ppsb77y+SJp1Ivo3KfDp6g7S0NQlPmwuRC50ULOHUtgfrnLwOygESGSXZNKcsc7o1m3/cTAyUtNvsXthFHPAO7t0nzBouXhohzZo3D+cvFWHR+/+UhUr3sOaGJkyf/rTwoUmb2rN/D1pbLfK+zOLJP+dnZBnM7JnXRtiKQYCHOfnjpHSSb8tnxbKeMIgYNRn0ePGVlxEVFSnBj81kOQjpIa3VCY2S02LefP114VD/uvgXyawZwIgPa7Q6uPxe8QhhoBb6Y3wcJoy/7a+AEMmGWFKSXBefdc/efdoza5PMBJXM2q9g1lcvnsXLzy9ERnI8+vbpJeb/IU7voSPHcOZ8EWbNnSM4J5Olr7/4SthA0fFxoshsam3DkBHDcWDvPnmWG9esE0HLZ+9/LEwTwpMlZddhiIgELZMioqMwbNRowUaPHDmK8WPHSTbJClR6Gez7mIwYNXosistKJaj+NwwSyhK17Q1GNrvYCDeGR8h9/GHxT1i7fh18/gDUtC9Q0QZVA00AUrV0yu0gAYwVKtkfvyz9WWkwEkIiC7qda00lr2TyaoUHTYobAzEPZWb/L7/4kiQoXK9cBx5xzFOmJrHhTtfP9IwsjBg5VuaFimpRrFYVPnkIVmGgU9z2FLFYSHzFrLdrN9odXELRpQvyMwz2rNj5c9/98INcDzFrBmc+59Ce5HVRJcshxi0N9VK18D353kwMJ02aKMGWP8d9zbXMvcnPRhYV+2Bc52+8+Ro++Of7wvfm9adnZsg64LWT08/5lKwOeXgxeVH9+uVPMtaL/s28YH5P7wTSstqsCt+TXXpiU/w30p7S01JQfOUa1E43EvxBFGRn4+y1q2j2uNBlQD8Mu30cblRXYv2WLSguL5MTh4s+PiFWKbXVatwouSG+Gl/9+xsRprCcKim9IbSyzMxUJSNvrpeSne5wDNhVVW1IT2f5Hi8BiJLfpgYLzp+7KF7MVEs+/9zLOH/uAnbv3o+aygbhdvKBu2jPJ93ewYITV1dUID4lEUnpibhtwm34/LPPpYEzYugwRbEFtTw43nSe4qSS8XWI1T72xONy84n71VZXSdbgtNsE29WEQfHMMChjjzrmFUgnv6aqVjzD46JJS2QwU5qc5D6zFA7BGzxZGZB5n/h+UqKqVPI7ocyTBw//HB5pksWn1RPGUNzByLPmz5G6N3fuXHkdBrbFi38UmphkKyaFLtXS2oDi0uvSFwhJhFUh1z129tvaMGHSZEVym5CE80UXQUUaD/NlvyuVCD016J436Jb+OH/6jGTX5DHz83Tu2gUz586V8VpsSpHkT5ZNfm6ewCBs0F64clFwW74/FzWTApoi8bOEMmu+Vn2dMljVfZMLShiEUAmHt/65dZv8LjECNssoFeeEcI7lYrBmMG+gyMuoh9kUIfxaZqYL589DSlIyNv+xXgnWXr9Qutj8c3jdMlD19kkT5bCOi47B+FtvlezU7w0iKlKPtHbedn1zE3r2vkUya43eBK8fghuTJeCwWVFXXoy5M6cjIToSfXt2Fy4+P48pPBz7Dh7EyYuX8NSMmZg6eYpYvPIAUut0YGOvobVZslIGVq6hluZmrF+1Bg01tfj3R5/h1PEj6N6lAGfPnoY5Ph4BtQppWZno06+/BGuugdvH3waXy60081SEwJwwRJokI7144bwcTv9/wZpT7emLzokorVYLfvjpRwnWxJbZu4E2DCaDHtqgCvHmaOTn5MJsNMHjpgZAjcW//AxPQJmqEgrWolgkzEOHQx7erS1SwfKwDU0Uem7hs39xp/k67IOEqk5WmDxAIs3RmDDxDugMxv/HhBeu8VDw5J7nWmLAY7LA1yIsybU1dNgQWFtbJLPm9XFPEWvmz738j3/I35ENEhJzcX+HxHIM1hfOnkNjbY1w5/mZGB95mFBZS7U0415INMODgAcEh2kQ8+dB8N6id/DBu4vYvhB2DePBvfffJ4kYk0EmzoROuVeJfqj++cCTQX4wUotIl+IN4YdhGk9ajzQdbVYJ5OzYE3dh9hhGfDYIuG9OjyBMUdbciPMlxZhPP98+vWCMi8VDTzyBqrpG9O3fX7qjsQmJchN/+PFH3PvA/aitrsSnH3yIHp27gPMEAwGP0vzSh+HylfMIN+mQnp6C02dOonfvngLHKM0yvfAwu3fvCZ9bhUuXrgp+dfr0Jdx15xSBAJi1X7p4RQ4bYtqk8PGzUG3H4CuKIDWQmZuOSVMm4Yt/K+5uzKBETuvxyw3neCRuFGaWgpnZrJgy9Q5pElCN2NTUICOHmhsb5J7RUY3/xm42b7qjzS5skIy0TKU0c3LCTqSwS4i9k9LIZmKIQ8oFwcUmvO12/qv4efyXdSW/l0w4qPjoUiJNUYzgez7FWIbQC+ECLgpmsMuX/ybPSZgVYYopjyrMj8bm+nZRTPuE5nbM2iW4ugN5+QWysKOiY1FVWyPBmuwNyry5MEk9Gzp4MDrl5YuD3r6dewXyYoDo3qsnpt1zt2DPL/7jVbkWZlxc8DOffkYMl85cPIudu3fKe7AM5KIeNWq03DOuQ47E4s8Tg5fsrF1uPHz4SHz+2b+xYd0aqNm45Ry8QACZebkiR2czmmuEnXexX1WrZHRXxw75wl1/7O+PokunQpy/cBbffv+twH8cAuxrn1UYCKpE6TZnzhxER0TitrFjpOlq0uvE4pRTbjh4o6K+FkkZWVi17g/YHB6BQuhX43W4EGWOQPnVS/jn268jLTEOuZnpUnHx0CGj5PzVq9h3/AQefeIJ3Dl1mjB/yH4h7k0OMJkUdrcTnTp3kYDZ0tiE7Vu3ofjqNaxYuhxXxQI1VQZQ00/CQYWqQY9Jd0wVnxIKo4YNGSrNKR0ZOxQ5hKmkkda5W3dhd9CnXAIK0xNa/bbjr3R743UyceB+IX+bCRwNvJatWI4wlRoqsou0aokF8ZGRcFlsuG30WDTV1osHCvskS35dCpePvi/KgNlQb4KQFHsDfJ6shphR8ouBks/rk48+VmTi7da5dptN1gH3PqslepDnF3TC7ROmiHAkBOOFWCWMMyGGSIgSKNB2IKBUvoEAUlKThRDQ3NIoiQl/h8kCf/6DDz8UqJTBOoSdM3kKCbD6DxoomHV9dZVUfLxOXht/57PPPpOGdEgEF6oWeG20OSDMysDMSTEf/fMD6QsSTiIEwzhJNhq/eHiH5q6KGnNqXvegk0NXDUZkpKeKGojlfmS4UcqPhGTFrJwbl0YpDNTSyPP5RSiTFR+L1tZGXK2uRElLM+a9+Tri8nIRkZyEuS+8hKLrN9C1Zy/pUHco6CReFxs3b5LFZG1rw1svvyxskw4d8tBmaUBKaiJSUuOw/o814l2Rm5sl5TqZJCGdfSjrunTpGuJjUlFdVS/il+Ib1RgzdoTIpGtr61BVXi1d96TkZCmjuRgZrEOiGEaV6HhyGifg7Tffli42M7Ydf26Xz8rSjMFTxBfSwFA8rx978gl5aIRB2CB0uZ3tHWEb6mtrJShWV1ZJVv7Y3/4uD4blv8fjFSaEIkChX7Zi+kMjK76ejPVJIK9cqWK4oEJWi8JNbZ+UwX/nl8IuBhwu2qS2U7CCSrNw7dr14qEgGcTQoVi5coX4VnNBsQ8gnfeAW0QxCuNGKR3ZiGHAtFsVVsvgocPkvyyDCYPQa4JYJ4M1r4efYejAQcjNyBLLz83rN7XDBV6hh82dNw/VdbWY/+xzitzZ6xXK3sK585DfKR9HThzFjl27ZANxo/DfR41hsKbXSx2+/va79izb8leZS7rTiGEj8fmnn2HjurWSrfLZ8DNl5eRg3oL5EqxJ3aPUmhg5MzkGc3prNNTX46nHH0ev3j2wdv16LP99mQxRtTsVJzmubwKJ48aOxb133YvkuDjcc+ddiDIYYKDxvMOO5Pg4gRw4LtXi9eCHxb+K70J8UopI9ime8LudqL3ZTGewzklJQFZ6CkghlGGvgQBKKqtQ3tyCoaNHS1BlsGZDlBzrtIws1DY2oNVmQcfCQhw4cFAEW39u2SpzA9esWI3rl4uQmZEi4iHaqlpcDlFW0s3xnvvuxf69BzDtjqlifRz0UdHnhsPlFkHHwKHDUFNbC19QCWCUyEtG+l/Bmocrr3Xn7l0iiKIimYMiGKxJF2Nm7PYrzeTYyAgE3V5MHHMr7BYrwvWKxfEvv/4iuK8cpkFlyrlUF+1eIGQIEUrhXgu53THuvPLSy4qXR0KC4uZnpfWqAhew8mUClZGZjTFjb5PMmnsqFIz5Of6bysff4Zrm5+TfhwJraloKaqsqBX4NDaggNsyfeemVVySJIjzGpIufJXR9/Ay3DOgvNgRsMHLEAV+b/841x4qPECfhnNDhw2vnv7Ny4jPmOmdmzQY63ROTUlIEl+a/8/qYlXM9sJfHOCLwzpsLXgoyK+R4nGGDBgm2RwymtblJMj9mNxRzsEPNKTClN0pRW10nFpzmgB9RthYMH9QPlyrKoEmIQWaPnkjt3AmtNz2n//Pzr6ioa0BcUgruvuc+5HYoEBnzho2bxQO5qa4WP377NbxOG+wO0rJ8GDFqMNweGw4f3o8wdRAGo0YwbJ7MxJDpNcLMlx+2vKwODivg9wFms3Jjbuk7QB4as2sGbQYIUvpKrl+HzmhE37695YYKTVAVgMagweOPP4ZPP1RM8u+/7z55CDTjJ1bMU5VlMtkmxP2YHcycP09uHi0Or1y7jEhzBEYOH4GDB/djw/r1ssiuXCoSGGLCuNslCFF0RLUkgzWvk/RCYsiKt7YSrPle/B+vOeSRG1p0vLYQ3vcX1QnKuCb2FVQqZQIKxURcGCtWrMSLL74oi52NvCVLfhYTKZEkRyk+IjwEyytL5d6GSkfpqtPu0uaQn+3d95Z2iboBJeVlOHzoqPCh9+zfp0AqBh1GDB6MnMwcHNl/EKuXr2qXgHvQ95b+WPj8cyivqcKs2bMVQ3kKQtTAC88+JxnEmYtnJBiEgjU3wqixY1CQ3wm19fV4/18fSXnKQ16Z8aTBy6/+Q+73Z59+iq3r10vwZ7Dm71LoQKOeCLNJnjOpcEw+zOFGafrmZGTKwIOnn56OQYMH4IefiMGugcvlA1ljFHoYjJQv6zDx9gl46L4HkZmSgi8++Rh3TZ6MY4cOYfF//oPs9DTMmDMb1W0NOHLmNN5Z9CGc/iCMETGSGbMR6bJZUFl8HVs3rMWYIQPgcztEyMJnS+w8rUMeDp09j47duom7H3HY1StXSXM/KS0dTZZWEZV17Fwojd3a6mps37INVWXl+GP1OhRfvYq01ESUlt1A+M1BwlYyMAI+jLttvMypPLj/IPLzOsDtcCM5MUW8ru2snhHE7RMm4cKlIpFnC/ukPRNlVcS1TQqcBOsos+w3ythZYTPQ/LZ8mcxtJHMmIjZKEjeTVo+Ay4ORg4ZI0kNKG/foilUrYXNYxVFQKkJ/QDJXit8Y4Cgx57+x+pO5qu2ePK/941U5KBi4mXAQopQ1a7dL45x9IJ3eiAcfelgUsSGJOX8/5MsRqkylt9Ju0iaQSvtQEWUafDNKy4pl/TEohhhgz73wgmTJXOuE5/i6IRk97xWDNWmUhEHYo+G+DQ3AoCskK3Kl8vT81TjldZBH/+233wp54Kuvv8A3X32Ny5cvyftSgs6snDGXPjVkrRFSJCRijoiAatrdDwTbWppFXnvrmNFITUyQBcAOJxkXyiiqCES3C0327t0vzauykjIkasKQYm3GrUMG4MS1y4jOzMTou6eh18gRuF5fh5fefhcWpwfmmFhMf3qmCFMIAbBDz8y6qaERr7/0EhDwiuItOiYc99w7FaVl13D+wml5SDReoUKR97p3724SRHlQkEqn0xlx5sRl6LThYnjEG8oRYlQvsoRgM5IwAR9QY10dElOSJODv2bsLrU0t3PdCG1r4/AJ8/vkXklU8/OBDsiDJYLnzrmkiNf51GVkYSsbJwbGz5syWB9mtZzfJMtk8vaVvH+F/7tm1Qx7S3t37MWPGk7hn6t1S3piMkbJgyN/m67CsV5zGfAKliOlTe7Dmog5lAmJO0940CWUMITyOMIgEcQ09fEkJ84nMnveBE91pT8rnRxzu99+XS7bJQyo6JlJes76hGm1W4m3tEIiMM1Ooe4RBuDGyc/MUupk/KFPsOYGeCkYG66DfC1UwgFHDRyAvOw/HDx3BupVr4WYG53DJQFoKjiqqKjF73lzF6D7gE1bGswsXClf+9NlT2Llzu2yW7LwOSmY9erTg1twoi97/AE6XR0Q3opTS6PHq66+JvexnH3+CLevWSbDmxuSm/9/BevOmTeKcF2OOlOyxS8dOOHfmLGbNmikB4ufffsHqtWtkXTnZFINiJEaM9s5p0zB+9K0ozO+AF+bPR0+6BJ44gatFRUiKi0Xf/n3h0QZx7uoVLF6yHAZzNLwBtTTDSbNzu+yoKb6BX378Gt0L8+GytcHrdIiakJ83PjUFzjAt8rt0xfhxt4qz2/f/+U4yTfpiC3bu86Jzt644sP8Qqisr8efmrSI337j2DwnWqSlxKCkrgcaoF7jBFwaMGz8WDz/8qDBIykpLcfrEKdTXNkiDncE6v2MnrF6zToI2+dyhYC0wCDecHKjtMEh0lAwbYLCm5S8HJHDAMYM1qYXEo0W4wgMuAPSjpUCQsKrSs6GGgR4bXr+iOFTsBiIQYdAL64YNTwZ9+sswWHN9MklYMG++MpDZZpN7RS8c/h73Hf1piFn7fUFMvmMqOP7MoDPKe4j0W8Nhe2ohEJCAQCof/8zkTJqtnAyjUtSXFC8xcDLRYbAOKQ3nzp8vFTitKEJYdUiYx89FGIRJndNqQWN9g/wem4LcO3SYJD8/BOEI/NfuzMkxc7x//DNdNN995y1UVlZIz23gwAF4/vkXYDQaJM7w769duYbExASkp6RB1XPgsCBl5omxMRg0oD9ioyKQn5spN4xeyWSICG82TCvGPlevXpcBAw0NjUgMUyGlrQG9O2SjxmFFSWM9Hpg9E9FUy8XF4f3PP8OlqzeQndsB06bcgZycXFHykWDOphR9Ab754j9os7QIkdxmb8GYcUPR1FyDdet2SiKVmaVYJyo8SHaGbWLEzwy7qdGDKFOU0PWoLGMwo1iB2BI7rkojT1E3kQbIYHjr+LHYuPEPCUSU3zIQEdv94IN/wWmzS/myZvVq8dh49NGHJZtbsnSpXKvLTSZKJGbMmiWCEzYY2WjgQzdHRkij8OD+vZIB7N+7T07X++68W+FfBngNDsSYY+TAYsOTwwN4srOC4UNmuRXCrKVpBiiOcO1ZdUidFcq2CYPw+skvJRuErx+ySF21ao00M9iYIC3qxRefl0OFWWZaOgczmODxOgSz/h9fg+D/BYMUdukqB14rRTKtLTJXk5S4nXt2w0NYRavB8MFDkJmSgWOHDmPLhi1CqmWPoLBLZ7z62hsoq67ErLmzpQnIIEYu+vx5c9ExPw9FF85j964dIn3OyckTq0tOOSFWXl1bi48//VTWHd+f3GMq6V75xz8wZMgwfPzRvyRYk8kk3f+AHxnZ2eBA3cj2zHrzho3Cm6c1KYM1RUqUuc+eNVMqjmUrl2G5mPY44PYGoQpTS2YdGR2De++9F1MnTkF2ejqmP/4Y8rOyUHLtMiyNTZKps4npUnlxvbwCa9ZvgikmHt5AGCw2ZXpQkM+3rgYfLnoTWSkJCPgciBP5s1EOEOj1sPnDkFdQgLvvvEtw6c8//C+95gAAIABJREFU/1KCNVkYTq8HxohIGexLNVtVRSW2bdyK2soqbFy9DlcuFyGLMEjJDQTCAtKMDNNrMWrMSDxw/0MyRefCufO4cfk6nDaHVAttVqfwxvcfPAQPhTQarVAEWcpLMvC/YBDuJQqLGKzZWGZzcenSpQhwXhSb6GqVJCdRxnDA40NGUgp0KjVM4YoTHgdEMFgzcPLPfFZKsDZKU42CFRpP8eDkezEws/QnLMRkhsmGSM4TEpT+jNUqmSchMq7haVPvEliHwZr7gMGYwZrB+L//zMOHf2YwZ/A26sOlZ0WYg4kR9xH7YaHqdcGzz8p+5kHCQMwYGCIB8OcHDhksmHXZjetoa2mV3wvBmOyZEDkI0QgZh3iP+NmYqLIy4GuRusuqpaGxDokJyeKv/cTjT4HTpag3KSsvkThBtg0HmKu65HUP0msjNzMTHfOyBYsryM+V0pgfjtJHNluq6+px5uw5nDl7EaUVleJ4F9bWhJEZKchNjcWVynIEYyIRnpqC1MICXK2qwPYD+2XRM40nbWrYoKHiC8FNQ0xXqzPizx37odbQqS4o04qHDe+P1LQE8a0g9XfX7p3ywDhBhv4c1VWc6A0kJcYgJjoRJdergKBycrFpR8iBN40blDdJTKBiOIjWJoyNUWNHYt++vXJzRcsfAJ5/8Vl89vGnYib18N8eUnjVbTYZRcVgz8XJbJ2YHRcMvYu5oG6fPAF1jQ3Ccw74fdLQ2r1jp7junT97Thgwd02ZiuTkVMRExSikersyxIAPg8E61KRkacxFEZquHhKW8GdDlCSJ2u1NEuGSBpQhuXanTRSMQkf0Kp7YBw8eFuEAv6eEdeHC+UhLUxYj6ZBc9G6PHV4/OaL/04whG0R6FDaHHGjnLpBpEyHZrfQvvAGpJg4fOyrGVbqbtgKD+t2CxJgk7N+9B1v+2CqQmtPtlWD9yj9eQ0llOWbMnqEcOlSt6TR4dt48FOTnoaqkBHt375RDKScvT7LbYSNGITsnD5V1Nfjn+x9IdmmxOgWPZTOJqsjBg4biEwbr9RvkGkKYdXZuDpgVkVctDcat20SxmBATLTAWhxMcPXwE82bNksx/1ZqVWLb8d1i5qOjMpqfXtB56g1GqP2KpuZlZ+GDRIvTv0xNH9u3DgT27kZmaigGDbhHrhBsVZfj2h1/gU2kR1BjgcCnMI1aMNy6fx3df/RsFORmAxw6H3UbtjjT0TFGxaPP4kZKRhQfvux8H9x/AV199I6ZUZKY0W9pEQk7s/8ixo6goK8fWDVskWG9YtRaXL11EbnY6istK4Al4oKKyVq/GwMGDJFFY/tsyXLl0FU119bC0WEApITFrvdGEK1evCTXXywz0fwVrXjrZSswIuR43bN4kWgZWLuRY/7xkiVB7dQYDXEGFAaH2B9BSWw9nqxVeuxNhKsX7mdAJ1yBjifCc2cDV6WHU64V/TwjP7fEiLV0RoHGtc20mxifI3uVriE1pcrLiUePzyVrhWmfy1bVLd8WrR9vueNmenIWCLn+G3zPw87/8TIQrGCcY7Dk6q6auVv4+xDbh5+FnJFGAnGfuecagEM+a/x08bKjIzaNM4WImFxpGQsiEgZqsrtBrshoITZ2hroCxidfLZIHMNK5TNrPpJkiDMSIKfD3aRZC6x8/fv18/qH5+flGQIgHixhZ6BYSpEB6uE3oXsbOKmmrh/xkjzahpaBBv6zabXbweLLXVyIwIQ4+u+bCHBRGVlY7j14uQ16Mbjl26iJqmBlmzDNZOiw2dC/IRY45CWMAvDm0Wmwc+VRQio+Nw/txZgSWSUyJR2LmD0PUaGmvlQ/PD6bR6MWQiNe3cuYsiqCktqUJ8dDo8HiXz5hR0sgj4QYlXWqxtQknMyEyXpp/DacOgQQNw8eIFeQA8pFqbWqXj/8lHn8jDePihv4knc2Ndo9CJeJOJu0WZY6Qk4k1msOZieezJx2RD8aRubGhAdXWVjKmiCmrb1s3SEb511DjJAvRavSzqxrpmRVZNqp3PLThyQ0Od0sRrN6QJEfy5uJnBCz+2veEY+l6YJX4lWxFDIa9yD8JUisiAohsuAvJMuSgzMtKE/sjfT0pWGiapaYl45dWXBAZh1s5FH5KbEwZhGffU088oWGIAomDMzsoVqtXJM6dFDEEIbcSQwUhNSMO+Xbvxx+oN0NKK0ulBpy5d8d77//xfwVoZLLpgzhx0yMlG+eVLOLBnDyxWm7gJMrPmsNeMnFxUVFfh/Q/+JUHFanNJsGZAJY962LAR+PTTj7Fp/R/QqpVJIUqDUcmsQw3GXTt2yoJPS0qUph+D9ZFDh/Hc/PlSdTAQEUdssVgky9RSvsyRbDeH1E6cNEU2XreunTF/zhzF6+PaVWhUfnTK6yBTsVua6yXj/23Veqh04QiPjhMfFVZMfk6e97vw4sK5CNcAMWYjIo16xERFSmAoLa9EmD4SBZ27Ys7MWcK6oIUmpcyc3NRis0gA7jegv8wdLC0uwdYNm1BXVY0Na9fhctFFIQXU1NXAp/JDazRIhs1M/O5pU/HrkqU4ffwUeABbW61Qg9JujVQqRVevwuZ2IsiqtD1YSxX6/8IGWb9xgwRrwiZ/bNyAn37++a9grTEpmgDKzZuqa1FXUQk/HeLakwo2v8U3oz3RoP85s3iyU7heTVERIv7Q63V/jXbjeqM3EYM175O4/1FXYDTKOiVsUV5egejoKDFyCvnO8zpCuHIoMPPf+H3od3n4UNBGplfsTYoc2Sp79ytjyxiQGcT5s2fPKzMvua54SDBwh8bk8QCg2di61WvgsTukquZ+CkGZxNp5L0NEAAZb/h1fh9fP1+J1Mr40NDVLI5GJHZumFIGJ+6VWK1Q/HuA8vMaMGg3V23c/Fjx+9AjM4eGCJzID4aYOBL3Ch9aG66Tr6/VTvUNzb+YEWgXTtLRg4C2FuFZchPicDAnQ4+++E9rYSNS0tOCnpb/A5QpiUP8e6FjQAW67DcMGDcDpUydw9WYDrqXNhep6P9Q6ignc8HhtMEUYMG3qRGEqEMvlzWbQIKPiz+27hU9MBz02hI4dPSnBmt/zA/JmEqTn9+QnsrSOiTZLeVNbWy3BOScnS7xF+HDYYIg2m/HgAw/hjddfF5e/hx9+ANzgLON5M/kASBWicIcz7rjAZs2agaaWVsyaOwstVos0YQinki+8Y9s2pKWnYNOGjZgx42kUFhRKx5feJwmUjJIFEqCfgFqxq0xJEBxObDxNJnmooez5vx/4fzcYpVHTTt3jtBhSoBQVl18mLRMv5lgvHgq8dwxcit2kR+ABTkSn42FObgamP/3Yf2XWis8jh446bGxGumSUGNcBBwOPHjMO2bkFKK2qFEcw+il43Q5MGj8enXILcHjPQaz7fbWS/dgdKCjshJdff1WUnwtnz4GeTSxeuxp4avYMGYTaWFqOg3v2weqwo0PHTnB6fRgycrh0+klbeufNt6DyKcZdYi1x83B6+bXXMWTMGBlMsHHVKoWPGwxIc43Kstnz50lGeOP6dWxevwENNdWSHdfdbNBR0Xf48EFpvnbr2lVEPhwcUFvfIOZKenO0OOKxrJs4ZbK4n7FSmzVjhsA+5WU3YGu1olOBMkiAZko04lm7cQvcgTCYYuJgsSk8+GizCcWXL+OZJx8FvE5kZyQjLjoSyYmchajBsVNn0dBsx6gxY7Do3fdEUv7Kq4oXizk2Tqa4MLNmsGZjl/zwLRs2yeAAsm6uXLqI+OQYtLQ1i/ET4QCXz41u3bvi7numYNmvv6Do3AVoVBqUFpfDbfch3BgNp8eDktJyUW16WZW0c/nZxAutLV2YTsQ55KYzWHNcGJvr6zdsEO40119IZcl1q/IEYGFDrqwSYYGg+Jhwj/HQItQgohUqAD1OeQ9i1772piMnypNOSHyacv5wDqyNipYgxQDHpIDwCQ/jyIhwWdeVlbVITo5H58Lu8mc6LxpNJui1WnEtDDUR5SAh9NaetZMswWDN3lVsfIxwnleuXiXBk0G1a3e+nhVXrl2VQ4hUXSZsTHyaampkjTAhHDF6FJYs/glhhHdU9AdyyvhCerQLP7ulRd6T1xEaxce4xGfLxiETSho5Edbds2+vZNbMuqk8pf0HEzy+P2MP7+GkCZOhunfs6CB/qLmhGSa9EeE6vZQpnbt0QqulRTaypa1VNq+aQSaghSaoQZQhCuYYE+z+JlS31oiPdVWLBfNffhYVN6eTHDh2DMWlJdJAo8XKkIEDEGU2ITcvE26PQ/BTi9WFHTvPwu7wIS0lSVSLnJbcuVM+Iky0R2yUwMtgRpyNUAwzPM4EJFNAG6ZDS6MVHgpe1GHCc45vn2LNjc4MMD+vQDJdMjV487hBKSJgI4U3jAHz+edflGkt/CIPcu3qNXKzOdSVpxuFFRJMIyPktGUQ5k0mhY/Xk5iSLAdLU3MD9u7eIfesvLREeMP0df7995UCG7kcbhkxRh8AwiwKb9MJr5cNR6u8PzNhCT6kuMkQAE5sVihLvH4FvlHKbJ6+BqNSvjFIu93sPCvUPYW+WAu7w47oqGhp1nBgA2EXszkSdocVmVkpeHb+0wJBUUnGDa/RKY0hKjIdVhvocMdDgE23QUNHItwci/omC46fVWwl/W4bptx2O/LTMnH59HksX7xEGkflTQ3oObAvFr70PGpKyvHZi69B46RFagDaCBNGPnQnsgvzYaluwM6tf6Kspg55hYWwBXwYOHQIevTsjtaaWnz06mvQOTww+jiUSAW1zoB7n3gMA28fhyVLf8O65StgUGmlsrP4fUjIScWcZxfIfSxjJrr2D9gampAUHQ2v3S6HOaf7PD3jGZEbH9x3BO++u0hgjxaHQ6wvfWq1NMUHDR+K+x58QNgA9957t6zZqvIK+Lxu5OVki/y9pqJcNuOmbduh0hmhCY+A0+2TJIOy++aGenz75efwOW0wGTXQqqgG1QtMc/DwUZRW1IrpEm1dyR1+4803xes6KytHDKRIA0zNyEBtZS0uXbyM5b/+LnzvDes34tqNK4hLMQvv3enwy7SR6BgzomJ0eHrGQzh4cDtOnzyM4uslqK3mPiE1j+ZH0Thx/KQcSg5QraxMOxGL5HZDJQ5RIP+ZQXPl6pUwR0fBYDLI7M3FSxbL+mMAZyUUFWmG36UoNk8dOYao8AiBOpnWiVOeKVzgEDYTKdwJhlycNGrpCU296y7JZmU9IajMZ/X5JXGhR0xjQx2OHjqIcFoBeD2yN5vZlPf40atXX9FAMPhTbUhfElIfdTolUIouhOyT9qqV1TlhEPLYORl90+b1UkmzJ8Vxhn975FEYTZHYvXevNDJppMR92NhUj7rKShEscd8+8ffH8PkXn8BltyIhQXH+pP9QRrpC/WPvX4E2oyXpGNCvv1AB9Qat/Jkc9CeenC4UYfaU6LPDL1pCM24Qfua9I6ZNqwgONVfFJ0QHKSDhmWo2RSJcS3FKAB075ksDioGVSiwf9e9+FVTuAFQewKQxyfBabWQQ16uL4aNTldWPcLMaKk6Q9iljsYih0vc9OoqetQnIys0Q/nReQR5KSqpx6WIV6hvakJmeiuLr11FXw4EBWoRx6Kzb+Ze1IA1qaGxlCFeJqX1qKn0CDDh57LSyMbz0A3CjY8dCUV6ypOFJPXzYSIEY2tpHwLPM2bHtT7kxDELsvLIhwGDNz03KE9kgDOL8nq8RmmUoWacvgHffe0sW1vgJrAAAcwyzgDaUFl/H0WOH4HbbBRfV6jRIS06SeYgM0DarA3ExiUpQbZd1017S71emyHDDhGbYCR9Vp5P34XX9d7AONR9Dvt4iFw8omQwpfPzdhvqmv5owPJQ4Oo3ZNDdFTKzSMOmQm4b33nsNYWpOqNbJgcf/Cr/baoPDZsGCBQvkXup14Zg09S4kp+XiSnEltu9RRj25XVbcM3kicpPScILDWX/5DQY20GytyOtagDcWvYW28hp8/8o7iPQEYWKjx6xDx0kjEJebgdrrlTiwZz+qGxuR3qEDbAhi5NhR6N6jG1qrq/DVq28hOUyLLIMZMZxUr9Hg9gfvRZdRw/DDz79gy68rBV9tDfjQ6HciJjMNMxbMlQZd+Y0SbFu9DvaGZiRHKcG6a7fOKLpchOkzZ6Br927YvmUHPvv0S9ngJJeZY2NgYWamCRPY59HHnkCH/Fzh31dXlMPl9CIjI1nmMzbW14qxvzk6BjtulrAagVB0sNmZjHBykB61lRWYN2smnDYL0lISkN8hSw5Jh9OCffsP4tK1Ehlwu2jRu8Kwef7FF8THJi0jQzZoSkoqMjOyceHsBZl/uXL5arHvXfn77zh57iRMMTpp/JoMcUhNyYRGHUSEWY0FCx7BoSPbsXPnJmX6kkOLMyevwe82QKM2oaqiWoZChEUQjvPKVBquEzKilERBK4cQszsGa6r4NAatZKI/L10Ct9cl65OHuLCFnG4ZZXa96DKiTZHgxqAAigGKz4I4OqsfQi4cjdZC+LB99iJ7IeH6cJG/c38KRp2o+FdTWBQdGYGS6zfg9zrFT/ro4UOoKGfmqcaiRR9Jwz7E+hKHvvBw0QWEcGzh9wcUmIIBnNdNt0i9Tovt2zbgpx9+FFojMfQ33nxXbAc2b92KPzbw3ikkBAbYhnoasqkEfpn+xJN49503EPB7EB1tQksznUKVSUS8HuLY3Kch3+3IiAh06VIoTWQZch2ux2OPP4mqylrpw/B5c4+73A7J/BmwOVNz567tUi3K/FJdVGJQqGE+ZdwPsaS2tlakpiYJz9nqbIHH45Qyg/+u8gURcAehVxN/0yHotYlarVP3johNTsbGP/dCrQfCzWbF0FscvTgiKgCzmRaUYcgvyIHD7cTVa+WINiehrdWGoUM4XiuIhroauF0OaRrxJvHCmXUePnpEMog2i5fEFHTuXCgOcPSx1hIHqqoVn45uPXrC53HJ6ctmBst/YpYhjwBmU5y/GB5uEAyOJ+qcefMkWPPmkgHAYG23WfDAQw/KZ6CwIuTXwXv19NNPC+5E7w1iqArWrMeVyxdRXHIdTU11WLdmDerqasVEiAudI9IIrZhNMXA4OPEiTh6kQE4BRerKE1wmubQPAuDmIYwhCjO1Mq4oZLwjsIiazToa5ivBWsnCqR50obFB8dcWOp9Gg/SMVKlyeK3kWfNnsrJTMf3JhyGcK5VWNizUWoVnbbUI334pm0ntDdF+/QcjITkL18ursGXHHqEXEQZ54O5pyEtKw6HtO/HHr8uVgwEepOVk4PlXXoS9ukGCtdHuQ7TRhKBZj5ThvRGdnYHGqgYcPXQUjVYrYlNTYPX5MXHqJHTuUoimsjJ89PwryNAbkW+KhVlngDPgw8T770Wv28bil2XLsH3tJrlfzV436rx2RN/EcKfPm42ISDPKi0uwec3/BGuKWbp27Yyiq5fw9MwZklmvXLYKP/ywWGgq4eYoJHHQrM0qOPmIkSNFDZialCgj2LjO6F9MNSSDiXhVRHAiihcrVq9GkFzjMDWa2qxCKyNtjJn3M08+gYSYKMRFRSA2PlLKd4u1RRSKV26UoXefW2RqOJu2z8ycIfshOo5TeZTNzxK5srRSvEOW/bpcDs//fPMNdu/biQ6dswXS0GlixL1SBT8yMuPx+utzsfXP1di3708RjVmaPaiuaENOZmfJwhvq6mU/aSINwopgRcbARHybX7Rb4J9ZTVIEw+BBjw9CNezh0P+b/y4KYVME/G6PmJldvVAEDW+m1y8wmfyMWi0UzqKrV1BcUaYoGZkQFnZCQWGBKFypGC4pLZX9SrvYtNRU1FXXSBXTKb8DKkrLYI4woI2S7Q/eR0V5qYiXPvroczkYQ7RWrncFI1fEZ4TDBNoJUz6PSN31SgNZp9Xg/NmT+Pbrr5CYnCJDMhisKaPfsm2bjPbi/pIqraxM4pDP40FyYjzmzJqNl19+EQFhqdEsThnVFxp8wLFwJDWI50dGqsTBt95+A2+++SrcHlp7OHH3PfejrtGCU6fPyfoiaYGJEqmaZKXxgCAMwp4h4ROVNi5b5Oae5lYJbmRv0J0tKpoqLg8cHis8bhvlcoCWw0DVMt9QHdTCoA6DiY5afj969O0t02J++30FW8nKlAe67VEdF1SG5BJf5SihAUMHSldZ3tdJCRVwx7QpMrqJTRTCHzR64WswKPLnyivoa0FOMQSbooUgR93wgVH0cubUaVSVl6JH9150Q8floiIx0+FJrTj4OWQsVN/+/eQGSGAST16j2HeSjM6gRO9osih4wtFmku9PLJoPgeUZr+Xdd9+Vh0e2CPFnZriEF7Zv/xMXLp5DU30dLhadR1RkpHA1u3fvIVRDMUmCRlgozCToaki5NjNrBuWQYizUYAwppiQwywgkxbCGX0L4Vyl0RQZhj1tRV5JnIM2SdnZIaBFn52S2j//SCM+a75GWnogXXlgoh5+K/6cOQ5i6fco0u/g2C1547nnJEgyGcPTu0w/JaTkoq6nHug1bxOieroP33jkNHVPTcWLPPqz7ZQkijQaEGbVIz07Dsy88D3d9E35+6wN4a5sRpYuAKtqE7DH9kdCpA6oranHk6ElYHE7oIkxo9bhx9wP3yHDZ+tISfPbKq0jTGpCtNyNcpREu8eS/3Y9Bkydi+Zo1+GPFajH8b/I40OxzIyozBdPnzpWJLPQm37J2HawNzUgyx4jnOIM1R00xs6Yn9vYtW8Xpjl1/SupjEhJFVk1vEDJBZs+eg9jYGDz/3HMY2Lcf6murceTgAcTHxGIAs0WVCmeLLmHRh/8SZgUb8VabUw5mEQnc7CO8sHCB9GoQ9KK2rgI6Tk/xu5GTX4Dy2jr5HTa5j584JRzd+ibaEBhhYU8jLU2aT1Xl5dI0/+rLzyUILP/1Nxkp17VXIc5fLILHpZVxeMR2e/QqwLPPPoXPPn8Px48dFiYTfAY4bEH4XDqZS0oYgbNDLW4njCbCa8oeEdEK/e1JbVOpBWL4/sefhIPcarNh2/btWLNuvRLYOYTDw0lMcdKYrCguxcWz5+C3OWS6k8xopH96WxuWLP8NK1etwrZdO4SfTdHH5Kl3oHvPbsLfJmzHKrbowkVJhrhuy8VS2ILIm2PKaqorMWzgQFgtreLrQgtWXu/ChS9JVc2fD+HSrFKpC+B785CRa2U/gupdo1Gq9UgzBxqE4491q7B18yaxvCVsOmXqnbIO9h86CM6aDPgCSEpJkrjEPWpva0F8e7B+7733pGnL9+UBEdI/0EQsKzNdKlnGEZMpXJCFr7/5QoI1921DQz2GDhsJizOII8fP4KknnhTsmpAt7xcTwRslxTJDk4OPOZVdld51cJCZFDvMJLMX5hfA5bTC73WhqbEaBqMKVlurUH40WjpsUdYZBo/bD7/Hj4yEVMkeOb/OaA4XvwHhMRqNAj2o2zFmXgC7uMxeRo0bizWrV0IfGQk/Tey1apHzUiNPwQKZG/QWYPBksJTT0kOVlWKRqtKGiek48bLM7FwpESpLy6TknDZpqhDV+Tp0B/T7vSIZ3ndwnwTrYaOHY9fu3VI6MqWgY9czM2fiq6++kgfOYM1gzi8Ga+LlNI5hdsxAydOPRi28JhokRUVHinMZT9eS0mJpBly7ehm//roEN65dl0yZjlksYVOTUhFhipIyt7W5TfilJE8Rs+ZC4EMnHsagy4fPMjRE4ftLYdYupeX7k/qnUIK8f02IoUcIf7a2pl4OFDZxjAYjOnbKF7k5n3VySoIsZMJSL7/6omRWKrVeTK9UhCk4bNRmhd1mxQsL50kAMJvM6Ni5C+IT01DfasOWP3fKKCmq5ibdNh5dcnJx9cQJrP7hJzhuDgY1x4QjOztd6G9alxd7l6yGo7wOBh4KkUZ0mjASSZ0LUFlbj/0HjsDh8QoDg8H6ob//TSbFMLP+7NU3kKHTo0NEDKK1RniDfky47x70HT8WP69YjjW/r4HH70ez14mWgB8JORmSWTPpoBHOptXr0UZNQFSMUDfJALl0pQhPz56JHt26ivHUyhW/C31LhkRrDWhus0jVwybU/fc9iLycLFBRN6BvH1lju3fuQkx0tIw500WZceTMObyzaJGwSKLiEmFzeqQZzwBWU1mFuTOfwcihQ6AOC6C5pQFGoxZWRxty8jugvrVNhCkznpmF8xcvYuGC5wQi4LMnjsmG+F1334nS4htobKrFW2+8Cpu9FevXrsXuPdsRFW8W5o8mLApGg1lk3gMH9cXMWX/Da6+/AJ1GJdXnjevV8LjUaKq3ymg2OvbZnVYE1EG46T4F0r7ZFWCjmkkARSPhiI1LxGf//gIDBw5FfXMztm3fieUrVioDaLX0sHELTq4OqkRhaWtpUwY06AxSpTNZ4aDfpSuW4/fVq8SmgBg2M/aJd0xGr749xTSBoiQmQ8cOH5FgzQHSZ06fhlGnxdEjR5CXlYm7pkyRqTS/LP4JtrZWMYFKSk6ThjgDMTNg0R1IkFASxpB8nPi8wDzttgo0sDLodaivrpAhJoRz6CBJ3D8+KRGbtmzG5m1b4XV6kZSWhMqycgm+9XV14gtPjvTvK1bB2qpoG5hxyuuHBdGzZw/cOm4M1OqgECaamusQcRPv796jE77++gtp8tvtbcjO64SqegcsNkKSeTh6/JhQEXn9bICzalu/Zi2SUlPkMFH1nfyguO7VV9VJF7eQNLs2C1qbalBy/RIiTBpYbS1wujhJAzBFmARjsbGhZXdBrzIgLSUV6TkZYubN6QtlZSU4d/YsTh4/g4G39MaI4aNA5ePVayTvq9G7Xz+cPHsOLa1NAqNowlSYdudUwW2ZITNIk2fJL0IYVqtDJgsrfrUBES3wmnlaegKEV8xy0LTU12PB7Lmoq6gSs5vym37GxN7ZJPvuh//g5Nkz6Na7O/YeOgAaqXOCBTHn6c/MFKUVM1eWIwT1eeMZrGmOz/KTXyxJ2bDgKHqakVN0UlZyQ9gWrW0twq0uLS0WiiCFF3V1NdLZzUjNEIvVDrlPoEIFAAAgAElEQVT5uHXc7ZKl0sVPyidbC+wuZbYgT/yQWopBWoaO0sCFp1RokGk7j1Q5wBSIhJ4LtILl71DVyftI9gCpQKwqmEFOnTZFoBr+HoO10i3XwBCulMFB8ibDVFIuCg3SaoHDYoHDSh/pCDTWN2H3nn04c+4iUjOy0dRqR3RiIlqdbowbNwa9OxWi+vJlbF6yFG31dUhOjEV6RopUOfF6E1ou3ICrpgk6aODSqdFr6niYczPR3GbF1h274fEFhOlhD/jx+JOPITk5Cdb6arz/7CtI1aiRFx6NKKrtgipMfvAe9B03BouXL8P6tX/Aye672yl4d3xehmTWpqhoCRR/rFmHlvpGxJujZMqHNBgZrGfNRM/uXbF900asX7dOIKP8ggIZFGynt7ZKJYcsp7InJyUIRtmlYwHsFgvOnjqNKLMZ/QYNRJvfh+uVlfj6m+8ET9eFR4qAh9YCND5raWjEE489Jr+r0zIbDYgArL6xRhIcuy+AxORULHzuOVy+dBUvv/qawDAMREHQO6YNo0YPR2VFCYzhGsyd/TQczlYcOrgPu/ZuRzg9fGxOBHxGOB0+SaB69e6KF16YiW++/VxwdZIukhKzMWfWc4iPSZF18ugjD+LU2RMIj9ALV5xNe0qeayrqcPTEebicQHpmPMLURrz19nvibtdmd2HfgcPS2KUoRrjLrLbp9c8eld0hHjGc6sL9SBiNVSndFukxTorcmbNnEZ+SBLVWi2EjhmHA0MHSY+K+PnZEmcYitLqoaPHooRhm3aqVePymInPE8KFiv1pfU40zp09hyKDBMkqNRSbXOfcLk0QJyEGVkrTcNAPjvjaZo5ThInQObW5Gaxu1Gx4U5GbJYAr6tct80laLCN9oBfvhxx8pGHVslPwO2VT0KOG+5UFeUlwBk8Es5mmSrUcqcvkRI4fhbw/dD61WBa/PJQ18v8+JXbu34bN/f6RUuFqVJD7TZ72M/gNHKE1TznC1u1DbUC8NWrJxYqNiRWcg/aihzywI8mSqLquCpbEZcRERcJEH7POirqIE2qAXbqcNPp9LMkHaEjKDaLM74Wyziak6Hfsqqyuk6UCONqcXs5yyNNPMJoA+vXviUtE1ON1+QKdFz7794fQFUF1VDoe1Hj63TUj8/KDHjx6T8oZcRkKl5eWVcurSWY2OaPwyGpTR8zp6PiMgfw5wGjiAeydPRWtDA84cP4mKymJ0ye8kePTWHdvwy29L5VA5dOIYdEa9BPowrQ5PTH9KTMC5+BS3st0yk5LBmouN5ScnpPNhU1JOlggfOru0i959W5R0nTp1FNXihx99IJUBbzYPETEPj4pVPG21Bnz5xTcC3fAz0TTI5raixdIqJSCzZGbwfDChuW2hxmNIHBMyc+KGI7tDTIHIQ7YodDEOIWAFs3zZ71i8eLG8Lg+g555fKHas/BmaZSnDZ9mh9ypz9NqDNTMqwawtbbBZW9ExJwsxUWZUV1Xgg/c/xHffr0V+xzToTZEwxyWi2eVTJrsUFqKyqAh7Vq+B96bvcUZqvGQuHOYbxyZUqxeOmkZo2QA1aDH84XugS0lAdUMTVq/bIGWrmoevSoUnpz+B+IQYeG5Ob3//hReQrNIhSxcOkypMGkXTHnoQQyZPwK+rV+PXX5fJJJpWrxsOFZCcl40n586RCo7q2w3rN0iwjjVHwWGzSbCWzHrmDAnWp48cxpoVK6RiortdeVWllMhZGZlSQk+aNEWC63133yPCMRowXb96RZ4VrUjrbTZUNjXiu+9/gpdezTo9mltt0oimOKixth7zZ88WsRldDskCiEuMgcPtkKrEDxUKOnfB/PkLcO7sBSz64CPY7HY50HUGwoZqdO9RiNISUsnCMHLEAPj8DoSp/aiuLpc1VlfbgsYGO6wWFyytpJqZMGPW37Fp8x+4fPECAn41hg4ai4ceeFwyZvZJ3nr7VUSY9UhNi8fFSxdFo0CvlqyMXFRW1eD48VMoLq1EYkomnn5mDiZMmAar04ujx09j8c9LEYRG1l5AxeksChWPTAwOdDDpDfI97ZSp1uP+od1s0ZXLYrPLQdWmyEgMHDoIvfr1RW1DrVSCHJyd36FA8Or0lFQcO3JEqvOq8jJMvn0CuhZ2QofsLDED2rJ5E0aOHCV6BTaYQ7zqUFOUwZp7KMSNphI0NDSXh3hpWTnaWlvQt2cP5GZnyT4h44zJkVavk0YqK261QCjKa4Xwbva7+Fr0JHFavfB5ld4YM2bu9+HDh+Hxxx4GG4GsmuPio3Dq5BGcPXcSq1f/LtbEtJw2xyTi+VcWoUuXPqKWpF89Dy36pdBbJiU1VWT/JWWl4tGvennlH0EOl73IbvPR42ira4S/ifPNouC2tiHKoEHAo8wXo2m5jt4WABotNnjbWhGuDaJjbqao6Li4CAUYaSMZ9KOt2YGYSCPcDnouqKHRh8Pp8aNbn1vgobub14niK6fgcrrx2KMPSYAmjZDBhlp5wi1XLl+TG8kPoWC1ENybikCNQYeI2DiBGuorqtCzS2d0zs1HfKQZu7b+CStNcPI74J333hYc8vV33oDaqMem7dsQHhWBmoZG8YR+/Kkn8eOPiyVYk1vNjJQPgyUwPUZYnl28eEmug6c0Z6fx71ges9nxy5LFSE5MEv42BwmwLLS0tIqgpba6VsrLgf0G4sqVq2Ixyg3D5hNVXZ6gG40tTYJT8T3JJw91kUOZ9X/j1KEOt2S/TmXuIk9qTojhgoqOjpMF+uMPiwWHZ1lIzHPhs/OF28vTOzMrrd1+0gqXw06Yu526R9tYRu6ABDaXtRWpSbFwWlsRZ44WRdXylaukWVxeWQWdKQZNzgDGT5yCgtwcXDx2FDtXr4XG6UBKYiyslhaZZajx+xHhABrKKynLQFikCVPnToc+KR4VNXX4bdlKKWXVzJxVYXh8+uOisvTZrHhz7nPI0GuRazIjMkwDl9eHafffj8GTJ2AZTYWWKsG6LeCDm8E6NxvT586C0RyD0opybN68RdzqYiKj4LTbpTHNoEH6Za9uXXFkz04sX7pEego9e/dGY3OL+D5MuH0iunTrKpxYjtz620MPSuYWaKeOkb+f3SEfVo8f18vL8ekXX8KvUiEyOl7gOYqCiHeyOnnt5Zdk4Gsw6BV1a3JqMrQGrUCGhH8Ku3QRmTGhsm+++14OLklGDGrU1VehX/8eaG2thUrlhtEQQFV1MbJz0v6yCaiqrIfTASQnZcKgM8Bma8PkO27Ftm2bZEgC/35w/zFwu2gjCyQmxeHjTxehsuoGuvcoQHRMlEKdc7oFa2fwi4yIhTHcjFNnizBp8j0YPGw06uotOHT0FP7z3WIp/UndI7TG9U6KHw2NenbtJuUqaXsMXCt+Wybsj2Ejhgu7gU1UQiDRsbEYMmIo+g68RbjMR48clwQiOyML2VlZklkzDhw+cAA9unaDUauTvdyvdy/U1lRh66aNyMvNRaeOnYUVJrg0G6Imk+IDL5YHit2qDB/Qc06rMiaM2XZxSSmamxrRvXMhunftItfKgE8ohIkQqwHaldJVU/jfkthp5ODm+5DlQi+QtmarPGtWxHxvZsjjbxuHubNnSS8rGAwIfPXqKy8jKzsdNbUVaGpqFPYY+0S3TrwH6Rl5kswx7nTt2l2evTx/slYM4crIw+ZWqJ768MsgPwxJ3WF+FXTsZlfXoaq0BD6rDW6bRTIr3rigVgedOVpKtzBq+51tGN4tByVFpzHt7mnQGTQCbXDCy+lTJ9FY04y87AyMGDYa588VobSsSvyt45JTxZCHC1Hlt4rYYcrE2yRQ0iSKH5hYMkUZ167eQF19A2LNscqYLBUVez6YuLh8XmnwcDNpEERGQjJ6F3ZFn27d8f0336L46hUMHzoEi/75LnTmSDz+xKMwx8eirrlB6EQVtdVITE0RWtHxYyck2FFtSQI8y5qhQ4fL9wyk9EQJlVE0nTl29AROnDyG+++9R7T7EyZMwKVLRTh35owEacrquTD4APhQOSiXSszjR08IqZ68axrK6Ex61LYrGPmeXGghb94QvhbyApEufbs7msjNfW45PJihtzQrFpKE6/jfD//1sWQHfLbE4V9+5UXhgjN40xtEDkAPrSdbFaMosgFoIwrA5XTC2tIIp7UNXTvmIjkuBo21VeKd4nB7FFpgQwOOnrmMiiYX+vQfhvyCPFw5dwYnduxC9bUb6NIpHw0NNWLiFPAAfQs6oPJasTAFPHotps1+AumdO+P69Rv49psfkBSfJPQWWnY+8MiDKOiYj5a6Krw9fz6i/JDsOiMuHi6PDxPvmorJDz2Ixb/9hp9+WCwbzMEhvTTyys/FA489gryCzjh57gz27z8gLns5WdnCgMjJzZbns2DBPBTm5qLs6iUsW/KL4L7T7roTY2+7HSvXrEaPnr2QmJwkU7yTU1Pw6KOP4PLlYmHg9OzZGbn5uQLHHTx0FBqDCT//+hu8pIXpTfIZhKmk06Omuhozpz8lsB4z66ysDIGedFQHczpSTQ169OiJN996R6DCf338iSgg6cRIyiAhDa/PBo+nFRYr+dSNCI9QIzrKKOwpipWCAS2aG52IjU0Qq2OdXo1XX3sOL730ImJj4+Dz0k6iCzoX9pT1fOv40di8dTXq6jkc2iEluUxCMXISjxtJyamwWTl/leQg7oPRGD1uMuobLNi19wjW/7EVVptbmo/UFmRmZkhfo7G2Dr169JTD3hyuQHqffvqpiJP+/eUXOHDoII6RuwzOA41G/8GD0LVXN7FxuH69WNZhXEyceOmkJiVLVVtTUYUOuTli3dy1U0f06dEdDrsVP33/AyZPnozK8ioJkqyC2F8ih5pffDahnpf0gigyEphQJwF83/4DIOO7sCAfnQs7yj4JeQhxH5JjzWpfmFSZhDErJQlKzUhXfO3b2pCYGC/4POOG0mOKlL3Xu3dvfP3VF3JPeW3Llv0m/TPCkOxp7d6zC+fPn8WkyVORkp6L/3z3o2DUTPQ+/vhTiResVNivYyWosExMUI0dNi5ISaVGFy7zCcm1bmpohstiQVxUNMzhzGKjRWpu83hQ2KcfVCYTLpdXQK3yItBShrPH9iE1K02CD9ScauIQDLCsuEK084UFXdDWakdFZQ2a2mxi/9jQ0ibUQK+jBZEmZTw8hwlspqtYTQ00NGbx+2VCCL2GuQhJjwmp+kKDALRUXgaDKMjNQ1pCIrrnd5IMe93K1WLOPv2pJ/D3ebPRWFGOL//zDbbu+BO9+9+C5LRUmcTRZreIRJkOgORa8rPS7Y1y15jYOKEfcdYbb15mdo4wDOjPSykvXdJoo0nOJBsOf/65VRokvMn0oUhNTZHAIN1pt2I6T0tEGucLBY/ua7ZWmVLOg4iLJNQk4QMKBW1xQ2sfGxTKICT79rraGyY+NDW2yb0xmRQO9VtvviONUWYTpH49/cxTYhjFA4cwiFg3woe4KAVG8QcVf2K+PrE5j90Cr9MKg5q0TidszS1o40R7ux1avUEokmcu3sDBMyVIzemE3II87N2xHXs2bEZzRRW6FnaW0VoBLdDa1ASNxy8wG1+Datc+E8cgvWM+ykvKxEjfqKOBu0sy66n3TEN+YYEMZ3555rPIjtYjARpE07cDaky8axpG3TEZv61aJRWUyEe5CX0+xKWnYdykScjMzUPRtSvYuHGTPANmZ2dPn0af3r1x8dxZ8WCgB/NH77wjU014P/r1H4gFLzwnQ4J73dIHaj2ni/sxZtxoxCVkwmRWRlElccJQaoqIsHbu2CM0zMVLfoOaGK5OL2wfq4Ue43pRX46/daxMVU9NSxbZf0RMpDSPGBAunD4ropj3//kv7Ni1W7yQaYvKZ8AeUHSMiYoDqFROuF3NcLpbYdBD8Gs2mFmCU+Rit/lEwBEXE4O0tCQ89fQjeOut1xAWpoPLEURcdAYy0nKFrhgda8LGTSvR0FQOrZbNOK/AIGI3oGH2mCiDpxmso6J4YOkwcswEDBgwAtt3HcY33/zIUc0yPYj7nGuKhAAOL+neuYtAIAzefC2qTJm1Llq0CLv27JaSPjE5WYJmbHwcuvXtgfrGRoEF2fytq6sXCIS/S6k1Xys9NRXJiYno2qkQKcmJAoNs3/YnJtx2K0xGZQIMaW4hm1T2aBismZDw+pgVR8fFt9Nclcz6xMlT0GrU6Nent2LmqNH81azn/uHQCjJ0WMFmZCnGdqwAaLgUavxzYEpjfZVUOGIj7Q/KeyYnpWDO7NnyvnTcZN+KHt68zh9//AErfl8mB8qUO+4Qy9/FS5aKGI+GWa+98ppcB1lsPFRC5lL0VlK927V38HpxKZz+AAYMGYqhI0dBq9NL8OJwB2YjZ86dRV1TE2raWpGQ1wEDx96KoMGIVqcVO3asg8XeLNJTh98DN8e/05pQr8eFs+VISSBtJQZatQG1dQ3w+IKIT0zClRvMXg1QBegj4Me0aXcKTlxZXaNgr+HkKToQF5sgkENdTQ1KisuEMaImpSgiAharFVpjOBxOh0zYzktPx/DBQxF0u7B86W8ouXENH3/4ERKTE3D1xnU4PE68veg9RMZEIz4pTnijxKMYfDmyKSU1XeGGhoWhsFMnaTSxSURjcPrKkmjPzjY5prt37UJpSbl0m7lYOdR25aoVUrJw0WempcvYqrraWmlGhjFDS04Wd7E+ffqCPEy6q2mMOuF3htgfzDh4EIW8OviwFPGBwrFmwA8ZrXN4LP+eG7u1xSavEWowfvbp55JZ87VYLdx2+62SWVMwEBGpHIQ6DZCaGC+QVTBMeQ/hieo10AS9UPldqCm5jq75uWioKhWj9pDnMOcOtlh9cCAOVU02pOZmSWmo5XntDcBPybvNigMnDgs05rO7MH7MaGlcmlPiEJYchcJe3XGj6CounD6POHO8GGmxH9K9b0/oI0g3c2PZ998jl74QDi+MZO9AjS69e6Njvz44fOQI1q9cLdcdQX66Vg2D2YxuvfsgMTUNVfW1WLVqtawfNiyZYXe7iQ+3NTdh2uQpaG1qxG+/LJa/4wEbmxCPGXPmCFWNnhycw9inf3+MvW0cPv383/hzxzZoOG9QrxMJeHpqGnZu3S7U0X/+6xPoI0xSbpNjTToZN5i1pRWTJ04SShZpgzFx0SKiojqRxj0Ukdxz5z2YPn06du7ei48++RgNzfTUCciQiOycVKjCfDDoqe1zweOxQKuhaRm1Cy54PQHcuN6G/A7KMFk2tTt2ysW0abdjwYJ/IS/PBL+XsBt7CJHyPmfOHsfFSycQbqJ3uR3+gEsk6eT+cn2wMghTaeFwepGb2xlVNc3o0KEr7rv/cew7cBK/r1yPcGMUWlptklwwoPEZMEFhUuVyOEERCAeVcM2ySc++CSEQenbXNzRI1s3mYnaHPFFKUn1IetrJk6cwdcodAhWS55yVkY62lhYJ1uNGjUZ0VKQwQT775FO0NDVhYP8BEtwI7zHTpoCN+4y0XvLRuSeEcqvRytrm/uL+iYtPQMeCfLG9OHacQhUF6uWoNwbY6zeuio+9Rqtvb/oHUVZRIRARnx1ZI4Egpx7R+58Vq1FMzohj89lHRUahualVvKvHjr1VFMEyeaalBSmpSXIfjh47JpDQkiW/YsSIYdIro/tiqMnKvUuzJ0nWWFWvjE0KWp0ueMI0SM3JRnJWljwsSoY5zZwQyL4D+0W0UG+zIxhpxh03PZ+7DRiECksLnl/0OlI6ZkNDbqY5AnavGxaHXTqY61ZvQsxNfmFSPFV7XpnWoqFPLhVB1bWKV7UO0OlVuGPKVDQ0t4gbncVml7FBxWXlEmyE3yiZilo2gKj71BpRYLXa7PJwevXoIWZRvbp3w4mjx8RprFfP7iLlpPdtm7VNFsbxUydRVV2Njp0L4PLQa9sEG+GVYBAxcXGw043O60dyQiLqGptEMlzYpZtguMy8mSElpqTKe3DxdSzoIguWpcuK/9PWuUDZWZb3/r/v95m9535JZnIjmQQkCQFMABGxWFukUCzYerS1lQocbD2equ3pxRt2rdNjtVTFYtW2iooiitbWKFilEEUgEDAkEHKbS5j7npm99+z77eT3vPNFulZnrawkM3v2/r73e97nfS7/5///xjfMOOgK77rwQp05M6nVQs4aLL1dXb+sRUXYPGFz1qBjCmtS9dwrh5DRa65JeXE6sxH4Gd/3alk20qqm1blpeMDXgsEywYgj/tlPf66JyQmlkikzUib3SMH4N7wvhgYJ+1Vn6KbZUL3ts+th8MkPqB7O32ZV8WBLH/rT/63nDj6u5YU57d61yzaBTUCO7dE/3/eQJrIFpYeHjXKzK9qhVqWlUItyVV1PHn5WU9NnlIqG9M4/eIeCaqkWaGi8MK+h0XXGKdEs1zXcN2Q9Cl8ookSmU9nCstqturpjUXUDiVpZtaEY7KMVCik1OGC8LL30NiDLR9y0Xnd47XjMGn2LuWV1pDoVCPotugv5pFx22caiT7x4TN/77nf0K6+72pR0KA9AHDW6cZMef+qgnjvyvK3HqalZ7d13kd77/vcpv5qzwx3WwVS6U4effU7BdkABIJ+//TuGLAJ+CFqK6UVggEz+3v3pz2jD+hGLxm0AJRKwDT99Zka1QknbtmwzxM7UmQk9feiQghHEV1uaX5rV9777gEW+8URQpo2susIRKQRWG2RDNmdQUJgngZZtG9ssfwC8fUnHj08bEoSotzs9qpH151kd9r6vf1kTU0cVjbdVLlE7bZnOJFEh8wKUPIFwFotVzc+vGnxv85YL9YEPfFDPH53UV7/2TbWaIU3Pzq8FCw1DLUBK9tKLxzU3O63udLfNTWzatMUyrF/7tWv1xFM/t3JixaYfo9ZIG94wot6+PjvYsamF+SXLsqnVoggTCQXcABcTy5GQvvLlew1rTflhhzX1/9P6RQRMd955pyG0TCKvq8f2BhE3TpJGLnuJYAOo77Vvuk7bt4/psUcf0f79/65ELGJROBHtZXv3aXJq3AQOGK6hfwd65dlfHLaMqX9oSFs2b9XSypzKqwtq1Irq6enV1CREbxETKknGOrRjxwXnstvccl533323NVzJdg8detooZz/0kQ/bobR376UWWeOcydhgyuzOdGkjaJWYE87wPZPItP3RsIrNlgqthvEioO6MM8BRM/6dhCAG9AFjyKQ3mYzCmW4dW1nWkVJB/Tt3qFira+OO7coMD5jjhrvjk3d9xkZFr7j8cmXnUZ5ZtvclHWDBiAKajaqJrnKRR188plg0ZTSZzNhDH0h0zUZbzq4YVhiFDSI4nCu1L0hpIIHBIBFQ2HbeVv3g+/sVj0ZtLJSH+NjPHrcpP4D928bGrMYJs9mRI4flD6ABF7bxaqBrOCuIYIio4cvYuGGDtu+4QIVcXp2ZLiuPIBX22KOP6v6zOoelSkNj288353f4+cPGw9E/0KurrnyNvr//3+z+ud+R9evMWRIpF1Zz1oBB/Zno3WBrEOMwWbVG5Wg46oajQHVTim5C0VO/sGZru2GGjOIM60Z0CNEVa0z5yOraNigjjW5YbxE4kUW5suqidfih/Y4UqtV2iiE00Jgaa1RKUr2omOr6m4/+pY48+4RUr2qwr9cODuqt543t0Ve+9RPlm0GVI2E12n7FQyktvpxVT6rb4FA/ffagNVETZzcayKGudFyxVFRLrVWVGxVVcquKh2NKBGMmO+XDIZ+lUF2tlwyWFmjVlUHzs1BRRwjOh4hWkImKxRWKRuSruuETDDoSjVtJBPIjAgKIkKqNmh2mwPYGe3us4TfY3aXxYydsc6BdyAQhEeXjTz5lERkiscdPnLAR9IHhYTXbTV12xRV69b69xnAYiUfORXP0eLCN4ZFRreRXVarXrLmFs8Z7d8RSFtnRYESsNhAOqEgU53eKPE1qw7WaPd9ytaRcLitf0K9KdVXTc2c0OzNlykmBYNMUdlrtqo2U0yzGFlJJ8ORnFLPx5oYGhzIaGEornqQOndWLL5xSAZGdZlS7d+61ieCfPPKQllamVKkWbJqVNL63p8vsNBmPmnNjPWAQHhocVSTSqYWFom697X9pZqagz97zRW3cuF37LrvCombq1vBEoy715JMHVSnkbZqypyttwAD2OfzjV7z2CmOvfPLgEwYUgKIW5AVEUvkifNtBZbp6zX4Z6sJWKVmwXzYMr1csHtVdn/w7N9Dj8xnJFA1C9i57hVICkSwHL6VL1odAzhgrfX5zxsY6eVaM+I53/5ERmoFV//a3HzAhZfzK+qFBq38fP37Saubgr3n9wNCInnzqoHKFoobWrTdHfPLEUZ2ZeFHlIjqNPdak3jC60Q5PhKF3795jiCwOK8QfGHg6cOBRs0f2HA3aa6//DeMeYgALbpit27YYumrdOkrSSaOO7e7OKEpJbXLDWLvmk2bzOeWqFYU6EoIFi+m1JmT74ZA5QuuoRmMqttvqGd2gV199tXLxmG6/6xNaf8klKjQbGtq0UUoljKhnamZeXz5LP/i6q16vt9x0kw3OFOmAtqX5+Vk7vWALY1KS96Zm9fyRo0agkwN+dPZU+dK/fNm6pCwi5YQbb/xNXbRzl9Vqe7qcXiF1Lx4uvBv5woppBMJOBk0mzQZm8aHAhEQcrg8Uy2mk4dhg4js9/pKR6mAURIw4d9JYnNnAAEIGGYt2z0w5WkOMD6NGfOHhH/1YvkBM60dGrc7OpsQYQH9sH9uqhx7+gWlZwnEy0NdrkL49F+82p8lGblluE1KL5P4VnLyubuwcNYeVV/agrurxG1jT0eeUzw23GYjaEAg1a36XcXOPVJ3XkHpxYGEojDqzGXkLMhbrA4TAW7vuNTSW7WpRvlpRmXhA173hKg33dKo3ndT4yRPaMLre3v/05IKeP7GgciClmWpZVYXVlxlSdmZZyUBKJ09N6OWVRcZ+1JngMG1rbPN6hRJ++TqCypXyalf4WYcCDXoddaMprfulspqKJsJamZ9VX0eHItWWWuWqTda1QhEVaT2cP9sAABU6SURBVK8Fpb4ko85MgbrDm7oth06z1Vat2VCyI+kw6q2GFs6cUToeV3+mS7vPf5VNiD3y08eVXV21KAz630wm7djWCnlzFqS2QyNDevXevdajCEZCpjhC4EENuqfTRaQ4g1K1olKlbrzPTKtCrlUrVa25iEgvg1jd/d1WXlkq5KykE274DaZFRBsMgw+uGwqEpl9DNaN6gEeE/gLRNFkQP7PMrN220XTGtnn2C4tZ3XDj1Up1BDU+ecQ2PqPli/MlTY3nNTrCwFtVS8tzisYp9zmdT+MCCSAlVzEYHhEyNVjECk6PT9vvra42dOut71Uy1a+7P/tF1Rt+DQwNa2wrjeQFa75h0wxiRSwQQGfUZ3uCtaWGTcPWhDgCfmsgpru7rOyF3a0s57WQXdTgwDoTZs5ml23N2Y8MovjWUBqf+NuP2z7tSCVsAIgeCKpW7M1LL73UREcMBpvuss/2OHXAWXvUDfiNv/rgh4yj4/iJF/T5z3/OoHccUhxaXDtKTvw+IIfRjZs1MrpJP37kUTXbfo1u2Ggj8UeP/EK1YlZzM1N20FC6ecMb3mjP5dlnnjPboaSC86Up+rGPfVQLiwvWmAQUsZLLac++fTYtSXbHwTcw4KgNBvt7zY+AAWeOAx/k+3ykt01Kp0RMzXBAzbW0Awam7kRckWZDy7PTyqQ6LHqZmJ1XNJ3W6NiYZhsN/ej0MZ23b6+qjConU3ppekpln1+nz0zriaefsVPptVdeqUjAr3K+YAoSOMndO19lzcgNG0aMN5tTKZ3p0gU7dxkUJpZIWoEfY6LzihoDs/jXX3edMfOBwOB6iExxZjR1QpGgvvQlR4xODdkIkEJBa/5RI0Pmqre33xwq0Xp/X5dWcgvmUD0qVgyMB0Qzk685psOMQzdrUS9GxAlNt//er35dr/2VX9ep0xPWLQYpYLXvwQEbrSeSZmweKNXo+vXKZFJG8RgMutQOKbLVYlVtarGIla5xF2BgRoGKsnw+f85Zc42eppuNngdddMbmCgVjtlF6evrtXjB+XusOD0fkhLPG+LNL8+eQLZSlSPECQQd/4iCBm6VZWbXIOu6radNwt95+043qjLuJL2q1rN+3vrNfi6sBKdWrfDiiqbll9WTWqVXxK1ANamJqRrP5ZdUbIA6k3nRCO7dtUqNdUslfMYw5ZZiujowiCisAiRSEV82ayozit+uKBv1KQc5DWaXAGHNEgVhUuUbTOJzDcHi3QME4HcFI2JWLOAhx3qurBduwbO7C4qK6kknFgyFdftElVtPOlssan53XgQM/s2hv3WC/RXVeykwKvHXrFrOhT3zy47apGWLiwCbiKRcL5nzgiGaMmuGxSr1mmHqgbJXVstkejItEkPHOlAVDZK84t2QobpE1kXKhuGJj6B0ZyNSgI65reWXRCR2H/ab1yQAZ/ONQgQJmzedBSLkBFWTxOtJBJTt8qrdzyueXjbSpMzWkhdmqOlL9WlzIWnRea+SsvLJueNQCArjfQRU16mVTUKqhsuQPayVP32hI4XCH3v72P9TA4GY9+J39ioZTpow+ceqk4gnXY0ECz3jZwxGzxexajRZbPvHScSEMQbAwPjGhocFBbdy0xaiXYfQrVqqam583NFNXd7fNPyCNZbVwCJhghDvLSvcPn73bDgemnnGqTJQy0+HZOYeoZacBfALiHgk3ybhxk/kib8LxT973fp06dVKzi9M2bUxpAlw4+xOn3ag27B5g4Nu+/VUaXjeqB7/7PUWiCSuV7bjgQh05fEgvHHrCroXPofxB2ZX9R93e48HmgCIAQoWefhBwwPPP36G+wUELPA48/nOjciZIoKRJleF1V11pgcMX/vEey0zwJb7bQ5l2oV6SPxLTrksv1qtfc7n9Et1/f7OmAw/90CgmW9WKCWFG40nrei8RjYwM68Xckvq3bTFe3HimS4ulolK9/ZqandFLp05bZ7enp8vkjKjfDg30K7swp87ODgOR47TWjYwYdIcouSvTbWWQXbsuMoVhyhks3tTUy/rwB/9CN998s1GuAltyDs2NiFKvBc0ANy01n90X77GHRFp7001vtpoZaZJryDUsMiFCD/ohUcIJgIRwpQYeKP822lJSWuM3gCAdYqWqGSan5kc+9jG95a3v0F2fvtumz/g+P4ddCwTC6MiwciuLBpHbc9FOXXLpHqNnDXBwGc90pypwhK9x//LZHgrEg+15JE5E+x5uFKM1LGYI5QsnlEut7MjzLygeT9gUFtSaDopUMsfc00vNnPpbUkvLizYya5wKgZBCQTTf2HCMFbUsCvVRCmtWpUpB/Zm4fu+tN2vi5HEN9GSM0Ihs59++/7B8sV69nCtLHZ3yRRJ68w3/Q8O9o9r/rz/U175+v0ErGUtu1EvqTIZ04dbNNoixWMpqZv6MlZ3o6KsOtjhiNcIauUYiqlK9rJDfb2l1yh82WCnkMLDjrSKzlIgrHjR1PaPL9Nji7Pm0KBk1zXGjWlKFKjaeNJRTOpFQOprQ5PS0Ln39Ndqz9zL92Z//Hxs8wB49jhaQCPQuOIixj7ExBJ+bdkiyR2Zmpg0JBFcN/BahSMz6D5Q7uCciZtdkC1tGSVBCM7mhlg2FcDgAlwWNYn0Hf1Pbd2zVlVdepkjUb9DM8fGTWi3mLbLkc6EqhmgNMjDr5RSLWs6tmCPbvGVEzVZJheKi5CubfYdDSQ0NbNTk+KJazaDNJ6Q64pqZPWUTsL19Q2uCxJC3gfGnPk5AxeSjT709g5qbW9SW887Xu+94nyYmZ/SB9/+FMl196u3ps2wCbpD6Gj1CuVQxVReiW2yYxhqOEAIoUGdEtYYoOjuvML8AB4rrGZH5oqj0zHPPqqMzY6x4v3/LO7Vly1Zr6C9BY3EWaveNr99nsFi4xQnaYPjhOfHs3cyBEwsA0cXfDMwRXJmg7eZN6gXCd3Yt77zzr3V64pQOHz1sE8s0KRm+YTKVDJiD4ODBQ7auey7Za5Jz337wX62MQ89qZHSDDj71c8UYKWcQMOgggSA/4Dnx8N0EmuDQaZQC3WU2gmcN1nrD5s36/dtuMxQQGcEFO7bbuuEX77jtNuPFf/qpJ63x+PTTT8l3nmWTPrlznAaG+wJvG3F074rgHOQzXCI/h1icB8EQgr87LcWjiidTSiSTCsfpiIfNCZDeIJzpsMHwisB4hWqyg/XwXvxNaotDxkkSueBwDJh+9IgNl3CTLDyqHddcc40Ro/DAXRPOjWJb2aDVtIXftHmzjc6ywWoNlL7vs6lBlFs8yB9da8oHNC1AvfBaj3nMRrhpFplQrWP/45TmAYClxNCYNnrswM/069dfp7/68J1KdfToRw8/olS6z5yjI1Iv6XffdpNef9VldiicPP6S/AGOmrZmpudVrJRtws9TMidTABGDk+X+uScPW83GNs6DNay1R/ZkJRUbRfcZFSvXzWspK/Ea3pNrIYNh3YnOMEaeBzVzBjDoYGOslqFUqrbxYD2EkCmfW7KR3G2bN6lUzKuvp8fWjTrtocNHVWoHVWsHlC0UFIuntG4YGOSypYFsxlqDyS9G2Kvq7k5rcKBHyWRM8SRQzLzdE+PJkaCLoOCgYVM7BkAnVoBDd39ovLWNsQ38szVfccZrNssRbqP5yH/ZkERbUXQOc5ABReVrtqVq3RwfvO2TUzMa3XqhPvnpu3X7H79bp6bGNT0zY+gg7A17Bd9bODvxx9gx9U8IiEAO0EAHN+tpeRqhlgk3OP5xZztcP/bpsiZvX1m/wdNOgSM+FFC9RqYV1BvfcLXecvObNfPylDZsXGf3bXsmFFgTWkYmi8gfci/OyKRBZj2Oc8d37oQ72FM09nFm1WpDqXhC/b09NgK9OD9t9nfspRNCT499SHZAZAqHTjyWUDzVoVbTb/XZ3bucZiowRUpg1XLZBDge+M531dc/aHuD50FWiqPnftlT4MBNHMCEahtW1uS6PDt2ohkOq0xtF9gisDsgnLe861Z19w1alL28mLVD9/6vfVVL87MKmi5rzXDI2DdlIEcR7FTVOXAJVKCZ5ctQTO2Wtm8bs+uA+pdnNLuYFYRMRPxQQQPHoyuL8tOxY8dtnS+4YEyvufxKfe5z/2jrwmtZh8nJcQtAcUOhiN8OokwGGbGgalXXc/IG6UC8mCDGSUddwZAan3vhRXss8HG0sL2GLiuVi5ahMzgDXTTvgZ356KWHiXwaLVWB7Kw5atwglE1gEQ0hYKkmk0mQwNs+MiK+sk+KpTvOQbq4QGp9oCMo1GPQBEQ4ArijOVUMmhZyBhwLOv0yal5EK6SMHjctaYhTKXfRIe+JM/eUv3kdtUnnrNzm/dFPfmx1IlIP4wtIJg0NwmfwYNkkOEeuh78z6c5z009Wiljb+h4aw3iJIUVZ24gYLIaJs3760DO6/sbr9YV/vlepzgHd+7VvKRxNWWTA+Hss6tdtt7xN27eOqFxY1uTEKdPXA8rIoqCzx7YtVRyDmCNwckIEPByub3LijH0298baWudfjnMYp0HDksgLnDUNWfCxrC/pMb/jIIA+WxMmRl3073itIZ2BAgBi9o41knZP1omJMRP5zJKGV4wy9sSxY/Y6amjDA4M2fZdCIDVOhlS118H+x3M7fXrCrtGVdvzmwEZGh+x6cUqkgjY1Jke4w8b2SlG/vG6H+/UGgTyHx8+9PxEkuDhcscc1BA3/xlHbutXqdgAlImGFINev1g1JBEHQ/GJeg8NbdMd736+//OgH9czh55TuSWsln1c8EdNKdslqmESH0WDAMj+DthG0+NmgYSsZYTde6cq7rrXz45zT9q7d+773N83IG274DZ049pJ+cfiQ3vTGX9Xtt95i686xnoi6pjP7ELvngDPcfossDD/ruGFAvzDUgn1SEsznnA0lY3H64VbXh+0PlXdKLQw4tf0QDaVNEMDke/x8IkKzrXPZ1rEXT5o94aCIUK3x7verr7fbnPtnv/BFxRm7LlfNWREksQaEdS7yL5kdIVMGrBV0BoLZnvI31Q0yCJwTdrW4tGAN4vpZFr93vut2bRrbYQNbC3OLajfruv/eL2lxdtqyfpw1TbyBwUFbTpwagR2f4/V52LusPYcvdsJIPdeHs4bfZPLMtP7m//2terod22gHyjTMFtj7FcwZUz65eOceyw5YT2yAEubSUlbRJPsJ3n+XFRPW2oHddjYBdTNrR+bKNcGbhNOGQ59BmO3nj9lzLa6u2jV2pdO2D6BhJUqnmeqoIcryXXvVFW1uiJS4YjR/bmPhGKxWOwejl8+cNbUh4E94+zAyPT6fFoqrtlk958cGJUoD28uHEdF5vMvRKBA0J3HP91g8f9NplWGEFlkmHO8HBsqJ7FGDmsFSp1tzWh6/cw3k/pqz5v1Q3YaAh1KIkfdTv11Zsfc0ytGmkwDj91mEIHAILyKzON0dIt7mIr0x4+NajfEuaJuA1BhNxn1X7NOBx59SR3pQ//fjn1K96bfmBpnIyPp+3XHr76m3K27OmiiVDnAykTJ4F4MRGAhog18Ou7iGj423Mv5ad//HEIl6KMfg5FgbfhfHSDpbKTsh0XAoZsZ04sS4i2jabZuag3hmtZgzh7q66tYD+sZQJGH371GpotDB5wXaLtsgEuOzwWJjnJ3JlH0e6iBQk8bS3dYUxFnzOht+mpqyksK56BKnQhlhO6IRQ2o0ILd3JRprsq1tKAySP3zxPQ9X7q0Nf5tjfoWIcDToYI64B5y157iNdxe7qDesBBGm1iufKgVXUyV6Wi01zFm/9R236J++8i/694d+YM1EhjRAHjCmDq4XBjgiczCxZjuRsAUd5tzWkFOvHFzyDnpe+8psyLMp7z64PsSiER744ff366GH9+uGN12rt731LapXK1aO4lDxnDWbmGdqvMprzrpcKdjBBMtgf9+goRcYGaeRyOdwD4hg4Kzh9wn6HM0D9fJER8IoceHXgUUTh9LdO2h9HvDblBXhwuaL/WRCGPQKGg0lEzGNT0zp7//hHiuNMrjGdWJ77Dd6SSZ829dvzokBGjs8kslzkTVr8+yh5224hwMVZ72QnVc4xoHo0x/84W1GTQHecW5m3gSacdbZuRlDCVGyAQAA9A+bNR73xUX7fD6H9/dsh2CPfxOw8Xxwlm2fX8eOn9Tf3fUpc9ZEsjjrSCSgdcPD1ntC/IDfG9t8nkXAQBLxI5RfqTqU6wVz6ovZFQMZTE5Ou2nHfNH5jZaDDHKwk1UQjfP/97znPaa3OLZjmzUXkVQzf7Q2DNeV7rAoe3hoYE1cpS7fhz7wXnPWhO3WLV0zMNuwOOQaRC0uncNRkxpy2hN50Sjp3zBqTSHPYXq8spzGvK9Jc/mdoyOiIuXzMMJcdDzkmKpMjWQtwuKkwTF7pQDXaXVO1TMIr1TgOWsP1uZF1tyoRfPxuB0ALLgZG2WdCIUd2YkGAbnnANxNOKVv7w94UIsY14hccN4Yq9WPiVZiYU2cmVU82as//fOPqFxtnXPWOy8c0/981++qMxlUu142VQk2fItJpxJ4B8QPAiar5N0fgyFeSmtRcAn1cXeguSjVHXauXk9jKmzOs1SsWd0e3C1G9c1vPmjkMNwrGE5GzlGP5wslG96b+tnMXNaMwZoiFdeXYJOh+sHzoRxi+G21zD66OlGKL6kr02nooEA8Zdhm2Op4XvVa2w4VGrLm5O0gbdp17tp9gQ2HFIt83x1CkM57mYt9fqVia+Edzt59vzIy9Z4Xf5sdrpUV/rvImp8zfdqqVY1VMp9dtnpkMZ9Tte7Tlq07zVnv/48f6r4H7lcgElB2ednIyMDy2lneahvbGxuOZxMnO0p3GI6cdfEm/17phL0AwNgh1w7/VwYBXmSNs/7MZz5l/NT/+eiP9Vs3XK9rXn+VCXawxhwqr3TWOCLDuYM4CQD95EBuqqu3z6hPiaxxnLVq3RwnzxNnXS/TFM2pQe+J5+/zK92dVoOaebup4mrFbHP96GarHxfyJTuMKJLiACkBYfPA5LgenAgsmv/x2AENDK2zjM+TneP6GCbhOb788rRdb74AgmrBMl7siCgdiN3cbPa/OGsvssZZE1mfv3uPOWugb0TWD3z1XsP7h31kVw3dcMONhtd2fRu3L7heHCd1YI9nmgPDc9asPXzROOsjLxzTXX//aXV3pc9F1jjr83fs0MUX77HGnx06mW43mxByzdRsdkkEn/4wQRUF4sDafeVsv1RqTorvWw886MAHwYBNaE5NOTAC/EL33HOPDewxtYogsAdJ5rmBnOPziOwNengWaPH/Ae8a8vkQ4yUTAAAAAElFTkSuQmCC"/>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 name="Picture 12"/>
          <p:cNvPicPr>
            <a:picLocks noChangeAspect="1"/>
          </p:cNvPicPr>
          <p:nvPr/>
        </p:nvPicPr>
        <p:blipFill>
          <a:blip r:embed="rId6"/>
          <a:stretch>
            <a:fillRect/>
          </a:stretch>
        </p:blipFill>
        <p:spPr>
          <a:xfrm>
            <a:off x="10485997" y="-460086"/>
            <a:ext cx="7778191" cy="10713761"/>
          </a:xfrm>
          <a:prstGeom prst="rect">
            <a:avLst/>
          </a:prstGeom>
        </p:spPr>
      </p:pic>
    </p:spTree>
    <p:extLst>
      <p:ext uri="{BB962C8B-B14F-4D97-AF65-F5344CB8AC3E}">
        <p14:creationId xmlns:p14="http://schemas.microsoft.com/office/powerpoint/2010/main" val="406720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3" name="Freeform 3"/>
          <p:cNvSpPr/>
          <p:nvPr/>
        </p:nvSpPr>
        <p:spPr>
          <a:xfrm>
            <a:off x="573726" y="1592008"/>
            <a:ext cx="17257074" cy="8199691"/>
          </a:xfrm>
          <a:custGeom>
            <a:avLst/>
            <a:gdLst/>
            <a:ahLst/>
            <a:cxnLst/>
            <a:rect l="l" t="t" r="r" b="b"/>
            <a:pathLst>
              <a:path w="6940374" h="6132766">
                <a:moveTo>
                  <a:pt x="0" y="0"/>
                </a:moveTo>
                <a:lnTo>
                  <a:pt x="6940374" y="0"/>
                </a:lnTo>
                <a:lnTo>
                  <a:pt x="6940374" y="6132766"/>
                </a:lnTo>
                <a:lnTo>
                  <a:pt x="0" y="6132766"/>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5" name="TextBox 5"/>
          <p:cNvSpPr txBox="1"/>
          <p:nvPr/>
        </p:nvSpPr>
        <p:spPr>
          <a:xfrm>
            <a:off x="377583" y="266700"/>
            <a:ext cx="11585817" cy="1231106"/>
          </a:xfrm>
          <a:prstGeom prst="rect">
            <a:avLst/>
          </a:prstGeom>
        </p:spPr>
        <p:txBody>
          <a:bodyPr wrap="square" lIns="0" tIns="0" rIns="0" bIns="0" rtlCol="0" anchor="t">
            <a:spAutoFit/>
          </a:bodyPr>
          <a:lstStyle/>
          <a:p>
            <a:pPr lvl="0" algn="ctr">
              <a:lnSpc>
                <a:spcPts val="9600"/>
              </a:lnSpc>
            </a:pPr>
            <a:r>
              <a:rPr lang="en-US" sz="7200" spc="-600" dirty="0">
                <a:solidFill>
                  <a:srgbClr val="0B4E7C"/>
                </a:solidFill>
                <a:latin typeface="Rustic Printed"/>
              </a:rPr>
              <a:t>Overview of Digital Transformation</a:t>
            </a:r>
          </a:p>
        </p:txBody>
      </p:sp>
      <p:sp>
        <p:nvSpPr>
          <p:cNvPr id="6" name="TextBox 5"/>
          <p:cNvSpPr txBox="1"/>
          <p:nvPr/>
        </p:nvSpPr>
        <p:spPr>
          <a:xfrm>
            <a:off x="1905000" y="3204439"/>
            <a:ext cx="8915399" cy="3323987"/>
          </a:xfrm>
          <a:prstGeom prst="rect">
            <a:avLst/>
          </a:prstGeom>
          <a:noFill/>
        </p:spPr>
        <p:txBody>
          <a:bodyPr wrap="square" rtlCol="0">
            <a:spAutoFit/>
          </a:bodyPr>
          <a:lstStyle/>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Adoption of AI, mobile apps, service robots.</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Streamlined processes, better guest experience.</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Automated check-ins, digital concierge, service robots (Lin and </a:t>
            </a:r>
            <a:r>
              <a:rPr lang="en-GB" sz="2800" b="1" dirty="0" err="1">
                <a:solidFill>
                  <a:schemeClr val="bg1"/>
                </a:solidFill>
                <a:latin typeface="Times New Roman" panose="02020603050405020304" pitchFamily="18" charset="0"/>
                <a:cs typeface="Times New Roman" panose="02020603050405020304" pitchFamily="18" charset="0"/>
              </a:rPr>
              <a:t>Mattila</a:t>
            </a:r>
            <a:r>
              <a:rPr lang="en-GB" sz="2800" b="1" dirty="0">
                <a:solidFill>
                  <a:schemeClr val="bg1"/>
                </a:solidFill>
                <a:latin typeface="Times New Roman" panose="02020603050405020304" pitchFamily="18" charset="0"/>
                <a:cs typeface="Times New Roman" panose="02020603050405020304" pitchFamily="18" charset="0"/>
              </a:rPr>
              <a:t>, 2021).</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Maintaining a competitive advantage is essential.</a:t>
            </a:r>
          </a:p>
        </p:txBody>
      </p:sp>
      <p:pic>
        <p:nvPicPr>
          <p:cNvPr id="2050" name="Picture 2" descr="285,304 Ai Robot Images, Stock Photos, 3D objects, &amp; Vectors | Shutterstoc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820399" y="3089814"/>
            <a:ext cx="6862039" cy="4076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236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5" name="TextBox 5"/>
          <p:cNvSpPr txBox="1"/>
          <p:nvPr/>
        </p:nvSpPr>
        <p:spPr>
          <a:xfrm>
            <a:off x="377583" y="266700"/>
            <a:ext cx="6480417" cy="1157112"/>
          </a:xfrm>
          <a:prstGeom prst="rect">
            <a:avLst/>
          </a:prstGeom>
        </p:spPr>
        <p:txBody>
          <a:bodyPr wrap="square" lIns="0" tIns="0" rIns="0" bIns="0" rtlCol="0" anchor="t">
            <a:spAutoFit/>
          </a:bodyPr>
          <a:lstStyle/>
          <a:p>
            <a:pPr lvl="0" algn="ctr">
              <a:lnSpc>
                <a:spcPts val="9600"/>
              </a:lnSpc>
            </a:pPr>
            <a:r>
              <a:rPr lang="en-US" sz="7200" spc="-600" dirty="0">
                <a:solidFill>
                  <a:srgbClr val="155C94"/>
                </a:solidFill>
                <a:latin typeface="Rustic Printed"/>
              </a:rPr>
              <a:t>Literature Review</a:t>
            </a:r>
          </a:p>
        </p:txBody>
      </p:sp>
      <p:sp>
        <p:nvSpPr>
          <p:cNvPr id="8" name="Freeform 3"/>
          <p:cNvSpPr/>
          <p:nvPr/>
        </p:nvSpPr>
        <p:spPr>
          <a:xfrm>
            <a:off x="573726" y="1592008"/>
            <a:ext cx="17257074" cy="8199691"/>
          </a:xfrm>
          <a:custGeom>
            <a:avLst/>
            <a:gdLst/>
            <a:ahLst/>
            <a:cxnLst/>
            <a:rect l="l" t="t" r="r" b="b"/>
            <a:pathLst>
              <a:path w="6940374" h="6132766">
                <a:moveTo>
                  <a:pt x="0" y="0"/>
                </a:moveTo>
                <a:lnTo>
                  <a:pt x="6940374" y="0"/>
                </a:lnTo>
                <a:lnTo>
                  <a:pt x="6940374" y="6132766"/>
                </a:lnTo>
                <a:lnTo>
                  <a:pt x="0" y="6132766"/>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9" name="TextBox 8"/>
          <p:cNvSpPr txBox="1"/>
          <p:nvPr/>
        </p:nvSpPr>
        <p:spPr>
          <a:xfrm>
            <a:off x="1714500" y="3015820"/>
            <a:ext cx="10287000" cy="3892861"/>
          </a:xfrm>
          <a:prstGeom prst="rect">
            <a:avLst/>
          </a:prstGeom>
          <a:noFill/>
        </p:spPr>
        <p:txBody>
          <a:bodyPr wrap="square" rtlCol="0">
            <a:spAutoFit/>
          </a:bodyPr>
          <a:lstStyle/>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AI, automation, service robots, Internet of Things (</a:t>
            </a:r>
            <a:r>
              <a:rPr lang="en-GB" sz="2800" b="1" dirty="0" err="1">
                <a:solidFill>
                  <a:schemeClr val="bg1"/>
                </a:solidFill>
                <a:latin typeface="Times New Roman" panose="02020603050405020304" pitchFamily="18" charset="0"/>
                <a:cs typeface="Times New Roman" panose="02020603050405020304" pitchFamily="18" charset="0"/>
              </a:rPr>
              <a:t>IoT</a:t>
            </a:r>
            <a:r>
              <a:rPr lang="en-GB" sz="2800" b="1" dirty="0">
                <a:solidFill>
                  <a:schemeClr val="bg1"/>
                </a:solidFill>
                <a:latin typeface="Times New Roman" panose="02020603050405020304" pitchFamily="18" charset="0"/>
                <a:cs typeface="Times New Roman" panose="02020603050405020304" pitchFamily="18" charset="0"/>
              </a:rPr>
              <a:t>) (Sanjeev Kumar </a:t>
            </a:r>
            <a:r>
              <a:rPr lang="en-GB" sz="2800" b="1" dirty="0" err="1">
                <a:solidFill>
                  <a:schemeClr val="bg1"/>
                </a:solidFill>
                <a:latin typeface="Times New Roman" panose="02020603050405020304" pitchFamily="18" charset="0"/>
                <a:cs typeface="Times New Roman" panose="02020603050405020304" pitchFamily="18" charset="0"/>
              </a:rPr>
              <a:t>Saxena</a:t>
            </a:r>
            <a:r>
              <a:rPr lang="en-GB" sz="2800" b="1" dirty="0">
                <a:solidFill>
                  <a:schemeClr val="bg1"/>
                </a:solidFill>
                <a:latin typeface="Times New Roman" panose="02020603050405020304" pitchFamily="18" charset="0"/>
                <a:cs typeface="Times New Roman" panose="02020603050405020304" pitchFamily="18" charset="0"/>
              </a:rPr>
              <a:t>, Gupta and Kumar, 2024).</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Shift driven by COVID-19 and preference for contactless services (Lin and </a:t>
            </a:r>
            <a:r>
              <a:rPr lang="en-GB" sz="2800" b="1" dirty="0" err="1">
                <a:solidFill>
                  <a:schemeClr val="bg1"/>
                </a:solidFill>
                <a:latin typeface="Times New Roman" panose="02020603050405020304" pitchFamily="18" charset="0"/>
                <a:cs typeface="Times New Roman" panose="02020603050405020304" pitchFamily="18" charset="0"/>
              </a:rPr>
              <a:t>Mattila</a:t>
            </a:r>
            <a:r>
              <a:rPr lang="en-GB" sz="2800" b="1" dirty="0">
                <a:solidFill>
                  <a:schemeClr val="bg1"/>
                </a:solidFill>
                <a:latin typeface="Times New Roman" panose="02020603050405020304" pitchFamily="18" charset="0"/>
                <a:cs typeface="Times New Roman" panose="02020603050405020304" pitchFamily="18" charset="0"/>
              </a:rPr>
              <a:t>, 2021).</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Theories on AI personalisation and service efficiency (Ivanov and Webster, 2019).</a:t>
            </a:r>
          </a:p>
        </p:txBody>
      </p:sp>
      <p:pic>
        <p:nvPicPr>
          <p:cNvPr id="3074" name="Picture 2" descr="Usage of AI in the Hospitality Industry"/>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215975" y="3443401"/>
            <a:ext cx="5400349" cy="3037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6704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5" name="TextBox 5"/>
          <p:cNvSpPr txBox="1"/>
          <p:nvPr/>
        </p:nvSpPr>
        <p:spPr>
          <a:xfrm>
            <a:off x="377583" y="266700"/>
            <a:ext cx="6480417" cy="1157112"/>
          </a:xfrm>
          <a:prstGeom prst="rect">
            <a:avLst/>
          </a:prstGeom>
        </p:spPr>
        <p:txBody>
          <a:bodyPr wrap="square" lIns="0" tIns="0" rIns="0" bIns="0" rtlCol="0" anchor="t">
            <a:spAutoFit/>
          </a:bodyPr>
          <a:lstStyle/>
          <a:p>
            <a:pPr lvl="0" algn="ctr">
              <a:lnSpc>
                <a:spcPts val="9600"/>
              </a:lnSpc>
            </a:pPr>
            <a:r>
              <a:rPr lang="en-US" sz="7200" spc="-600" dirty="0">
                <a:solidFill>
                  <a:srgbClr val="155C94"/>
                </a:solidFill>
                <a:latin typeface="Rustic Printed"/>
              </a:rPr>
              <a:t>PESTEL Analysis</a:t>
            </a:r>
          </a:p>
        </p:txBody>
      </p:sp>
      <p:sp>
        <p:nvSpPr>
          <p:cNvPr id="8" name="Freeform 3"/>
          <p:cNvSpPr/>
          <p:nvPr/>
        </p:nvSpPr>
        <p:spPr>
          <a:xfrm>
            <a:off x="573726" y="1592008"/>
            <a:ext cx="17257074" cy="8199691"/>
          </a:xfrm>
          <a:custGeom>
            <a:avLst/>
            <a:gdLst/>
            <a:ahLst/>
            <a:cxnLst/>
            <a:rect l="l" t="t" r="r" b="b"/>
            <a:pathLst>
              <a:path w="6940374" h="6132766">
                <a:moveTo>
                  <a:pt x="0" y="0"/>
                </a:moveTo>
                <a:lnTo>
                  <a:pt x="6940374" y="0"/>
                </a:lnTo>
                <a:lnTo>
                  <a:pt x="6940374" y="6132766"/>
                </a:lnTo>
                <a:lnTo>
                  <a:pt x="0" y="6132766"/>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graphicFrame>
        <p:nvGraphicFramePr>
          <p:cNvPr id="4" name="Diagram 3"/>
          <p:cNvGraphicFramePr/>
          <p:nvPr>
            <p:extLst>
              <p:ext uri="{D42A27DB-BD31-4B8C-83A1-F6EECF244321}">
                <p14:modId xmlns:p14="http://schemas.microsoft.com/office/powerpoint/2010/main" val="2458072536"/>
              </p:ext>
            </p:extLst>
          </p:nvPr>
        </p:nvGraphicFramePr>
        <p:xfrm>
          <a:off x="1524000" y="2819400"/>
          <a:ext cx="9677400" cy="46482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0" name="Picture 9"/>
          <p:cNvPicPr>
            <a:picLocks noChangeAspect="1"/>
          </p:cNvPicPr>
          <p:nvPr/>
        </p:nvPicPr>
        <p:blipFill>
          <a:blip r:embed="rId11"/>
          <a:stretch>
            <a:fillRect/>
          </a:stretch>
        </p:blipFill>
        <p:spPr>
          <a:xfrm>
            <a:off x="12214266" y="2790825"/>
            <a:ext cx="5083133" cy="4913028"/>
          </a:xfrm>
          <a:prstGeom prst="rect">
            <a:avLst/>
          </a:prstGeom>
        </p:spPr>
      </p:pic>
    </p:spTree>
    <p:extLst>
      <p:ext uri="{BB962C8B-B14F-4D97-AF65-F5344CB8AC3E}">
        <p14:creationId xmlns:p14="http://schemas.microsoft.com/office/powerpoint/2010/main" val="1352447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5" name="TextBox 5"/>
          <p:cNvSpPr txBox="1"/>
          <p:nvPr/>
        </p:nvSpPr>
        <p:spPr>
          <a:xfrm>
            <a:off x="377583" y="266700"/>
            <a:ext cx="6480417" cy="1157112"/>
          </a:xfrm>
          <a:prstGeom prst="rect">
            <a:avLst/>
          </a:prstGeom>
        </p:spPr>
        <p:txBody>
          <a:bodyPr wrap="square" lIns="0" tIns="0" rIns="0" bIns="0" rtlCol="0" anchor="t">
            <a:spAutoFit/>
          </a:bodyPr>
          <a:lstStyle/>
          <a:p>
            <a:pPr lvl="0" algn="ctr">
              <a:lnSpc>
                <a:spcPts val="9600"/>
              </a:lnSpc>
            </a:pPr>
            <a:r>
              <a:rPr lang="en-US" sz="7200" spc="-600" dirty="0">
                <a:solidFill>
                  <a:srgbClr val="155C94"/>
                </a:solidFill>
                <a:latin typeface="Rustic Printed"/>
              </a:rPr>
              <a:t>PESTEL Analysis</a:t>
            </a:r>
          </a:p>
        </p:txBody>
      </p:sp>
      <p:sp>
        <p:nvSpPr>
          <p:cNvPr id="8" name="Freeform 3"/>
          <p:cNvSpPr/>
          <p:nvPr/>
        </p:nvSpPr>
        <p:spPr>
          <a:xfrm>
            <a:off x="573726" y="1592008"/>
            <a:ext cx="17257074" cy="8199691"/>
          </a:xfrm>
          <a:custGeom>
            <a:avLst/>
            <a:gdLst/>
            <a:ahLst/>
            <a:cxnLst/>
            <a:rect l="l" t="t" r="r" b="b"/>
            <a:pathLst>
              <a:path w="6940374" h="6132766">
                <a:moveTo>
                  <a:pt x="0" y="0"/>
                </a:moveTo>
                <a:lnTo>
                  <a:pt x="6940374" y="0"/>
                </a:lnTo>
                <a:lnTo>
                  <a:pt x="6940374" y="6132766"/>
                </a:lnTo>
                <a:lnTo>
                  <a:pt x="0" y="6132766"/>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graphicFrame>
        <p:nvGraphicFramePr>
          <p:cNvPr id="4" name="Diagram 3"/>
          <p:cNvGraphicFramePr/>
          <p:nvPr>
            <p:extLst>
              <p:ext uri="{D42A27DB-BD31-4B8C-83A1-F6EECF244321}">
                <p14:modId xmlns:p14="http://schemas.microsoft.com/office/powerpoint/2010/main" val="224694"/>
              </p:ext>
            </p:extLst>
          </p:nvPr>
        </p:nvGraphicFramePr>
        <p:xfrm>
          <a:off x="1828800" y="2819400"/>
          <a:ext cx="9982200" cy="46482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Picture 2"/>
          <p:cNvPicPr>
            <a:picLocks noChangeAspect="1"/>
          </p:cNvPicPr>
          <p:nvPr/>
        </p:nvPicPr>
        <p:blipFill>
          <a:blip r:embed="rId11"/>
          <a:stretch>
            <a:fillRect/>
          </a:stretch>
        </p:blipFill>
        <p:spPr>
          <a:xfrm>
            <a:off x="12573000" y="2790825"/>
            <a:ext cx="4838700" cy="4676775"/>
          </a:xfrm>
          <a:prstGeom prst="rect">
            <a:avLst/>
          </a:prstGeom>
        </p:spPr>
      </p:pic>
    </p:spTree>
    <p:extLst>
      <p:ext uri="{BB962C8B-B14F-4D97-AF65-F5344CB8AC3E}">
        <p14:creationId xmlns:p14="http://schemas.microsoft.com/office/powerpoint/2010/main" val="167319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5" name="TextBox 5"/>
          <p:cNvSpPr txBox="1"/>
          <p:nvPr/>
        </p:nvSpPr>
        <p:spPr>
          <a:xfrm>
            <a:off x="377583" y="266700"/>
            <a:ext cx="12957417" cy="1231106"/>
          </a:xfrm>
          <a:prstGeom prst="rect">
            <a:avLst/>
          </a:prstGeom>
        </p:spPr>
        <p:txBody>
          <a:bodyPr wrap="square" lIns="0" tIns="0" rIns="0" bIns="0" rtlCol="0" anchor="t">
            <a:spAutoFit/>
          </a:bodyPr>
          <a:lstStyle/>
          <a:p>
            <a:pPr lvl="0" algn="ctr">
              <a:lnSpc>
                <a:spcPts val="9600"/>
              </a:lnSpc>
            </a:pPr>
            <a:r>
              <a:rPr lang="en-GB" sz="7200" spc="-600" dirty="0">
                <a:solidFill>
                  <a:srgbClr val="155C94"/>
                </a:solidFill>
                <a:latin typeface="Rustic Printed"/>
              </a:rPr>
              <a:t>Application to Pullman London St Pancras</a:t>
            </a:r>
            <a:endParaRPr lang="en-US" sz="7200" spc="-600" dirty="0">
              <a:solidFill>
                <a:srgbClr val="155C94"/>
              </a:solidFill>
              <a:latin typeface="Rustic Printed"/>
            </a:endParaRPr>
          </a:p>
        </p:txBody>
      </p:sp>
      <p:sp>
        <p:nvSpPr>
          <p:cNvPr id="8" name="Freeform 3"/>
          <p:cNvSpPr/>
          <p:nvPr/>
        </p:nvSpPr>
        <p:spPr>
          <a:xfrm>
            <a:off x="573726" y="1592008"/>
            <a:ext cx="17257074" cy="8199691"/>
          </a:xfrm>
          <a:custGeom>
            <a:avLst/>
            <a:gdLst/>
            <a:ahLst/>
            <a:cxnLst/>
            <a:rect l="l" t="t" r="r" b="b"/>
            <a:pathLst>
              <a:path w="6940374" h="6132766">
                <a:moveTo>
                  <a:pt x="0" y="0"/>
                </a:moveTo>
                <a:lnTo>
                  <a:pt x="6940374" y="0"/>
                </a:lnTo>
                <a:lnTo>
                  <a:pt x="6940374" y="6132766"/>
                </a:lnTo>
                <a:lnTo>
                  <a:pt x="0" y="6132766"/>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9" name="TextBox 8"/>
          <p:cNvSpPr txBox="1"/>
          <p:nvPr/>
        </p:nvSpPr>
        <p:spPr>
          <a:xfrm>
            <a:off x="1905000" y="3204439"/>
            <a:ext cx="10287000" cy="2677656"/>
          </a:xfrm>
          <a:prstGeom prst="rect">
            <a:avLst/>
          </a:prstGeom>
          <a:noFill/>
        </p:spPr>
        <p:txBody>
          <a:bodyPr wrap="square" rtlCol="0">
            <a:spAutoFit/>
          </a:bodyPr>
          <a:lstStyle/>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keyless entry, service robots, and digital concierge (Carl, 2024).</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Hilton’s Connected Room, Alibaba’s </a:t>
            </a:r>
            <a:r>
              <a:rPr lang="en-GB" sz="2800" b="1" dirty="0" err="1">
                <a:solidFill>
                  <a:schemeClr val="bg1"/>
                </a:solidFill>
                <a:latin typeface="Times New Roman" panose="02020603050405020304" pitchFamily="18" charset="0"/>
                <a:cs typeface="Times New Roman" panose="02020603050405020304" pitchFamily="18" charset="0"/>
              </a:rPr>
              <a:t>FlyZoo</a:t>
            </a:r>
            <a:r>
              <a:rPr lang="en-GB" sz="2800" b="1" dirty="0">
                <a:solidFill>
                  <a:schemeClr val="bg1"/>
                </a:solidFill>
                <a:latin typeface="Times New Roman" panose="02020603050405020304" pitchFamily="18" charset="0"/>
                <a:cs typeface="Times New Roman" panose="02020603050405020304" pitchFamily="18" charset="0"/>
              </a:rPr>
              <a:t> (Escobar, 2017).</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High costs and maintaining personal interactions (</a:t>
            </a:r>
            <a:r>
              <a:rPr lang="en-GB" sz="2800" b="1" dirty="0" err="1">
                <a:solidFill>
                  <a:schemeClr val="bg1"/>
                </a:solidFill>
                <a:latin typeface="Times New Roman" panose="02020603050405020304" pitchFamily="18" charset="0"/>
                <a:cs typeface="Times New Roman" panose="02020603050405020304" pitchFamily="18" charset="0"/>
              </a:rPr>
              <a:t>Khogali</a:t>
            </a:r>
            <a:r>
              <a:rPr lang="en-GB" sz="2800" b="1" dirty="0">
                <a:solidFill>
                  <a:schemeClr val="bg1"/>
                </a:solidFill>
                <a:latin typeface="Times New Roman" panose="02020603050405020304" pitchFamily="18" charset="0"/>
                <a:cs typeface="Times New Roman" panose="02020603050405020304" pitchFamily="18" charset="0"/>
              </a:rPr>
              <a:t> and </a:t>
            </a:r>
            <a:r>
              <a:rPr lang="en-GB" sz="2800" b="1" dirty="0" err="1">
                <a:solidFill>
                  <a:schemeClr val="bg1"/>
                </a:solidFill>
                <a:latin typeface="Times New Roman" panose="02020603050405020304" pitchFamily="18" charset="0"/>
                <a:cs typeface="Times New Roman" panose="02020603050405020304" pitchFamily="18" charset="0"/>
              </a:rPr>
              <a:t>Mekid</a:t>
            </a:r>
            <a:r>
              <a:rPr lang="en-GB" sz="2800" b="1" dirty="0">
                <a:solidFill>
                  <a:schemeClr val="bg1"/>
                </a:solidFill>
                <a:latin typeface="Times New Roman" panose="02020603050405020304" pitchFamily="18" charset="0"/>
                <a:cs typeface="Times New Roman" panose="02020603050405020304" pitchFamily="18" charset="0"/>
              </a:rPr>
              <a:t>, 2023).</a:t>
            </a:r>
          </a:p>
        </p:txBody>
      </p:sp>
      <p:pic>
        <p:nvPicPr>
          <p:cNvPr id="5122" name="Picture 2" descr="Everything About Mobile Key and Keyless Entry"/>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743955" y="1851647"/>
            <a:ext cx="4802023" cy="319822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ilton's Connected Room Gives Guests Control with Mobile App | Hospitality  Technology"/>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963400" y="5276851"/>
            <a:ext cx="5604349" cy="350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3283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5" name="TextBox 5"/>
          <p:cNvSpPr txBox="1"/>
          <p:nvPr/>
        </p:nvSpPr>
        <p:spPr>
          <a:xfrm>
            <a:off x="377583" y="266700"/>
            <a:ext cx="10366617" cy="1231106"/>
          </a:xfrm>
          <a:prstGeom prst="rect">
            <a:avLst/>
          </a:prstGeom>
        </p:spPr>
        <p:txBody>
          <a:bodyPr wrap="square" lIns="0" tIns="0" rIns="0" bIns="0" rtlCol="0" anchor="t">
            <a:spAutoFit/>
          </a:bodyPr>
          <a:lstStyle/>
          <a:p>
            <a:pPr lvl="0" algn="ctr">
              <a:lnSpc>
                <a:spcPts val="9600"/>
              </a:lnSpc>
            </a:pPr>
            <a:r>
              <a:rPr lang="en-GB" sz="7200" spc="-600" dirty="0">
                <a:solidFill>
                  <a:srgbClr val="155C94"/>
                </a:solidFill>
                <a:latin typeface="Rustic Printed"/>
              </a:rPr>
              <a:t>Future Policy Recommendations</a:t>
            </a:r>
            <a:endParaRPr lang="en-US" sz="7200" spc="-600" dirty="0">
              <a:solidFill>
                <a:srgbClr val="155C94"/>
              </a:solidFill>
              <a:latin typeface="Rustic Printed"/>
            </a:endParaRPr>
          </a:p>
        </p:txBody>
      </p:sp>
      <p:sp>
        <p:nvSpPr>
          <p:cNvPr id="8" name="Freeform 3"/>
          <p:cNvSpPr/>
          <p:nvPr/>
        </p:nvSpPr>
        <p:spPr>
          <a:xfrm>
            <a:off x="573726" y="1592008"/>
            <a:ext cx="17257074" cy="8199691"/>
          </a:xfrm>
          <a:custGeom>
            <a:avLst/>
            <a:gdLst/>
            <a:ahLst/>
            <a:cxnLst/>
            <a:rect l="l" t="t" r="r" b="b"/>
            <a:pathLst>
              <a:path w="6940374" h="6132766">
                <a:moveTo>
                  <a:pt x="0" y="0"/>
                </a:moveTo>
                <a:lnTo>
                  <a:pt x="6940374" y="0"/>
                </a:lnTo>
                <a:lnTo>
                  <a:pt x="6940374" y="6132766"/>
                </a:lnTo>
                <a:lnTo>
                  <a:pt x="0" y="6132766"/>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9" name="TextBox 8"/>
          <p:cNvSpPr txBox="1"/>
          <p:nvPr/>
        </p:nvSpPr>
        <p:spPr>
          <a:xfrm>
            <a:off x="1905000" y="3204439"/>
            <a:ext cx="10287000" cy="3892861"/>
          </a:xfrm>
          <a:prstGeom prst="rect">
            <a:avLst/>
          </a:prstGeom>
          <a:noFill/>
        </p:spPr>
        <p:txBody>
          <a:bodyPr wrap="square" rtlCol="0">
            <a:spAutoFit/>
          </a:bodyPr>
          <a:lstStyle/>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Invest in predictive AI for personalised guest services (Lin and </a:t>
            </a:r>
            <a:r>
              <a:rPr lang="en-GB" sz="2800" b="1" dirty="0" err="1">
                <a:solidFill>
                  <a:schemeClr val="bg1"/>
                </a:solidFill>
                <a:latin typeface="Times New Roman" panose="02020603050405020304" pitchFamily="18" charset="0"/>
                <a:cs typeface="Times New Roman" panose="02020603050405020304" pitchFamily="18" charset="0"/>
              </a:rPr>
              <a:t>Mattila</a:t>
            </a:r>
            <a:r>
              <a:rPr lang="en-GB" sz="2800" b="1" dirty="0">
                <a:solidFill>
                  <a:schemeClr val="bg1"/>
                </a:solidFill>
                <a:latin typeface="Times New Roman" panose="02020603050405020304" pitchFamily="18" charset="0"/>
                <a:cs typeface="Times New Roman" panose="02020603050405020304" pitchFamily="18" charset="0"/>
              </a:rPr>
              <a:t>, 2021).</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Blend AI with human service to balance personal touch and efficiency.</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Align AI with energy-saving goals (</a:t>
            </a:r>
            <a:r>
              <a:rPr lang="en-GB" sz="2800" b="1" dirty="0" err="1">
                <a:solidFill>
                  <a:schemeClr val="bg1"/>
                </a:solidFill>
                <a:latin typeface="Times New Roman" panose="02020603050405020304" pitchFamily="18" charset="0"/>
                <a:cs typeface="Times New Roman" panose="02020603050405020304" pitchFamily="18" charset="0"/>
              </a:rPr>
              <a:t>Schäuble</a:t>
            </a:r>
            <a:r>
              <a:rPr lang="en-GB" sz="2800" b="1" dirty="0">
                <a:solidFill>
                  <a:schemeClr val="bg1"/>
                </a:solidFill>
                <a:latin typeface="Times New Roman" panose="02020603050405020304" pitchFamily="18" charset="0"/>
                <a:cs typeface="Times New Roman" panose="02020603050405020304" pitchFamily="18" charset="0"/>
              </a:rPr>
              <a:t>, Marian and </a:t>
            </a:r>
            <a:r>
              <a:rPr lang="en-GB" sz="2800" b="1" dirty="0" err="1">
                <a:solidFill>
                  <a:schemeClr val="bg1"/>
                </a:solidFill>
                <a:latin typeface="Times New Roman" panose="02020603050405020304" pitchFamily="18" charset="0"/>
                <a:cs typeface="Times New Roman" panose="02020603050405020304" pitchFamily="18" charset="0"/>
              </a:rPr>
              <a:t>Cremonese</a:t>
            </a:r>
            <a:r>
              <a:rPr lang="en-GB" sz="2800" b="1" dirty="0">
                <a:solidFill>
                  <a:schemeClr val="bg1"/>
                </a:solidFill>
                <a:latin typeface="Times New Roman" panose="02020603050405020304" pitchFamily="18" charset="0"/>
                <a:cs typeface="Times New Roman" panose="02020603050405020304" pitchFamily="18" charset="0"/>
              </a:rPr>
              <a:t>, 2020).</a:t>
            </a:r>
          </a:p>
        </p:txBody>
      </p:sp>
      <p:pic>
        <p:nvPicPr>
          <p:cNvPr id="6146" name="Picture 2" descr="Creating Personalized Customer Experiences with AI: A How-To Guid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06399" y="2019301"/>
            <a:ext cx="4012993" cy="315311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Evolution of E-Commerce Integrating AI and Automation for Enhanced  Customer Experience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615738" y="5321807"/>
            <a:ext cx="6022975" cy="3387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107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5" name="TextBox 5"/>
          <p:cNvSpPr txBox="1"/>
          <p:nvPr/>
        </p:nvSpPr>
        <p:spPr>
          <a:xfrm>
            <a:off x="377583" y="266700"/>
            <a:ext cx="4804017" cy="1231106"/>
          </a:xfrm>
          <a:prstGeom prst="rect">
            <a:avLst/>
          </a:prstGeom>
        </p:spPr>
        <p:txBody>
          <a:bodyPr wrap="square" lIns="0" tIns="0" rIns="0" bIns="0" rtlCol="0" anchor="t">
            <a:spAutoFit/>
          </a:bodyPr>
          <a:lstStyle/>
          <a:p>
            <a:pPr lvl="0" algn="ctr">
              <a:lnSpc>
                <a:spcPts val="9600"/>
              </a:lnSpc>
            </a:pPr>
            <a:r>
              <a:rPr lang="en-GB" sz="7200" spc="-600" dirty="0">
                <a:solidFill>
                  <a:srgbClr val="155C94"/>
                </a:solidFill>
                <a:latin typeface="Rustic Printed"/>
              </a:rPr>
              <a:t>Conclusion</a:t>
            </a:r>
            <a:endParaRPr lang="en-US" sz="7200" spc="-600" dirty="0">
              <a:solidFill>
                <a:srgbClr val="155C94"/>
              </a:solidFill>
              <a:latin typeface="Rustic Printed"/>
            </a:endParaRPr>
          </a:p>
        </p:txBody>
      </p:sp>
      <p:sp>
        <p:nvSpPr>
          <p:cNvPr id="8" name="Freeform 3"/>
          <p:cNvSpPr/>
          <p:nvPr/>
        </p:nvSpPr>
        <p:spPr>
          <a:xfrm>
            <a:off x="573726" y="1592008"/>
            <a:ext cx="17257074" cy="8199691"/>
          </a:xfrm>
          <a:custGeom>
            <a:avLst/>
            <a:gdLst/>
            <a:ahLst/>
            <a:cxnLst/>
            <a:rect l="l" t="t" r="r" b="b"/>
            <a:pathLst>
              <a:path w="6940374" h="6132766">
                <a:moveTo>
                  <a:pt x="0" y="0"/>
                </a:moveTo>
                <a:lnTo>
                  <a:pt x="6940374" y="0"/>
                </a:lnTo>
                <a:lnTo>
                  <a:pt x="6940374" y="6132766"/>
                </a:lnTo>
                <a:lnTo>
                  <a:pt x="0" y="6132766"/>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9" name="TextBox 8"/>
          <p:cNvSpPr txBox="1"/>
          <p:nvPr/>
        </p:nvSpPr>
        <p:spPr>
          <a:xfrm>
            <a:off x="1905000" y="3204439"/>
            <a:ext cx="10287000" cy="3892861"/>
          </a:xfrm>
          <a:prstGeom prst="rect">
            <a:avLst/>
          </a:prstGeom>
          <a:noFill/>
        </p:spPr>
        <p:txBody>
          <a:bodyPr wrap="square" rtlCol="0">
            <a:spAutoFit/>
          </a:bodyPr>
          <a:lstStyle/>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Digital transformation improves efficiency and guest satisfaction.</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Future success depends on balancing AI with human interaction.</a:t>
            </a:r>
          </a:p>
          <a:p>
            <a:pPr marL="457200" indent="-457200">
              <a:lnSpc>
                <a:spcPct val="150000"/>
              </a:lnSpc>
              <a:buFont typeface="Wingdings" panose="05000000000000000000" pitchFamily="2" charset="2"/>
              <a:buChar char="q"/>
            </a:pPr>
            <a:r>
              <a:rPr lang="en-GB" sz="2800" b="1" dirty="0">
                <a:solidFill>
                  <a:schemeClr val="bg1"/>
                </a:solidFill>
                <a:latin typeface="Times New Roman" panose="02020603050405020304" pitchFamily="18" charset="0"/>
                <a:cs typeface="Times New Roman" panose="02020603050405020304" pitchFamily="18" charset="0"/>
              </a:rPr>
              <a:t>Embracing technology, while maintaining a human touch, is key to long-term success.</a:t>
            </a:r>
          </a:p>
        </p:txBody>
      </p:sp>
      <p:pic>
        <p:nvPicPr>
          <p:cNvPr id="7170" name="Picture 2" descr="Pullman London St Pancras | Luxury Hotel London - AL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191999" y="2362524"/>
            <a:ext cx="6063343" cy="4718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08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dirty="0"/>
          </a:p>
        </p:txBody>
      </p:sp>
      <p:pic>
        <p:nvPicPr>
          <p:cNvPr id="5" name="Picture 4" descr="A close-up of a document&#10;&#10;Description automatically generated">
            <a:extLst>
              <a:ext uri="{FF2B5EF4-FFF2-40B4-BE49-F238E27FC236}">
                <a16:creationId xmlns:a16="http://schemas.microsoft.com/office/drawing/2014/main" id="{4B269A13-3594-C272-38DC-A433F0DA63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8288000" cy="10287000"/>
          </a:xfrm>
          <a:prstGeom prst="rect">
            <a:avLst/>
          </a:prstGeom>
        </p:spPr>
      </p:pic>
    </p:spTree>
    <p:extLst>
      <p:ext uri="{BB962C8B-B14F-4D97-AF65-F5344CB8AC3E}">
        <p14:creationId xmlns:p14="http://schemas.microsoft.com/office/powerpoint/2010/main" val="2991633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55" b="-5555"/>
            </a:stretch>
          </a:blipFill>
        </p:spPr>
        <p:txBody>
          <a:bodyPr/>
          <a:lstStyle/>
          <a:p>
            <a:endParaRPr lang="en-GB"/>
          </a:p>
        </p:txBody>
      </p:sp>
      <p:sp>
        <p:nvSpPr>
          <p:cNvPr id="3" name="Freeform 3"/>
          <p:cNvSpPr/>
          <p:nvPr/>
        </p:nvSpPr>
        <p:spPr>
          <a:xfrm>
            <a:off x="-1763162" y="-789039"/>
            <a:ext cx="2875332" cy="3635478"/>
          </a:xfrm>
          <a:custGeom>
            <a:avLst/>
            <a:gdLst/>
            <a:ahLst/>
            <a:cxnLst/>
            <a:rect l="l" t="t" r="r" b="b"/>
            <a:pathLst>
              <a:path w="2875332" h="3635478">
                <a:moveTo>
                  <a:pt x="0" y="0"/>
                </a:moveTo>
                <a:lnTo>
                  <a:pt x="2875333" y="0"/>
                </a:lnTo>
                <a:lnTo>
                  <a:pt x="2875333" y="3635478"/>
                </a:lnTo>
                <a:lnTo>
                  <a:pt x="0" y="3635478"/>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4" name="Freeform 4"/>
          <p:cNvSpPr/>
          <p:nvPr/>
        </p:nvSpPr>
        <p:spPr>
          <a:xfrm>
            <a:off x="-1044801" y="9258300"/>
            <a:ext cx="5315394" cy="1913542"/>
          </a:xfrm>
          <a:custGeom>
            <a:avLst/>
            <a:gdLst/>
            <a:ahLst/>
            <a:cxnLst/>
            <a:rect l="l" t="t" r="r" b="b"/>
            <a:pathLst>
              <a:path w="5315394" h="1913542">
                <a:moveTo>
                  <a:pt x="0" y="0"/>
                </a:moveTo>
                <a:lnTo>
                  <a:pt x="5315394" y="0"/>
                </a:lnTo>
                <a:lnTo>
                  <a:pt x="5315394" y="1913542"/>
                </a:lnTo>
                <a:lnTo>
                  <a:pt x="0" y="1913542"/>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
        <p:nvSpPr>
          <p:cNvPr id="5" name="TextBox 5"/>
          <p:cNvSpPr txBox="1"/>
          <p:nvPr/>
        </p:nvSpPr>
        <p:spPr>
          <a:xfrm>
            <a:off x="5157161" y="1818354"/>
            <a:ext cx="7973677" cy="6764592"/>
          </a:xfrm>
          <a:prstGeom prst="rect">
            <a:avLst/>
          </a:prstGeom>
        </p:spPr>
        <p:txBody>
          <a:bodyPr lIns="0" tIns="0" rIns="0" bIns="0" rtlCol="0" anchor="t">
            <a:spAutoFit/>
          </a:bodyPr>
          <a:lstStyle/>
          <a:p>
            <a:pPr marL="0" lvl="0" indent="0" algn="ctr">
              <a:lnSpc>
                <a:spcPts val="15866"/>
              </a:lnSpc>
            </a:pPr>
            <a:r>
              <a:rPr lang="en-US" sz="18888" spc="-1133">
                <a:solidFill>
                  <a:srgbClr val="0B4E7C"/>
                </a:solidFill>
                <a:latin typeface="Rustic Printed"/>
              </a:rPr>
              <a:t>THANK YOU VERY MUCH!</a:t>
            </a:r>
          </a:p>
        </p:txBody>
      </p:sp>
      <p:sp>
        <p:nvSpPr>
          <p:cNvPr id="6" name="Freeform 6"/>
          <p:cNvSpPr/>
          <p:nvPr/>
        </p:nvSpPr>
        <p:spPr>
          <a:xfrm rot="2830164">
            <a:off x="5322070" y="8801780"/>
            <a:ext cx="3550978" cy="3705954"/>
          </a:xfrm>
          <a:custGeom>
            <a:avLst/>
            <a:gdLst/>
            <a:ahLst/>
            <a:cxnLst/>
            <a:rect l="l" t="t" r="r" b="b"/>
            <a:pathLst>
              <a:path w="3550978" h="3705954">
                <a:moveTo>
                  <a:pt x="0" y="0"/>
                </a:moveTo>
                <a:lnTo>
                  <a:pt x="3550978" y="0"/>
                </a:lnTo>
                <a:lnTo>
                  <a:pt x="3550978" y="3705955"/>
                </a:lnTo>
                <a:lnTo>
                  <a:pt x="0" y="370595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950933">
            <a:off x="-2582731" y="3638336"/>
            <a:ext cx="4236628" cy="4828066"/>
          </a:xfrm>
          <a:custGeom>
            <a:avLst/>
            <a:gdLst/>
            <a:ahLst/>
            <a:cxnLst/>
            <a:rect l="l" t="t" r="r" b="b"/>
            <a:pathLst>
              <a:path w="4236628" h="4828066">
                <a:moveTo>
                  <a:pt x="0" y="0"/>
                </a:moveTo>
                <a:lnTo>
                  <a:pt x="4236628" y="0"/>
                </a:lnTo>
                <a:lnTo>
                  <a:pt x="4236628" y="4828066"/>
                </a:lnTo>
                <a:lnTo>
                  <a:pt x="0" y="4828066"/>
                </a:lnTo>
                <a:lnTo>
                  <a:pt x="0" y="0"/>
                </a:lnTo>
                <a:close/>
              </a:path>
            </a:pathLst>
          </a:custGeom>
          <a:blipFill>
            <a:blip r:embed="rId10">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GB"/>
          </a:p>
        </p:txBody>
      </p:sp>
      <p:sp>
        <p:nvSpPr>
          <p:cNvPr id="8" name="Freeform 8"/>
          <p:cNvSpPr/>
          <p:nvPr/>
        </p:nvSpPr>
        <p:spPr>
          <a:xfrm>
            <a:off x="15584336" y="-1920382"/>
            <a:ext cx="4623736" cy="3907057"/>
          </a:xfrm>
          <a:custGeom>
            <a:avLst/>
            <a:gdLst/>
            <a:ahLst/>
            <a:cxnLst/>
            <a:rect l="l" t="t" r="r" b="b"/>
            <a:pathLst>
              <a:path w="4623736" h="3907057">
                <a:moveTo>
                  <a:pt x="0" y="0"/>
                </a:moveTo>
                <a:lnTo>
                  <a:pt x="4623735" y="0"/>
                </a:lnTo>
                <a:lnTo>
                  <a:pt x="4623735" y="3907057"/>
                </a:lnTo>
                <a:lnTo>
                  <a:pt x="0" y="3907057"/>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endParaRPr lang="en-GB"/>
          </a:p>
        </p:txBody>
      </p:sp>
      <p:sp>
        <p:nvSpPr>
          <p:cNvPr id="9" name="Freeform 9"/>
          <p:cNvSpPr/>
          <p:nvPr/>
        </p:nvSpPr>
        <p:spPr>
          <a:xfrm rot="-366315">
            <a:off x="16272866" y="2044607"/>
            <a:ext cx="3659690" cy="4299195"/>
          </a:xfrm>
          <a:custGeom>
            <a:avLst/>
            <a:gdLst/>
            <a:ahLst/>
            <a:cxnLst/>
            <a:rect l="l" t="t" r="r" b="b"/>
            <a:pathLst>
              <a:path w="3659690" h="4299195">
                <a:moveTo>
                  <a:pt x="0" y="0"/>
                </a:moveTo>
                <a:lnTo>
                  <a:pt x="3659690" y="0"/>
                </a:lnTo>
                <a:lnTo>
                  <a:pt x="3659690" y="4299195"/>
                </a:lnTo>
                <a:lnTo>
                  <a:pt x="0" y="4299195"/>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0" name="Freeform 10"/>
          <p:cNvSpPr/>
          <p:nvPr/>
        </p:nvSpPr>
        <p:spPr>
          <a:xfrm>
            <a:off x="4624977" y="-3611469"/>
            <a:ext cx="4567505" cy="4720935"/>
          </a:xfrm>
          <a:custGeom>
            <a:avLst/>
            <a:gdLst/>
            <a:ahLst/>
            <a:cxnLst/>
            <a:rect l="l" t="t" r="r" b="b"/>
            <a:pathLst>
              <a:path w="4567505" h="4720935">
                <a:moveTo>
                  <a:pt x="0" y="0"/>
                </a:moveTo>
                <a:lnTo>
                  <a:pt x="4567505" y="0"/>
                </a:lnTo>
                <a:lnTo>
                  <a:pt x="4567505" y="4720935"/>
                </a:lnTo>
                <a:lnTo>
                  <a:pt x="0" y="4720935"/>
                </a:lnTo>
                <a:lnTo>
                  <a:pt x="0" y="0"/>
                </a:lnTo>
                <a:close/>
              </a:path>
            </a:pathLst>
          </a:custGeom>
          <a:blipFill>
            <a:blip r:embed="rId16">
              <a:extLst>
                <a:ext uri="{96DAC541-7B7A-43D3-8B79-37D633B846F1}">
                  <asvg:svgBlip xmlns:asvg="http://schemas.microsoft.com/office/drawing/2016/SVG/main" r:embed="rId17"/>
                </a:ext>
              </a:extLst>
            </a:blip>
            <a:stretch>
              <a:fillRect/>
            </a:stretch>
          </a:blipFill>
          <a:ln cap="sq">
            <a:noFill/>
            <a:prstDash val="solid"/>
            <a:miter/>
          </a:ln>
        </p:spPr>
        <p:txBody>
          <a:bodyPr/>
          <a:lstStyle/>
          <a:p>
            <a:endParaRPr lang="en-GB"/>
          </a:p>
        </p:txBody>
      </p:sp>
      <p:sp>
        <p:nvSpPr>
          <p:cNvPr id="11" name="Freeform 11"/>
          <p:cNvSpPr/>
          <p:nvPr/>
        </p:nvSpPr>
        <p:spPr>
          <a:xfrm>
            <a:off x="9924524" y="8931997"/>
            <a:ext cx="5331561" cy="3445521"/>
          </a:xfrm>
          <a:custGeom>
            <a:avLst/>
            <a:gdLst/>
            <a:ahLst/>
            <a:cxnLst/>
            <a:rect l="l" t="t" r="r" b="b"/>
            <a:pathLst>
              <a:path w="5331561" h="3445521">
                <a:moveTo>
                  <a:pt x="0" y="0"/>
                </a:moveTo>
                <a:lnTo>
                  <a:pt x="5331562" y="0"/>
                </a:lnTo>
                <a:lnTo>
                  <a:pt x="5331562" y="3445521"/>
                </a:lnTo>
                <a:lnTo>
                  <a:pt x="0" y="3445521"/>
                </a:lnTo>
                <a:lnTo>
                  <a:pt x="0" y="0"/>
                </a:lnTo>
                <a:close/>
              </a:path>
            </a:pathLst>
          </a:custGeom>
          <a:blipFill>
            <a:blip r:embed="rId18">
              <a:extLst>
                <a:ext uri="{96DAC541-7B7A-43D3-8B79-37D633B846F1}">
                  <asvg:svgBlip xmlns:asvg="http://schemas.microsoft.com/office/drawing/2016/SVG/main" r:embed="rId19"/>
                </a:ext>
              </a:extLst>
            </a:blip>
            <a:stretch>
              <a:fillRect/>
            </a:stretch>
          </a:blipFill>
          <a:ln cap="sq">
            <a:noFill/>
            <a:prstDash val="solid"/>
            <a:miter/>
          </a:ln>
        </p:spPr>
        <p:txBody>
          <a:bodyPr/>
          <a:lstStyle/>
          <a:p>
            <a:endParaRPr lang="en-GB"/>
          </a:p>
        </p:txBody>
      </p:sp>
      <p:sp>
        <p:nvSpPr>
          <p:cNvPr id="12" name="Freeform 12"/>
          <p:cNvSpPr/>
          <p:nvPr/>
        </p:nvSpPr>
        <p:spPr>
          <a:xfrm>
            <a:off x="15513261" y="7125624"/>
            <a:ext cx="3869837" cy="4265352"/>
          </a:xfrm>
          <a:custGeom>
            <a:avLst/>
            <a:gdLst/>
            <a:ahLst/>
            <a:cxnLst/>
            <a:rect l="l" t="t" r="r" b="b"/>
            <a:pathLst>
              <a:path w="3869837" h="4265352">
                <a:moveTo>
                  <a:pt x="0" y="0"/>
                </a:moveTo>
                <a:lnTo>
                  <a:pt x="3869837" y="0"/>
                </a:lnTo>
                <a:lnTo>
                  <a:pt x="3869837" y="4265352"/>
                </a:lnTo>
                <a:lnTo>
                  <a:pt x="0" y="4265352"/>
                </a:lnTo>
                <a:lnTo>
                  <a:pt x="0" y="0"/>
                </a:lnTo>
                <a:close/>
              </a:path>
            </a:pathLst>
          </a:custGeom>
          <a:blipFill>
            <a:blip r:embed="rId20">
              <a:extLst>
                <a:ext uri="{96DAC541-7B7A-43D3-8B79-37D633B846F1}">
                  <asvg:svgBlip xmlns:asvg="http://schemas.microsoft.com/office/drawing/2016/SVG/main" r:embed="rId21"/>
                </a:ext>
              </a:extLst>
            </a:blip>
            <a:stretch>
              <a:fillRect/>
            </a:stretch>
          </a:blipFill>
          <a:ln cap="sq">
            <a:noFill/>
            <a:prstDash val="solid"/>
            <a:miter/>
          </a:ln>
        </p:spPr>
        <p:txBody>
          <a:bodyPr/>
          <a:lstStyle/>
          <a:p>
            <a:endParaRPr lang="en-GB"/>
          </a:p>
        </p:txBody>
      </p:sp>
      <p:sp>
        <p:nvSpPr>
          <p:cNvPr id="13" name="Freeform 13"/>
          <p:cNvSpPr/>
          <p:nvPr/>
        </p:nvSpPr>
        <p:spPr>
          <a:xfrm rot="-10800000">
            <a:off x="9144000" y="-1365351"/>
            <a:ext cx="6660247" cy="2730701"/>
          </a:xfrm>
          <a:custGeom>
            <a:avLst/>
            <a:gdLst/>
            <a:ahLst/>
            <a:cxnLst/>
            <a:rect l="l" t="t" r="r" b="b"/>
            <a:pathLst>
              <a:path w="6660247" h="2730701">
                <a:moveTo>
                  <a:pt x="0" y="0"/>
                </a:moveTo>
                <a:lnTo>
                  <a:pt x="6660247" y="0"/>
                </a:lnTo>
                <a:lnTo>
                  <a:pt x="6660247" y="2730702"/>
                </a:lnTo>
                <a:lnTo>
                  <a:pt x="0" y="2730702"/>
                </a:lnTo>
                <a:lnTo>
                  <a:pt x="0" y="0"/>
                </a:lnTo>
                <a:close/>
              </a:path>
            </a:pathLst>
          </a:custGeom>
          <a:blipFill>
            <a:blip r:embed="rId22">
              <a:extLst>
                <a:ext uri="{96DAC541-7B7A-43D3-8B79-37D633B846F1}">
                  <asvg:svgBlip xmlns:asvg="http://schemas.microsoft.com/office/drawing/2016/SVG/main" r:embed="rId23"/>
                </a:ext>
              </a:extLst>
            </a:blip>
            <a:stretch>
              <a:fillRect/>
            </a:stretch>
          </a:blipFill>
          <a:ln cap="sq">
            <a:noFill/>
            <a:prstDash val="solid"/>
            <a:miter/>
          </a:ln>
        </p:spPr>
        <p:txBody>
          <a:bodyPr/>
          <a:lstStyle/>
          <a:p>
            <a:endParaRPr lang="en-GB"/>
          </a:p>
        </p:txBody>
      </p:sp>
      <p:sp>
        <p:nvSpPr>
          <p:cNvPr id="14" name="Freeform 14"/>
          <p:cNvSpPr/>
          <p:nvPr/>
        </p:nvSpPr>
        <p:spPr>
          <a:xfrm rot="-2611628">
            <a:off x="1608356" y="-1969747"/>
            <a:ext cx="4007991" cy="3041063"/>
          </a:xfrm>
          <a:custGeom>
            <a:avLst/>
            <a:gdLst/>
            <a:ahLst/>
            <a:cxnLst/>
            <a:rect l="l" t="t" r="r" b="b"/>
            <a:pathLst>
              <a:path w="4007991" h="3041063">
                <a:moveTo>
                  <a:pt x="0" y="0"/>
                </a:moveTo>
                <a:lnTo>
                  <a:pt x="4007991" y="0"/>
                </a:lnTo>
                <a:lnTo>
                  <a:pt x="4007991" y="3041063"/>
                </a:lnTo>
                <a:lnTo>
                  <a:pt x="0" y="3041063"/>
                </a:lnTo>
                <a:lnTo>
                  <a:pt x="0" y="0"/>
                </a:lnTo>
                <a:close/>
              </a:path>
            </a:pathLst>
          </a:custGeom>
          <a:blipFill>
            <a:blip r:embed="rId24">
              <a:extLst>
                <a:ext uri="{96DAC541-7B7A-43D3-8B79-37D633B846F1}">
                  <asvg:svgBlip xmlns:asvg="http://schemas.microsoft.com/office/drawing/2016/SVG/main" r:embed="rId25"/>
                </a:ext>
              </a:extLst>
            </a:blip>
            <a:stretch>
              <a:fillRect/>
            </a:stretch>
          </a:blipFill>
          <a:ln cap="sq">
            <a:noFill/>
            <a:prstDash val="solid"/>
            <a:miter/>
          </a:ln>
        </p:spPr>
        <p:txBody>
          <a:bodyPr/>
          <a:lstStyle/>
          <a:p>
            <a:endParaRPr lang="en-GB"/>
          </a:p>
        </p:txBody>
      </p:sp>
      <p:sp>
        <p:nvSpPr>
          <p:cNvPr id="15" name="Freeform 15"/>
          <p:cNvSpPr/>
          <p:nvPr/>
        </p:nvSpPr>
        <p:spPr>
          <a:xfrm rot="3439542">
            <a:off x="12477745" y="2571123"/>
            <a:ext cx="2770524" cy="1664799"/>
          </a:xfrm>
          <a:custGeom>
            <a:avLst/>
            <a:gdLst/>
            <a:ahLst/>
            <a:cxnLst/>
            <a:rect l="l" t="t" r="r" b="b"/>
            <a:pathLst>
              <a:path w="2770524" h="1664799">
                <a:moveTo>
                  <a:pt x="0" y="0"/>
                </a:moveTo>
                <a:lnTo>
                  <a:pt x="2770524" y="0"/>
                </a:lnTo>
                <a:lnTo>
                  <a:pt x="2770524" y="1664800"/>
                </a:lnTo>
                <a:lnTo>
                  <a:pt x="0" y="1664800"/>
                </a:lnTo>
                <a:lnTo>
                  <a:pt x="0" y="0"/>
                </a:lnTo>
                <a:close/>
              </a:path>
            </a:pathLst>
          </a:custGeom>
          <a:blipFill>
            <a:blip r:embed="rId26">
              <a:extLst>
                <a:ext uri="{96DAC541-7B7A-43D3-8B79-37D633B846F1}">
                  <asvg:svgBlip xmlns:asvg="http://schemas.microsoft.com/office/drawing/2016/SVG/main" r:embed="rId27"/>
                </a:ext>
              </a:extLst>
            </a:blip>
            <a:stretch>
              <a:fillRect/>
            </a:stretch>
          </a:blipFill>
        </p:spPr>
        <p:txBody>
          <a:bodyPr/>
          <a:lstStyle/>
          <a:p>
            <a:endParaRPr lang="en-GB"/>
          </a:p>
        </p:txBody>
      </p:sp>
      <p:sp>
        <p:nvSpPr>
          <p:cNvPr id="16" name="Freeform 16"/>
          <p:cNvSpPr/>
          <p:nvPr/>
        </p:nvSpPr>
        <p:spPr>
          <a:xfrm rot="-7235282">
            <a:off x="3033323" y="6293225"/>
            <a:ext cx="2770524" cy="1664799"/>
          </a:xfrm>
          <a:custGeom>
            <a:avLst/>
            <a:gdLst/>
            <a:ahLst/>
            <a:cxnLst/>
            <a:rect l="l" t="t" r="r" b="b"/>
            <a:pathLst>
              <a:path w="2770524" h="1664799">
                <a:moveTo>
                  <a:pt x="0" y="0"/>
                </a:moveTo>
                <a:lnTo>
                  <a:pt x="2770524" y="0"/>
                </a:lnTo>
                <a:lnTo>
                  <a:pt x="2770524" y="1664799"/>
                </a:lnTo>
                <a:lnTo>
                  <a:pt x="0" y="1664799"/>
                </a:lnTo>
                <a:lnTo>
                  <a:pt x="0" y="0"/>
                </a:lnTo>
                <a:close/>
              </a:path>
            </a:pathLst>
          </a:custGeom>
          <a:blipFill>
            <a:blip r:embed="rId26">
              <a:extLst>
                <a:ext uri="{96DAC541-7B7A-43D3-8B79-37D633B846F1}">
                  <asvg:svgBlip xmlns:asvg="http://schemas.microsoft.com/office/drawing/2016/SVG/main" r:embed="rId27"/>
                </a:ext>
              </a:extLst>
            </a:blip>
            <a:stretch>
              <a:fillRect/>
            </a:stretch>
          </a:blipFill>
        </p:spPr>
        <p:txBody>
          <a:bodyPr/>
          <a:lstStyle/>
          <a:p>
            <a:endParaRPr lang="en-GB"/>
          </a:p>
        </p:txBody>
      </p:sp>
      <p:sp>
        <p:nvSpPr>
          <p:cNvPr id="17" name="Freeform 17"/>
          <p:cNvSpPr/>
          <p:nvPr/>
        </p:nvSpPr>
        <p:spPr>
          <a:xfrm flipH="1">
            <a:off x="4270593" y="2757734"/>
            <a:ext cx="1198548" cy="1291578"/>
          </a:xfrm>
          <a:custGeom>
            <a:avLst/>
            <a:gdLst/>
            <a:ahLst/>
            <a:cxnLst/>
            <a:rect l="l" t="t" r="r" b="b"/>
            <a:pathLst>
              <a:path w="1198548" h="1291578">
                <a:moveTo>
                  <a:pt x="1198548" y="0"/>
                </a:moveTo>
                <a:lnTo>
                  <a:pt x="0" y="0"/>
                </a:lnTo>
                <a:lnTo>
                  <a:pt x="0" y="1291578"/>
                </a:lnTo>
                <a:lnTo>
                  <a:pt x="1198548" y="1291578"/>
                </a:lnTo>
                <a:lnTo>
                  <a:pt x="1198548" y="0"/>
                </a:lnTo>
                <a:close/>
              </a:path>
            </a:pathLst>
          </a:custGeom>
          <a:blipFill>
            <a:blip r:embed="rId28">
              <a:extLst>
                <a:ext uri="{96DAC541-7B7A-43D3-8B79-37D633B846F1}">
                  <asvg:svgBlip xmlns:asvg="http://schemas.microsoft.com/office/drawing/2016/SVG/main" r:embed="rId29"/>
                </a:ext>
              </a:extLst>
            </a:blip>
            <a:stretch>
              <a:fillRect/>
            </a:stretch>
          </a:blipFill>
          <a:ln cap="sq">
            <a:noFill/>
            <a:prstDash val="solid"/>
            <a:miter/>
          </a:ln>
        </p:spPr>
        <p:txBody>
          <a:bodyPr/>
          <a:lstStyle/>
          <a:p>
            <a:endParaRPr lang="en-GB"/>
          </a:p>
        </p:txBody>
      </p:sp>
      <p:sp>
        <p:nvSpPr>
          <p:cNvPr id="18" name="Freeform 18"/>
          <p:cNvSpPr/>
          <p:nvPr/>
        </p:nvSpPr>
        <p:spPr>
          <a:xfrm>
            <a:off x="12722864" y="6511304"/>
            <a:ext cx="1140143" cy="1228640"/>
          </a:xfrm>
          <a:custGeom>
            <a:avLst/>
            <a:gdLst/>
            <a:ahLst/>
            <a:cxnLst/>
            <a:rect l="l" t="t" r="r" b="b"/>
            <a:pathLst>
              <a:path w="1140143" h="1228640">
                <a:moveTo>
                  <a:pt x="0" y="0"/>
                </a:moveTo>
                <a:lnTo>
                  <a:pt x="1140143" y="0"/>
                </a:lnTo>
                <a:lnTo>
                  <a:pt x="1140143" y="1228640"/>
                </a:lnTo>
                <a:lnTo>
                  <a:pt x="0" y="1228640"/>
                </a:lnTo>
                <a:lnTo>
                  <a:pt x="0" y="0"/>
                </a:lnTo>
                <a:close/>
              </a:path>
            </a:pathLst>
          </a:custGeom>
          <a:blipFill>
            <a:blip r:embed="rId28">
              <a:extLst>
                <a:ext uri="{96DAC541-7B7A-43D3-8B79-37D633B846F1}">
                  <asvg:svgBlip xmlns:asvg="http://schemas.microsoft.com/office/drawing/2016/SVG/main" r:embed="rId29"/>
                </a:ext>
              </a:extLst>
            </a:blip>
            <a:stretch>
              <a:fillRect/>
            </a:stretch>
          </a:blipFill>
          <a:ln cap="sq">
            <a:noFill/>
            <a:prstDash val="solid"/>
            <a:miter/>
          </a:ln>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1631</Words>
  <Application>Microsoft Office PowerPoint</Application>
  <PresentationFormat>Custom</PresentationFormat>
  <Paragraphs>83</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Rustic Printed</vt:lpstr>
      <vt:lpstr>Arial</vt:lpstr>
      <vt:lpstr>Calibri</vt:lpstr>
      <vt:lpstr>Wingdings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2024-10-22T18:45:59Z</dcterms:created>
  <dcterms:modified xsi:type="dcterms:W3CDTF">2024-10-31T21:21:41Z</dcterms:modified>
  <dc:identifier/>
</cp:coreProperties>
</file>