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9" r:id="rId2"/>
    <p:sldId id="257" r:id="rId3"/>
    <p:sldId id="263" r:id="rId4"/>
    <p:sldId id="264" r:id="rId5"/>
    <p:sldId id="265" r:id="rId6"/>
    <p:sldId id="266" r:id="rId7"/>
    <p:sldId id="267" r:id="rId8"/>
    <p:sldId id="268" r:id="rId9"/>
    <p:sldId id="269" r:id="rId10"/>
    <p:sldId id="270" r:id="rId11"/>
    <p:sldId id="271" r:id="rId12"/>
    <p:sldId id="272" r:id="rId13"/>
    <p:sldId id="273" r:id="rId14"/>
    <p:sldId id="274" r:id="rId15"/>
    <p:sldId id="275" r:id="rId16"/>
    <p:sldId id="276" r:id="rId17"/>
    <p:sldId id="277"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81168" autoAdjust="0"/>
  </p:normalViewPr>
  <p:slideViewPr>
    <p:cSldViewPr snapToGrid="0">
      <p:cViewPr varScale="1">
        <p:scale>
          <a:sx n="76" d="100"/>
          <a:sy n="76" d="100"/>
        </p:scale>
        <p:origin x="72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4A1E03-BBAD-4E31-80E2-73B5359F7A6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16084A5-17CE-4DF8-9018-8CE17803B7E0}">
      <dgm:prSet/>
      <dgm:spPr/>
      <dgm:t>
        <a:bodyPr/>
        <a:lstStyle/>
        <a:p>
          <a:r>
            <a:rPr lang="en-US" dirty="0"/>
            <a:t>Presentation focuses on end-of-life care and support available in the UK, with a particular focus on euthanasia/assisted suicide.</a:t>
          </a:r>
        </a:p>
      </dgm:t>
    </dgm:pt>
    <dgm:pt modelId="{0ACA11A9-00F0-4201-A7A8-7A79AB296C96}" type="parTrans" cxnId="{0C8C8FF0-2C3B-431A-A19D-122FF101A9F8}">
      <dgm:prSet/>
      <dgm:spPr/>
      <dgm:t>
        <a:bodyPr/>
        <a:lstStyle/>
        <a:p>
          <a:endParaRPr lang="en-US"/>
        </a:p>
      </dgm:t>
    </dgm:pt>
    <dgm:pt modelId="{4C7C3456-B470-41D7-9E20-24568D8FDF49}" type="sibTrans" cxnId="{0C8C8FF0-2C3B-431A-A19D-122FF101A9F8}">
      <dgm:prSet/>
      <dgm:spPr/>
      <dgm:t>
        <a:bodyPr/>
        <a:lstStyle/>
        <a:p>
          <a:endParaRPr lang="en-US"/>
        </a:p>
      </dgm:t>
    </dgm:pt>
    <dgm:pt modelId="{EB81B8AE-24CE-433A-A183-3FA8A087D18C}">
      <dgm:prSet/>
      <dgm:spPr/>
      <dgm:t>
        <a:bodyPr/>
        <a:lstStyle/>
        <a:p>
          <a:r>
            <a:rPr lang="en-US" dirty="0"/>
            <a:t>It will look at how end-of-life care is defined, the sorts of assistance and care that are offered in various contexts, the huge disparity between demand and supply for end-of-life care, ageing policies, preparing for the end of life, and indeed the contentious topic of doctor assisted suicide.</a:t>
          </a:r>
        </a:p>
      </dgm:t>
    </dgm:pt>
    <dgm:pt modelId="{02D00A62-1EEC-4AE2-83CA-564084E06441}" type="parTrans" cxnId="{4BA45FB5-4B2E-485B-B190-B3622D114F2A}">
      <dgm:prSet/>
      <dgm:spPr/>
      <dgm:t>
        <a:bodyPr/>
        <a:lstStyle/>
        <a:p>
          <a:endParaRPr lang="en-US"/>
        </a:p>
      </dgm:t>
    </dgm:pt>
    <dgm:pt modelId="{5A0673CD-C909-499B-9092-5E0FD6A50740}" type="sibTrans" cxnId="{4BA45FB5-4B2E-485B-B190-B3622D114F2A}">
      <dgm:prSet/>
      <dgm:spPr/>
      <dgm:t>
        <a:bodyPr/>
        <a:lstStyle/>
        <a:p>
          <a:endParaRPr lang="en-US"/>
        </a:p>
      </dgm:t>
    </dgm:pt>
    <dgm:pt modelId="{9D2B50E1-FFA6-4426-9B58-84AAE8A21C29}">
      <dgm:prSet/>
      <dgm:spPr/>
      <dgm:t>
        <a:bodyPr/>
        <a:lstStyle/>
        <a:p>
          <a:r>
            <a:rPr lang="en-US" dirty="0"/>
            <a:t>It will be exploring the arguments for and against these practices, and critically examining their potential implications </a:t>
          </a:r>
          <a:r>
            <a:rPr lang="en-IN" dirty="0"/>
            <a:t>(</a:t>
          </a:r>
          <a:r>
            <a:rPr lang="en-IN" dirty="0" err="1"/>
            <a:t>Pentaris</a:t>
          </a:r>
          <a:r>
            <a:rPr lang="en-IN" dirty="0"/>
            <a:t> and Thomsen, 2018)</a:t>
          </a:r>
          <a:r>
            <a:rPr lang="en-US" dirty="0"/>
            <a:t>.</a:t>
          </a:r>
        </a:p>
      </dgm:t>
    </dgm:pt>
    <dgm:pt modelId="{114894C8-D973-4798-A553-AA33453DD266}" type="parTrans" cxnId="{A33CCE39-5E6D-410C-A5C0-AC28EFBDBB05}">
      <dgm:prSet/>
      <dgm:spPr/>
      <dgm:t>
        <a:bodyPr/>
        <a:lstStyle/>
        <a:p>
          <a:endParaRPr lang="en-US"/>
        </a:p>
      </dgm:t>
    </dgm:pt>
    <dgm:pt modelId="{8669C650-F16F-44BE-B162-E3552E02F92A}" type="sibTrans" cxnId="{A33CCE39-5E6D-410C-A5C0-AC28EFBDBB05}">
      <dgm:prSet/>
      <dgm:spPr/>
      <dgm:t>
        <a:bodyPr/>
        <a:lstStyle/>
        <a:p>
          <a:endParaRPr lang="en-US"/>
        </a:p>
      </dgm:t>
    </dgm:pt>
    <dgm:pt modelId="{9553BA53-438C-4604-82DE-76C4456EA774}" type="pres">
      <dgm:prSet presAssocID="{4B4A1E03-BBAD-4E31-80E2-73B5359F7A6F}" presName="linear" presStyleCnt="0">
        <dgm:presLayoutVars>
          <dgm:animLvl val="lvl"/>
          <dgm:resizeHandles val="exact"/>
        </dgm:presLayoutVars>
      </dgm:prSet>
      <dgm:spPr/>
    </dgm:pt>
    <dgm:pt modelId="{90A5D2D7-E9B4-47D2-B715-FAE729F37BC3}" type="pres">
      <dgm:prSet presAssocID="{716084A5-17CE-4DF8-9018-8CE17803B7E0}" presName="parentText" presStyleLbl="node1" presStyleIdx="0" presStyleCnt="3">
        <dgm:presLayoutVars>
          <dgm:chMax val="0"/>
          <dgm:bulletEnabled val="1"/>
        </dgm:presLayoutVars>
      </dgm:prSet>
      <dgm:spPr/>
    </dgm:pt>
    <dgm:pt modelId="{E89A9DD5-29CD-4843-AEDB-0525224C4DF7}" type="pres">
      <dgm:prSet presAssocID="{4C7C3456-B470-41D7-9E20-24568D8FDF49}" presName="spacer" presStyleCnt="0"/>
      <dgm:spPr/>
    </dgm:pt>
    <dgm:pt modelId="{5EF1D5F0-6796-4B05-8C0F-D87F8888393C}" type="pres">
      <dgm:prSet presAssocID="{EB81B8AE-24CE-433A-A183-3FA8A087D18C}" presName="parentText" presStyleLbl="node1" presStyleIdx="1" presStyleCnt="3">
        <dgm:presLayoutVars>
          <dgm:chMax val="0"/>
          <dgm:bulletEnabled val="1"/>
        </dgm:presLayoutVars>
      </dgm:prSet>
      <dgm:spPr/>
    </dgm:pt>
    <dgm:pt modelId="{D4BC6900-3B4C-4F4C-98B7-E6C6ABDC4458}" type="pres">
      <dgm:prSet presAssocID="{5A0673CD-C909-499B-9092-5E0FD6A50740}" presName="spacer" presStyleCnt="0"/>
      <dgm:spPr/>
    </dgm:pt>
    <dgm:pt modelId="{A327A9EC-72CA-4FB2-839F-98CA75DDFF68}" type="pres">
      <dgm:prSet presAssocID="{9D2B50E1-FFA6-4426-9B58-84AAE8A21C29}" presName="parentText" presStyleLbl="node1" presStyleIdx="2" presStyleCnt="3">
        <dgm:presLayoutVars>
          <dgm:chMax val="0"/>
          <dgm:bulletEnabled val="1"/>
        </dgm:presLayoutVars>
      </dgm:prSet>
      <dgm:spPr/>
    </dgm:pt>
  </dgm:ptLst>
  <dgm:cxnLst>
    <dgm:cxn modelId="{A33CCE39-5E6D-410C-A5C0-AC28EFBDBB05}" srcId="{4B4A1E03-BBAD-4E31-80E2-73B5359F7A6F}" destId="{9D2B50E1-FFA6-4426-9B58-84AAE8A21C29}" srcOrd="2" destOrd="0" parTransId="{114894C8-D973-4798-A553-AA33453DD266}" sibTransId="{8669C650-F16F-44BE-B162-E3552E02F92A}"/>
    <dgm:cxn modelId="{9A076267-7903-4987-A657-30FF76D17973}" type="presOf" srcId="{4B4A1E03-BBAD-4E31-80E2-73B5359F7A6F}" destId="{9553BA53-438C-4604-82DE-76C4456EA774}" srcOrd="0" destOrd="0" presId="urn:microsoft.com/office/officeart/2005/8/layout/vList2"/>
    <dgm:cxn modelId="{2CB893B1-4E8A-4EE4-B32F-7283F10C5493}" type="presOf" srcId="{9D2B50E1-FFA6-4426-9B58-84AAE8A21C29}" destId="{A327A9EC-72CA-4FB2-839F-98CA75DDFF68}" srcOrd="0" destOrd="0" presId="urn:microsoft.com/office/officeart/2005/8/layout/vList2"/>
    <dgm:cxn modelId="{4BA45FB5-4B2E-485B-B190-B3622D114F2A}" srcId="{4B4A1E03-BBAD-4E31-80E2-73B5359F7A6F}" destId="{EB81B8AE-24CE-433A-A183-3FA8A087D18C}" srcOrd="1" destOrd="0" parTransId="{02D00A62-1EEC-4AE2-83CA-564084E06441}" sibTransId="{5A0673CD-C909-499B-9092-5E0FD6A50740}"/>
    <dgm:cxn modelId="{7E41A6C6-0465-4487-A3B0-7AB0CD959A1C}" type="presOf" srcId="{716084A5-17CE-4DF8-9018-8CE17803B7E0}" destId="{90A5D2D7-E9B4-47D2-B715-FAE729F37BC3}" srcOrd="0" destOrd="0" presId="urn:microsoft.com/office/officeart/2005/8/layout/vList2"/>
    <dgm:cxn modelId="{EC2FE1D8-4B97-4A4C-82F2-94CC897922C3}" type="presOf" srcId="{EB81B8AE-24CE-433A-A183-3FA8A087D18C}" destId="{5EF1D5F0-6796-4B05-8C0F-D87F8888393C}" srcOrd="0" destOrd="0" presId="urn:microsoft.com/office/officeart/2005/8/layout/vList2"/>
    <dgm:cxn modelId="{0C8C8FF0-2C3B-431A-A19D-122FF101A9F8}" srcId="{4B4A1E03-BBAD-4E31-80E2-73B5359F7A6F}" destId="{716084A5-17CE-4DF8-9018-8CE17803B7E0}" srcOrd="0" destOrd="0" parTransId="{0ACA11A9-00F0-4201-A7A8-7A79AB296C96}" sibTransId="{4C7C3456-B470-41D7-9E20-24568D8FDF49}"/>
    <dgm:cxn modelId="{83D1D14F-237B-4692-BE2A-446132367685}" type="presParOf" srcId="{9553BA53-438C-4604-82DE-76C4456EA774}" destId="{90A5D2D7-E9B4-47D2-B715-FAE729F37BC3}" srcOrd="0" destOrd="0" presId="urn:microsoft.com/office/officeart/2005/8/layout/vList2"/>
    <dgm:cxn modelId="{BEC2CD44-0E0B-4A30-BCE9-9FED345C7BE3}" type="presParOf" srcId="{9553BA53-438C-4604-82DE-76C4456EA774}" destId="{E89A9DD5-29CD-4843-AEDB-0525224C4DF7}" srcOrd="1" destOrd="0" presId="urn:microsoft.com/office/officeart/2005/8/layout/vList2"/>
    <dgm:cxn modelId="{0B32EBD4-368D-46E7-A3DC-66F650491993}" type="presParOf" srcId="{9553BA53-438C-4604-82DE-76C4456EA774}" destId="{5EF1D5F0-6796-4B05-8C0F-D87F8888393C}" srcOrd="2" destOrd="0" presId="urn:microsoft.com/office/officeart/2005/8/layout/vList2"/>
    <dgm:cxn modelId="{B077C772-8C4E-4952-873A-AD99DE92965F}" type="presParOf" srcId="{9553BA53-438C-4604-82DE-76C4456EA774}" destId="{D4BC6900-3B4C-4F4C-98B7-E6C6ABDC4458}" srcOrd="3" destOrd="0" presId="urn:microsoft.com/office/officeart/2005/8/layout/vList2"/>
    <dgm:cxn modelId="{7DEEC662-CE4A-4744-8BC2-44B6D1F99F67}" type="presParOf" srcId="{9553BA53-438C-4604-82DE-76C4456EA774}" destId="{A327A9EC-72CA-4FB2-839F-98CA75DDFF6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4FEC70-B222-4E57-A97D-2DC6468D10B6}"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527B3864-1919-470B-89EC-B17FEB1CE748}">
      <dgm:prSet custT="1"/>
      <dgm:spPr/>
      <dgm:t>
        <a:bodyPr/>
        <a:lstStyle/>
        <a:p>
          <a:r>
            <a:rPr lang="en-US" sz="1400" dirty="0"/>
            <a:t>Those who are on the verge of the end of their lives have access to a variety of assistance and medical options, includes care homes, hospitals, treatment centers, and home care.</a:t>
          </a:r>
        </a:p>
      </dgm:t>
    </dgm:pt>
    <dgm:pt modelId="{84287010-0C39-450E-B5A7-4D8A5F1273F0}" type="parTrans" cxnId="{17ED940C-4CD6-4698-8172-0171615B32F2}">
      <dgm:prSet/>
      <dgm:spPr/>
      <dgm:t>
        <a:bodyPr/>
        <a:lstStyle/>
        <a:p>
          <a:endParaRPr lang="en-US" sz="1400"/>
        </a:p>
      </dgm:t>
    </dgm:pt>
    <dgm:pt modelId="{DE87CC4B-35D3-4360-82F0-B8A7681728D1}" type="sibTrans" cxnId="{17ED940C-4CD6-4698-8172-0171615B32F2}">
      <dgm:prSet/>
      <dgm:spPr/>
      <dgm:t>
        <a:bodyPr/>
        <a:lstStyle/>
        <a:p>
          <a:endParaRPr lang="en-US" sz="1400"/>
        </a:p>
      </dgm:t>
    </dgm:pt>
    <dgm:pt modelId="{C278A993-BEEC-4B2E-AB96-D4B787DA137D}">
      <dgm:prSet custT="1"/>
      <dgm:spPr/>
      <dgm:t>
        <a:bodyPr/>
        <a:lstStyle/>
        <a:p>
          <a:r>
            <a:rPr lang="en-US" sz="1400"/>
            <a:t>Care homes provide 24-hour care and support for individuals who are unable to live independently due to their illness or condition</a:t>
          </a:r>
        </a:p>
      </dgm:t>
    </dgm:pt>
    <dgm:pt modelId="{BBB46FE4-5BDE-461F-8583-0007A62ED921}" type="parTrans" cxnId="{912698BE-A07C-438E-8780-FD4C9D11D700}">
      <dgm:prSet/>
      <dgm:spPr/>
      <dgm:t>
        <a:bodyPr/>
        <a:lstStyle/>
        <a:p>
          <a:endParaRPr lang="en-US" sz="1400"/>
        </a:p>
      </dgm:t>
    </dgm:pt>
    <dgm:pt modelId="{C8A6A6F3-A695-4A13-AB42-13AC029C6DCB}" type="sibTrans" cxnId="{912698BE-A07C-438E-8780-FD4C9D11D700}">
      <dgm:prSet/>
      <dgm:spPr/>
      <dgm:t>
        <a:bodyPr/>
        <a:lstStyle/>
        <a:p>
          <a:endParaRPr lang="en-US" sz="1400"/>
        </a:p>
      </dgm:t>
    </dgm:pt>
    <dgm:pt modelId="{2300C9C9-E5CF-45FA-BE39-F3D51FCC6344}">
      <dgm:prSet custT="1"/>
      <dgm:spPr/>
      <dgm:t>
        <a:bodyPr/>
        <a:lstStyle/>
        <a:p>
          <a:r>
            <a:rPr lang="en-US" sz="1400" dirty="0"/>
            <a:t>Care homes can be a good option for individuals who require around-the-clock care, but they may not always provide the same level of medical support as hospitals or hospices</a:t>
          </a:r>
        </a:p>
      </dgm:t>
    </dgm:pt>
    <dgm:pt modelId="{E536D344-B3D7-4D80-88F0-EB5598964C78}" type="parTrans" cxnId="{E6590FEF-EB6F-4700-A42D-DABA2378E1C8}">
      <dgm:prSet/>
      <dgm:spPr/>
      <dgm:t>
        <a:bodyPr/>
        <a:lstStyle/>
        <a:p>
          <a:endParaRPr lang="en-US" sz="1400"/>
        </a:p>
      </dgm:t>
    </dgm:pt>
    <dgm:pt modelId="{87B2096D-4712-45A6-87EA-89516C24A900}" type="sibTrans" cxnId="{E6590FEF-EB6F-4700-A42D-DABA2378E1C8}">
      <dgm:prSet/>
      <dgm:spPr/>
      <dgm:t>
        <a:bodyPr/>
        <a:lstStyle/>
        <a:p>
          <a:endParaRPr lang="en-US" sz="1400"/>
        </a:p>
      </dgm:t>
    </dgm:pt>
    <dgm:pt modelId="{29D68BB0-45E4-4FA3-8EBD-2C6C7BD4D034}">
      <dgm:prSet custT="1"/>
      <dgm:spPr/>
      <dgm:t>
        <a:bodyPr/>
        <a:lstStyle/>
        <a:p>
          <a:r>
            <a:rPr lang="en-US" sz="1400" dirty="0"/>
            <a:t>Home care is giving attention and care to people who are approaching the end of their lifespans in their own homes (</a:t>
          </a:r>
          <a:r>
            <a:rPr lang="en-US" sz="1400" dirty="0" err="1"/>
            <a:t>Pentaris</a:t>
          </a:r>
          <a:r>
            <a:rPr lang="en-US" sz="1400" dirty="0"/>
            <a:t> and Thomsen, 2018)</a:t>
          </a:r>
        </a:p>
      </dgm:t>
    </dgm:pt>
    <dgm:pt modelId="{EBEB09D8-6FB6-4853-B42C-450BC36861F6}" type="parTrans" cxnId="{1B412E97-C6A2-4C01-A33D-A02AE47365E1}">
      <dgm:prSet/>
      <dgm:spPr/>
      <dgm:t>
        <a:bodyPr/>
        <a:lstStyle/>
        <a:p>
          <a:endParaRPr lang="en-US" sz="1400"/>
        </a:p>
      </dgm:t>
    </dgm:pt>
    <dgm:pt modelId="{3F49D3A6-B65C-4FA6-B8BA-93CAB1222056}" type="sibTrans" cxnId="{1B412E97-C6A2-4C01-A33D-A02AE47365E1}">
      <dgm:prSet/>
      <dgm:spPr/>
      <dgm:t>
        <a:bodyPr/>
        <a:lstStyle/>
        <a:p>
          <a:endParaRPr lang="en-US" sz="1400"/>
        </a:p>
      </dgm:t>
    </dgm:pt>
    <dgm:pt modelId="{DFB0713D-E36D-427C-96C4-1159FC67E947}" type="pres">
      <dgm:prSet presAssocID="{C34FEC70-B222-4E57-A97D-2DC6468D10B6}" presName="matrix" presStyleCnt="0">
        <dgm:presLayoutVars>
          <dgm:chMax val="1"/>
          <dgm:dir/>
          <dgm:resizeHandles val="exact"/>
        </dgm:presLayoutVars>
      </dgm:prSet>
      <dgm:spPr/>
    </dgm:pt>
    <dgm:pt modelId="{03B59BB3-BA10-41EB-814E-48B683E8F2BD}" type="pres">
      <dgm:prSet presAssocID="{C34FEC70-B222-4E57-A97D-2DC6468D10B6}" presName="diamond" presStyleLbl="bgShp" presStyleIdx="0" presStyleCnt="1"/>
      <dgm:spPr/>
    </dgm:pt>
    <dgm:pt modelId="{97234BBC-F90F-4DDD-BD70-B4ACA5CCB370}" type="pres">
      <dgm:prSet presAssocID="{C34FEC70-B222-4E57-A97D-2DC6468D10B6}" presName="quad1" presStyleLbl="node1" presStyleIdx="0" presStyleCnt="4">
        <dgm:presLayoutVars>
          <dgm:chMax val="0"/>
          <dgm:chPref val="0"/>
          <dgm:bulletEnabled val="1"/>
        </dgm:presLayoutVars>
      </dgm:prSet>
      <dgm:spPr/>
    </dgm:pt>
    <dgm:pt modelId="{9F716B0D-29B7-46BD-858E-AEA7EF42145D}" type="pres">
      <dgm:prSet presAssocID="{C34FEC70-B222-4E57-A97D-2DC6468D10B6}" presName="quad2" presStyleLbl="node1" presStyleIdx="1" presStyleCnt="4">
        <dgm:presLayoutVars>
          <dgm:chMax val="0"/>
          <dgm:chPref val="0"/>
          <dgm:bulletEnabled val="1"/>
        </dgm:presLayoutVars>
      </dgm:prSet>
      <dgm:spPr/>
    </dgm:pt>
    <dgm:pt modelId="{2AB6B13A-67CD-40CE-944D-663A12C84986}" type="pres">
      <dgm:prSet presAssocID="{C34FEC70-B222-4E57-A97D-2DC6468D10B6}" presName="quad3" presStyleLbl="node1" presStyleIdx="2" presStyleCnt="4">
        <dgm:presLayoutVars>
          <dgm:chMax val="0"/>
          <dgm:chPref val="0"/>
          <dgm:bulletEnabled val="1"/>
        </dgm:presLayoutVars>
      </dgm:prSet>
      <dgm:spPr/>
    </dgm:pt>
    <dgm:pt modelId="{FBD03BB3-4DFA-4087-9398-929E4BEAAB3C}" type="pres">
      <dgm:prSet presAssocID="{C34FEC70-B222-4E57-A97D-2DC6468D10B6}" presName="quad4" presStyleLbl="node1" presStyleIdx="3" presStyleCnt="4">
        <dgm:presLayoutVars>
          <dgm:chMax val="0"/>
          <dgm:chPref val="0"/>
          <dgm:bulletEnabled val="1"/>
        </dgm:presLayoutVars>
      </dgm:prSet>
      <dgm:spPr/>
    </dgm:pt>
  </dgm:ptLst>
  <dgm:cxnLst>
    <dgm:cxn modelId="{17ED940C-4CD6-4698-8172-0171615B32F2}" srcId="{C34FEC70-B222-4E57-A97D-2DC6468D10B6}" destId="{527B3864-1919-470B-89EC-B17FEB1CE748}" srcOrd="0" destOrd="0" parTransId="{84287010-0C39-450E-B5A7-4D8A5F1273F0}" sibTransId="{DE87CC4B-35D3-4360-82F0-B8A7681728D1}"/>
    <dgm:cxn modelId="{BE9C162A-D844-4D36-85A4-67F0D3506A5E}" type="presOf" srcId="{527B3864-1919-470B-89EC-B17FEB1CE748}" destId="{97234BBC-F90F-4DDD-BD70-B4ACA5CCB370}" srcOrd="0" destOrd="0" presId="urn:microsoft.com/office/officeart/2005/8/layout/matrix3"/>
    <dgm:cxn modelId="{6612A880-E61F-40D0-88B9-DF24D5C58696}" type="presOf" srcId="{C278A993-BEEC-4B2E-AB96-D4B787DA137D}" destId="{9F716B0D-29B7-46BD-858E-AEA7EF42145D}" srcOrd="0" destOrd="0" presId="urn:microsoft.com/office/officeart/2005/8/layout/matrix3"/>
    <dgm:cxn modelId="{B45B3081-3CD2-4814-93E3-3058C30D8FFA}" type="presOf" srcId="{29D68BB0-45E4-4FA3-8EBD-2C6C7BD4D034}" destId="{FBD03BB3-4DFA-4087-9398-929E4BEAAB3C}" srcOrd="0" destOrd="0" presId="urn:microsoft.com/office/officeart/2005/8/layout/matrix3"/>
    <dgm:cxn modelId="{507BE08C-4F7D-4A5D-BD70-F2B95AFB1EF4}" type="presOf" srcId="{2300C9C9-E5CF-45FA-BE39-F3D51FCC6344}" destId="{2AB6B13A-67CD-40CE-944D-663A12C84986}" srcOrd="0" destOrd="0" presId="urn:microsoft.com/office/officeart/2005/8/layout/matrix3"/>
    <dgm:cxn modelId="{1B412E97-C6A2-4C01-A33D-A02AE47365E1}" srcId="{C34FEC70-B222-4E57-A97D-2DC6468D10B6}" destId="{29D68BB0-45E4-4FA3-8EBD-2C6C7BD4D034}" srcOrd="3" destOrd="0" parTransId="{EBEB09D8-6FB6-4853-B42C-450BC36861F6}" sibTransId="{3F49D3A6-B65C-4FA6-B8BA-93CAB1222056}"/>
    <dgm:cxn modelId="{912698BE-A07C-438E-8780-FD4C9D11D700}" srcId="{C34FEC70-B222-4E57-A97D-2DC6468D10B6}" destId="{C278A993-BEEC-4B2E-AB96-D4B787DA137D}" srcOrd="1" destOrd="0" parTransId="{BBB46FE4-5BDE-461F-8583-0007A62ED921}" sibTransId="{C8A6A6F3-A695-4A13-AB42-13AC029C6DCB}"/>
    <dgm:cxn modelId="{ECF188D4-7DCA-4EF5-90CA-CAE18C059227}" type="presOf" srcId="{C34FEC70-B222-4E57-A97D-2DC6468D10B6}" destId="{DFB0713D-E36D-427C-96C4-1159FC67E947}" srcOrd="0" destOrd="0" presId="urn:microsoft.com/office/officeart/2005/8/layout/matrix3"/>
    <dgm:cxn modelId="{E6590FEF-EB6F-4700-A42D-DABA2378E1C8}" srcId="{C34FEC70-B222-4E57-A97D-2DC6468D10B6}" destId="{2300C9C9-E5CF-45FA-BE39-F3D51FCC6344}" srcOrd="2" destOrd="0" parTransId="{E536D344-B3D7-4D80-88F0-EB5598964C78}" sibTransId="{87B2096D-4712-45A6-87EA-89516C24A900}"/>
    <dgm:cxn modelId="{C3AE554C-4AE2-4385-9330-81B2A5EDC8AA}" type="presParOf" srcId="{DFB0713D-E36D-427C-96C4-1159FC67E947}" destId="{03B59BB3-BA10-41EB-814E-48B683E8F2BD}" srcOrd="0" destOrd="0" presId="urn:microsoft.com/office/officeart/2005/8/layout/matrix3"/>
    <dgm:cxn modelId="{91F7E834-A211-4122-BA1D-5DDAEF18EC49}" type="presParOf" srcId="{DFB0713D-E36D-427C-96C4-1159FC67E947}" destId="{97234BBC-F90F-4DDD-BD70-B4ACA5CCB370}" srcOrd="1" destOrd="0" presId="urn:microsoft.com/office/officeart/2005/8/layout/matrix3"/>
    <dgm:cxn modelId="{DED1D2F8-C459-419B-9520-050B9081620C}" type="presParOf" srcId="{DFB0713D-E36D-427C-96C4-1159FC67E947}" destId="{9F716B0D-29B7-46BD-858E-AEA7EF42145D}" srcOrd="2" destOrd="0" presId="urn:microsoft.com/office/officeart/2005/8/layout/matrix3"/>
    <dgm:cxn modelId="{96167887-CA06-4914-846C-55B11DBEE17D}" type="presParOf" srcId="{DFB0713D-E36D-427C-96C4-1159FC67E947}" destId="{2AB6B13A-67CD-40CE-944D-663A12C84986}" srcOrd="3" destOrd="0" presId="urn:microsoft.com/office/officeart/2005/8/layout/matrix3"/>
    <dgm:cxn modelId="{75EEED38-B921-40C6-A6C3-AE55D325C7F2}" type="presParOf" srcId="{DFB0713D-E36D-427C-96C4-1159FC67E947}" destId="{FBD03BB3-4DFA-4087-9398-929E4BEAAB3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20DC25-0B92-43EE-9BAF-38CAC22C689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459B660-FC7C-43A2-BE69-A21029C2DE4A}">
      <dgm:prSet/>
      <dgm:spPr/>
      <dgm:t>
        <a:bodyPr/>
        <a:lstStyle/>
        <a:p>
          <a:r>
            <a:rPr lang="en-US" dirty="0"/>
            <a:t>In the UK, there is a big disparity between the demand for end-of-life healthcare and also the supply of such care.</a:t>
          </a:r>
        </a:p>
      </dgm:t>
    </dgm:pt>
    <dgm:pt modelId="{7AD76E5C-074C-4FB3-85F4-A8010129A08A}" type="parTrans" cxnId="{7A4726CA-5888-48CA-A7FE-697A2F124E7E}">
      <dgm:prSet/>
      <dgm:spPr/>
      <dgm:t>
        <a:bodyPr/>
        <a:lstStyle/>
        <a:p>
          <a:endParaRPr lang="en-US"/>
        </a:p>
      </dgm:t>
    </dgm:pt>
    <dgm:pt modelId="{C7B2D05E-9ED6-4CA7-8E7F-95A5165AA73F}" type="sibTrans" cxnId="{7A4726CA-5888-48CA-A7FE-697A2F124E7E}">
      <dgm:prSet/>
      <dgm:spPr/>
      <dgm:t>
        <a:bodyPr/>
        <a:lstStyle/>
        <a:p>
          <a:endParaRPr lang="en-US"/>
        </a:p>
      </dgm:t>
    </dgm:pt>
    <dgm:pt modelId="{307FC968-C8E1-41DD-A08D-054A05C91178}">
      <dgm:prSet/>
      <dgm:spPr/>
      <dgm:t>
        <a:bodyPr/>
        <a:lstStyle/>
        <a:p>
          <a:r>
            <a:rPr lang="en-US" dirty="0"/>
            <a:t>End-of-life care requires a variety of </a:t>
          </a:r>
          <a:r>
            <a:rPr lang="en-US" dirty="0" err="1"/>
            <a:t>specialised</a:t>
          </a:r>
          <a:r>
            <a:rPr lang="en-US" dirty="0"/>
            <a:t> resources, including medical tools, drugs, and skilled medical personnel (</a:t>
          </a:r>
          <a:r>
            <a:rPr lang="en-US" dirty="0" err="1"/>
            <a:t>Gijsberts</a:t>
          </a:r>
          <a:r>
            <a:rPr lang="en-US" dirty="0"/>
            <a:t> et al., 2019)</a:t>
          </a:r>
        </a:p>
      </dgm:t>
    </dgm:pt>
    <dgm:pt modelId="{459E7BFC-9821-4E4A-A54E-417591EA1433}" type="parTrans" cxnId="{C27AE348-9EA8-465F-B974-46517FEE91F7}">
      <dgm:prSet/>
      <dgm:spPr/>
      <dgm:t>
        <a:bodyPr/>
        <a:lstStyle/>
        <a:p>
          <a:endParaRPr lang="en-US"/>
        </a:p>
      </dgm:t>
    </dgm:pt>
    <dgm:pt modelId="{FEB90637-1D80-4587-9450-800C42ADC7DC}" type="sibTrans" cxnId="{C27AE348-9EA8-465F-B974-46517FEE91F7}">
      <dgm:prSet/>
      <dgm:spPr/>
      <dgm:t>
        <a:bodyPr/>
        <a:lstStyle/>
        <a:p>
          <a:endParaRPr lang="en-US"/>
        </a:p>
      </dgm:t>
    </dgm:pt>
    <dgm:pt modelId="{B0EF5CE1-5824-4A02-AE53-1340E0EDE572}">
      <dgm:prSet/>
      <dgm:spPr/>
      <dgm:t>
        <a:bodyPr/>
        <a:lstStyle/>
        <a:p>
          <a:r>
            <a:rPr lang="en-US" dirty="0"/>
            <a:t>In general, the disparity between the demand for and supply of end-of-life care is a complicated problem that is affected by a number of variables.</a:t>
          </a:r>
        </a:p>
      </dgm:t>
    </dgm:pt>
    <dgm:pt modelId="{5D8AB0AB-F131-4CE8-9804-884C83610D7E}" type="parTrans" cxnId="{AB7043BA-89EA-422A-8FB3-287D3B5A7878}">
      <dgm:prSet/>
      <dgm:spPr/>
      <dgm:t>
        <a:bodyPr/>
        <a:lstStyle/>
        <a:p>
          <a:endParaRPr lang="en-US"/>
        </a:p>
      </dgm:t>
    </dgm:pt>
    <dgm:pt modelId="{31AFABE4-5822-4BB5-BB96-CEC4B297F27D}" type="sibTrans" cxnId="{AB7043BA-89EA-422A-8FB3-287D3B5A7878}">
      <dgm:prSet/>
      <dgm:spPr/>
      <dgm:t>
        <a:bodyPr/>
        <a:lstStyle/>
        <a:p>
          <a:endParaRPr lang="en-US"/>
        </a:p>
      </dgm:t>
    </dgm:pt>
    <dgm:pt modelId="{5D0213F5-CADA-441B-A242-98FE294FF4D5}" type="pres">
      <dgm:prSet presAssocID="{7E20DC25-0B92-43EE-9BAF-38CAC22C6895}" presName="linear" presStyleCnt="0">
        <dgm:presLayoutVars>
          <dgm:animLvl val="lvl"/>
          <dgm:resizeHandles val="exact"/>
        </dgm:presLayoutVars>
      </dgm:prSet>
      <dgm:spPr/>
    </dgm:pt>
    <dgm:pt modelId="{D68BDE23-1BFE-46D0-9F60-8917A9D60030}" type="pres">
      <dgm:prSet presAssocID="{7459B660-FC7C-43A2-BE69-A21029C2DE4A}" presName="parentText" presStyleLbl="node1" presStyleIdx="0" presStyleCnt="3">
        <dgm:presLayoutVars>
          <dgm:chMax val="0"/>
          <dgm:bulletEnabled val="1"/>
        </dgm:presLayoutVars>
      </dgm:prSet>
      <dgm:spPr/>
    </dgm:pt>
    <dgm:pt modelId="{79628685-4DBE-4308-97E3-E1E57E38A2F0}" type="pres">
      <dgm:prSet presAssocID="{C7B2D05E-9ED6-4CA7-8E7F-95A5165AA73F}" presName="spacer" presStyleCnt="0"/>
      <dgm:spPr/>
    </dgm:pt>
    <dgm:pt modelId="{2A430D36-2B31-4995-A4D7-ECE449C25004}" type="pres">
      <dgm:prSet presAssocID="{307FC968-C8E1-41DD-A08D-054A05C91178}" presName="parentText" presStyleLbl="node1" presStyleIdx="1" presStyleCnt="3">
        <dgm:presLayoutVars>
          <dgm:chMax val="0"/>
          <dgm:bulletEnabled val="1"/>
        </dgm:presLayoutVars>
      </dgm:prSet>
      <dgm:spPr/>
    </dgm:pt>
    <dgm:pt modelId="{11011E6E-382C-4D65-A2C6-9B98B9343759}" type="pres">
      <dgm:prSet presAssocID="{FEB90637-1D80-4587-9450-800C42ADC7DC}" presName="spacer" presStyleCnt="0"/>
      <dgm:spPr/>
    </dgm:pt>
    <dgm:pt modelId="{E26F82E4-CD2F-44FE-8AEC-014D17C6CF39}" type="pres">
      <dgm:prSet presAssocID="{B0EF5CE1-5824-4A02-AE53-1340E0EDE572}" presName="parentText" presStyleLbl="node1" presStyleIdx="2" presStyleCnt="3">
        <dgm:presLayoutVars>
          <dgm:chMax val="0"/>
          <dgm:bulletEnabled val="1"/>
        </dgm:presLayoutVars>
      </dgm:prSet>
      <dgm:spPr/>
    </dgm:pt>
  </dgm:ptLst>
  <dgm:cxnLst>
    <dgm:cxn modelId="{16B17940-E478-43D8-ABF6-1433BF7DF7DE}" type="presOf" srcId="{7459B660-FC7C-43A2-BE69-A21029C2DE4A}" destId="{D68BDE23-1BFE-46D0-9F60-8917A9D60030}" srcOrd="0" destOrd="0" presId="urn:microsoft.com/office/officeart/2005/8/layout/vList2"/>
    <dgm:cxn modelId="{C27AE348-9EA8-465F-B974-46517FEE91F7}" srcId="{7E20DC25-0B92-43EE-9BAF-38CAC22C6895}" destId="{307FC968-C8E1-41DD-A08D-054A05C91178}" srcOrd="1" destOrd="0" parTransId="{459E7BFC-9821-4E4A-A54E-417591EA1433}" sibTransId="{FEB90637-1D80-4587-9450-800C42ADC7DC}"/>
    <dgm:cxn modelId="{AB7043BA-89EA-422A-8FB3-287D3B5A7878}" srcId="{7E20DC25-0B92-43EE-9BAF-38CAC22C6895}" destId="{B0EF5CE1-5824-4A02-AE53-1340E0EDE572}" srcOrd="2" destOrd="0" parTransId="{5D8AB0AB-F131-4CE8-9804-884C83610D7E}" sibTransId="{31AFABE4-5822-4BB5-BB96-CEC4B297F27D}"/>
    <dgm:cxn modelId="{839235C0-4B45-4B7B-A098-D13130323E8C}" type="presOf" srcId="{B0EF5CE1-5824-4A02-AE53-1340E0EDE572}" destId="{E26F82E4-CD2F-44FE-8AEC-014D17C6CF39}" srcOrd="0" destOrd="0" presId="urn:microsoft.com/office/officeart/2005/8/layout/vList2"/>
    <dgm:cxn modelId="{1693DAC2-3CA6-4904-822A-D69924E722FC}" type="presOf" srcId="{307FC968-C8E1-41DD-A08D-054A05C91178}" destId="{2A430D36-2B31-4995-A4D7-ECE449C25004}" srcOrd="0" destOrd="0" presId="urn:microsoft.com/office/officeart/2005/8/layout/vList2"/>
    <dgm:cxn modelId="{7A4726CA-5888-48CA-A7FE-697A2F124E7E}" srcId="{7E20DC25-0B92-43EE-9BAF-38CAC22C6895}" destId="{7459B660-FC7C-43A2-BE69-A21029C2DE4A}" srcOrd="0" destOrd="0" parTransId="{7AD76E5C-074C-4FB3-85F4-A8010129A08A}" sibTransId="{C7B2D05E-9ED6-4CA7-8E7F-95A5165AA73F}"/>
    <dgm:cxn modelId="{476EB0D2-1311-429E-A15C-925F827249F7}" type="presOf" srcId="{7E20DC25-0B92-43EE-9BAF-38CAC22C6895}" destId="{5D0213F5-CADA-441B-A242-98FE294FF4D5}" srcOrd="0" destOrd="0" presId="urn:microsoft.com/office/officeart/2005/8/layout/vList2"/>
    <dgm:cxn modelId="{B4B8423B-97CE-49A6-A2F0-E59892771861}" type="presParOf" srcId="{5D0213F5-CADA-441B-A242-98FE294FF4D5}" destId="{D68BDE23-1BFE-46D0-9F60-8917A9D60030}" srcOrd="0" destOrd="0" presId="urn:microsoft.com/office/officeart/2005/8/layout/vList2"/>
    <dgm:cxn modelId="{215F6F4E-B519-4020-A83F-F2B446CF6632}" type="presParOf" srcId="{5D0213F5-CADA-441B-A242-98FE294FF4D5}" destId="{79628685-4DBE-4308-97E3-E1E57E38A2F0}" srcOrd="1" destOrd="0" presId="urn:microsoft.com/office/officeart/2005/8/layout/vList2"/>
    <dgm:cxn modelId="{B646C617-5319-4E5A-A6A1-D427FAC278B6}" type="presParOf" srcId="{5D0213F5-CADA-441B-A242-98FE294FF4D5}" destId="{2A430D36-2B31-4995-A4D7-ECE449C25004}" srcOrd="2" destOrd="0" presId="urn:microsoft.com/office/officeart/2005/8/layout/vList2"/>
    <dgm:cxn modelId="{0B3A47B9-A6AC-4DA1-AA25-F752E7D1D43C}" type="presParOf" srcId="{5D0213F5-CADA-441B-A242-98FE294FF4D5}" destId="{11011E6E-382C-4D65-A2C6-9B98B9343759}" srcOrd="3" destOrd="0" presId="urn:microsoft.com/office/officeart/2005/8/layout/vList2"/>
    <dgm:cxn modelId="{507BF9D5-F08A-4808-B924-B7340A10279E}" type="presParOf" srcId="{5D0213F5-CADA-441B-A242-98FE294FF4D5}" destId="{E26F82E4-CD2F-44FE-8AEC-014D17C6CF3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B082DD-7BFC-4DFE-8CF0-BC595A81374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330D04F-0983-4459-9343-9400520AF4DF}">
      <dgm:prSet/>
      <dgm:spPr/>
      <dgm:t>
        <a:bodyPr/>
        <a:lstStyle/>
        <a:p>
          <a:r>
            <a:rPr lang="en-US"/>
            <a:t>Other relevant legislation and policy relating to end-of-life care includes: The Care Act : This legislation sets out the legal framework for adult social care in England, including the provision of end-of-life care</a:t>
          </a:r>
        </a:p>
      </dgm:t>
    </dgm:pt>
    <dgm:pt modelId="{68969558-1B55-4E84-BC0D-D083D7D3D42A}" type="parTrans" cxnId="{90A25C8D-5C1D-49C5-907C-65582C5EE3FD}">
      <dgm:prSet/>
      <dgm:spPr/>
      <dgm:t>
        <a:bodyPr/>
        <a:lstStyle/>
        <a:p>
          <a:endParaRPr lang="en-US"/>
        </a:p>
      </dgm:t>
    </dgm:pt>
    <dgm:pt modelId="{539FC861-08F4-4343-ACAE-38930853C330}" type="sibTrans" cxnId="{90A25C8D-5C1D-49C5-907C-65582C5EE3FD}">
      <dgm:prSet/>
      <dgm:spPr/>
      <dgm:t>
        <a:bodyPr/>
        <a:lstStyle/>
        <a:p>
          <a:endParaRPr lang="en-US"/>
        </a:p>
      </dgm:t>
    </dgm:pt>
    <dgm:pt modelId="{94F2BD93-C386-426A-A807-9BF785C679F1}">
      <dgm:prSet/>
      <dgm:spPr/>
      <dgm:t>
        <a:bodyPr/>
        <a:lstStyle/>
        <a:p>
          <a:r>
            <a:rPr lang="en-US" dirty="0"/>
            <a:t>Through the use of the Human Rights Act, the European Committee on Human Rights is integrated under UK law (</a:t>
          </a:r>
          <a:r>
            <a:rPr lang="en-US" dirty="0" err="1"/>
            <a:t>Gijsberts</a:t>
          </a:r>
          <a:r>
            <a:rPr lang="en-US" dirty="0"/>
            <a:t> et al., 2019)</a:t>
          </a:r>
        </a:p>
      </dgm:t>
    </dgm:pt>
    <dgm:pt modelId="{DC4C2978-B780-4B3E-85B6-677CDE1DDE19}" type="parTrans" cxnId="{FC9E4C99-3F3F-4470-8FB2-3A52451C7983}">
      <dgm:prSet/>
      <dgm:spPr/>
      <dgm:t>
        <a:bodyPr/>
        <a:lstStyle/>
        <a:p>
          <a:endParaRPr lang="en-US"/>
        </a:p>
      </dgm:t>
    </dgm:pt>
    <dgm:pt modelId="{0DE22910-E564-4B5B-8A97-CF151E287126}" type="sibTrans" cxnId="{FC9E4C99-3F3F-4470-8FB2-3A52451C7983}">
      <dgm:prSet/>
      <dgm:spPr/>
      <dgm:t>
        <a:bodyPr/>
        <a:lstStyle/>
        <a:p>
          <a:endParaRPr lang="en-US"/>
        </a:p>
      </dgm:t>
    </dgm:pt>
    <dgm:pt modelId="{A3564AD7-0A96-4C09-98A0-232F9866DA8B}">
      <dgm:prSet/>
      <dgm:spPr/>
      <dgm:t>
        <a:bodyPr/>
        <a:lstStyle/>
        <a:p>
          <a:r>
            <a:rPr lang="en-US"/>
            <a:t>The UK End of Life Care Strategy : This strategy sets out the government's vision for improving end-of-life care in the UK, with a focus on promoting choice and control for individuals, and improving the quality of care provided by healthcare professionals</a:t>
          </a:r>
        </a:p>
      </dgm:t>
    </dgm:pt>
    <dgm:pt modelId="{B0212A07-33D9-4EF4-99E5-416B51D2B119}" type="parTrans" cxnId="{3231E7D7-C7B7-452A-AA0E-77D14DCC5AA5}">
      <dgm:prSet/>
      <dgm:spPr/>
      <dgm:t>
        <a:bodyPr/>
        <a:lstStyle/>
        <a:p>
          <a:endParaRPr lang="en-US"/>
        </a:p>
      </dgm:t>
    </dgm:pt>
    <dgm:pt modelId="{761E7AE4-DE7A-4F68-A818-745E36442AE8}" type="sibTrans" cxnId="{3231E7D7-C7B7-452A-AA0E-77D14DCC5AA5}">
      <dgm:prSet/>
      <dgm:spPr/>
      <dgm:t>
        <a:bodyPr/>
        <a:lstStyle/>
        <a:p>
          <a:endParaRPr lang="en-US"/>
        </a:p>
      </dgm:t>
    </dgm:pt>
    <dgm:pt modelId="{BBBDDFA3-6DC8-4C35-9469-2B5A682C86CA}" type="pres">
      <dgm:prSet presAssocID="{E7B082DD-7BFC-4DFE-8CF0-BC595A81374C}" presName="linear" presStyleCnt="0">
        <dgm:presLayoutVars>
          <dgm:animLvl val="lvl"/>
          <dgm:resizeHandles val="exact"/>
        </dgm:presLayoutVars>
      </dgm:prSet>
      <dgm:spPr/>
    </dgm:pt>
    <dgm:pt modelId="{891ADFEF-A771-4B7A-8415-74712A734C9F}" type="pres">
      <dgm:prSet presAssocID="{2330D04F-0983-4459-9343-9400520AF4DF}" presName="parentText" presStyleLbl="node1" presStyleIdx="0" presStyleCnt="3">
        <dgm:presLayoutVars>
          <dgm:chMax val="0"/>
          <dgm:bulletEnabled val="1"/>
        </dgm:presLayoutVars>
      </dgm:prSet>
      <dgm:spPr/>
    </dgm:pt>
    <dgm:pt modelId="{D0A6C4C8-9CC5-452A-BE50-DACC1446F91B}" type="pres">
      <dgm:prSet presAssocID="{539FC861-08F4-4343-ACAE-38930853C330}" presName="spacer" presStyleCnt="0"/>
      <dgm:spPr/>
    </dgm:pt>
    <dgm:pt modelId="{A733A9CA-B85B-4819-BB90-202400D0D56F}" type="pres">
      <dgm:prSet presAssocID="{94F2BD93-C386-426A-A807-9BF785C679F1}" presName="parentText" presStyleLbl="node1" presStyleIdx="1" presStyleCnt="3">
        <dgm:presLayoutVars>
          <dgm:chMax val="0"/>
          <dgm:bulletEnabled val="1"/>
        </dgm:presLayoutVars>
      </dgm:prSet>
      <dgm:spPr/>
    </dgm:pt>
    <dgm:pt modelId="{E7A34C53-CF58-4AD6-9319-472316F247C3}" type="pres">
      <dgm:prSet presAssocID="{0DE22910-E564-4B5B-8A97-CF151E287126}" presName="spacer" presStyleCnt="0"/>
      <dgm:spPr/>
    </dgm:pt>
    <dgm:pt modelId="{F57E14FC-D919-4F43-BB69-18DB3AD93E69}" type="pres">
      <dgm:prSet presAssocID="{A3564AD7-0A96-4C09-98A0-232F9866DA8B}" presName="parentText" presStyleLbl="node1" presStyleIdx="2" presStyleCnt="3">
        <dgm:presLayoutVars>
          <dgm:chMax val="0"/>
          <dgm:bulletEnabled val="1"/>
        </dgm:presLayoutVars>
      </dgm:prSet>
      <dgm:spPr/>
    </dgm:pt>
  </dgm:ptLst>
  <dgm:cxnLst>
    <dgm:cxn modelId="{CDC4B72A-B974-44DD-A1F5-9D8B9BAD93EC}" type="presOf" srcId="{94F2BD93-C386-426A-A807-9BF785C679F1}" destId="{A733A9CA-B85B-4819-BB90-202400D0D56F}" srcOrd="0" destOrd="0" presId="urn:microsoft.com/office/officeart/2005/8/layout/vList2"/>
    <dgm:cxn modelId="{C7476E5B-6B1E-467C-B9B9-1095FF05E23F}" type="presOf" srcId="{A3564AD7-0A96-4C09-98A0-232F9866DA8B}" destId="{F57E14FC-D919-4F43-BB69-18DB3AD93E69}" srcOrd="0" destOrd="0" presId="urn:microsoft.com/office/officeart/2005/8/layout/vList2"/>
    <dgm:cxn modelId="{0A7BA67C-9A2D-492B-A600-6023B6B5F49D}" type="presOf" srcId="{2330D04F-0983-4459-9343-9400520AF4DF}" destId="{891ADFEF-A771-4B7A-8415-74712A734C9F}" srcOrd="0" destOrd="0" presId="urn:microsoft.com/office/officeart/2005/8/layout/vList2"/>
    <dgm:cxn modelId="{819AD181-E7ED-4958-8412-8DB31B4B133E}" type="presOf" srcId="{E7B082DD-7BFC-4DFE-8CF0-BC595A81374C}" destId="{BBBDDFA3-6DC8-4C35-9469-2B5A682C86CA}" srcOrd="0" destOrd="0" presId="urn:microsoft.com/office/officeart/2005/8/layout/vList2"/>
    <dgm:cxn modelId="{90A25C8D-5C1D-49C5-907C-65582C5EE3FD}" srcId="{E7B082DD-7BFC-4DFE-8CF0-BC595A81374C}" destId="{2330D04F-0983-4459-9343-9400520AF4DF}" srcOrd="0" destOrd="0" parTransId="{68969558-1B55-4E84-BC0D-D083D7D3D42A}" sibTransId="{539FC861-08F4-4343-ACAE-38930853C330}"/>
    <dgm:cxn modelId="{FC9E4C99-3F3F-4470-8FB2-3A52451C7983}" srcId="{E7B082DD-7BFC-4DFE-8CF0-BC595A81374C}" destId="{94F2BD93-C386-426A-A807-9BF785C679F1}" srcOrd="1" destOrd="0" parTransId="{DC4C2978-B780-4B3E-85B6-677CDE1DDE19}" sibTransId="{0DE22910-E564-4B5B-8A97-CF151E287126}"/>
    <dgm:cxn modelId="{3231E7D7-C7B7-452A-AA0E-77D14DCC5AA5}" srcId="{E7B082DD-7BFC-4DFE-8CF0-BC595A81374C}" destId="{A3564AD7-0A96-4C09-98A0-232F9866DA8B}" srcOrd="2" destOrd="0" parTransId="{B0212A07-33D9-4EF4-99E5-416B51D2B119}" sibTransId="{761E7AE4-DE7A-4F68-A818-745E36442AE8}"/>
    <dgm:cxn modelId="{6AB3F494-7F96-46DA-BB45-D133454CD50D}" type="presParOf" srcId="{BBBDDFA3-6DC8-4C35-9469-2B5A682C86CA}" destId="{891ADFEF-A771-4B7A-8415-74712A734C9F}" srcOrd="0" destOrd="0" presId="urn:microsoft.com/office/officeart/2005/8/layout/vList2"/>
    <dgm:cxn modelId="{1AF31AC5-9D0B-44D6-8ABE-875411F1AAF4}" type="presParOf" srcId="{BBBDDFA3-6DC8-4C35-9469-2B5A682C86CA}" destId="{D0A6C4C8-9CC5-452A-BE50-DACC1446F91B}" srcOrd="1" destOrd="0" presId="urn:microsoft.com/office/officeart/2005/8/layout/vList2"/>
    <dgm:cxn modelId="{ADF3FB48-2CD4-49F7-B152-FDB35371EEDF}" type="presParOf" srcId="{BBBDDFA3-6DC8-4C35-9469-2B5A682C86CA}" destId="{A733A9CA-B85B-4819-BB90-202400D0D56F}" srcOrd="2" destOrd="0" presId="urn:microsoft.com/office/officeart/2005/8/layout/vList2"/>
    <dgm:cxn modelId="{3B0E5965-DC04-487B-83CF-B2281F4AE85E}" type="presParOf" srcId="{BBBDDFA3-6DC8-4C35-9469-2B5A682C86CA}" destId="{E7A34C53-CF58-4AD6-9319-472316F247C3}" srcOrd="3" destOrd="0" presId="urn:microsoft.com/office/officeart/2005/8/layout/vList2"/>
    <dgm:cxn modelId="{4CE619EB-F4D2-4604-98AE-768F1C3F928D}" type="presParOf" srcId="{BBBDDFA3-6DC8-4C35-9469-2B5A682C86CA}" destId="{F57E14FC-D919-4F43-BB69-18DB3AD93E6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6D4B95-E185-4C87-B3D2-BC8C9570163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74EAE0E-B6F7-44C6-839A-188078A8DC91}">
      <dgm:prSet/>
      <dgm:spPr/>
      <dgm:t>
        <a:bodyPr/>
        <a:lstStyle/>
        <a:p>
          <a:r>
            <a:rPr lang="en-US"/>
            <a:t>Biological theories can be relevant to end-of-life care in terms of understanding and managing physical symptoms and conditions that are commonly associated with aging, such as chronic pain, mobility issues, and chronic diseases</a:t>
          </a:r>
        </a:p>
      </dgm:t>
    </dgm:pt>
    <dgm:pt modelId="{E8EB2A88-15D7-4890-AF5D-842DB0CC6546}" type="parTrans" cxnId="{3D629793-0984-4113-9938-5FDD0EEA32D2}">
      <dgm:prSet/>
      <dgm:spPr/>
      <dgm:t>
        <a:bodyPr/>
        <a:lstStyle/>
        <a:p>
          <a:endParaRPr lang="en-US"/>
        </a:p>
      </dgm:t>
    </dgm:pt>
    <dgm:pt modelId="{005F614B-D0A8-4494-8A9B-B8CAC6ED0D0F}" type="sibTrans" cxnId="{3D629793-0984-4113-9938-5FDD0EEA32D2}">
      <dgm:prSet/>
      <dgm:spPr/>
      <dgm:t>
        <a:bodyPr/>
        <a:lstStyle/>
        <a:p>
          <a:endParaRPr lang="en-US"/>
        </a:p>
      </dgm:t>
    </dgm:pt>
    <dgm:pt modelId="{AAD4AAF0-6AEF-4974-B044-74F65D5420C0}">
      <dgm:prSet/>
      <dgm:spPr/>
      <dgm:t>
        <a:bodyPr/>
        <a:lstStyle/>
        <a:p>
          <a:r>
            <a:rPr lang="en-US" dirty="0"/>
            <a:t>Psychological theories of ageing focus on the cognitive, emotional, and behavioral changes that occur as a person ages </a:t>
          </a:r>
          <a:r>
            <a:rPr lang="en-IN" dirty="0"/>
            <a:t>(</a:t>
          </a:r>
          <a:r>
            <a:rPr lang="en-IN" dirty="0" err="1"/>
            <a:t>Gijsberts</a:t>
          </a:r>
          <a:r>
            <a:rPr lang="en-IN" dirty="0"/>
            <a:t> et al., 2019)</a:t>
          </a:r>
          <a:endParaRPr lang="en-US" dirty="0"/>
        </a:p>
      </dgm:t>
    </dgm:pt>
    <dgm:pt modelId="{9690B62C-05C0-4936-B88C-233F4471917F}" type="parTrans" cxnId="{4D256614-937E-49A8-93DB-3222C7821E38}">
      <dgm:prSet/>
      <dgm:spPr/>
      <dgm:t>
        <a:bodyPr/>
        <a:lstStyle/>
        <a:p>
          <a:endParaRPr lang="en-US"/>
        </a:p>
      </dgm:t>
    </dgm:pt>
    <dgm:pt modelId="{6E480E24-F8CE-49E5-9225-89D81838886B}" type="sibTrans" cxnId="{4D256614-937E-49A8-93DB-3222C7821E38}">
      <dgm:prSet/>
      <dgm:spPr/>
      <dgm:t>
        <a:bodyPr/>
        <a:lstStyle/>
        <a:p>
          <a:endParaRPr lang="en-US"/>
        </a:p>
      </dgm:t>
    </dgm:pt>
    <dgm:pt modelId="{749A6538-EFEF-4042-8799-76BE88019575}">
      <dgm:prSet/>
      <dgm:spPr/>
      <dgm:t>
        <a:bodyPr/>
        <a:lstStyle/>
        <a:p>
          <a:r>
            <a:rPr lang="en-US" dirty="0"/>
            <a:t>Social theories can be relevant to end-of-life care in terms of understanding the social and cultural factors that may influence an individual's experience of aging and end-of-life care, including issues related to family dynamics </a:t>
          </a:r>
        </a:p>
      </dgm:t>
    </dgm:pt>
    <dgm:pt modelId="{8FA53E1D-C7FF-4463-9F7A-68494ADA1749}" type="parTrans" cxnId="{D446B091-C7C6-4AC1-A60D-47CE2CCDD19B}">
      <dgm:prSet/>
      <dgm:spPr/>
      <dgm:t>
        <a:bodyPr/>
        <a:lstStyle/>
        <a:p>
          <a:endParaRPr lang="en-US"/>
        </a:p>
      </dgm:t>
    </dgm:pt>
    <dgm:pt modelId="{B4BFBD96-D507-4924-BF25-C68EF523B21A}" type="sibTrans" cxnId="{D446B091-C7C6-4AC1-A60D-47CE2CCDD19B}">
      <dgm:prSet/>
      <dgm:spPr/>
      <dgm:t>
        <a:bodyPr/>
        <a:lstStyle/>
        <a:p>
          <a:endParaRPr lang="en-US"/>
        </a:p>
      </dgm:t>
    </dgm:pt>
    <dgm:pt modelId="{D72F0E59-1FC1-497B-9FCD-7707D5F5A057}" type="pres">
      <dgm:prSet presAssocID="{736D4B95-E185-4C87-B3D2-BC8C95701634}" presName="linear" presStyleCnt="0">
        <dgm:presLayoutVars>
          <dgm:animLvl val="lvl"/>
          <dgm:resizeHandles val="exact"/>
        </dgm:presLayoutVars>
      </dgm:prSet>
      <dgm:spPr/>
    </dgm:pt>
    <dgm:pt modelId="{40CB30CF-FA8E-44C3-AB9E-179864644BCA}" type="pres">
      <dgm:prSet presAssocID="{674EAE0E-B6F7-44C6-839A-188078A8DC91}" presName="parentText" presStyleLbl="node1" presStyleIdx="0" presStyleCnt="3">
        <dgm:presLayoutVars>
          <dgm:chMax val="0"/>
          <dgm:bulletEnabled val="1"/>
        </dgm:presLayoutVars>
      </dgm:prSet>
      <dgm:spPr/>
    </dgm:pt>
    <dgm:pt modelId="{75480572-A080-4623-9A3C-66BAE7C56EDE}" type="pres">
      <dgm:prSet presAssocID="{005F614B-D0A8-4494-8A9B-B8CAC6ED0D0F}" presName="spacer" presStyleCnt="0"/>
      <dgm:spPr/>
    </dgm:pt>
    <dgm:pt modelId="{63A340A4-76EF-4679-8CD7-4A9FC1CE3053}" type="pres">
      <dgm:prSet presAssocID="{AAD4AAF0-6AEF-4974-B044-74F65D5420C0}" presName="parentText" presStyleLbl="node1" presStyleIdx="1" presStyleCnt="3">
        <dgm:presLayoutVars>
          <dgm:chMax val="0"/>
          <dgm:bulletEnabled val="1"/>
        </dgm:presLayoutVars>
      </dgm:prSet>
      <dgm:spPr/>
    </dgm:pt>
    <dgm:pt modelId="{59EE1707-E4FA-45C6-84F6-58D5CB7CBA4E}" type="pres">
      <dgm:prSet presAssocID="{6E480E24-F8CE-49E5-9225-89D81838886B}" presName="spacer" presStyleCnt="0"/>
      <dgm:spPr/>
    </dgm:pt>
    <dgm:pt modelId="{7FCF4806-23F3-465D-A1C0-083D080D05D6}" type="pres">
      <dgm:prSet presAssocID="{749A6538-EFEF-4042-8799-76BE88019575}" presName="parentText" presStyleLbl="node1" presStyleIdx="2" presStyleCnt="3">
        <dgm:presLayoutVars>
          <dgm:chMax val="0"/>
          <dgm:bulletEnabled val="1"/>
        </dgm:presLayoutVars>
      </dgm:prSet>
      <dgm:spPr/>
    </dgm:pt>
  </dgm:ptLst>
  <dgm:cxnLst>
    <dgm:cxn modelId="{4D256614-937E-49A8-93DB-3222C7821E38}" srcId="{736D4B95-E185-4C87-B3D2-BC8C95701634}" destId="{AAD4AAF0-6AEF-4974-B044-74F65D5420C0}" srcOrd="1" destOrd="0" parTransId="{9690B62C-05C0-4936-B88C-233F4471917F}" sibTransId="{6E480E24-F8CE-49E5-9225-89D81838886B}"/>
    <dgm:cxn modelId="{85D48D4D-A754-47BA-8785-CCBB38C328CF}" type="presOf" srcId="{AAD4AAF0-6AEF-4974-B044-74F65D5420C0}" destId="{63A340A4-76EF-4679-8CD7-4A9FC1CE3053}" srcOrd="0" destOrd="0" presId="urn:microsoft.com/office/officeart/2005/8/layout/vList2"/>
    <dgm:cxn modelId="{D446B091-C7C6-4AC1-A60D-47CE2CCDD19B}" srcId="{736D4B95-E185-4C87-B3D2-BC8C95701634}" destId="{749A6538-EFEF-4042-8799-76BE88019575}" srcOrd="2" destOrd="0" parTransId="{8FA53E1D-C7FF-4463-9F7A-68494ADA1749}" sibTransId="{B4BFBD96-D507-4924-BF25-C68EF523B21A}"/>
    <dgm:cxn modelId="{3D629793-0984-4113-9938-5FDD0EEA32D2}" srcId="{736D4B95-E185-4C87-B3D2-BC8C95701634}" destId="{674EAE0E-B6F7-44C6-839A-188078A8DC91}" srcOrd="0" destOrd="0" parTransId="{E8EB2A88-15D7-4890-AF5D-842DB0CC6546}" sibTransId="{005F614B-D0A8-4494-8A9B-B8CAC6ED0D0F}"/>
    <dgm:cxn modelId="{385511BE-B182-4045-8380-FE04FB045FA0}" type="presOf" srcId="{736D4B95-E185-4C87-B3D2-BC8C95701634}" destId="{D72F0E59-1FC1-497B-9FCD-7707D5F5A057}" srcOrd="0" destOrd="0" presId="urn:microsoft.com/office/officeart/2005/8/layout/vList2"/>
    <dgm:cxn modelId="{870A01FA-FF74-4DE0-ABB2-B674C4EA2A4F}" type="presOf" srcId="{674EAE0E-B6F7-44C6-839A-188078A8DC91}" destId="{40CB30CF-FA8E-44C3-AB9E-179864644BCA}" srcOrd="0" destOrd="0" presId="urn:microsoft.com/office/officeart/2005/8/layout/vList2"/>
    <dgm:cxn modelId="{B79C22FA-D991-4DD9-92BF-CEAF8065C228}" type="presOf" srcId="{749A6538-EFEF-4042-8799-76BE88019575}" destId="{7FCF4806-23F3-465D-A1C0-083D080D05D6}" srcOrd="0" destOrd="0" presId="urn:microsoft.com/office/officeart/2005/8/layout/vList2"/>
    <dgm:cxn modelId="{7873B95C-C6A5-4388-BEC3-6F899AB94AA4}" type="presParOf" srcId="{D72F0E59-1FC1-497B-9FCD-7707D5F5A057}" destId="{40CB30CF-FA8E-44C3-AB9E-179864644BCA}" srcOrd="0" destOrd="0" presId="urn:microsoft.com/office/officeart/2005/8/layout/vList2"/>
    <dgm:cxn modelId="{24126088-C547-4981-827F-A82F495D246F}" type="presParOf" srcId="{D72F0E59-1FC1-497B-9FCD-7707D5F5A057}" destId="{75480572-A080-4623-9A3C-66BAE7C56EDE}" srcOrd="1" destOrd="0" presId="urn:microsoft.com/office/officeart/2005/8/layout/vList2"/>
    <dgm:cxn modelId="{29B46EDE-9B6E-486D-9C3E-88E2302FB0FB}" type="presParOf" srcId="{D72F0E59-1FC1-497B-9FCD-7707D5F5A057}" destId="{63A340A4-76EF-4679-8CD7-4A9FC1CE3053}" srcOrd="2" destOrd="0" presId="urn:microsoft.com/office/officeart/2005/8/layout/vList2"/>
    <dgm:cxn modelId="{945A552A-F6C9-426D-8BC4-C118C4DD43D3}" type="presParOf" srcId="{D72F0E59-1FC1-497B-9FCD-7707D5F5A057}" destId="{59EE1707-E4FA-45C6-84F6-58D5CB7CBA4E}" srcOrd="3" destOrd="0" presId="urn:microsoft.com/office/officeart/2005/8/layout/vList2"/>
    <dgm:cxn modelId="{FB3906D8-6433-4281-9DF7-F4F50E677DCE}" type="presParOf" srcId="{D72F0E59-1FC1-497B-9FCD-7707D5F5A057}" destId="{7FCF4806-23F3-465D-A1C0-083D080D05D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3B4C82-FE07-455D-9814-814CCCFB91B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A7E773B-CFE3-4809-B22E-8FF9FC644BDB}">
      <dgm:prSet/>
      <dgm:spPr/>
      <dgm:t>
        <a:bodyPr/>
        <a:lstStyle/>
        <a:p>
          <a:r>
            <a:rPr lang="en-US" dirty="0"/>
            <a:t>Making arrangements for end-of-life care is crucial to guaranteeing that people get the support and attention they need as they approach their last days.</a:t>
          </a:r>
        </a:p>
      </dgm:t>
    </dgm:pt>
    <dgm:pt modelId="{616B40EB-5DF2-4942-97E0-DB1FBD8EA3AB}" type="parTrans" cxnId="{C6A1ED08-9634-4CC9-B93A-9D246742FAA0}">
      <dgm:prSet/>
      <dgm:spPr/>
      <dgm:t>
        <a:bodyPr/>
        <a:lstStyle/>
        <a:p>
          <a:endParaRPr lang="en-US"/>
        </a:p>
      </dgm:t>
    </dgm:pt>
    <dgm:pt modelId="{232112C3-7123-482A-9C6D-ECAB7F89CCD3}" type="sibTrans" cxnId="{C6A1ED08-9634-4CC9-B93A-9D246742FAA0}">
      <dgm:prSet/>
      <dgm:spPr/>
      <dgm:t>
        <a:bodyPr/>
        <a:lstStyle/>
        <a:p>
          <a:endParaRPr lang="en-US"/>
        </a:p>
      </dgm:t>
    </dgm:pt>
    <dgm:pt modelId="{B2E59D7C-C3F1-4212-91D5-26D585EBD17D}">
      <dgm:prSet/>
      <dgm:spPr/>
      <dgm:t>
        <a:bodyPr/>
        <a:lstStyle/>
        <a:p>
          <a:r>
            <a:rPr lang="en-US" dirty="0"/>
            <a:t>When care is provided in friendship with a one's values and preferences, their desires may be </a:t>
          </a:r>
          <a:r>
            <a:rPr lang="en-US" dirty="0" err="1"/>
            <a:t>honoured</a:t>
          </a:r>
          <a:r>
            <a:rPr lang="en-US" dirty="0"/>
            <a:t> with the aid of planning ahead for care (</a:t>
          </a:r>
          <a:r>
            <a:rPr lang="en-US" dirty="0" err="1"/>
            <a:t>Hökkä</a:t>
          </a:r>
          <a:r>
            <a:rPr lang="en-US" dirty="0"/>
            <a:t> et al., 2020).</a:t>
          </a:r>
        </a:p>
      </dgm:t>
    </dgm:pt>
    <dgm:pt modelId="{8FDF2CF8-D06B-4712-AEE8-6C0EB76B1CAB}" type="parTrans" cxnId="{0D0BB331-6734-4663-9349-22C475BE819F}">
      <dgm:prSet/>
      <dgm:spPr/>
      <dgm:t>
        <a:bodyPr/>
        <a:lstStyle/>
        <a:p>
          <a:endParaRPr lang="en-US"/>
        </a:p>
      </dgm:t>
    </dgm:pt>
    <dgm:pt modelId="{9DC820F1-AB7D-4EA5-8E6E-DCAFBBD17271}" type="sibTrans" cxnId="{0D0BB331-6734-4663-9349-22C475BE819F}">
      <dgm:prSet/>
      <dgm:spPr/>
      <dgm:t>
        <a:bodyPr/>
        <a:lstStyle/>
        <a:p>
          <a:endParaRPr lang="en-US"/>
        </a:p>
      </dgm:t>
    </dgm:pt>
    <dgm:pt modelId="{FBE4EE6E-EABD-4A43-BF3B-1FC414BBDE4C}">
      <dgm:prSet/>
      <dgm:spPr/>
      <dgm:t>
        <a:bodyPr/>
        <a:lstStyle/>
        <a:p>
          <a:r>
            <a:rPr lang="en-US" dirty="0"/>
            <a:t>Development care scheduling can also involve discussions with healthcare providers and family members about an individual's predilections for end-of-life care</a:t>
          </a:r>
        </a:p>
      </dgm:t>
    </dgm:pt>
    <dgm:pt modelId="{226B7B28-562B-4AC5-BDD5-4FF19AA359F0}" type="parTrans" cxnId="{323B4AAA-BA30-43A9-9BF6-1F85DE24127B}">
      <dgm:prSet/>
      <dgm:spPr/>
      <dgm:t>
        <a:bodyPr/>
        <a:lstStyle/>
        <a:p>
          <a:endParaRPr lang="en-US"/>
        </a:p>
      </dgm:t>
    </dgm:pt>
    <dgm:pt modelId="{54556813-D44E-447E-8CA0-2621CBBF3414}" type="sibTrans" cxnId="{323B4AAA-BA30-43A9-9BF6-1F85DE24127B}">
      <dgm:prSet/>
      <dgm:spPr/>
      <dgm:t>
        <a:bodyPr/>
        <a:lstStyle/>
        <a:p>
          <a:endParaRPr lang="en-US"/>
        </a:p>
      </dgm:t>
    </dgm:pt>
    <dgm:pt modelId="{F09A83D5-FEA1-4539-8E75-06DBD5AEC99E}" type="pres">
      <dgm:prSet presAssocID="{7F3B4C82-FE07-455D-9814-814CCCFB91BC}" presName="linear" presStyleCnt="0">
        <dgm:presLayoutVars>
          <dgm:animLvl val="lvl"/>
          <dgm:resizeHandles val="exact"/>
        </dgm:presLayoutVars>
      </dgm:prSet>
      <dgm:spPr/>
    </dgm:pt>
    <dgm:pt modelId="{D659E9B2-722B-4EE3-8F4C-3C7E09A37A37}" type="pres">
      <dgm:prSet presAssocID="{9A7E773B-CFE3-4809-B22E-8FF9FC644BDB}" presName="parentText" presStyleLbl="node1" presStyleIdx="0" presStyleCnt="3">
        <dgm:presLayoutVars>
          <dgm:chMax val="0"/>
          <dgm:bulletEnabled val="1"/>
        </dgm:presLayoutVars>
      </dgm:prSet>
      <dgm:spPr/>
    </dgm:pt>
    <dgm:pt modelId="{EB1C5E4F-C43B-4391-AF72-5E13AEFCA62B}" type="pres">
      <dgm:prSet presAssocID="{232112C3-7123-482A-9C6D-ECAB7F89CCD3}" presName="spacer" presStyleCnt="0"/>
      <dgm:spPr/>
    </dgm:pt>
    <dgm:pt modelId="{BBC9F334-6A58-41F9-A869-B29223D76AFA}" type="pres">
      <dgm:prSet presAssocID="{B2E59D7C-C3F1-4212-91D5-26D585EBD17D}" presName="parentText" presStyleLbl="node1" presStyleIdx="1" presStyleCnt="3">
        <dgm:presLayoutVars>
          <dgm:chMax val="0"/>
          <dgm:bulletEnabled val="1"/>
        </dgm:presLayoutVars>
      </dgm:prSet>
      <dgm:spPr/>
    </dgm:pt>
    <dgm:pt modelId="{EC2BDC07-8953-4CF8-A7E6-FAF75D9BC2BF}" type="pres">
      <dgm:prSet presAssocID="{9DC820F1-AB7D-4EA5-8E6E-DCAFBBD17271}" presName="spacer" presStyleCnt="0"/>
      <dgm:spPr/>
    </dgm:pt>
    <dgm:pt modelId="{F9A6A215-A2BE-44DE-973B-EEACD6DFF84D}" type="pres">
      <dgm:prSet presAssocID="{FBE4EE6E-EABD-4A43-BF3B-1FC414BBDE4C}" presName="parentText" presStyleLbl="node1" presStyleIdx="2" presStyleCnt="3">
        <dgm:presLayoutVars>
          <dgm:chMax val="0"/>
          <dgm:bulletEnabled val="1"/>
        </dgm:presLayoutVars>
      </dgm:prSet>
      <dgm:spPr/>
    </dgm:pt>
  </dgm:ptLst>
  <dgm:cxnLst>
    <dgm:cxn modelId="{1D4EDC00-3FC1-4A0F-A89D-B1568E57F1ED}" type="presOf" srcId="{FBE4EE6E-EABD-4A43-BF3B-1FC414BBDE4C}" destId="{F9A6A215-A2BE-44DE-973B-EEACD6DFF84D}" srcOrd="0" destOrd="0" presId="urn:microsoft.com/office/officeart/2005/8/layout/vList2"/>
    <dgm:cxn modelId="{C6A1ED08-9634-4CC9-B93A-9D246742FAA0}" srcId="{7F3B4C82-FE07-455D-9814-814CCCFB91BC}" destId="{9A7E773B-CFE3-4809-B22E-8FF9FC644BDB}" srcOrd="0" destOrd="0" parTransId="{616B40EB-5DF2-4942-97E0-DB1FBD8EA3AB}" sibTransId="{232112C3-7123-482A-9C6D-ECAB7F89CCD3}"/>
    <dgm:cxn modelId="{0D0BB331-6734-4663-9349-22C475BE819F}" srcId="{7F3B4C82-FE07-455D-9814-814CCCFB91BC}" destId="{B2E59D7C-C3F1-4212-91D5-26D585EBD17D}" srcOrd="1" destOrd="0" parTransId="{8FDF2CF8-D06B-4712-AEE8-6C0EB76B1CAB}" sibTransId="{9DC820F1-AB7D-4EA5-8E6E-DCAFBBD17271}"/>
    <dgm:cxn modelId="{97E5DD65-EA7C-492C-82B6-F08D736B18BE}" type="presOf" srcId="{9A7E773B-CFE3-4809-B22E-8FF9FC644BDB}" destId="{D659E9B2-722B-4EE3-8F4C-3C7E09A37A37}" srcOrd="0" destOrd="0" presId="urn:microsoft.com/office/officeart/2005/8/layout/vList2"/>
    <dgm:cxn modelId="{5DAF7592-7472-4920-AEA8-141FCFDD1F2B}" type="presOf" srcId="{7F3B4C82-FE07-455D-9814-814CCCFB91BC}" destId="{F09A83D5-FEA1-4539-8E75-06DBD5AEC99E}" srcOrd="0" destOrd="0" presId="urn:microsoft.com/office/officeart/2005/8/layout/vList2"/>
    <dgm:cxn modelId="{323B4AAA-BA30-43A9-9BF6-1F85DE24127B}" srcId="{7F3B4C82-FE07-455D-9814-814CCCFB91BC}" destId="{FBE4EE6E-EABD-4A43-BF3B-1FC414BBDE4C}" srcOrd="2" destOrd="0" parTransId="{226B7B28-562B-4AC5-BDD5-4FF19AA359F0}" sibTransId="{54556813-D44E-447E-8CA0-2621CBBF3414}"/>
    <dgm:cxn modelId="{A12627F8-22AE-4124-A3D7-0A15FE3C7552}" type="presOf" srcId="{B2E59D7C-C3F1-4212-91D5-26D585EBD17D}" destId="{BBC9F334-6A58-41F9-A869-B29223D76AFA}" srcOrd="0" destOrd="0" presId="urn:microsoft.com/office/officeart/2005/8/layout/vList2"/>
    <dgm:cxn modelId="{6EC46FA7-F97C-4178-B8D2-0AC91425944D}" type="presParOf" srcId="{F09A83D5-FEA1-4539-8E75-06DBD5AEC99E}" destId="{D659E9B2-722B-4EE3-8F4C-3C7E09A37A37}" srcOrd="0" destOrd="0" presId="urn:microsoft.com/office/officeart/2005/8/layout/vList2"/>
    <dgm:cxn modelId="{4FD1E327-7913-4FD3-95EA-3EA23C617817}" type="presParOf" srcId="{F09A83D5-FEA1-4539-8E75-06DBD5AEC99E}" destId="{EB1C5E4F-C43B-4391-AF72-5E13AEFCA62B}" srcOrd="1" destOrd="0" presId="urn:microsoft.com/office/officeart/2005/8/layout/vList2"/>
    <dgm:cxn modelId="{EE236440-2F32-4117-AD00-DA0D4078534C}" type="presParOf" srcId="{F09A83D5-FEA1-4539-8E75-06DBD5AEC99E}" destId="{BBC9F334-6A58-41F9-A869-B29223D76AFA}" srcOrd="2" destOrd="0" presId="urn:microsoft.com/office/officeart/2005/8/layout/vList2"/>
    <dgm:cxn modelId="{5B950138-12B9-4D00-BD56-734B261125DF}" type="presParOf" srcId="{F09A83D5-FEA1-4539-8E75-06DBD5AEC99E}" destId="{EC2BDC07-8953-4CF8-A7E6-FAF75D9BC2BF}" srcOrd="3" destOrd="0" presId="urn:microsoft.com/office/officeart/2005/8/layout/vList2"/>
    <dgm:cxn modelId="{E15011CD-AA7F-41D8-9B6B-080A797A33F5}" type="presParOf" srcId="{F09A83D5-FEA1-4539-8E75-06DBD5AEC99E}" destId="{F9A6A215-A2BE-44DE-973B-EEACD6DFF84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BFF2FD-C1FA-4F25-A669-262CFF0D4FE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BD5512D-E96C-4614-92BC-AF6DA45DF4EE}">
      <dgm:prSet/>
      <dgm:spPr/>
      <dgm:t>
        <a:bodyPr/>
        <a:lstStyle/>
        <a:p>
          <a:r>
            <a:rPr lang="en-US" dirty="0"/>
            <a:t>Although assisted suicide refers to giving someone the tools to terminate their own life, such as by giving them fatal medications, euthanasia refers to the purposeful taking of someone's life in order to alleviate their suffering.</a:t>
          </a:r>
        </a:p>
      </dgm:t>
    </dgm:pt>
    <dgm:pt modelId="{29EB1040-9F5E-4AE5-B3E8-E834964965AB}" type="parTrans" cxnId="{53EF00A3-5927-44BB-B80C-ABE88E36900A}">
      <dgm:prSet/>
      <dgm:spPr/>
      <dgm:t>
        <a:bodyPr/>
        <a:lstStyle/>
        <a:p>
          <a:endParaRPr lang="en-US"/>
        </a:p>
      </dgm:t>
    </dgm:pt>
    <dgm:pt modelId="{F90FA0EA-68AC-46AC-80FC-111C6D8FF631}" type="sibTrans" cxnId="{53EF00A3-5927-44BB-B80C-ABE88E36900A}">
      <dgm:prSet/>
      <dgm:spPr/>
      <dgm:t>
        <a:bodyPr/>
        <a:lstStyle/>
        <a:p>
          <a:endParaRPr lang="en-US"/>
        </a:p>
      </dgm:t>
    </dgm:pt>
    <dgm:pt modelId="{568BFAF3-E1A5-4802-AA0F-F2CC1F41B047}">
      <dgm:prSet/>
      <dgm:spPr/>
      <dgm:t>
        <a:bodyPr/>
        <a:lstStyle/>
        <a:p>
          <a:r>
            <a:rPr lang="en-US" dirty="0"/>
            <a:t>The freedom to self-determination and the reduction of needless suffering are only two justifications for euthanasia and assisted suicide (</a:t>
          </a:r>
          <a:r>
            <a:rPr lang="en-US" dirty="0" err="1"/>
            <a:t>Hökkä</a:t>
          </a:r>
          <a:r>
            <a:rPr lang="en-US" dirty="0"/>
            <a:t> et al., 2020).</a:t>
          </a:r>
        </a:p>
      </dgm:t>
    </dgm:pt>
    <dgm:pt modelId="{ECBD2ABE-FADA-4F89-AB08-E02588CEC720}" type="parTrans" cxnId="{5D01DC92-F17F-410B-AC2A-A638C06C00C0}">
      <dgm:prSet/>
      <dgm:spPr/>
      <dgm:t>
        <a:bodyPr/>
        <a:lstStyle/>
        <a:p>
          <a:endParaRPr lang="en-US"/>
        </a:p>
      </dgm:t>
    </dgm:pt>
    <dgm:pt modelId="{4788B84D-063A-4456-B965-3C5C14088431}" type="sibTrans" cxnId="{5D01DC92-F17F-410B-AC2A-A638C06C00C0}">
      <dgm:prSet/>
      <dgm:spPr/>
      <dgm:t>
        <a:bodyPr/>
        <a:lstStyle/>
        <a:p>
          <a:endParaRPr lang="en-US"/>
        </a:p>
      </dgm:t>
    </dgm:pt>
    <dgm:pt modelId="{1F752795-F9A6-41FD-8CB0-DA7207724197}">
      <dgm:prSet/>
      <dgm:spPr/>
      <dgm:t>
        <a:bodyPr/>
        <a:lstStyle/>
        <a:p>
          <a:r>
            <a:rPr lang="en-US" dirty="0"/>
            <a:t>Euthanasia and assisted suicide are </a:t>
          </a:r>
          <a:r>
            <a:rPr lang="en-US" dirty="0" err="1"/>
            <a:t>criticised</a:t>
          </a:r>
          <a:r>
            <a:rPr lang="en-US" dirty="0"/>
            <a:t> as being incompatible with the core principle of life preservation and that palliative care is a better option.</a:t>
          </a:r>
        </a:p>
      </dgm:t>
    </dgm:pt>
    <dgm:pt modelId="{E5179C1F-21EE-4353-B535-C3D470B6FC40}" type="parTrans" cxnId="{52A6CB7A-3D18-4B2D-8793-415F2021C505}">
      <dgm:prSet/>
      <dgm:spPr/>
      <dgm:t>
        <a:bodyPr/>
        <a:lstStyle/>
        <a:p>
          <a:endParaRPr lang="en-US"/>
        </a:p>
      </dgm:t>
    </dgm:pt>
    <dgm:pt modelId="{A1C85B1E-6038-4677-B6A3-29D083FACB1A}" type="sibTrans" cxnId="{52A6CB7A-3D18-4B2D-8793-415F2021C505}">
      <dgm:prSet/>
      <dgm:spPr/>
      <dgm:t>
        <a:bodyPr/>
        <a:lstStyle/>
        <a:p>
          <a:endParaRPr lang="en-US"/>
        </a:p>
      </dgm:t>
    </dgm:pt>
    <dgm:pt modelId="{971C4818-E7BB-4BA2-A73C-AC0B60A25B20}" type="pres">
      <dgm:prSet presAssocID="{67BFF2FD-C1FA-4F25-A669-262CFF0D4FE6}" presName="linear" presStyleCnt="0">
        <dgm:presLayoutVars>
          <dgm:animLvl val="lvl"/>
          <dgm:resizeHandles val="exact"/>
        </dgm:presLayoutVars>
      </dgm:prSet>
      <dgm:spPr/>
    </dgm:pt>
    <dgm:pt modelId="{B437C1B2-71B9-4B62-A0B4-EC6F5B781C06}" type="pres">
      <dgm:prSet presAssocID="{3BD5512D-E96C-4614-92BC-AF6DA45DF4EE}" presName="parentText" presStyleLbl="node1" presStyleIdx="0" presStyleCnt="3">
        <dgm:presLayoutVars>
          <dgm:chMax val="0"/>
          <dgm:bulletEnabled val="1"/>
        </dgm:presLayoutVars>
      </dgm:prSet>
      <dgm:spPr/>
    </dgm:pt>
    <dgm:pt modelId="{CA94AFB7-84CF-43A4-A2F9-1F8F74FE16DE}" type="pres">
      <dgm:prSet presAssocID="{F90FA0EA-68AC-46AC-80FC-111C6D8FF631}" presName="spacer" presStyleCnt="0"/>
      <dgm:spPr/>
    </dgm:pt>
    <dgm:pt modelId="{27C340BC-3210-4BD0-973E-12C4C986AF95}" type="pres">
      <dgm:prSet presAssocID="{568BFAF3-E1A5-4802-AA0F-F2CC1F41B047}" presName="parentText" presStyleLbl="node1" presStyleIdx="1" presStyleCnt="3">
        <dgm:presLayoutVars>
          <dgm:chMax val="0"/>
          <dgm:bulletEnabled val="1"/>
        </dgm:presLayoutVars>
      </dgm:prSet>
      <dgm:spPr/>
    </dgm:pt>
    <dgm:pt modelId="{3CAC7AE8-32B8-47F1-9842-4DD59647D94D}" type="pres">
      <dgm:prSet presAssocID="{4788B84D-063A-4456-B965-3C5C14088431}" presName="spacer" presStyleCnt="0"/>
      <dgm:spPr/>
    </dgm:pt>
    <dgm:pt modelId="{19634DC2-A7CE-4FCB-8634-02408BE18E7C}" type="pres">
      <dgm:prSet presAssocID="{1F752795-F9A6-41FD-8CB0-DA7207724197}" presName="parentText" presStyleLbl="node1" presStyleIdx="2" presStyleCnt="3">
        <dgm:presLayoutVars>
          <dgm:chMax val="0"/>
          <dgm:bulletEnabled val="1"/>
        </dgm:presLayoutVars>
      </dgm:prSet>
      <dgm:spPr/>
    </dgm:pt>
  </dgm:ptLst>
  <dgm:cxnLst>
    <dgm:cxn modelId="{26724D10-0AC6-4005-ADB9-0AF46F565CC7}" type="presOf" srcId="{67BFF2FD-C1FA-4F25-A669-262CFF0D4FE6}" destId="{971C4818-E7BB-4BA2-A73C-AC0B60A25B20}" srcOrd="0" destOrd="0" presId="urn:microsoft.com/office/officeart/2005/8/layout/vList2"/>
    <dgm:cxn modelId="{BF9AF227-8A66-474A-923B-8986C315DB5F}" type="presOf" srcId="{1F752795-F9A6-41FD-8CB0-DA7207724197}" destId="{19634DC2-A7CE-4FCB-8634-02408BE18E7C}" srcOrd="0" destOrd="0" presId="urn:microsoft.com/office/officeart/2005/8/layout/vList2"/>
    <dgm:cxn modelId="{52A6CB7A-3D18-4B2D-8793-415F2021C505}" srcId="{67BFF2FD-C1FA-4F25-A669-262CFF0D4FE6}" destId="{1F752795-F9A6-41FD-8CB0-DA7207724197}" srcOrd="2" destOrd="0" parTransId="{E5179C1F-21EE-4353-B535-C3D470B6FC40}" sibTransId="{A1C85B1E-6038-4677-B6A3-29D083FACB1A}"/>
    <dgm:cxn modelId="{5D01DC92-F17F-410B-AC2A-A638C06C00C0}" srcId="{67BFF2FD-C1FA-4F25-A669-262CFF0D4FE6}" destId="{568BFAF3-E1A5-4802-AA0F-F2CC1F41B047}" srcOrd="1" destOrd="0" parTransId="{ECBD2ABE-FADA-4F89-AB08-E02588CEC720}" sibTransId="{4788B84D-063A-4456-B965-3C5C14088431}"/>
    <dgm:cxn modelId="{67FE19A0-DB7B-48C9-BBE6-5F5A4E94B045}" type="presOf" srcId="{3BD5512D-E96C-4614-92BC-AF6DA45DF4EE}" destId="{B437C1B2-71B9-4B62-A0B4-EC6F5B781C06}" srcOrd="0" destOrd="0" presId="urn:microsoft.com/office/officeart/2005/8/layout/vList2"/>
    <dgm:cxn modelId="{53EF00A3-5927-44BB-B80C-ABE88E36900A}" srcId="{67BFF2FD-C1FA-4F25-A669-262CFF0D4FE6}" destId="{3BD5512D-E96C-4614-92BC-AF6DA45DF4EE}" srcOrd="0" destOrd="0" parTransId="{29EB1040-9F5E-4AE5-B3E8-E834964965AB}" sibTransId="{F90FA0EA-68AC-46AC-80FC-111C6D8FF631}"/>
    <dgm:cxn modelId="{F1EB67EC-4364-436F-AF66-CDCB08D68ED0}" type="presOf" srcId="{568BFAF3-E1A5-4802-AA0F-F2CC1F41B047}" destId="{27C340BC-3210-4BD0-973E-12C4C986AF95}" srcOrd="0" destOrd="0" presId="urn:microsoft.com/office/officeart/2005/8/layout/vList2"/>
    <dgm:cxn modelId="{B07A18D8-D251-4ECB-882C-4B7F2FE35ABE}" type="presParOf" srcId="{971C4818-E7BB-4BA2-A73C-AC0B60A25B20}" destId="{B437C1B2-71B9-4B62-A0B4-EC6F5B781C06}" srcOrd="0" destOrd="0" presId="urn:microsoft.com/office/officeart/2005/8/layout/vList2"/>
    <dgm:cxn modelId="{8846113A-2FB9-490B-9329-4D83157CB4ED}" type="presParOf" srcId="{971C4818-E7BB-4BA2-A73C-AC0B60A25B20}" destId="{CA94AFB7-84CF-43A4-A2F9-1F8F74FE16DE}" srcOrd="1" destOrd="0" presId="urn:microsoft.com/office/officeart/2005/8/layout/vList2"/>
    <dgm:cxn modelId="{4E93827F-BCDE-4A1D-96A3-03A62096DADE}" type="presParOf" srcId="{971C4818-E7BB-4BA2-A73C-AC0B60A25B20}" destId="{27C340BC-3210-4BD0-973E-12C4C986AF95}" srcOrd="2" destOrd="0" presId="urn:microsoft.com/office/officeart/2005/8/layout/vList2"/>
    <dgm:cxn modelId="{4C5CF8FA-586C-4014-AED6-3079853F2DFF}" type="presParOf" srcId="{971C4818-E7BB-4BA2-A73C-AC0B60A25B20}" destId="{3CAC7AE8-32B8-47F1-9842-4DD59647D94D}" srcOrd="3" destOrd="0" presId="urn:microsoft.com/office/officeart/2005/8/layout/vList2"/>
    <dgm:cxn modelId="{0AD2E24E-7651-4528-A255-229BDAF9BC3E}" type="presParOf" srcId="{971C4818-E7BB-4BA2-A73C-AC0B60A25B20}" destId="{19634DC2-A7CE-4FCB-8634-02408BE18E7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55A428A-E94F-43A6-A758-A2CBA3DFAD3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7A12AE-CE31-4011-90FD-700F13042FEF}">
      <dgm:prSet/>
      <dgm:spPr/>
      <dgm:t>
        <a:bodyPr/>
        <a:lstStyle/>
        <a:p>
          <a:r>
            <a:rPr lang="en-US" dirty="0"/>
            <a:t>Autonomy is a key argument for euthanasia and assisted suicide </a:t>
          </a:r>
          <a:r>
            <a:rPr lang="en-IN" dirty="0"/>
            <a:t>(</a:t>
          </a:r>
          <a:r>
            <a:rPr lang="en-IN" dirty="0" err="1"/>
            <a:t>Hökkä</a:t>
          </a:r>
          <a:r>
            <a:rPr lang="en-IN" dirty="0"/>
            <a:t> et al., 2020)</a:t>
          </a:r>
          <a:endParaRPr lang="en-US" dirty="0"/>
        </a:p>
      </dgm:t>
    </dgm:pt>
    <dgm:pt modelId="{BD9D33C5-1ABE-48AE-B403-533C29571F14}" type="parTrans" cxnId="{63B2069C-D9A8-4954-9765-30831C510232}">
      <dgm:prSet/>
      <dgm:spPr/>
      <dgm:t>
        <a:bodyPr/>
        <a:lstStyle/>
        <a:p>
          <a:endParaRPr lang="en-US"/>
        </a:p>
      </dgm:t>
    </dgm:pt>
    <dgm:pt modelId="{1584E183-11D1-445E-9FE8-81BC6D459773}" type="sibTrans" cxnId="{63B2069C-D9A8-4954-9765-30831C510232}">
      <dgm:prSet/>
      <dgm:spPr/>
      <dgm:t>
        <a:bodyPr/>
        <a:lstStyle/>
        <a:p>
          <a:endParaRPr lang="en-US"/>
        </a:p>
      </dgm:t>
    </dgm:pt>
    <dgm:pt modelId="{13748A2D-1529-4F94-9130-0D61C68821D0}">
      <dgm:prSet/>
      <dgm:spPr/>
      <dgm:t>
        <a:bodyPr/>
        <a:lstStyle/>
        <a:p>
          <a:r>
            <a:rPr lang="en-US" dirty="0"/>
            <a:t>People should have the option to decide how and when they pass away, according to proponents, especially if they are going through severe pain.</a:t>
          </a:r>
        </a:p>
      </dgm:t>
    </dgm:pt>
    <dgm:pt modelId="{6720771A-63F7-4D8C-83CE-5E44D681CE5A}" type="parTrans" cxnId="{9F559ED1-FAF5-4058-9807-CD225034BFCE}">
      <dgm:prSet/>
      <dgm:spPr/>
      <dgm:t>
        <a:bodyPr/>
        <a:lstStyle/>
        <a:p>
          <a:endParaRPr lang="en-US"/>
        </a:p>
      </dgm:t>
    </dgm:pt>
    <dgm:pt modelId="{C50E4734-696F-4AF2-9E0B-E07830835ABF}" type="sibTrans" cxnId="{9F559ED1-FAF5-4058-9807-CD225034BFCE}">
      <dgm:prSet/>
      <dgm:spPr/>
      <dgm:t>
        <a:bodyPr/>
        <a:lstStyle/>
        <a:p>
          <a:endParaRPr lang="en-US"/>
        </a:p>
      </dgm:t>
    </dgm:pt>
    <dgm:pt modelId="{5806B56D-97DC-4C92-89B5-9838B3336930}">
      <dgm:prSet/>
      <dgm:spPr/>
      <dgm:t>
        <a:bodyPr/>
        <a:lstStyle/>
        <a:p>
          <a:r>
            <a:rPr lang="en-US"/>
            <a:t>Additionally, advocates argue that euthanasia and assisted suicide may help to reduce the burden on healthcare systems, as it may be less expensive to provide these services than to continue providing palliative care to individuals who are unlikely to recover</a:t>
          </a:r>
        </a:p>
      </dgm:t>
    </dgm:pt>
    <dgm:pt modelId="{D257B1AE-2339-41EF-A34F-8C870458F139}" type="parTrans" cxnId="{E62755CF-7467-4660-94AE-B1B3BF9C8EF8}">
      <dgm:prSet/>
      <dgm:spPr/>
      <dgm:t>
        <a:bodyPr/>
        <a:lstStyle/>
        <a:p>
          <a:endParaRPr lang="en-US"/>
        </a:p>
      </dgm:t>
    </dgm:pt>
    <dgm:pt modelId="{C86C5227-213B-4A30-886B-45A083789C4B}" type="sibTrans" cxnId="{E62755CF-7467-4660-94AE-B1B3BF9C8EF8}">
      <dgm:prSet/>
      <dgm:spPr/>
      <dgm:t>
        <a:bodyPr/>
        <a:lstStyle/>
        <a:p>
          <a:endParaRPr lang="en-US"/>
        </a:p>
      </dgm:t>
    </dgm:pt>
    <dgm:pt modelId="{3FE76BB8-D32B-4AE8-9448-42F719F016FA}" type="pres">
      <dgm:prSet presAssocID="{255A428A-E94F-43A6-A758-A2CBA3DFAD3B}" presName="linear" presStyleCnt="0">
        <dgm:presLayoutVars>
          <dgm:animLvl val="lvl"/>
          <dgm:resizeHandles val="exact"/>
        </dgm:presLayoutVars>
      </dgm:prSet>
      <dgm:spPr/>
    </dgm:pt>
    <dgm:pt modelId="{144E4442-553C-43C9-8A79-9F901CD99FFD}" type="pres">
      <dgm:prSet presAssocID="{C27A12AE-CE31-4011-90FD-700F13042FEF}" presName="parentText" presStyleLbl="node1" presStyleIdx="0" presStyleCnt="3">
        <dgm:presLayoutVars>
          <dgm:chMax val="0"/>
          <dgm:bulletEnabled val="1"/>
        </dgm:presLayoutVars>
      </dgm:prSet>
      <dgm:spPr/>
    </dgm:pt>
    <dgm:pt modelId="{F1DB53F5-A5BF-4566-A333-4F5CDE6BFD83}" type="pres">
      <dgm:prSet presAssocID="{1584E183-11D1-445E-9FE8-81BC6D459773}" presName="spacer" presStyleCnt="0"/>
      <dgm:spPr/>
    </dgm:pt>
    <dgm:pt modelId="{2663A31C-B5A0-4718-9653-A050397264A2}" type="pres">
      <dgm:prSet presAssocID="{13748A2D-1529-4F94-9130-0D61C68821D0}" presName="parentText" presStyleLbl="node1" presStyleIdx="1" presStyleCnt="3">
        <dgm:presLayoutVars>
          <dgm:chMax val="0"/>
          <dgm:bulletEnabled val="1"/>
        </dgm:presLayoutVars>
      </dgm:prSet>
      <dgm:spPr/>
    </dgm:pt>
    <dgm:pt modelId="{3294BE81-DA01-4725-88B8-2A20714AA52A}" type="pres">
      <dgm:prSet presAssocID="{C50E4734-696F-4AF2-9E0B-E07830835ABF}" presName="spacer" presStyleCnt="0"/>
      <dgm:spPr/>
    </dgm:pt>
    <dgm:pt modelId="{2964A30B-4014-49CC-8FF1-BCD428A629F5}" type="pres">
      <dgm:prSet presAssocID="{5806B56D-97DC-4C92-89B5-9838B3336930}" presName="parentText" presStyleLbl="node1" presStyleIdx="2" presStyleCnt="3">
        <dgm:presLayoutVars>
          <dgm:chMax val="0"/>
          <dgm:bulletEnabled val="1"/>
        </dgm:presLayoutVars>
      </dgm:prSet>
      <dgm:spPr/>
    </dgm:pt>
  </dgm:ptLst>
  <dgm:cxnLst>
    <dgm:cxn modelId="{B8CF0E53-E56F-4344-BD80-4E4271588CC4}" type="presOf" srcId="{C27A12AE-CE31-4011-90FD-700F13042FEF}" destId="{144E4442-553C-43C9-8A79-9F901CD99FFD}" srcOrd="0" destOrd="0" presId="urn:microsoft.com/office/officeart/2005/8/layout/vList2"/>
    <dgm:cxn modelId="{07D13C7D-433C-43D2-BC1E-C46E97A366E1}" type="presOf" srcId="{5806B56D-97DC-4C92-89B5-9838B3336930}" destId="{2964A30B-4014-49CC-8FF1-BCD428A629F5}" srcOrd="0" destOrd="0" presId="urn:microsoft.com/office/officeart/2005/8/layout/vList2"/>
    <dgm:cxn modelId="{9E55477E-F6AD-4E39-9DCB-70C638628A45}" type="presOf" srcId="{13748A2D-1529-4F94-9130-0D61C68821D0}" destId="{2663A31C-B5A0-4718-9653-A050397264A2}" srcOrd="0" destOrd="0" presId="urn:microsoft.com/office/officeart/2005/8/layout/vList2"/>
    <dgm:cxn modelId="{62541590-56CF-495D-B259-030452E916BD}" type="presOf" srcId="{255A428A-E94F-43A6-A758-A2CBA3DFAD3B}" destId="{3FE76BB8-D32B-4AE8-9448-42F719F016FA}" srcOrd="0" destOrd="0" presId="urn:microsoft.com/office/officeart/2005/8/layout/vList2"/>
    <dgm:cxn modelId="{63B2069C-D9A8-4954-9765-30831C510232}" srcId="{255A428A-E94F-43A6-A758-A2CBA3DFAD3B}" destId="{C27A12AE-CE31-4011-90FD-700F13042FEF}" srcOrd="0" destOrd="0" parTransId="{BD9D33C5-1ABE-48AE-B403-533C29571F14}" sibTransId="{1584E183-11D1-445E-9FE8-81BC6D459773}"/>
    <dgm:cxn modelId="{E62755CF-7467-4660-94AE-B1B3BF9C8EF8}" srcId="{255A428A-E94F-43A6-A758-A2CBA3DFAD3B}" destId="{5806B56D-97DC-4C92-89B5-9838B3336930}" srcOrd="2" destOrd="0" parTransId="{D257B1AE-2339-41EF-A34F-8C870458F139}" sibTransId="{C86C5227-213B-4A30-886B-45A083789C4B}"/>
    <dgm:cxn modelId="{9F559ED1-FAF5-4058-9807-CD225034BFCE}" srcId="{255A428A-E94F-43A6-A758-A2CBA3DFAD3B}" destId="{13748A2D-1529-4F94-9130-0D61C68821D0}" srcOrd="1" destOrd="0" parTransId="{6720771A-63F7-4D8C-83CE-5E44D681CE5A}" sibTransId="{C50E4734-696F-4AF2-9E0B-E07830835ABF}"/>
    <dgm:cxn modelId="{07066210-A3AF-4C6D-8C39-8F6EF1E3E6EA}" type="presParOf" srcId="{3FE76BB8-D32B-4AE8-9448-42F719F016FA}" destId="{144E4442-553C-43C9-8A79-9F901CD99FFD}" srcOrd="0" destOrd="0" presId="urn:microsoft.com/office/officeart/2005/8/layout/vList2"/>
    <dgm:cxn modelId="{18F0A436-A14A-4FF7-B1A6-A48CB5EBFAB0}" type="presParOf" srcId="{3FE76BB8-D32B-4AE8-9448-42F719F016FA}" destId="{F1DB53F5-A5BF-4566-A333-4F5CDE6BFD83}" srcOrd="1" destOrd="0" presId="urn:microsoft.com/office/officeart/2005/8/layout/vList2"/>
    <dgm:cxn modelId="{3191E3A1-87CB-4AB4-976F-8F2C91ABEEC5}" type="presParOf" srcId="{3FE76BB8-D32B-4AE8-9448-42F719F016FA}" destId="{2663A31C-B5A0-4718-9653-A050397264A2}" srcOrd="2" destOrd="0" presId="urn:microsoft.com/office/officeart/2005/8/layout/vList2"/>
    <dgm:cxn modelId="{2E335334-F2C7-4BF0-833E-6783F1DDDB2A}" type="presParOf" srcId="{3FE76BB8-D32B-4AE8-9448-42F719F016FA}" destId="{3294BE81-DA01-4725-88B8-2A20714AA52A}" srcOrd="3" destOrd="0" presId="urn:microsoft.com/office/officeart/2005/8/layout/vList2"/>
    <dgm:cxn modelId="{A0CECDB8-053F-4016-9DA7-5DB450FBD86A}" type="presParOf" srcId="{3FE76BB8-D32B-4AE8-9448-42F719F016FA}" destId="{2964A30B-4014-49CC-8FF1-BCD428A629F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8755522-A8CF-42E0-8E21-D540686B99A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3532961-4755-4D03-BFA7-E52FDE2ED9B6}">
      <dgm:prSet/>
      <dgm:spPr/>
      <dgm:t>
        <a:bodyPr/>
        <a:lstStyle/>
        <a:p>
          <a:r>
            <a:rPr lang="en-US"/>
            <a:t>The sanctity of life is a key argument against euthanasia and assisted suicide</a:t>
          </a:r>
        </a:p>
      </dgm:t>
    </dgm:pt>
    <dgm:pt modelId="{535F650C-F5C6-4A6B-85A9-5024C827486E}" type="parTrans" cxnId="{500E5C77-B0F2-4B06-A3F0-96335912AD3E}">
      <dgm:prSet/>
      <dgm:spPr/>
      <dgm:t>
        <a:bodyPr/>
        <a:lstStyle/>
        <a:p>
          <a:endParaRPr lang="en-US"/>
        </a:p>
      </dgm:t>
    </dgm:pt>
    <dgm:pt modelId="{CAD25B5C-E96E-40DE-B57B-570FF5FA1FBF}" type="sibTrans" cxnId="{500E5C77-B0F2-4B06-A3F0-96335912AD3E}">
      <dgm:prSet/>
      <dgm:spPr/>
      <dgm:t>
        <a:bodyPr/>
        <a:lstStyle/>
        <a:p>
          <a:endParaRPr lang="en-US"/>
        </a:p>
      </dgm:t>
    </dgm:pt>
    <dgm:pt modelId="{F0E72CE0-EE78-4834-96B1-EBF0440714FB}">
      <dgm:prSet/>
      <dgm:spPr/>
      <dgm:t>
        <a:bodyPr/>
        <a:lstStyle/>
        <a:p>
          <a:r>
            <a:rPr lang="en-US" dirty="0"/>
            <a:t>Opponents argue that life is a precious and valuable gift, and that intentionally ending a life, even at the request of the individual, is morally wrong </a:t>
          </a:r>
          <a:r>
            <a:rPr lang="en-IN" dirty="0"/>
            <a:t>(Robertson et al., 2020)</a:t>
          </a:r>
          <a:endParaRPr lang="en-US" dirty="0"/>
        </a:p>
      </dgm:t>
    </dgm:pt>
    <dgm:pt modelId="{7A6AF834-686A-4E85-83CA-726597FAAEA1}" type="parTrans" cxnId="{E57E4237-B8EF-45E5-B3D4-DB1B0DFA2800}">
      <dgm:prSet/>
      <dgm:spPr/>
      <dgm:t>
        <a:bodyPr/>
        <a:lstStyle/>
        <a:p>
          <a:endParaRPr lang="en-US"/>
        </a:p>
      </dgm:t>
    </dgm:pt>
    <dgm:pt modelId="{223FE9B8-A1FD-4455-A574-CD39B0DD9BBF}" type="sibTrans" cxnId="{E57E4237-B8EF-45E5-B3D4-DB1B0DFA2800}">
      <dgm:prSet/>
      <dgm:spPr/>
      <dgm:t>
        <a:bodyPr/>
        <a:lstStyle/>
        <a:p>
          <a:endParaRPr lang="en-US"/>
        </a:p>
      </dgm:t>
    </dgm:pt>
    <dgm:pt modelId="{A74C62BF-2E64-42A5-95C9-C11256D60225}">
      <dgm:prSet/>
      <dgm:spPr/>
      <dgm:t>
        <a:bodyPr/>
        <a:lstStyle/>
        <a:p>
          <a:r>
            <a:rPr lang="en-US" dirty="0"/>
            <a:t>Moreover, opponents claim that current pain management can successfully control sorrow and struggling at the end of life, negating the need for assisted suicide and euthanasia.</a:t>
          </a:r>
        </a:p>
      </dgm:t>
    </dgm:pt>
    <dgm:pt modelId="{EBF5D370-F2B2-460C-930C-0F3161A0B3ED}" type="parTrans" cxnId="{82D3A4D2-C88C-4467-9298-06AA360EFFC5}">
      <dgm:prSet/>
      <dgm:spPr/>
      <dgm:t>
        <a:bodyPr/>
        <a:lstStyle/>
        <a:p>
          <a:endParaRPr lang="en-US"/>
        </a:p>
      </dgm:t>
    </dgm:pt>
    <dgm:pt modelId="{D8968161-DF07-4A84-BBCD-F4BD1792F0EF}" type="sibTrans" cxnId="{82D3A4D2-C88C-4467-9298-06AA360EFFC5}">
      <dgm:prSet/>
      <dgm:spPr/>
      <dgm:t>
        <a:bodyPr/>
        <a:lstStyle/>
        <a:p>
          <a:endParaRPr lang="en-US"/>
        </a:p>
      </dgm:t>
    </dgm:pt>
    <dgm:pt modelId="{44FE4DF3-73C2-4DB9-960F-82CEBFE70A87}" type="pres">
      <dgm:prSet presAssocID="{28755522-A8CF-42E0-8E21-D540686B99AA}" presName="linear" presStyleCnt="0">
        <dgm:presLayoutVars>
          <dgm:animLvl val="lvl"/>
          <dgm:resizeHandles val="exact"/>
        </dgm:presLayoutVars>
      </dgm:prSet>
      <dgm:spPr/>
    </dgm:pt>
    <dgm:pt modelId="{B09B2D13-A1C2-40B1-9148-2856EBE08612}" type="pres">
      <dgm:prSet presAssocID="{43532961-4755-4D03-BFA7-E52FDE2ED9B6}" presName="parentText" presStyleLbl="node1" presStyleIdx="0" presStyleCnt="3">
        <dgm:presLayoutVars>
          <dgm:chMax val="0"/>
          <dgm:bulletEnabled val="1"/>
        </dgm:presLayoutVars>
      </dgm:prSet>
      <dgm:spPr/>
    </dgm:pt>
    <dgm:pt modelId="{2B1C7776-4F4A-4414-B677-0D5616A57A34}" type="pres">
      <dgm:prSet presAssocID="{CAD25B5C-E96E-40DE-B57B-570FF5FA1FBF}" presName="spacer" presStyleCnt="0"/>
      <dgm:spPr/>
    </dgm:pt>
    <dgm:pt modelId="{7059E7F8-3B96-4F55-813E-1D81431FDB8F}" type="pres">
      <dgm:prSet presAssocID="{F0E72CE0-EE78-4834-96B1-EBF0440714FB}" presName="parentText" presStyleLbl="node1" presStyleIdx="1" presStyleCnt="3">
        <dgm:presLayoutVars>
          <dgm:chMax val="0"/>
          <dgm:bulletEnabled val="1"/>
        </dgm:presLayoutVars>
      </dgm:prSet>
      <dgm:spPr/>
    </dgm:pt>
    <dgm:pt modelId="{92018DAC-CA4A-4214-818A-32F6AF4FAF6F}" type="pres">
      <dgm:prSet presAssocID="{223FE9B8-A1FD-4455-A574-CD39B0DD9BBF}" presName="spacer" presStyleCnt="0"/>
      <dgm:spPr/>
    </dgm:pt>
    <dgm:pt modelId="{47E8118C-8936-485A-90E6-E0BBB71B6D95}" type="pres">
      <dgm:prSet presAssocID="{A74C62BF-2E64-42A5-95C9-C11256D60225}" presName="parentText" presStyleLbl="node1" presStyleIdx="2" presStyleCnt="3">
        <dgm:presLayoutVars>
          <dgm:chMax val="0"/>
          <dgm:bulletEnabled val="1"/>
        </dgm:presLayoutVars>
      </dgm:prSet>
      <dgm:spPr/>
    </dgm:pt>
  </dgm:ptLst>
  <dgm:cxnLst>
    <dgm:cxn modelId="{C502A02F-361C-47DF-9042-68E71BE1BE8C}" type="presOf" srcId="{28755522-A8CF-42E0-8E21-D540686B99AA}" destId="{44FE4DF3-73C2-4DB9-960F-82CEBFE70A87}" srcOrd="0" destOrd="0" presId="urn:microsoft.com/office/officeart/2005/8/layout/vList2"/>
    <dgm:cxn modelId="{E57E4237-B8EF-45E5-B3D4-DB1B0DFA2800}" srcId="{28755522-A8CF-42E0-8E21-D540686B99AA}" destId="{F0E72CE0-EE78-4834-96B1-EBF0440714FB}" srcOrd="1" destOrd="0" parTransId="{7A6AF834-686A-4E85-83CA-726597FAAEA1}" sibTransId="{223FE9B8-A1FD-4455-A574-CD39B0DD9BBF}"/>
    <dgm:cxn modelId="{82D25E61-B44B-4E0F-8867-9DC0D5EB313C}" type="presOf" srcId="{43532961-4755-4D03-BFA7-E52FDE2ED9B6}" destId="{B09B2D13-A1C2-40B1-9148-2856EBE08612}" srcOrd="0" destOrd="0" presId="urn:microsoft.com/office/officeart/2005/8/layout/vList2"/>
    <dgm:cxn modelId="{4253C04C-B11E-4930-B240-24997ED3CCDC}" type="presOf" srcId="{F0E72CE0-EE78-4834-96B1-EBF0440714FB}" destId="{7059E7F8-3B96-4F55-813E-1D81431FDB8F}" srcOrd="0" destOrd="0" presId="urn:microsoft.com/office/officeart/2005/8/layout/vList2"/>
    <dgm:cxn modelId="{EEE5316E-78F1-4400-972B-E79828F73509}" type="presOf" srcId="{A74C62BF-2E64-42A5-95C9-C11256D60225}" destId="{47E8118C-8936-485A-90E6-E0BBB71B6D95}" srcOrd="0" destOrd="0" presId="urn:microsoft.com/office/officeart/2005/8/layout/vList2"/>
    <dgm:cxn modelId="{500E5C77-B0F2-4B06-A3F0-96335912AD3E}" srcId="{28755522-A8CF-42E0-8E21-D540686B99AA}" destId="{43532961-4755-4D03-BFA7-E52FDE2ED9B6}" srcOrd="0" destOrd="0" parTransId="{535F650C-F5C6-4A6B-85A9-5024C827486E}" sibTransId="{CAD25B5C-E96E-40DE-B57B-570FF5FA1FBF}"/>
    <dgm:cxn modelId="{82D3A4D2-C88C-4467-9298-06AA360EFFC5}" srcId="{28755522-A8CF-42E0-8E21-D540686B99AA}" destId="{A74C62BF-2E64-42A5-95C9-C11256D60225}" srcOrd="2" destOrd="0" parTransId="{EBF5D370-F2B2-460C-930C-0F3161A0B3ED}" sibTransId="{D8968161-DF07-4A84-BBCD-F4BD1792F0EF}"/>
    <dgm:cxn modelId="{146B3248-3071-46D1-965C-5FBA4D6573C1}" type="presParOf" srcId="{44FE4DF3-73C2-4DB9-960F-82CEBFE70A87}" destId="{B09B2D13-A1C2-40B1-9148-2856EBE08612}" srcOrd="0" destOrd="0" presId="urn:microsoft.com/office/officeart/2005/8/layout/vList2"/>
    <dgm:cxn modelId="{0EF63A73-6D3A-444C-B516-95050A70EE15}" type="presParOf" srcId="{44FE4DF3-73C2-4DB9-960F-82CEBFE70A87}" destId="{2B1C7776-4F4A-4414-B677-0D5616A57A34}" srcOrd="1" destOrd="0" presId="urn:microsoft.com/office/officeart/2005/8/layout/vList2"/>
    <dgm:cxn modelId="{1C5D8DC6-3350-4723-98E9-E898587049E2}" type="presParOf" srcId="{44FE4DF3-73C2-4DB9-960F-82CEBFE70A87}" destId="{7059E7F8-3B96-4F55-813E-1D81431FDB8F}" srcOrd="2" destOrd="0" presId="urn:microsoft.com/office/officeart/2005/8/layout/vList2"/>
    <dgm:cxn modelId="{4C477DFD-115C-4CE1-87CF-0F16B78CD10A}" type="presParOf" srcId="{44FE4DF3-73C2-4DB9-960F-82CEBFE70A87}" destId="{92018DAC-CA4A-4214-818A-32F6AF4FAF6F}" srcOrd="3" destOrd="0" presId="urn:microsoft.com/office/officeart/2005/8/layout/vList2"/>
    <dgm:cxn modelId="{A02E0F2E-E670-4E14-8DFD-AEAB9404E913}" type="presParOf" srcId="{44FE4DF3-73C2-4DB9-960F-82CEBFE70A87}" destId="{47E8118C-8936-485A-90E6-E0BBB71B6D9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37826AC-E06B-4034-B30E-45086A14CA9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401EFB4-6519-4A58-9057-CEBA5630C0CD}">
      <dgm:prSet/>
      <dgm:spPr/>
      <dgm:t>
        <a:bodyPr/>
        <a:lstStyle/>
        <a:p>
          <a:r>
            <a:rPr lang="en-US" dirty="0"/>
            <a:t>Euthanasia and voluntary euthanasia are now prohibited in the UK so under Suicide Act.</a:t>
          </a:r>
        </a:p>
      </dgm:t>
    </dgm:pt>
    <dgm:pt modelId="{004332FD-53CB-41B8-A875-2935F33C61E6}" type="parTrans" cxnId="{F6AF7C68-A056-4220-93EF-3ED848A2A7CF}">
      <dgm:prSet/>
      <dgm:spPr/>
      <dgm:t>
        <a:bodyPr/>
        <a:lstStyle/>
        <a:p>
          <a:endParaRPr lang="en-US"/>
        </a:p>
      </dgm:t>
    </dgm:pt>
    <dgm:pt modelId="{0D29895E-426E-43B9-AED1-92EA30AEB9DE}" type="sibTrans" cxnId="{F6AF7C68-A056-4220-93EF-3ED848A2A7CF}">
      <dgm:prSet/>
      <dgm:spPr/>
      <dgm:t>
        <a:bodyPr/>
        <a:lstStyle/>
        <a:p>
          <a:endParaRPr lang="en-US"/>
        </a:p>
      </dgm:t>
    </dgm:pt>
    <dgm:pt modelId="{D2F01331-68C0-48EB-867A-BF08F666A80B}">
      <dgm:prSet/>
      <dgm:spPr/>
      <dgm:t>
        <a:bodyPr/>
        <a:lstStyle/>
        <a:p>
          <a:r>
            <a:rPr lang="en-US" dirty="0"/>
            <a:t>However, there have been recent high-profile cases of individuals who have sought legal permission for assisted suicide or euthanasia </a:t>
          </a:r>
          <a:r>
            <a:rPr lang="en-IN" dirty="0"/>
            <a:t>(Robertson et al., 2020)</a:t>
          </a:r>
          <a:endParaRPr lang="en-US" dirty="0"/>
        </a:p>
      </dgm:t>
    </dgm:pt>
    <dgm:pt modelId="{FDCC7F82-EB58-41A5-B796-47B67E3F910C}" type="parTrans" cxnId="{92B42AFB-282C-4491-B492-3D08771B88B4}">
      <dgm:prSet/>
      <dgm:spPr/>
      <dgm:t>
        <a:bodyPr/>
        <a:lstStyle/>
        <a:p>
          <a:endParaRPr lang="en-US"/>
        </a:p>
      </dgm:t>
    </dgm:pt>
    <dgm:pt modelId="{CCB24B59-D9D2-4F06-99E9-ABF668FA8CB2}" type="sibTrans" cxnId="{92B42AFB-282C-4491-B492-3D08771B88B4}">
      <dgm:prSet/>
      <dgm:spPr/>
      <dgm:t>
        <a:bodyPr/>
        <a:lstStyle/>
        <a:p>
          <a:endParaRPr lang="en-US"/>
        </a:p>
      </dgm:t>
    </dgm:pt>
    <dgm:pt modelId="{1485BEF3-AFD1-4475-A110-EAB01CA853BD}">
      <dgm:prSet/>
      <dgm:spPr/>
      <dgm:t>
        <a:bodyPr/>
        <a:lstStyle/>
        <a:p>
          <a:r>
            <a:rPr lang="en-US" dirty="0"/>
            <a:t>Another instance included Noel Conway, a motor </a:t>
          </a:r>
          <a:r>
            <a:rPr lang="en-US" dirty="0" err="1"/>
            <a:t>neurone</a:t>
          </a:r>
          <a:r>
            <a:rPr lang="en-US" dirty="0"/>
            <a:t> patient who alleged that the present assisted dying statute violated his Human Rights Act-guaranteed right to either a personal and familial existence and was discriminating.</a:t>
          </a:r>
        </a:p>
      </dgm:t>
    </dgm:pt>
    <dgm:pt modelId="{8C934E2E-38D4-48E1-B23C-8FE5EC3AC89D}" type="parTrans" cxnId="{F933C913-FADF-494B-94EC-FADBF3B23EE2}">
      <dgm:prSet/>
      <dgm:spPr/>
      <dgm:t>
        <a:bodyPr/>
        <a:lstStyle/>
        <a:p>
          <a:endParaRPr lang="en-US"/>
        </a:p>
      </dgm:t>
    </dgm:pt>
    <dgm:pt modelId="{A7EFC4DB-7B8C-4B8E-B98C-ECDF920021D4}" type="sibTrans" cxnId="{F933C913-FADF-494B-94EC-FADBF3B23EE2}">
      <dgm:prSet/>
      <dgm:spPr/>
      <dgm:t>
        <a:bodyPr/>
        <a:lstStyle/>
        <a:p>
          <a:endParaRPr lang="en-US"/>
        </a:p>
      </dgm:t>
    </dgm:pt>
    <dgm:pt modelId="{2B09CF6E-09C4-463D-9888-791266B379F6}" type="pres">
      <dgm:prSet presAssocID="{537826AC-E06B-4034-B30E-45086A14CA9C}" presName="linear" presStyleCnt="0">
        <dgm:presLayoutVars>
          <dgm:animLvl val="lvl"/>
          <dgm:resizeHandles val="exact"/>
        </dgm:presLayoutVars>
      </dgm:prSet>
      <dgm:spPr/>
    </dgm:pt>
    <dgm:pt modelId="{16DDFF8C-CB2F-49BA-A5B4-9ACCDACBE27B}" type="pres">
      <dgm:prSet presAssocID="{D401EFB4-6519-4A58-9057-CEBA5630C0CD}" presName="parentText" presStyleLbl="node1" presStyleIdx="0" presStyleCnt="3">
        <dgm:presLayoutVars>
          <dgm:chMax val="0"/>
          <dgm:bulletEnabled val="1"/>
        </dgm:presLayoutVars>
      </dgm:prSet>
      <dgm:spPr/>
    </dgm:pt>
    <dgm:pt modelId="{BF929D7C-A57D-4A4A-9EB4-27B25B312529}" type="pres">
      <dgm:prSet presAssocID="{0D29895E-426E-43B9-AED1-92EA30AEB9DE}" presName="spacer" presStyleCnt="0"/>
      <dgm:spPr/>
    </dgm:pt>
    <dgm:pt modelId="{A6687046-1A7E-4CA4-B3F6-45C642F08849}" type="pres">
      <dgm:prSet presAssocID="{D2F01331-68C0-48EB-867A-BF08F666A80B}" presName="parentText" presStyleLbl="node1" presStyleIdx="1" presStyleCnt="3">
        <dgm:presLayoutVars>
          <dgm:chMax val="0"/>
          <dgm:bulletEnabled val="1"/>
        </dgm:presLayoutVars>
      </dgm:prSet>
      <dgm:spPr/>
    </dgm:pt>
    <dgm:pt modelId="{27B823E5-C2D8-40E3-9557-F6A2BDFF580F}" type="pres">
      <dgm:prSet presAssocID="{CCB24B59-D9D2-4F06-99E9-ABF668FA8CB2}" presName="spacer" presStyleCnt="0"/>
      <dgm:spPr/>
    </dgm:pt>
    <dgm:pt modelId="{A7C89071-A25E-4E24-997F-B6E7F9EE6CF6}" type="pres">
      <dgm:prSet presAssocID="{1485BEF3-AFD1-4475-A110-EAB01CA853BD}" presName="parentText" presStyleLbl="node1" presStyleIdx="2" presStyleCnt="3">
        <dgm:presLayoutVars>
          <dgm:chMax val="0"/>
          <dgm:bulletEnabled val="1"/>
        </dgm:presLayoutVars>
      </dgm:prSet>
      <dgm:spPr/>
    </dgm:pt>
  </dgm:ptLst>
  <dgm:cxnLst>
    <dgm:cxn modelId="{F933C913-FADF-494B-94EC-FADBF3B23EE2}" srcId="{537826AC-E06B-4034-B30E-45086A14CA9C}" destId="{1485BEF3-AFD1-4475-A110-EAB01CA853BD}" srcOrd="2" destOrd="0" parTransId="{8C934E2E-38D4-48E1-B23C-8FE5EC3AC89D}" sibTransId="{A7EFC4DB-7B8C-4B8E-B98C-ECDF920021D4}"/>
    <dgm:cxn modelId="{55ED7F2C-60F0-49B7-8224-4C56E4BD0730}" type="presOf" srcId="{537826AC-E06B-4034-B30E-45086A14CA9C}" destId="{2B09CF6E-09C4-463D-9888-791266B379F6}" srcOrd="0" destOrd="0" presId="urn:microsoft.com/office/officeart/2005/8/layout/vList2"/>
    <dgm:cxn modelId="{F6AF7C68-A056-4220-93EF-3ED848A2A7CF}" srcId="{537826AC-E06B-4034-B30E-45086A14CA9C}" destId="{D401EFB4-6519-4A58-9057-CEBA5630C0CD}" srcOrd="0" destOrd="0" parTransId="{004332FD-53CB-41B8-A875-2935F33C61E6}" sibTransId="{0D29895E-426E-43B9-AED1-92EA30AEB9DE}"/>
    <dgm:cxn modelId="{4C177C4E-BAEA-4A83-B266-8F5C28E15E5D}" type="presOf" srcId="{1485BEF3-AFD1-4475-A110-EAB01CA853BD}" destId="{A7C89071-A25E-4E24-997F-B6E7F9EE6CF6}" srcOrd="0" destOrd="0" presId="urn:microsoft.com/office/officeart/2005/8/layout/vList2"/>
    <dgm:cxn modelId="{B5E9B4CC-F8CF-46F7-B136-784F1923273F}" type="presOf" srcId="{D2F01331-68C0-48EB-867A-BF08F666A80B}" destId="{A6687046-1A7E-4CA4-B3F6-45C642F08849}" srcOrd="0" destOrd="0" presId="urn:microsoft.com/office/officeart/2005/8/layout/vList2"/>
    <dgm:cxn modelId="{B7E9DFE5-4643-4E5C-B73A-028746CC08CE}" type="presOf" srcId="{D401EFB4-6519-4A58-9057-CEBA5630C0CD}" destId="{16DDFF8C-CB2F-49BA-A5B4-9ACCDACBE27B}" srcOrd="0" destOrd="0" presId="urn:microsoft.com/office/officeart/2005/8/layout/vList2"/>
    <dgm:cxn modelId="{92B42AFB-282C-4491-B492-3D08771B88B4}" srcId="{537826AC-E06B-4034-B30E-45086A14CA9C}" destId="{D2F01331-68C0-48EB-867A-BF08F666A80B}" srcOrd="1" destOrd="0" parTransId="{FDCC7F82-EB58-41A5-B796-47B67E3F910C}" sibTransId="{CCB24B59-D9D2-4F06-99E9-ABF668FA8CB2}"/>
    <dgm:cxn modelId="{48E00B88-4651-4FCF-AE0B-D2F02C620EEA}" type="presParOf" srcId="{2B09CF6E-09C4-463D-9888-791266B379F6}" destId="{16DDFF8C-CB2F-49BA-A5B4-9ACCDACBE27B}" srcOrd="0" destOrd="0" presId="urn:microsoft.com/office/officeart/2005/8/layout/vList2"/>
    <dgm:cxn modelId="{CF2C352B-FC3D-4C60-93AC-80606321EBBF}" type="presParOf" srcId="{2B09CF6E-09C4-463D-9888-791266B379F6}" destId="{BF929D7C-A57D-4A4A-9EB4-27B25B312529}" srcOrd="1" destOrd="0" presId="urn:microsoft.com/office/officeart/2005/8/layout/vList2"/>
    <dgm:cxn modelId="{DFEE69F8-BDE4-447D-9C13-515C08E24989}" type="presParOf" srcId="{2B09CF6E-09C4-463D-9888-791266B379F6}" destId="{A6687046-1A7E-4CA4-B3F6-45C642F08849}" srcOrd="2" destOrd="0" presId="urn:microsoft.com/office/officeart/2005/8/layout/vList2"/>
    <dgm:cxn modelId="{9091CD68-AD38-411A-A2F2-623E8338FF4B}" type="presParOf" srcId="{2B09CF6E-09C4-463D-9888-791266B379F6}" destId="{27B823E5-C2D8-40E3-9557-F6A2BDFF580F}" srcOrd="3" destOrd="0" presId="urn:microsoft.com/office/officeart/2005/8/layout/vList2"/>
    <dgm:cxn modelId="{B567ABAB-DBA5-48D4-B1EA-C00504AE54CB}" type="presParOf" srcId="{2B09CF6E-09C4-463D-9888-791266B379F6}" destId="{A7C89071-A25E-4E24-997F-B6E7F9EE6CF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9D110CF-C33C-4551-A1BB-D7800B6A8E4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D206325-093F-42B2-8DCF-835C81C66E99}">
      <dgm:prSet/>
      <dgm:spPr/>
      <dgm:t>
        <a:bodyPr/>
        <a:lstStyle/>
        <a:p>
          <a:r>
            <a:rPr lang="en-US" dirty="0"/>
            <a:t>Euthanasia and assisted suicide are permitted in several nations, including the Netherlands and Belgium, under specific circumstances.</a:t>
          </a:r>
        </a:p>
      </dgm:t>
    </dgm:pt>
    <dgm:pt modelId="{AAEC37B5-0B8D-4151-9516-94402A519FC3}" type="parTrans" cxnId="{88C81AC7-12C4-46D6-8DDD-C6504D1372CE}">
      <dgm:prSet/>
      <dgm:spPr/>
      <dgm:t>
        <a:bodyPr/>
        <a:lstStyle/>
        <a:p>
          <a:endParaRPr lang="en-US"/>
        </a:p>
      </dgm:t>
    </dgm:pt>
    <dgm:pt modelId="{06B6CECA-C02A-497B-9298-3DF111A191BD}" type="sibTrans" cxnId="{88C81AC7-12C4-46D6-8DDD-C6504D1372CE}">
      <dgm:prSet/>
      <dgm:spPr/>
      <dgm:t>
        <a:bodyPr/>
        <a:lstStyle/>
        <a:p>
          <a:endParaRPr lang="en-US"/>
        </a:p>
      </dgm:t>
    </dgm:pt>
    <dgm:pt modelId="{66D04240-7894-400B-890A-BC7FBD23F0CE}">
      <dgm:prSet/>
      <dgm:spPr/>
      <dgm:t>
        <a:bodyPr/>
        <a:lstStyle/>
        <a:p>
          <a:r>
            <a:rPr lang="en-US" dirty="0"/>
            <a:t>In the Netherlands, for example, euthanasia is allowed if the patient is experiencing unbearable suffering with no prospect of improvement and if the request is made voluntarily </a:t>
          </a:r>
          <a:r>
            <a:rPr lang="en-IN" dirty="0"/>
            <a:t>(Robertson et al., 2020)</a:t>
          </a:r>
          <a:endParaRPr lang="en-US" dirty="0"/>
        </a:p>
      </dgm:t>
    </dgm:pt>
    <dgm:pt modelId="{C3F5384C-F1C2-4BDA-9FAA-5DD4831C3F3B}" type="parTrans" cxnId="{73C1F014-FA26-4025-9A2D-CAC3C625AB04}">
      <dgm:prSet/>
      <dgm:spPr/>
      <dgm:t>
        <a:bodyPr/>
        <a:lstStyle/>
        <a:p>
          <a:endParaRPr lang="en-US"/>
        </a:p>
      </dgm:t>
    </dgm:pt>
    <dgm:pt modelId="{1F8E27C6-1465-4EBA-967B-232428669B9B}" type="sibTrans" cxnId="{73C1F014-FA26-4025-9A2D-CAC3C625AB04}">
      <dgm:prSet/>
      <dgm:spPr/>
      <dgm:t>
        <a:bodyPr/>
        <a:lstStyle/>
        <a:p>
          <a:endParaRPr lang="en-US"/>
        </a:p>
      </dgm:t>
    </dgm:pt>
    <dgm:pt modelId="{F87FFA4A-3575-49B5-806F-2D3EBAA8CFED}">
      <dgm:prSet/>
      <dgm:spPr/>
      <dgm:t>
        <a:bodyPr/>
        <a:lstStyle/>
        <a:p>
          <a:r>
            <a:rPr lang="en-US" dirty="0"/>
            <a:t>Euthanasia and assisted suicide are prohibited in many other nations, including the UK, and are regarded crimes.</a:t>
          </a:r>
        </a:p>
      </dgm:t>
    </dgm:pt>
    <dgm:pt modelId="{10B610E6-1884-4F86-8100-9229E217F066}" type="parTrans" cxnId="{CF8E08BF-0E96-4C13-B37C-13CFA3B9520E}">
      <dgm:prSet/>
      <dgm:spPr/>
      <dgm:t>
        <a:bodyPr/>
        <a:lstStyle/>
        <a:p>
          <a:endParaRPr lang="en-US"/>
        </a:p>
      </dgm:t>
    </dgm:pt>
    <dgm:pt modelId="{B785CF12-09C9-4880-A850-CD068B3167C9}" type="sibTrans" cxnId="{CF8E08BF-0E96-4C13-B37C-13CFA3B9520E}">
      <dgm:prSet/>
      <dgm:spPr/>
      <dgm:t>
        <a:bodyPr/>
        <a:lstStyle/>
        <a:p>
          <a:endParaRPr lang="en-US"/>
        </a:p>
      </dgm:t>
    </dgm:pt>
    <dgm:pt modelId="{119E78FA-1095-42C9-B7E5-BFAD262807E8}" type="pres">
      <dgm:prSet presAssocID="{49D110CF-C33C-4551-A1BB-D7800B6A8E4C}" presName="linear" presStyleCnt="0">
        <dgm:presLayoutVars>
          <dgm:animLvl val="lvl"/>
          <dgm:resizeHandles val="exact"/>
        </dgm:presLayoutVars>
      </dgm:prSet>
      <dgm:spPr/>
    </dgm:pt>
    <dgm:pt modelId="{CE13E316-6219-4596-87C3-A06B8F44367C}" type="pres">
      <dgm:prSet presAssocID="{CD206325-093F-42B2-8DCF-835C81C66E99}" presName="parentText" presStyleLbl="node1" presStyleIdx="0" presStyleCnt="3">
        <dgm:presLayoutVars>
          <dgm:chMax val="0"/>
          <dgm:bulletEnabled val="1"/>
        </dgm:presLayoutVars>
      </dgm:prSet>
      <dgm:spPr/>
    </dgm:pt>
    <dgm:pt modelId="{70A169E3-5C49-46D7-82A5-731C06F68656}" type="pres">
      <dgm:prSet presAssocID="{06B6CECA-C02A-497B-9298-3DF111A191BD}" presName="spacer" presStyleCnt="0"/>
      <dgm:spPr/>
    </dgm:pt>
    <dgm:pt modelId="{97BCA481-4200-446C-B6BA-79FF138D8D08}" type="pres">
      <dgm:prSet presAssocID="{66D04240-7894-400B-890A-BC7FBD23F0CE}" presName="parentText" presStyleLbl="node1" presStyleIdx="1" presStyleCnt="3">
        <dgm:presLayoutVars>
          <dgm:chMax val="0"/>
          <dgm:bulletEnabled val="1"/>
        </dgm:presLayoutVars>
      </dgm:prSet>
      <dgm:spPr/>
    </dgm:pt>
    <dgm:pt modelId="{C5727F66-B770-40F2-ACF3-4F9EC19C90C1}" type="pres">
      <dgm:prSet presAssocID="{1F8E27C6-1465-4EBA-967B-232428669B9B}" presName="spacer" presStyleCnt="0"/>
      <dgm:spPr/>
    </dgm:pt>
    <dgm:pt modelId="{977DF185-6BE2-40A4-9B13-25D208CE6A07}" type="pres">
      <dgm:prSet presAssocID="{F87FFA4A-3575-49B5-806F-2D3EBAA8CFED}" presName="parentText" presStyleLbl="node1" presStyleIdx="2" presStyleCnt="3">
        <dgm:presLayoutVars>
          <dgm:chMax val="0"/>
          <dgm:bulletEnabled val="1"/>
        </dgm:presLayoutVars>
      </dgm:prSet>
      <dgm:spPr/>
    </dgm:pt>
  </dgm:ptLst>
  <dgm:cxnLst>
    <dgm:cxn modelId="{A79B1D06-32DF-44C4-BDE6-96588FEA9BFC}" type="presOf" srcId="{CD206325-093F-42B2-8DCF-835C81C66E99}" destId="{CE13E316-6219-4596-87C3-A06B8F44367C}" srcOrd="0" destOrd="0" presId="urn:microsoft.com/office/officeart/2005/8/layout/vList2"/>
    <dgm:cxn modelId="{73C1F014-FA26-4025-9A2D-CAC3C625AB04}" srcId="{49D110CF-C33C-4551-A1BB-D7800B6A8E4C}" destId="{66D04240-7894-400B-890A-BC7FBD23F0CE}" srcOrd="1" destOrd="0" parTransId="{C3F5384C-F1C2-4BDA-9FAA-5DD4831C3F3B}" sibTransId="{1F8E27C6-1465-4EBA-967B-232428669B9B}"/>
    <dgm:cxn modelId="{28219816-A16C-4FC2-AD16-7E92D4733E48}" type="presOf" srcId="{F87FFA4A-3575-49B5-806F-2D3EBAA8CFED}" destId="{977DF185-6BE2-40A4-9B13-25D208CE6A07}" srcOrd="0" destOrd="0" presId="urn:microsoft.com/office/officeart/2005/8/layout/vList2"/>
    <dgm:cxn modelId="{8220DC99-0517-4A2D-B5ED-5AC7BC819F42}" type="presOf" srcId="{66D04240-7894-400B-890A-BC7FBD23F0CE}" destId="{97BCA481-4200-446C-B6BA-79FF138D8D08}" srcOrd="0" destOrd="0" presId="urn:microsoft.com/office/officeart/2005/8/layout/vList2"/>
    <dgm:cxn modelId="{8FF49DAA-BF15-47FB-8760-568CE337233D}" type="presOf" srcId="{49D110CF-C33C-4551-A1BB-D7800B6A8E4C}" destId="{119E78FA-1095-42C9-B7E5-BFAD262807E8}" srcOrd="0" destOrd="0" presId="urn:microsoft.com/office/officeart/2005/8/layout/vList2"/>
    <dgm:cxn modelId="{CF8E08BF-0E96-4C13-B37C-13CFA3B9520E}" srcId="{49D110CF-C33C-4551-A1BB-D7800B6A8E4C}" destId="{F87FFA4A-3575-49B5-806F-2D3EBAA8CFED}" srcOrd="2" destOrd="0" parTransId="{10B610E6-1884-4F86-8100-9229E217F066}" sibTransId="{B785CF12-09C9-4880-A850-CD068B3167C9}"/>
    <dgm:cxn modelId="{88C81AC7-12C4-46D6-8DDD-C6504D1372CE}" srcId="{49D110CF-C33C-4551-A1BB-D7800B6A8E4C}" destId="{CD206325-093F-42B2-8DCF-835C81C66E99}" srcOrd="0" destOrd="0" parTransId="{AAEC37B5-0B8D-4151-9516-94402A519FC3}" sibTransId="{06B6CECA-C02A-497B-9298-3DF111A191BD}"/>
    <dgm:cxn modelId="{E7A562CE-E61E-400C-ADFE-97EF75CC2ED2}" type="presParOf" srcId="{119E78FA-1095-42C9-B7E5-BFAD262807E8}" destId="{CE13E316-6219-4596-87C3-A06B8F44367C}" srcOrd="0" destOrd="0" presId="urn:microsoft.com/office/officeart/2005/8/layout/vList2"/>
    <dgm:cxn modelId="{CD594194-67A6-4AB4-B150-5EB1F331D418}" type="presParOf" srcId="{119E78FA-1095-42C9-B7E5-BFAD262807E8}" destId="{70A169E3-5C49-46D7-82A5-731C06F68656}" srcOrd="1" destOrd="0" presId="urn:microsoft.com/office/officeart/2005/8/layout/vList2"/>
    <dgm:cxn modelId="{81ACB442-3020-476D-8FFC-082F8724CFE7}" type="presParOf" srcId="{119E78FA-1095-42C9-B7E5-BFAD262807E8}" destId="{97BCA481-4200-446C-B6BA-79FF138D8D08}" srcOrd="2" destOrd="0" presId="urn:microsoft.com/office/officeart/2005/8/layout/vList2"/>
    <dgm:cxn modelId="{491B5AFE-371A-4516-86C6-648067C90249}" type="presParOf" srcId="{119E78FA-1095-42C9-B7E5-BFAD262807E8}" destId="{C5727F66-B770-40F2-ACF3-4F9EC19C90C1}" srcOrd="3" destOrd="0" presId="urn:microsoft.com/office/officeart/2005/8/layout/vList2"/>
    <dgm:cxn modelId="{97D92402-D7AB-4DBB-B18C-833EC06229EF}" type="presParOf" srcId="{119E78FA-1095-42C9-B7E5-BFAD262807E8}" destId="{977DF185-6BE2-40A4-9B13-25D208CE6A0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5CD1393-CCBB-4BF3-AC67-6D9D9A28580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E4E0E9D-194C-4475-9087-415EDB573A77}">
      <dgm:prSet/>
      <dgm:spPr/>
      <dgm:t>
        <a:bodyPr/>
        <a:lstStyle/>
        <a:p>
          <a:r>
            <a:rPr lang="en-US"/>
            <a:t>Legalizing euthanasia and assisted suicide raises important ethical, legal, and social questions</a:t>
          </a:r>
        </a:p>
      </dgm:t>
    </dgm:pt>
    <dgm:pt modelId="{A4DE5BDB-C85A-4189-8BBA-F56FD0C9D06F}" type="parTrans" cxnId="{C024B95D-31E5-493E-88F1-79AE19757739}">
      <dgm:prSet/>
      <dgm:spPr/>
      <dgm:t>
        <a:bodyPr/>
        <a:lstStyle/>
        <a:p>
          <a:endParaRPr lang="en-US"/>
        </a:p>
      </dgm:t>
    </dgm:pt>
    <dgm:pt modelId="{B884760B-C1A4-4EB1-B29B-1393DC42B5F6}" type="sibTrans" cxnId="{C024B95D-31E5-493E-88F1-79AE19757739}">
      <dgm:prSet/>
      <dgm:spPr/>
      <dgm:t>
        <a:bodyPr/>
        <a:lstStyle/>
        <a:p>
          <a:endParaRPr lang="en-US"/>
        </a:p>
      </dgm:t>
    </dgm:pt>
    <dgm:pt modelId="{28E7790C-7220-4CC8-BDBC-173851D0A67B}">
      <dgm:prSet/>
      <dgm:spPr/>
      <dgm:t>
        <a:bodyPr/>
        <a:lstStyle/>
        <a:p>
          <a:r>
            <a:rPr lang="en-US" dirty="0"/>
            <a:t>Supporters contend that people need to have the freedom to live their own lives, including the freedom to put an end to their own pain (Watson et al., 2019)</a:t>
          </a:r>
        </a:p>
      </dgm:t>
    </dgm:pt>
    <dgm:pt modelId="{114EE47D-6073-4B6F-87AA-690E5016D190}" type="parTrans" cxnId="{DA5F4D2C-407E-48E9-8113-7BFB6242F45B}">
      <dgm:prSet/>
      <dgm:spPr/>
      <dgm:t>
        <a:bodyPr/>
        <a:lstStyle/>
        <a:p>
          <a:endParaRPr lang="en-US"/>
        </a:p>
      </dgm:t>
    </dgm:pt>
    <dgm:pt modelId="{3270F233-09F4-476A-A03D-2538ADECEDF9}" type="sibTrans" cxnId="{DA5F4D2C-407E-48E9-8113-7BFB6242F45B}">
      <dgm:prSet/>
      <dgm:spPr/>
      <dgm:t>
        <a:bodyPr/>
        <a:lstStyle/>
        <a:p>
          <a:endParaRPr lang="en-US"/>
        </a:p>
      </dgm:t>
    </dgm:pt>
    <dgm:pt modelId="{F9415C0F-45B3-48FF-8A51-22C9FCE79B59}">
      <dgm:prSet/>
      <dgm:spPr/>
      <dgm:t>
        <a:bodyPr/>
        <a:lstStyle/>
        <a:p>
          <a:r>
            <a:rPr lang="en-US" dirty="0"/>
            <a:t>Each choice must take into account the implications for end-of-life care and support for persons with life-limiting conditions, as well as the legal, ethical, and societal problems at play.</a:t>
          </a:r>
        </a:p>
      </dgm:t>
    </dgm:pt>
    <dgm:pt modelId="{74E93AF1-5B03-47D4-B95D-F36DEDA8C035}" type="parTrans" cxnId="{ED5A6D2B-FC8B-4A93-8F27-B03562C315C7}">
      <dgm:prSet/>
      <dgm:spPr/>
      <dgm:t>
        <a:bodyPr/>
        <a:lstStyle/>
        <a:p>
          <a:endParaRPr lang="en-US"/>
        </a:p>
      </dgm:t>
    </dgm:pt>
    <dgm:pt modelId="{A3D90808-735C-4DC9-9488-A4C43AFC03A2}" type="sibTrans" cxnId="{ED5A6D2B-FC8B-4A93-8F27-B03562C315C7}">
      <dgm:prSet/>
      <dgm:spPr/>
      <dgm:t>
        <a:bodyPr/>
        <a:lstStyle/>
        <a:p>
          <a:endParaRPr lang="en-US"/>
        </a:p>
      </dgm:t>
    </dgm:pt>
    <dgm:pt modelId="{769B6651-D3EA-44A5-9FBD-375FF6BD7638}" type="pres">
      <dgm:prSet presAssocID="{25CD1393-CCBB-4BF3-AC67-6D9D9A28580B}" presName="linear" presStyleCnt="0">
        <dgm:presLayoutVars>
          <dgm:animLvl val="lvl"/>
          <dgm:resizeHandles val="exact"/>
        </dgm:presLayoutVars>
      </dgm:prSet>
      <dgm:spPr/>
    </dgm:pt>
    <dgm:pt modelId="{4E33D6E9-505C-480D-BE82-F15F0F64D351}" type="pres">
      <dgm:prSet presAssocID="{3E4E0E9D-194C-4475-9087-415EDB573A77}" presName="parentText" presStyleLbl="node1" presStyleIdx="0" presStyleCnt="3">
        <dgm:presLayoutVars>
          <dgm:chMax val="0"/>
          <dgm:bulletEnabled val="1"/>
        </dgm:presLayoutVars>
      </dgm:prSet>
      <dgm:spPr/>
    </dgm:pt>
    <dgm:pt modelId="{1F092025-1134-4E54-ABBB-3A71031C178E}" type="pres">
      <dgm:prSet presAssocID="{B884760B-C1A4-4EB1-B29B-1393DC42B5F6}" presName="spacer" presStyleCnt="0"/>
      <dgm:spPr/>
    </dgm:pt>
    <dgm:pt modelId="{39798A84-70F8-413E-A3EC-59AFF2F744AE}" type="pres">
      <dgm:prSet presAssocID="{28E7790C-7220-4CC8-BDBC-173851D0A67B}" presName="parentText" presStyleLbl="node1" presStyleIdx="1" presStyleCnt="3">
        <dgm:presLayoutVars>
          <dgm:chMax val="0"/>
          <dgm:bulletEnabled val="1"/>
        </dgm:presLayoutVars>
      </dgm:prSet>
      <dgm:spPr/>
    </dgm:pt>
    <dgm:pt modelId="{260A8C0D-413C-4B92-A990-43D99E972D4A}" type="pres">
      <dgm:prSet presAssocID="{3270F233-09F4-476A-A03D-2538ADECEDF9}" presName="spacer" presStyleCnt="0"/>
      <dgm:spPr/>
    </dgm:pt>
    <dgm:pt modelId="{6AB9DAF6-E7E2-45A8-B9D4-9395CD91D9D6}" type="pres">
      <dgm:prSet presAssocID="{F9415C0F-45B3-48FF-8A51-22C9FCE79B59}" presName="parentText" presStyleLbl="node1" presStyleIdx="2" presStyleCnt="3">
        <dgm:presLayoutVars>
          <dgm:chMax val="0"/>
          <dgm:bulletEnabled val="1"/>
        </dgm:presLayoutVars>
      </dgm:prSet>
      <dgm:spPr/>
    </dgm:pt>
  </dgm:ptLst>
  <dgm:cxnLst>
    <dgm:cxn modelId="{FB54452A-339C-4D3A-A45C-45A0DA2696EB}" type="presOf" srcId="{3E4E0E9D-194C-4475-9087-415EDB573A77}" destId="{4E33D6E9-505C-480D-BE82-F15F0F64D351}" srcOrd="0" destOrd="0" presId="urn:microsoft.com/office/officeart/2005/8/layout/vList2"/>
    <dgm:cxn modelId="{ED5A6D2B-FC8B-4A93-8F27-B03562C315C7}" srcId="{25CD1393-CCBB-4BF3-AC67-6D9D9A28580B}" destId="{F9415C0F-45B3-48FF-8A51-22C9FCE79B59}" srcOrd="2" destOrd="0" parTransId="{74E93AF1-5B03-47D4-B95D-F36DEDA8C035}" sibTransId="{A3D90808-735C-4DC9-9488-A4C43AFC03A2}"/>
    <dgm:cxn modelId="{DA5F4D2C-407E-48E9-8113-7BFB6242F45B}" srcId="{25CD1393-CCBB-4BF3-AC67-6D9D9A28580B}" destId="{28E7790C-7220-4CC8-BDBC-173851D0A67B}" srcOrd="1" destOrd="0" parTransId="{114EE47D-6073-4B6F-87AA-690E5016D190}" sibTransId="{3270F233-09F4-476A-A03D-2538ADECEDF9}"/>
    <dgm:cxn modelId="{C024B95D-31E5-493E-88F1-79AE19757739}" srcId="{25CD1393-CCBB-4BF3-AC67-6D9D9A28580B}" destId="{3E4E0E9D-194C-4475-9087-415EDB573A77}" srcOrd="0" destOrd="0" parTransId="{A4DE5BDB-C85A-4189-8BBA-F56FD0C9D06F}" sibTransId="{B884760B-C1A4-4EB1-B29B-1393DC42B5F6}"/>
    <dgm:cxn modelId="{0F5105A8-5005-49BE-9381-C18E209F4221}" type="presOf" srcId="{F9415C0F-45B3-48FF-8A51-22C9FCE79B59}" destId="{6AB9DAF6-E7E2-45A8-B9D4-9395CD91D9D6}" srcOrd="0" destOrd="0" presId="urn:microsoft.com/office/officeart/2005/8/layout/vList2"/>
    <dgm:cxn modelId="{7CDA4AD4-84C3-49DE-B743-64FE1CA0A685}" type="presOf" srcId="{28E7790C-7220-4CC8-BDBC-173851D0A67B}" destId="{39798A84-70F8-413E-A3EC-59AFF2F744AE}" srcOrd="0" destOrd="0" presId="urn:microsoft.com/office/officeart/2005/8/layout/vList2"/>
    <dgm:cxn modelId="{8F68F5D9-78E1-4165-940E-056198DBD0F7}" type="presOf" srcId="{25CD1393-CCBB-4BF3-AC67-6D9D9A28580B}" destId="{769B6651-D3EA-44A5-9FBD-375FF6BD7638}" srcOrd="0" destOrd="0" presId="urn:microsoft.com/office/officeart/2005/8/layout/vList2"/>
    <dgm:cxn modelId="{0CD0CA44-CA5D-461B-9443-07575EAA8B7E}" type="presParOf" srcId="{769B6651-D3EA-44A5-9FBD-375FF6BD7638}" destId="{4E33D6E9-505C-480D-BE82-F15F0F64D351}" srcOrd="0" destOrd="0" presId="urn:microsoft.com/office/officeart/2005/8/layout/vList2"/>
    <dgm:cxn modelId="{80D1C5D6-7A6C-434A-B796-8E2F8DC5B36B}" type="presParOf" srcId="{769B6651-D3EA-44A5-9FBD-375FF6BD7638}" destId="{1F092025-1134-4E54-ABBB-3A71031C178E}" srcOrd="1" destOrd="0" presId="urn:microsoft.com/office/officeart/2005/8/layout/vList2"/>
    <dgm:cxn modelId="{B576AAC8-DE32-4915-8776-3FCD17D7A343}" type="presParOf" srcId="{769B6651-D3EA-44A5-9FBD-375FF6BD7638}" destId="{39798A84-70F8-413E-A3EC-59AFF2F744AE}" srcOrd="2" destOrd="0" presId="urn:microsoft.com/office/officeart/2005/8/layout/vList2"/>
    <dgm:cxn modelId="{FC2A8CB0-7FEB-4994-A734-14C1D71B228A}" type="presParOf" srcId="{769B6651-D3EA-44A5-9FBD-375FF6BD7638}" destId="{260A8C0D-413C-4B92-A990-43D99E972D4A}" srcOrd="3" destOrd="0" presId="urn:microsoft.com/office/officeart/2005/8/layout/vList2"/>
    <dgm:cxn modelId="{9BD3D4AE-2ACE-4D7E-9F3E-DC7609C43648}" type="presParOf" srcId="{769B6651-D3EA-44A5-9FBD-375FF6BD7638}" destId="{6AB9DAF6-E7E2-45A8-B9D4-9395CD91D9D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6E7413B-6686-4109-8931-E8833E94D20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4D9FC30-76D5-47F3-B46A-BF03A35D7FED}">
      <dgm:prSet/>
      <dgm:spPr/>
      <dgm:t>
        <a:bodyPr/>
        <a:lstStyle/>
        <a:p>
          <a:r>
            <a:rPr lang="en-US" dirty="0"/>
            <a:t>Understanding what constitutes end-of-life care, especially the tenets of palliative care, is crucial for enhancing this sort of treatment.</a:t>
          </a:r>
        </a:p>
      </dgm:t>
    </dgm:pt>
    <dgm:pt modelId="{EF07CC7F-2544-4896-A8FC-26C631ABC0F6}" type="parTrans" cxnId="{B339C0F2-C4FE-4B94-BE48-24F1B6CB4D52}">
      <dgm:prSet/>
      <dgm:spPr/>
      <dgm:t>
        <a:bodyPr/>
        <a:lstStyle/>
        <a:p>
          <a:endParaRPr lang="en-US"/>
        </a:p>
      </dgm:t>
    </dgm:pt>
    <dgm:pt modelId="{ECC88C7E-70B8-41C8-99E1-DBC518E5B3B9}" type="sibTrans" cxnId="{B339C0F2-C4FE-4B94-BE48-24F1B6CB4D52}">
      <dgm:prSet/>
      <dgm:spPr/>
      <dgm:t>
        <a:bodyPr/>
        <a:lstStyle/>
        <a:p>
          <a:endParaRPr lang="en-US"/>
        </a:p>
      </dgm:t>
    </dgm:pt>
    <dgm:pt modelId="{62FBF9B2-677E-40C2-A2D6-B10E629267AA}">
      <dgm:prSet/>
      <dgm:spPr/>
      <dgm:t>
        <a:bodyPr/>
        <a:lstStyle/>
        <a:p>
          <a:r>
            <a:rPr lang="en-US" dirty="0"/>
            <a:t>Palliative care is a sort of specialist treatment that focuses on symptom management, offering psychological and spiritual support, and </a:t>
          </a:r>
          <a:r>
            <a:rPr lang="en-US"/>
            <a:t>improving superiority </a:t>
          </a:r>
          <a:r>
            <a:rPr lang="en-US" dirty="0"/>
            <a:t>of life </a:t>
          </a:r>
          <a:r>
            <a:rPr lang="en-US"/>
            <a:t>for publics </a:t>
          </a:r>
          <a:r>
            <a:rPr lang="en-US" dirty="0"/>
            <a:t>who </a:t>
          </a:r>
          <a:r>
            <a:rPr lang="en-US"/>
            <a:t>are triumph </a:t>
          </a:r>
          <a:r>
            <a:rPr lang="en-US" dirty="0"/>
            <a:t>the end of their lives.</a:t>
          </a:r>
        </a:p>
      </dgm:t>
    </dgm:pt>
    <dgm:pt modelId="{0A93CDE6-34A0-4002-96FD-B20EA3391646}" type="parTrans" cxnId="{B35A9B7B-8E63-438A-B542-56FE2AC2692E}">
      <dgm:prSet/>
      <dgm:spPr/>
      <dgm:t>
        <a:bodyPr/>
        <a:lstStyle/>
        <a:p>
          <a:endParaRPr lang="en-US"/>
        </a:p>
      </dgm:t>
    </dgm:pt>
    <dgm:pt modelId="{0667F3DA-AD39-4570-BD4B-68B6EB81262D}" type="sibTrans" cxnId="{B35A9B7B-8E63-438A-B542-56FE2AC2692E}">
      <dgm:prSet/>
      <dgm:spPr/>
      <dgm:t>
        <a:bodyPr/>
        <a:lstStyle/>
        <a:p>
          <a:endParaRPr lang="en-US"/>
        </a:p>
      </dgm:t>
    </dgm:pt>
    <dgm:pt modelId="{BDDD4470-DF50-47BB-A9AC-7F0FB8AE095A}">
      <dgm:prSet/>
      <dgm:spPr/>
      <dgm:t>
        <a:bodyPr/>
        <a:lstStyle/>
        <a:p>
          <a:r>
            <a:rPr lang="en-US" dirty="0"/>
            <a:t>End-of-life care may be given in a variety of places, such as hospitals, skilled nursing facilities, treatment centers, and at home.</a:t>
          </a:r>
        </a:p>
      </dgm:t>
    </dgm:pt>
    <dgm:pt modelId="{539ADD96-57F6-4AAE-A0AA-B3617B056F49}" type="parTrans" cxnId="{3ECB9D70-9D7F-42C4-9634-27178E9BD501}">
      <dgm:prSet/>
      <dgm:spPr/>
      <dgm:t>
        <a:bodyPr/>
        <a:lstStyle/>
        <a:p>
          <a:endParaRPr lang="en-US"/>
        </a:p>
      </dgm:t>
    </dgm:pt>
    <dgm:pt modelId="{8A678B4F-0BAA-4EBC-A678-A1818FF12092}" type="sibTrans" cxnId="{3ECB9D70-9D7F-42C4-9634-27178E9BD501}">
      <dgm:prSet/>
      <dgm:spPr/>
      <dgm:t>
        <a:bodyPr/>
        <a:lstStyle/>
        <a:p>
          <a:endParaRPr lang="en-US"/>
        </a:p>
      </dgm:t>
    </dgm:pt>
    <dgm:pt modelId="{191A7F5B-71AD-42F4-8DB7-D7E4F09A150D}" type="pres">
      <dgm:prSet presAssocID="{66E7413B-6686-4109-8931-E8833E94D202}" presName="linear" presStyleCnt="0">
        <dgm:presLayoutVars>
          <dgm:animLvl val="lvl"/>
          <dgm:resizeHandles val="exact"/>
        </dgm:presLayoutVars>
      </dgm:prSet>
      <dgm:spPr/>
    </dgm:pt>
    <dgm:pt modelId="{AD5E4EF2-8B7A-4BD0-A953-CF12FBB676ED}" type="pres">
      <dgm:prSet presAssocID="{F4D9FC30-76D5-47F3-B46A-BF03A35D7FED}" presName="parentText" presStyleLbl="node1" presStyleIdx="0" presStyleCnt="3">
        <dgm:presLayoutVars>
          <dgm:chMax val="0"/>
          <dgm:bulletEnabled val="1"/>
        </dgm:presLayoutVars>
      </dgm:prSet>
      <dgm:spPr/>
    </dgm:pt>
    <dgm:pt modelId="{6D633F76-3D52-4F52-94E2-ED4647C501D8}" type="pres">
      <dgm:prSet presAssocID="{ECC88C7E-70B8-41C8-99E1-DBC518E5B3B9}" presName="spacer" presStyleCnt="0"/>
      <dgm:spPr/>
    </dgm:pt>
    <dgm:pt modelId="{AFA95E72-3FAB-430F-9910-45464630ADB4}" type="pres">
      <dgm:prSet presAssocID="{62FBF9B2-677E-40C2-A2D6-B10E629267AA}" presName="parentText" presStyleLbl="node1" presStyleIdx="1" presStyleCnt="3" custScaleX="96630">
        <dgm:presLayoutVars>
          <dgm:chMax val="0"/>
          <dgm:bulletEnabled val="1"/>
        </dgm:presLayoutVars>
      </dgm:prSet>
      <dgm:spPr/>
    </dgm:pt>
    <dgm:pt modelId="{E0E38CB7-B7D1-4122-8EF5-88E09AE5079D}" type="pres">
      <dgm:prSet presAssocID="{0667F3DA-AD39-4570-BD4B-68B6EB81262D}" presName="spacer" presStyleCnt="0"/>
      <dgm:spPr/>
    </dgm:pt>
    <dgm:pt modelId="{05208A74-9575-4EC4-9A83-5A2896E08848}" type="pres">
      <dgm:prSet presAssocID="{BDDD4470-DF50-47BB-A9AC-7F0FB8AE095A}" presName="parentText" presStyleLbl="node1" presStyleIdx="2" presStyleCnt="3">
        <dgm:presLayoutVars>
          <dgm:chMax val="0"/>
          <dgm:bulletEnabled val="1"/>
        </dgm:presLayoutVars>
      </dgm:prSet>
      <dgm:spPr/>
    </dgm:pt>
  </dgm:ptLst>
  <dgm:cxnLst>
    <dgm:cxn modelId="{13BA7542-417C-4E59-9D8A-26284A87B3CF}" type="presOf" srcId="{BDDD4470-DF50-47BB-A9AC-7F0FB8AE095A}" destId="{05208A74-9575-4EC4-9A83-5A2896E08848}" srcOrd="0" destOrd="0" presId="urn:microsoft.com/office/officeart/2005/8/layout/vList2"/>
    <dgm:cxn modelId="{838D5C63-4785-4240-A27B-44E44316D05F}" type="presOf" srcId="{62FBF9B2-677E-40C2-A2D6-B10E629267AA}" destId="{AFA95E72-3FAB-430F-9910-45464630ADB4}" srcOrd="0" destOrd="0" presId="urn:microsoft.com/office/officeart/2005/8/layout/vList2"/>
    <dgm:cxn modelId="{3ECB9D70-9D7F-42C4-9634-27178E9BD501}" srcId="{66E7413B-6686-4109-8931-E8833E94D202}" destId="{BDDD4470-DF50-47BB-A9AC-7F0FB8AE095A}" srcOrd="2" destOrd="0" parTransId="{539ADD96-57F6-4AAE-A0AA-B3617B056F49}" sibTransId="{8A678B4F-0BAA-4EBC-A678-A1818FF12092}"/>
    <dgm:cxn modelId="{B35A9B7B-8E63-438A-B542-56FE2AC2692E}" srcId="{66E7413B-6686-4109-8931-E8833E94D202}" destId="{62FBF9B2-677E-40C2-A2D6-B10E629267AA}" srcOrd="1" destOrd="0" parTransId="{0A93CDE6-34A0-4002-96FD-B20EA3391646}" sibTransId="{0667F3DA-AD39-4570-BD4B-68B6EB81262D}"/>
    <dgm:cxn modelId="{10B7E0B9-7042-496F-94F0-C55AE296F047}" type="presOf" srcId="{66E7413B-6686-4109-8931-E8833E94D202}" destId="{191A7F5B-71AD-42F4-8DB7-D7E4F09A150D}" srcOrd="0" destOrd="0" presId="urn:microsoft.com/office/officeart/2005/8/layout/vList2"/>
    <dgm:cxn modelId="{B339C0F2-C4FE-4B94-BE48-24F1B6CB4D52}" srcId="{66E7413B-6686-4109-8931-E8833E94D202}" destId="{F4D9FC30-76D5-47F3-B46A-BF03A35D7FED}" srcOrd="0" destOrd="0" parTransId="{EF07CC7F-2544-4896-A8FC-26C631ABC0F6}" sibTransId="{ECC88C7E-70B8-41C8-99E1-DBC518E5B3B9}"/>
    <dgm:cxn modelId="{73A7DCF9-DE30-4659-A964-5056BE00FF98}" type="presOf" srcId="{F4D9FC30-76D5-47F3-B46A-BF03A35D7FED}" destId="{AD5E4EF2-8B7A-4BD0-A953-CF12FBB676ED}" srcOrd="0" destOrd="0" presId="urn:microsoft.com/office/officeart/2005/8/layout/vList2"/>
    <dgm:cxn modelId="{78105667-8190-4C41-BF26-EAB727D873DD}" type="presParOf" srcId="{191A7F5B-71AD-42F4-8DB7-D7E4F09A150D}" destId="{AD5E4EF2-8B7A-4BD0-A953-CF12FBB676ED}" srcOrd="0" destOrd="0" presId="urn:microsoft.com/office/officeart/2005/8/layout/vList2"/>
    <dgm:cxn modelId="{6F3ECD3E-73CD-42CA-9EF0-7815686AE50C}" type="presParOf" srcId="{191A7F5B-71AD-42F4-8DB7-D7E4F09A150D}" destId="{6D633F76-3D52-4F52-94E2-ED4647C501D8}" srcOrd="1" destOrd="0" presId="urn:microsoft.com/office/officeart/2005/8/layout/vList2"/>
    <dgm:cxn modelId="{E7D7886A-1043-4435-82E3-15B296DF3B41}" type="presParOf" srcId="{191A7F5B-71AD-42F4-8DB7-D7E4F09A150D}" destId="{AFA95E72-3FAB-430F-9910-45464630ADB4}" srcOrd="2" destOrd="0" presId="urn:microsoft.com/office/officeart/2005/8/layout/vList2"/>
    <dgm:cxn modelId="{670B60A3-0BCB-4250-97E7-1C9AAFB9B313}" type="presParOf" srcId="{191A7F5B-71AD-42F4-8DB7-D7E4F09A150D}" destId="{E0E38CB7-B7D1-4122-8EF5-88E09AE5079D}" srcOrd="3" destOrd="0" presId="urn:microsoft.com/office/officeart/2005/8/layout/vList2"/>
    <dgm:cxn modelId="{60B94435-F85F-4D1A-A05E-981654DD2ACE}" type="presParOf" srcId="{191A7F5B-71AD-42F4-8DB7-D7E4F09A150D}" destId="{05208A74-9575-4EC4-9A83-5A2896E0884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5D2D7-E9B4-47D2-B715-FAE729F37BC3}">
      <dsp:nvSpPr>
        <dsp:cNvPr id="0" name=""/>
        <dsp:cNvSpPr/>
      </dsp:nvSpPr>
      <dsp:spPr>
        <a:xfrm>
          <a:off x="0" y="9640"/>
          <a:ext cx="5473546" cy="1622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Presentation focuses on end-of-life care and support available in the UK, with a particular focus on euthanasia/assisted suicide.</a:t>
          </a:r>
        </a:p>
      </dsp:txBody>
      <dsp:txXfrm>
        <a:off x="79190" y="88830"/>
        <a:ext cx="5315166" cy="1463825"/>
      </dsp:txXfrm>
    </dsp:sp>
    <dsp:sp modelId="{5EF1D5F0-6796-4B05-8C0F-D87F8888393C}">
      <dsp:nvSpPr>
        <dsp:cNvPr id="0" name=""/>
        <dsp:cNvSpPr/>
      </dsp:nvSpPr>
      <dsp:spPr>
        <a:xfrm>
          <a:off x="0" y="1677925"/>
          <a:ext cx="5473546" cy="1622205"/>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It will look at how end-of-life care is defined, the sorts of assistance and care that are offered in various contexts, the huge disparity between demand and supply for end-of-life care, ageing policies, preparing for the end of life, and indeed the contentious topic of doctor assisted suicide.</a:t>
          </a:r>
        </a:p>
      </dsp:txBody>
      <dsp:txXfrm>
        <a:off x="79190" y="1757115"/>
        <a:ext cx="5315166" cy="1463825"/>
      </dsp:txXfrm>
    </dsp:sp>
    <dsp:sp modelId="{A327A9EC-72CA-4FB2-839F-98CA75DDFF68}">
      <dsp:nvSpPr>
        <dsp:cNvPr id="0" name=""/>
        <dsp:cNvSpPr/>
      </dsp:nvSpPr>
      <dsp:spPr>
        <a:xfrm>
          <a:off x="0" y="3346210"/>
          <a:ext cx="5473546" cy="1622205"/>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It will be exploring the arguments for and against these practices, and critically examining their potential implications </a:t>
          </a:r>
          <a:r>
            <a:rPr lang="en-IN" sz="1600" kern="1200" dirty="0"/>
            <a:t>(</a:t>
          </a:r>
          <a:r>
            <a:rPr lang="en-IN" sz="1600" kern="1200" dirty="0" err="1"/>
            <a:t>Pentaris</a:t>
          </a:r>
          <a:r>
            <a:rPr lang="en-IN" sz="1600" kern="1200" dirty="0"/>
            <a:t> and Thomsen, 2018)</a:t>
          </a:r>
          <a:r>
            <a:rPr lang="en-US" sz="1600" kern="1200" dirty="0"/>
            <a:t>.</a:t>
          </a:r>
        </a:p>
      </dsp:txBody>
      <dsp:txXfrm>
        <a:off x="79190" y="3425400"/>
        <a:ext cx="5315166" cy="1463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B59BB3-BA10-41EB-814E-48B683E8F2BD}">
      <dsp:nvSpPr>
        <dsp:cNvPr id="0" name=""/>
        <dsp:cNvSpPr/>
      </dsp:nvSpPr>
      <dsp:spPr>
        <a:xfrm>
          <a:off x="273657" y="0"/>
          <a:ext cx="5499846" cy="549984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234BBC-F90F-4DDD-BD70-B4ACA5CCB370}">
      <dsp:nvSpPr>
        <dsp:cNvPr id="0" name=""/>
        <dsp:cNvSpPr/>
      </dsp:nvSpPr>
      <dsp:spPr>
        <a:xfrm>
          <a:off x="796142" y="522485"/>
          <a:ext cx="2144939" cy="21449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Those who are on the verge of the end of their lives have access to a variety of assistance and medical options, includes care homes, hospitals, treatment centers, and home care.</a:t>
          </a:r>
        </a:p>
      </dsp:txBody>
      <dsp:txXfrm>
        <a:off x="900849" y="627192"/>
        <a:ext cx="1935525" cy="1935525"/>
      </dsp:txXfrm>
    </dsp:sp>
    <dsp:sp modelId="{9F716B0D-29B7-46BD-858E-AEA7EF42145D}">
      <dsp:nvSpPr>
        <dsp:cNvPr id="0" name=""/>
        <dsp:cNvSpPr/>
      </dsp:nvSpPr>
      <dsp:spPr>
        <a:xfrm>
          <a:off x="3106078" y="522485"/>
          <a:ext cx="2144939" cy="21449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Care homes provide 24-hour care and support for individuals who are unable to live independently due to their illness or condition</a:t>
          </a:r>
        </a:p>
      </dsp:txBody>
      <dsp:txXfrm>
        <a:off x="3210785" y="627192"/>
        <a:ext cx="1935525" cy="1935525"/>
      </dsp:txXfrm>
    </dsp:sp>
    <dsp:sp modelId="{2AB6B13A-67CD-40CE-944D-663A12C84986}">
      <dsp:nvSpPr>
        <dsp:cNvPr id="0" name=""/>
        <dsp:cNvSpPr/>
      </dsp:nvSpPr>
      <dsp:spPr>
        <a:xfrm>
          <a:off x="796142" y="2832420"/>
          <a:ext cx="2144939" cy="21449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Care homes can be a good option for individuals who require around-the-clock care, but they may not always provide the same level of medical support as hospitals or hospices</a:t>
          </a:r>
        </a:p>
      </dsp:txBody>
      <dsp:txXfrm>
        <a:off x="900849" y="2937127"/>
        <a:ext cx="1935525" cy="1935525"/>
      </dsp:txXfrm>
    </dsp:sp>
    <dsp:sp modelId="{FBD03BB3-4DFA-4087-9398-929E4BEAAB3C}">
      <dsp:nvSpPr>
        <dsp:cNvPr id="0" name=""/>
        <dsp:cNvSpPr/>
      </dsp:nvSpPr>
      <dsp:spPr>
        <a:xfrm>
          <a:off x="3106078" y="2832420"/>
          <a:ext cx="2144939" cy="21449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Home care is giving attention and care to people who are approaching the end of their lifespans in their own homes (</a:t>
          </a:r>
          <a:r>
            <a:rPr lang="en-US" sz="1400" kern="1200" dirty="0" err="1"/>
            <a:t>Pentaris</a:t>
          </a:r>
          <a:r>
            <a:rPr lang="en-US" sz="1400" kern="1200" dirty="0"/>
            <a:t> and Thomsen, 2018)</a:t>
          </a:r>
        </a:p>
      </dsp:txBody>
      <dsp:txXfrm>
        <a:off x="3210785" y="2937127"/>
        <a:ext cx="1935525" cy="19355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BDE23-1BFE-46D0-9F60-8917A9D60030}">
      <dsp:nvSpPr>
        <dsp:cNvPr id="0" name=""/>
        <dsp:cNvSpPr/>
      </dsp:nvSpPr>
      <dsp:spPr>
        <a:xfrm>
          <a:off x="0" y="209080"/>
          <a:ext cx="5473546" cy="1544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In the UK, there is a big disparity between the demand for end-of-life healthcare and also the supply of such care.</a:t>
          </a:r>
        </a:p>
      </dsp:txBody>
      <dsp:txXfrm>
        <a:off x="75391" y="284471"/>
        <a:ext cx="5322764" cy="1393618"/>
      </dsp:txXfrm>
    </dsp:sp>
    <dsp:sp modelId="{2A430D36-2B31-4995-A4D7-ECE449C25004}">
      <dsp:nvSpPr>
        <dsp:cNvPr id="0" name=""/>
        <dsp:cNvSpPr/>
      </dsp:nvSpPr>
      <dsp:spPr>
        <a:xfrm>
          <a:off x="0" y="1816840"/>
          <a:ext cx="5473546" cy="1544400"/>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End-of-life care requires a variety of </a:t>
          </a:r>
          <a:r>
            <a:rPr lang="en-US" sz="2200" kern="1200" dirty="0" err="1"/>
            <a:t>specialised</a:t>
          </a:r>
          <a:r>
            <a:rPr lang="en-US" sz="2200" kern="1200" dirty="0"/>
            <a:t> resources, including medical tools, drugs, and skilled medical personnel (</a:t>
          </a:r>
          <a:r>
            <a:rPr lang="en-US" sz="2200" kern="1200" dirty="0" err="1"/>
            <a:t>Gijsberts</a:t>
          </a:r>
          <a:r>
            <a:rPr lang="en-US" sz="2200" kern="1200" dirty="0"/>
            <a:t> et al., 2019)</a:t>
          </a:r>
        </a:p>
      </dsp:txBody>
      <dsp:txXfrm>
        <a:off x="75391" y="1892231"/>
        <a:ext cx="5322764" cy="1393618"/>
      </dsp:txXfrm>
    </dsp:sp>
    <dsp:sp modelId="{E26F82E4-CD2F-44FE-8AEC-014D17C6CF39}">
      <dsp:nvSpPr>
        <dsp:cNvPr id="0" name=""/>
        <dsp:cNvSpPr/>
      </dsp:nvSpPr>
      <dsp:spPr>
        <a:xfrm>
          <a:off x="0" y="3424600"/>
          <a:ext cx="5473546" cy="1544400"/>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In general, the disparity between the demand for and supply of end-of-life care is a complicated problem that is affected by a number of variables.</a:t>
          </a:r>
        </a:p>
      </dsp:txBody>
      <dsp:txXfrm>
        <a:off x="75391" y="3499991"/>
        <a:ext cx="5322764" cy="1393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ADFEF-A771-4B7A-8415-74712A734C9F}">
      <dsp:nvSpPr>
        <dsp:cNvPr id="0" name=""/>
        <dsp:cNvSpPr/>
      </dsp:nvSpPr>
      <dsp:spPr>
        <a:xfrm>
          <a:off x="0" y="258383"/>
          <a:ext cx="5473546" cy="145445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Other relevant legislation and policy relating to end-of-life care includes: The Care Act : This legislation sets out the legal framework for adult social care in England, including the provision of end-of-life care</a:t>
          </a:r>
        </a:p>
      </dsp:txBody>
      <dsp:txXfrm>
        <a:off x="71001" y="329384"/>
        <a:ext cx="5331544" cy="1312454"/>
      </dsp:txXfrm>
    </dsp:sp>
    <dsp:sp modelId="{A733A9CA-B85B-4819-BB90-202400D0D56F}">
      <dsp:nvSpPr>
        <dsp:cNvPr id="0" name=""/>
        <dsp:cNvSpPr/>
      </dsp:nvSpPr>
      <dsp:spPr>
        <a:xfrm>
          <a:off x="0" y="1761799"/>
          <a:ext cx="5473546" cy="1454456"/>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Through the use of the Human Rights Act, the European Committee on Human Rights is integrated under UK law (</a:t>
          </a:r>
          <a:r>
            <a:rPr lang="en-US" sz="1700" kern="1200" dirty="0" err="1"/>
            <a:t>Gijsberts</a:t>
          </a:r>
          <a:r>
            <a:rPr lang="en-US" sz="1700" kern="1200" dirty="0"/>
            <a:t> et al., 2019)</a:t>
          </a:r>
        </a:p>
      </dsp:txBody>
      <dsp:txXfrm>
        <a:off x="71001" y="1832800"/>
        <a:ext cx="5331544" cy="1312454"/>
      </dsp:txXfrm>
    </dsp:sp>
    <dsp:sp modelId="{F57E14FC-D919-4F43-BB69-18DB3AD93E69}">
      <dsp:nvSpPr>
        <dsp:cNvPr id="0" name=""/>
        <dsp:cNvSpPr/>
      </dsp:nvSpPr>
      <dsp:spPr>
        <a:xfrm>
          <a:off x="0" y="3265216"/>
          <a:ext cx="5473546" cy="1454456"/>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UK End of Life Care Strategy : This strategy sets out the government's vision for improving end-of-life care in the UK, with a focus on promoting choice and control for individuals, and improving the quality of care provided by healthcare professionals</a:t>
          </a:r>
        </a:p>
      </dsp:txBody>
      <dsp:txXfrm>
        <a:off x="71001" y="3336217"/>
        <a:ext cx="5331544" cy="13124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B30CF-FA8E-44C3-AB9E-179864644BCA}">
      <dsp:nvSpPr>
        <dsp:cNvPr id="0" name=""/>
        <dsp:cNvSpPr/>
      </dsp:nvSpPr>
      <dsp:spPr>
        <a:xfrm>
          <a:off x="0" y="378134"/>
          <a:ext cx="5473546" cy="15584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Biological theories can be relevant to end-of-life care in terms of understanding and managing physical symptoms and conditions that are commonly associated with aging, such as chronic pain, mobility issues, and chronic diseases</a:t>
          </a:r>
        </a:p>
      </dsp:txBody>
      <dsp:txXfrm>
        <a:off x="76077" y="454211"/>
        <a:ext cx="5321392" cy="1406285"/>
      </dsp:txXfrm>
    </dsp:sp>
    <dsp:sp modelId="{63A340A4-76EF-4679-8CD7-4A9FC1CE3053}">
      <dsp:nvSpPr>
        <dsp:cNvPr id="0" name=""/>
        <dsp:cNvSpPr/>
      </dsp:nvSpPr>
      <dsp:spPr>
        <a:xfrm>
          <a:off x="0" y="1988414"/>
          <a:ext cx="5473546" cy="1558439"/>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Psychological theories of ageing focus on the cognitive, emotional, and behavioral changes that occur as a person ages </a:t>
          </a:r>
          <a:r>
            <a:rPr lang="en-IN" sz="1800" kern="1200" dirty="0"/>
            <a:t>(</a:t>
          </a:r>
          <a:r>
            <a:rPr lang="en-IN" sz="1800" kern="1200" dirty="0" err="1"/>
            <a:t>Gijsberts</a:t>
          </a:r>
          <a:r>
            <a:rPr lang="en-IN" sz="1800" kern="1200" dirty="0"/>
            <a:t> et al., 2019)</a:t>
          </a:r>
          <a:endParaRPr lang="en-US" sz="1800" kern="1200" dirty="0"/>
        </a:p>
      </dsp:txBody>
      <dsp:txXfrm>
        <a:off x="76077" y="2064491"/>
        <a:ext cx="5321392" cy="1406285"/>
      </dsp:txXfrm>
    </dsp:sp>
    <dsp:sp modelId="{7FCF4806-23F3-465D-A1C0-083D080D05D6}">
      <dsp:nvSpPr>
        <dsp:cNvPr id="0" name=""/>
        <dsp:cNvSpPr/>
      </dsp:nvSpPr>
      <dsp:spPr>
        <a:xfrm>
          <a:off x="0" y="3598694"/>
          <a:ext cx="5473546" cy="1558439"/>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Social theories can be relevant to end-of-life care in terms of understanding the social and cultural factors that may influence an individual's experience of aging and end-of-life care, including issues related to family dynamics </a:t>
          </a:r>
        </a:p>
      </dsp:txBody>
      <dsp:txXfrm>
        <a:off x="76077" y="3674771"/>
        <a:ext cx="5321392" cy="14062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9E9B2-722B-4EE3-8F4C-3C7E09A37A37}">
      <dsp:nvSpPr>
        <dsp:cNvPr id="0" name=""/>
        <dsp:cNvSpPr/>
      </dsp:nvSpPr>
      <dsp:spPr>
        <a:xfrm>
          <a:off x="0" y="545699"/>
          <a:ext cx="5283199" cy="13337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Making arrangements for end-of-life care is crucial to guaranteeing that people get the support and attention they need as they approach their last days.</a:t>
          </a:r>
        </a:p>
      </dsp:txBody>
      <dsp:txXfrm>
        <a:off x="65111" y="610810"/>
        <a:ext cx="5152977" cy="1203577"/>
      </dsp:txXfrm>
    </dsp:sp>
    <dsp:sp modelId="{BBC9F334-6A58-41F9-A869-B29223D76AFA}">
      <dsp:nvSpPr>
        <dsp:cNvPr id="0" name=""/>
        <dsp:cNvSpPr/>
      </dsp:nvSpPr>
      <dsp:spPr>
        <a:xfrm>
          <a:off x="0" y="1934219"/>
          <a:ext cx="5283199" cy="1333799"/>
        </a:xfrm>
        <a:prstGeom prst="roundRect">
          <a:avLst/>
        </a:prstGeom>
        <a:solidFill>
          <a:schemeClr val="accent5">
            <a:hueOff val="757897"/>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When care is provided in friendship with a one's values and preferences, their desires may be </a:t>
          </a:r>
          <a:r>
            <a:rPr lang="en-US" sz="1900" kern="1200" dirty="0" err="1"/>
            <a:t>honoured</a:t>
          </a:r>
          <a:r>
            <a:rPr lang="en-US" sz="1900" kern="1200" dirty="0"/>
            <a:t> with the aid of planning ahead for care (</a:t>
          </a:r>
          <a:r>
            <a:rPr lang="en-US" sz="1900" kern="1200" dirty="0" err="1"/>
            <a:t>Hökkä</a:t>
          </a:r>
          <a:r>
            <a:rPr lang="en-US" sz="1900" kern="1200" dirty="0"/>
            <a:t> et al., 2020).</a:t>
          </a:r>
        </a:p>
      </dsp:txBody>
      <dsp:txXfrm>
        <a:off x="65111" y="1999330"/>
        <a:ext cx="5152977" cy="1203577"/>
      </dsp:txXfrm>
    </dsp:sp>
    <dsp:sp modelId="{F9A6A215-A2BE-44DE-973B-EEACD6DFF84D}">
      <dsp:nvSpPr>
        <dsp:cNvPr id="0" name=""/>
        <dsp:cNvSpPr/>
      </dsp:nvSpPr>
      <dsp:spPr>
        <a:xfrm>
          <a:off x="0" y="3322739"/>
          <a:ext cx="5283199" cy="1333799"/>
        </a:xfrm>
        <a:prstGeom prst="roundRect">
          <a:avLst/>
        </a:prstGeom>
        <a:solidFill>
          <a:schemeClr val="accent5">
            <a:hueOff val="151579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Development care scheduling can also involve discussions with healthcare providers and family members about an individual's predilections for end-of-life care</a:t>
          </a:r>
        </a:p>
      </dsp:txBody>
      <dsp:txXfrm>
        <a:off x="65111" y="3387850"/>
        <a:ext cx="5152977" cy="12035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7C1B2-71B9-4B62-A0B4-EC6F5B781C06}">
      <dsp:nvSpPr>
        <dsp:cNvPr id="0" name=""/>
        <dsp:cNvSpPr/>
      </dsp:nvSpPr>
      <dsp:spPr>
        <a:xfrm>
          <a:off x="0" y="222130"/>
          <a:ext cx="5283200" cy="14718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Although assisted suicide refers to giving someone the tools to terminate their own life, such as by giving them fatal medications, euthanasia refers to the purposeful taking of someone's life in order to alleviate their suffering.</a:t>
          </a:r>
        </a:p>
      </dsp:txBody>
      <dsp:txXfrm>
        <a:off x="71850" y="293980"/>
        <a:ext cx="5139500" cy="1328160"/>
      </dsp:txXfrm>
    </dsp:sp>
    <dsp:sp modelId="{27C340BC-3210-4BD0-973E-12C4C986AF95}">
      <dsp:nvSpPr>
        <dsp:cNvPr id="0" name=""/>
        <dsp:cNvSpPr/>
      </dsp:nvSpPr>
      <dsp:spPr>
        <a:xfrm>
          <a:off x="0" y="1742951"/>
          <a:ext cx="5283200" cy="1471860"/>
        </a:xfrm>
        <a:prstGeom prst="roundRect">
          <a:avLst/>
        </a:prstGeom>
        <a:solidFill>
          <a:schemeClr val="accent5">
            <a:hueOff val="757897"/>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freedom to self-determination and the reduction of needless suffering are only two justifications for euthanasia and assisted suicide (</a:t>
          </a:r>
          <a:r>
            <a:rPr lang="en-US" sz="1700" kern="1200" dirty="0" err="1"/>
            <a:t>Hökkä</a:t>
          </a:r>
          <a:r>
            <a:rPr lang="en-US" sz="1700" kern="1200" dirty="0"/>
            <a:t> et al., 2020).</a:t>
          </a:r>
        </a:p>
      </dsp:txBody>
      <dsp:txXfrm>
        <a:off x="71850" y="1814801"/>
        <a:ext cx="5139500" cy="1328160"/>
      </dsp:txXfrm>
    </dsp:sp>
    <dsp:sp modelId="{19634DC2-A7CE-4FCB-8634-02408BE18E7C}">
      <dsp:nvSpPr>
        <dsp:cNvPr id="0" name=""/>
        <dsp:cNvSpPr/>
      </dsp:nvSpPr>
      <dsp:spPr>
        <a:xfrm>
          <a:off x="0" y="3263771"/>
          <a:ext cx="5283200" cy="1471860"/>
        </a:xfrm>
        <a:prstGeom prst="roundRect">
          <a:avLst/>
        </a:prstGeom>
        <a:solidFill>
          <a:schemeClr val="accent5">
            <a:hueOff val="151579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Euthanasia and assisted suicide are </a:t>
          </a:r>
          <a:r>
            <a:rPr lang="en-US" sz="1700" kern="1200" dirty="0" err="1"/>
            <a:t>criticised</a:t>
          </a:r>
          <a:r>
            <a:rPr lang="en-US" sz="1700" kern="1200" dirty="0"/>
            <a:t> as being incompatible with the core principle of life preservation and that palliative care is a better option.</a:t>
          </a:r>
        </a:p>
      </dsp:txBody>
      <dsp:txXfrm>
        <a:off x="71850" y="3335621"/>
        <a:ext cx="5139500" cy="13281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4E4442-553C-43C9-8A79-9F901CD99FFD}">
      <dsp:nvSpPr>
        <dsp:cNvPr id="0" name=""/>
        <dsp:cNvSpPr/>
      </dsp:nvSpPr>
      <dsp:spPr>
        <a:xfrm>
          <a:off x="0" y="73378"/>
          <a:ext cx="5473546" cy="19353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Autonomy is a key argument for euthanasia and assisted suicide </a:t>
          </a:r>
          <a:r>
            <a:rPr lang="en-IN" sz="1900" kern="1200" dirty="0"/>
            <a:t>(</a:t>
          </a:r>
          <a:r>
            <a:rPr lang="en-IN" sz="1900" kern="1200" dirty="0" err="1"/>
            <a:t>Hökkä</a:t>
          </a:r>
          <a:r>
            <a:rPr lang="en-IN" sz="1900" kern="1200" dirty="0"/>
            <a:t> et al., 2020)</a:t>
          </a:r>
          <a:endParaRPr lang="en-US" sz="1900" kern="1200" dirty="0"/>
        </a:p>
      </dsp:txBody>
      <dsp:txXfrm>
        <a:off x="94474" y="167852"/>
        <a:ext cx="5284598" cy="1746364"/>
      </dsp:txXfrm>
    </dsp:sp>
    <dsp:sp modelId="{2663A31C-B5A0-4718-9653-A050397264A2}">
      <dsp:nvSpPr>
        <dsp:cNvPr id="0" name=""/>
        <dsp:cNvSpPr/>
      </dsp:nvSpPr>
      <dsp:spPr>
        <a:xfrm>
          <a:off x="0" y="2063410"/>
          <a:ext cx="5473546" cy="1935312"/>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People should have the option to decide how and when they pass away, according to proponents, especially if they are going through severe pain.</a:t>
          </a:r>
        </a:p>
      </dsp:txBody>
      <dsp:txXfrm>
        <a:off x="94474" y="2157884"/>
        <a:ext cx="5284598" cy="1746364"/>
      </dsp:txXfrm>
    </dsp:sp>
    <dsp:sp modelId="{2964A30B-4014-49CC-8FF1-BCD428A629F5}">
      <dsp:nvSpPr>
        <dsp:cNvPr id="0" name=""/>
        <dsp:cNvSpPr/>
      </dsp:nvSpPr>
      <dsp:spPr>
        <a:xfrm>
          <a:off x="0" y="4053443"/>
          <a:ext cx="5473546" cy="1935312"/>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Additionally, advocates argue that euthanasia and assisted suicide may help to reduce the burden on healthcare systems, as it may be less expensive to provide these services than to continue providing palliative care to individuals who are unlikely to recover</a:t>
          </a:r>
        </a:p>
      </dsp:txBody>
      <dsp:txXfrm>
        <a:off x="94474" y="4147917"/>
        <a:ext cx="5284598" cy="17463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9B2D13-A1C2-40B1-9148-2856EBE08612}">
      <dsp:nvSpPr>
        <dsp:cNvPr id="0" name=""/>
        <dsp:cNvSpPr/>
      </dsp:nvSpPr>
      <dsp:spPr>
        <a:xfrm>
          <a:off x="0" y="47846"/>
          <a:ext cx="5473546" cy="172716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sanctity of life is a key argument against euthanasia and assisted suicide</a:t>
          </a:r>
        </a:p>
      </dsp:txBody>
      <dsp:txXfrm>
        <a:off x="84313" y="132159"/>
        <a:ext cx="5304920" cy="1558540"/>
      </dsp:txXfrm>
    </dsp:sp>
    <dsp:sp modelId="{7059E7F8-3B96-4F55-813E-1D81431FDB8F}">
      <dsp:nvSpPr>
        <dsp:cNvPr id="0" name=""/>
        <dsp:cNvSpPr/>
      </dsp:nvSpPr>
      <dsp:spPr>
        <a:xfrm>
          <a:off x="0" y="1832613"/>
          <a:ext cx="5473546" cy="1727166"/>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Opponents argue that life is a precious and valuable gift, and that intentionally ending a life, even at the request of the individual, is morally wrong </a:t>
          </a:r>
          <a:r>
            <a:rPr lang="en-IN" sz="2000" kern="1200" dirty="0"/>
            <a:t>(Robertson et al., 2020)</a:t>
          </a:r>
          <a:endParaRPr lang="en-US" sz="2000" kern="1200" dirty="0"/>
        </a:p>
      </dsp:txBody>
      <dsp:txXfrm>
        <a:off x="84313" y="1916926"/>
        <a:ext cx="5304920" cy="1558540"/>
      </dsp:txXfrm>
    </dsp:sp>
    <dsp:sp modelId="{47E8118C-8936-485A-90E6-E0BBB71B6D95}">
      <dsp:nvSpPr>
        <dsp:cNvPr id="0" name=""/>
        <dsp:cNvSpPr/>
      </dsp:nvSpPr>
      <dsp:spPr>
        <a:xfrm>
          <a:off x="0" y="3617380"/>
          <a:ext cx="5473546" cy="1727166"/>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Moreover, opponents claim that current pain management can successfully control sorrow and struggling at the end of life, negating the need for assisted suicide and euthanasia.</a:t>
          </a:r>
        </a:p>
      </dsp:txBody>
      <dsp:txXfrm>
        <a:off x="84313" y="3701693"/>
        <a:ext cx="5304920" cy="1558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DFF8C-CB2F-49BA-A5B4-9ACCDACBE27B}">
      <dsp:nvSpPr>
        <dsp:cNvPr id="0" name=""/>
        <dsp:cNvSpPr/>
      </dsp:nvSpPr>
      <dsp:spPr>
        <a:xfrm>
          <a:off x="0" y="367450"/>
          <a:ext cx="5473546" cy="15544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Euthanasia and voluntary euthanasia are now prohibited in the UK so under Suicide Act.</a:t>
          </a:r>
        </a:p>
      </dsp:txBody>
      <dsp:txXfrm>
        <a:off x="75882" y="443332"/>
        <a:ext cx="5321782" cy="1402686"/>
      </dsp:txXfrm>
    </dsp:sp>
    <dsp:sp modelId="{A6687046-1A7E-4CA4-B3F6-45C642F08849}">
      <dsp:nvSpPr>
        <dsp:cNvPr id="0" name=""/>
        <dsp:cNvSpPr/>
      </dsp:nvSpPr>
      <dsp:spPr>
        <a:xfrm>
          <a:off x="0" y="1973740"/>
          <a:ext cx="5473546" cy="1554450"/>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However, there have been recent high-profile cases of individuals who have sought legal permission for assisted suicide or euthanasia </a:t>
          </a:r>
          <a:r>
            <a:rPr lang="en-IN" sz="1800" kern="1200" dirty="0"/>
            <a:t>(Robertson et al., 2020)</a:t>
          </a:r>
          <a:endParaRPr lang="en-US" sz="1800" kern="1200" dirty="0"/>
        </a:p>
      </dsp:txBody>
      <dsp:txXfrm>
        <a:off x="75882" y="2049622"/>
        <a:ext cx="5321782" cy="1402686"/>
      </dsp:txXfrm>
    </dsp:sp>
    <dsp:sp modelId="{A7C89071-A25E-4E24-997F-B6E7F9EE6CF6}">
      <dsp:nvSpPr>
        <dsp:cNvPr id="0" name=""/>
        <dsp:cNvSpPr/>
      </dsp:nvSpPr>
      <dsp:spPr>
        <a:xfrm>
          <a:off x="0" y="3580030"/>
          <a:ext cx="5473546" cy="1554450"/>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Another instance included Noel Conway, a motor </a:t>
          </a:r>
          <a:r>
            <a:rPr lang="en-US" sz="1800" kern="1200" dirty="0" err="1"/>
            <a:t>neurone</a:t>
          </a:r>
          <a:r>
            <a:rPr lang="en-US" sz="1800" kern="1200" dirty="0"/>
            <a:t> patient who alleged that the present assisted dying statute violated his Human Rights Act-guaranteed right to either a personal and familial existence and was discriminating.</a:t>
          </a:r>
        </a:p>
      </dsp:txBody>
      <dsp:txXfrm>
        <a:off x="75882" y="3655912"/>
        <a:ext cx="5321782" cy="14026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3E316-6219-4596-87C3-A06B8F44367C}">
      <dsp:nvSpPr>
        <dsp:cNvPr id="0" name=""/>
        <dsp:cNvSpPr/>
      </dsp:nvSpPr>
      <dsp:spPr>
        <a:xfrm>
          <a:off x="0" y="117297"/>
          <a:ext cx="5473546" cy="15465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Euthanasia and assisted suicide are permitted in several nations, including the Netherlands and Belgium, under specific circumstances.</a:t>
          </a:r>
        </a:p>
      </dsp:txBody>
      <dsp:txXfrm>
        <a:off x="75498" y="192795"/>
        <a:ext cx="5322550" cy="1395597"/>
      </dsp:txXfrm>
    </dsp:sp>
    <dsp:sp modelId="{97BCA481-4200-446C-B6BA-79FF138D8D08}">
      <dsp:nvSpPr>
        <dsp:cNvPr id="0" name=""/>
        <dsp:cNvSpPr/>
      </dsp:nvSpPr>
      <dsp:spPr>
        <a:xfrm>
          <a:off x="0" y="1715731"/>
          <a:ext cx="5473546" cy="1546593"/>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 the Netherlands, for example, euthanasia is allowed if the patient is experiencing unbearable suffering with no prospect of improvement and if the request is made voluntarily </a:t>
          </a:r>
          <a:r>
            <a:rPr lang="en-IN" sz="1800" kern="1200" dirty="0"/>
            <a:t>(Robertson et al., 2020)</a:t>
          </a:r>
          <a:endParaRPr lang="en-US" sz="1800" kern="1200" dirty="0"/>
        </a:p>
      </dsp:txBody>
      <dsp:txXfrm>
        <a:off x="75498" y="1791229"/>
        <a:ext cx="5322550" cy="1395597"/>
      </dsp:txXfrm>
    </dsp:sp>
    <dsp:sp modelId="{977DF185-6BE2-40A4-9B13-25D208CE6A07}">
      <dsp:nvSpPr>
        <dsp:cNvPr id="0" name=""/>
        <dsp:cNvSpPr/>
      </dsp:nvSpPr>
      <dsp:spPr>
        <a:xfrm>
          <a:off x="0" y="3314164"/>
          <a:ext cx="5473546" cy="1546593"/>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Euthanasia and assisted suicide are prohibited in many other nations, including the UK, and are regarded crimes.</a:t>
          </a:r>
        </a:p>
      </dsp:txBody>
      <dsp:txXfrm>
        <a:off x="75498" y="3389662"/>
        <a:ext cx="5322550" cy="139559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3D6E9-505C-480D-BE82-F15F0F64D351}">
      <dsp:nvSpPr>
        <dsp:cNvPr id="0" name=""/>
        <dsp:cNvSpPr/>
      </dsp:nvSpPr>
      <dsp:spPr>
        <a:xfrm>
          <a:off x="0" y="415446"/>
          <a:ext cx="5283200" cy="127544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Legalizing euthanasia and assisted suicide raises important ethical, legal, and social questions</a:t>
          </a:r>
        </a:p>
      </dsp:txBody>
      <dsp:txXfrm>
        <a:off x="62262" y="477708"/>
        <a:ext cx="5158676" cy="1150922"/>
      </dsp:txXfrm>
    </dsp:sp>
    <dsp:sp modelId="{39798A84-70F8-413E-A3EC-59AFF2F744AE}">
      <dsp:nvSpPr>
        <dsp:cNvPr id="0" name=""/>
        <dsp:cNvSpPr/>
      </dsp:nvSpPr>
      <dsp:spPr>
        <a:xfrm>
          <a:off x="0" y="1742732"/>
          <a:ext cx="5283200" cy="1275446"/>
        </a:xfrm>
        <a:prstGeom prst="roundRect">
          <a:avLst/>
        </a:prstGeom>
        <a:solidFill>
          <a:schemeClr val="accent5">
            <a:hueOff val="757897"/>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Supporters contend that people need to have the freedom to live their own lives, including the freedom to put an end to their own pain (Watson et al., 2019)</a:t>
          </a:r>
        </a:p>
      </dsp:txBody>
      <dsp:txXfrm>
        <a:off x="62262" y="1804994"/>
        <a:ext cx="5158676" cy="1150922"/>
      </dsp:txXfrm>
    </dsp:sp>
    <dsp:sp modelId="{6AB9DAF6-E7E2-45A8-B9D4-9395CD91D9D6}">
      <dsp:nvSpPr>
        <dsp:cNvPr id="0" name=""/>
        <dsp:cNvSpPr/>
      </dsp:nvSpPr>
      <dsp:spPr>
        <a:xfrm>
          <a:off x="0" y="3070019"/>
          <a:ext cx="5283200" cy="1275446"/>
        </a:xfrm>
        <a:prstGeom prst="roundRect">
          <a:avLst/>
        </a:prstGeom>
        <a:solidFill>
          <a:schemeClr val="accent5">
            <a:hueOff val="151579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Each choice must take into account the implications for end-of-life care and support for persons with life-limiting conditions, as well as the legal, ethical, and societal problems at play.</a:t>
          </a:r>
        </a:p>
      </dsp:txBody>
      <dsp:txXfrm>
        <a:off x="62262" y="3132281"/>
        <a:ext cx="5158676" cy="115092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5E4EF2-8B7A-4BD0-A953-CF12FBB676ED}">
      <dsp:nvSpPr>
        <dsp:cNvPr id="0" name=""/>
        <dsp:cNvSpPr/>
      </dsp:nvSpPr>
      <dsp:spPr>
        <a:xfrm>
          <a:off x="0" y="117297"/>
          <a:ext cx="5473546" cy="15465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Understanding what constitutes end-of-life care, especially the tenets of palliative care, is crucial for enhancing this sort of treatment.</a:t>
          </a:r>
        </a:p>
      </dsp:txBody>
      <dsp:txXfrm>
        <a:off x="75498" y="192795"/>
        <a:ext cx="5322550" cy="1395597"/>
      </dsp:txXfrm>
    </dsp:sp>
    <dsp:sp modelId="{AFA95E72-3FAB-430F-9910-45464630ADB4}">
      <dsp:nvSpPr>
        <dsp:cNvPr id="0" name=""/>
        <dsp:cNvSpPr/>
      </dsp:nvSpPr>
      <dsp:spPr>
        <a:xfrm>
          <a:off x="92229" y="1715731"/>
          <a:ext cx="5289087" cy="1546593"/>
        </a:xfrm>
        <a:prstGeom prst="roundRect">
          <a:avLst/>
        </a:prstGeom>
        <a:solidFill>
          <a:schemeClr val="accent2">
            <a:hueOff val="751512"/>
            <a:satOff val="-423"/>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Palliative care is a sort of specialist treatment that focuses on symptom management, offering psychological and spiritual support, and </a:t>
          </a:r>
          <a:r>
            <a:rPr lang="en-US" sz="1800" kern="1200"/>
            <a:t>improving superiority </a:t>
          </a:r>
          <a:r>
            <a:rPr lang="en-US" sz="1800" kern="1200" dirty="0"/>
            <a:t>of life </a:t>
          </a:r>
          <a:r>
            <a:rPr lang="en-US" sz="1800" kern="1200"/>
            <a:t>for publics </a:t>
          </a:r>
          <a:r>
            <a:rPr lang="en-US" sz="1800" kern="1200" dirty="0"/>
            <a:t>who </a:t>
          </a:r>
          <a:r>
            <a:rPr lang="en-US" sz="1800" kern="1200"/>
            <a:t>are triumph </a:t>
          </a:r>
          <a:r>
            <a:rPr lang="en-US" sz="1800" kern="1200" dirty="0"/>
            <a:t>the end of their lives.</a:t>
          </a:r>
        </a:p>
      </dsp:txBody>
      <dsp:txXfrm>
        <a:off x="167727" y="1791229"/>
        <a:ext cx="5138091" cy="1395597"/>
      </dsp:txXfrm>
    </dsp:sp>
    <dsp:sp modelId="{05208A74-9575-4EC4-9A83-5A2896E08848}">
      <dsp:nvSpPr>
        <dsp:cNvPr id="0" name=""/>
        <dsp:cNvSpPr/>
      </dsp:nvSpPr>
      <dsp:spPr>
        <a:xfrm>
          <a:off x="0" y="3314164"/>
          <a:ext cx="5473546" cy="1546593"/>
        </a:xfrm>
        <a:prstGeom prst="roundRect">
          <a:avLst/>
        </a:prstGeom>
        <a:solidFill>
          <a:schemeClr val="accent2">
            <a:hueOff val="1503024"/>
            <a:satOff val="-845"/>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End-of-life care may be given in a variety of places, such as hospitals, skilled nursing facilities, treatment centers, and at home.</a:t>
          </a:r>
        </a:p>
      </dsp:txBody>
      <dsp:txXfrm>
        <a:off x="75498" y="3389662"/>
        <a:ext cx="5322550" cy="13955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B36ABB-6038-4C7A-907C-8447406C2F58}" type="datetimeFigureOut">
              <a:rPr lang="en-IN" smtClean="0"/>
              <a:t>05-03-2023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93D20-357C-49D6-8514-7BBE567336A4}" type="slidenum">
              <a:rPr lang="en-IN" smtClean="0"/>
              <a:t>‹#›</a:t>
            </a:fld>
            <a:endParaRPr lang="en-IN"/>
          </a:p>
        </p:txBody>
      </p:sp>
    </p:spTree>
    <p:extLst>
      <p:ext uri="{BB962C8B-B14F-4D97-AF65-F5344CB8AC3E}">
        <p14:creationId xmlns:p14="http://schemas.microsoft.com/office/powerpoint/2010/main" val="275342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Calibri" panose="020F0502020204030204" pitchFamily="34" charset="0"/>
                <a:ea typeface="Calibri" panose="020F0502020204030204" pitchFamily="34" charset="0"/>
                <a:cs typeface="Cordia New" panose="020B0304020202020204" pitchFamily="34" charset="-34"/>
              </a:rPr>
              <a:t>It will be examining what defines end-of-life care, the types of support and care available in different settings, the gap between need and availability of end-of-life care, legislation, policy and theories of ageing, planning for end-of-life, as well as the controversial issue of euthanasia/assisted suicide. We will be exploring the arguments for and against these practices, and critically examining their potential implications.</a:t>
            </a:r>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3</a:t>
            </a:fld>
            <a:endParaRPr lang="en-IN"/>
          </a:p>
        </p:txBody>
      </p:sp>
    </p:spTree>
    <p:extLst>
      <p:ext uri="{BB962C8B-B14F-4D97-AF65-F5344CB8AC3E}">
        <p14:creationId xmlns:p14="http://schemas.microsoft.com/office/powerpoint/2010/main" val="586971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End-of-life care refers to the support and care provided to individuals who are approaching the end of their life, typically due to a life-limiting illness or age-related conditions. The aim of end-of-life care is to provide physical, emotional, and spiritual support to patients, as well as their families and loved ones, during this difficult time.</a:t>
            </a:r>
          </a:p>
          <a:p>
            <a:r>
              <a:rPr lang="en-IN" sz="1800" dirty="0">
                <a:effectLst/>
                <a:latin typeface="Calibri" panose="020F0502020204030204" pitchFamily="34" charset="0"/>
                <a:ea typeface="Calibri" panose="020F0502020204030204" pitchFamily="34" charset="0"/>
                <a:cs typeface="Cordia New" panose="020B0304020202020204" pitchFamily="34" charset="-34"/>
              </a:rPr>
              <a:t>Palliative care is a key aspect of end-of-life care and is provided to individuals with life-limiting illnesses that cannot be cured. The primary goal of palliative care is to improve the quality of life for patients by managing their symptoms and providing emotional and spiritual support. Palliative care may also involve the provision of end-of-life care to patients who are in the final stages of their illness.</a:t>
            </a:r>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4</a:t>
            </a:fld>
            <a:endParaRPr lang="en-IN"/>
          </a:p>
        </p:txBody>
      </p:sp>
    </p:spTree>
    <p:extLst>
      <p:ext uri="{BB962C8B-B14F-4D97-AF65-F5344CB8AC3E}">
        <p14:creationId xmlns:p14="http://schemas.microsoft.com/office/powerpoint/2010/main" val="3454600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Hospices provide specialized end-of-life care and support to individuals who are approaching the end of their life. Hospices typically provide a holistic approach to care, addressing the physical, emotional, and spiritual needs of patients and their families. Hospice care can be provided in a hospice facility, or in the patient's own home.</a:t>
            </a:r>
          </a:p>
          <a:p>
            <a:r>
              <a:rPr lang="en-IN" sz="1800" dirty="0">
                <a:effectLst/>
                <a:latin typeface="Calibri" panose="020F0502020204030204" pitchFamily="34" charset="0"/>
                <a:ea typeface="Calibri" panose="020F0502020204030204" pitchFamily="34" charset="0"/>
                <a:cs typeface="Cordia New" panose="020B0304020202020204" pitchFamily="34" charset="-34"/>
              </a:rPr>
              <a:t>Home care involves providing care and support to individuals who are approaching the end of their life in their own home. Home care can provide patients with the comfort of familiar surroundings and allow them to spend time with their loved ones. However, home care may not always provide the same level of medical support as hospitals or hospices, and caregivers may require additional training and support to provide the necessary care. Overall, the type of support and care that is best for an individual will depend on their specific needs and preferences.</a:t>
            </a:r>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5</a:t>
            </a:fld>
            <a:endParaRPr lang="en-IN"/>
          </a:p>
        </p:txBody>
      </p:sp>
    </p:spTree>
    <p:extLst>
      <p:ext uri="{BB962C8B-B14F-4D97-AF65-F5344CB8AC3E}">
        <p14:creationId xmlns:p14="http://schemas.microsoft.com/office/powerpoint/2010/main" val="6757180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Hospices offer a range of services to patients and their families, including symptom management, emotional and spiritual support, and respite care. Symptom management involves managing the physical symptoms of the patient's illness, such as pain, nausea, and breathlessness. This is done through the use of medications, therapies, and other interventions to ensure that patients are as comfortable as possible.</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Emotional and spiritual support is an important part of hospice care and involves addressing the emotional and spiritual needs of patients and their families. Hospice care teams may include chaplains, </a:t>
            </a:r>
            <a:r>
              <a:rPr lang="en-IN" sz="1800" kern="100" dirty="0" err="1">
                <a:effectLst/>
                <a:latin typeface="Calibri" panose="020F0502020204030204" pitchFamily="34" charset="0"/>
                <a:ea typeface="Calibri" panose="020F0502020204030204" pitchFamily="34" charset="0"/>
                <a:cs typeface="Cordia New" panose="020B0304020202020204" pitchFamily="34" charset="-34"/>
              </a:rPr>
              <a:t>counselors</a:t>
            </a:r>
            <a:r>
              <a:rPr lang="en-IN" sz="1800" kern="100" dirty="0">
                <a:effectLst/>
                <a:latin typeface="Calibri" panose="020F0502020204030204" pitchFamily="34" charset="0"/>
                <a:ea typeface="Calibri" panose="020F0502020204030204" pitchFamily="34" charset="0"/>
                <a:cs typeface="Cordia New" panose="020B0304020202020204" pitchFamily="34" charset="-34"/>
              </a:rPr>
              <a:t>, and social workers who can provide emotional and spiritual support to patients and their loved ones.</a:t>
            </a:r>
          </a:p>
          <a:p>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6</a:t>
            </a:fld>
            <a:endParaRPr lang="en-IN"/>
          </a:p>
        </p:txBody>
      </p:sp>
    </p:spTree>
    <p:extLst>
      <p:ext uri="{BB962C8B-B14F-4D97-AF65-F5344CB8AC3E}">
        <p14:creationId xmlns:p14="http://schemas.microsoft.com/office/powerpoint/2010/main" val="809539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One factor contributing to the gap between need and availability is funding limitations. There is a finite amount of funding available for end-of-life care services, and this funding is often allocated based on a range of factors, including population size and demographic characteristics. This can result in uneven distribution of funding and resources, with some areas having greater access to end-of-life care than others. Another factor contributing to the gap is resource limitations. End-of-life care requires a range of specialized resources, including medical equipment, medications, and trained healthcare professionals. However, there are often shortages of these resources, which can limit the ability of healthcare providers to deliver the care that is needed.</a:t>
            </a:r>
          </a:p>
          <a:p>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7</a:t>
            </a:fld>
            <a:endParaRPr lang="en-IN"/>
          </a:p>
        </p:txBody>
      </p:sp>
    </p:spTree>
    <p:extLst>
      <p:ext uri="{BB962C8B-B14F-4D97-AF65-F5344CB8AC3E}">
        <p14:creationId xmlns:p14="http://schemas.microsoft.com/office/powerpoint/2010/main" val="3138616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Other relevant legislation and policy relating to end-of-life care includes:</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The Care Act (2014): This legislation sets out the legal framework for adult social care in England, including the provision of end-of-life care. It emphasizes the importance of person-centered care, and the need to involve individuals in decisions about their own care.</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The Human Rights Act (1998): This legislation incorporates the European Convention on Human Rights into UK law, and sets out a range of rights and freedoms that are relevant to end-of-life care. This includes the right to life, the right to respect for private and family life, and the prohibition of torture and inhuman or degrading treatment.</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The National Institute for Health and Care Excellence (NICE) Guidelines on End of Life Care: These guidelines provide evidence-based recommendations for the delivery of high-quality end-of-life care, with a focus on promoting dignity and comfort for individuals and their families.</a:t>
            </a:r>
          </a:p>
          <a:p>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8</a:t>
            </a:fld>
            <a:endParaRPr lang="en-IN"/>
          </a:p>
        </p:txBody>
      </p:sp>
    </p:spTree>
    <p:extLst>
      <p:ext uri="{BB962C8B-B14F-4D97-AF65-F5344CB8AC3E}">
        <p14:creationId xmlns:p14="http://schemas.microsoft.com/office/powerpoint/2010/main" val="2026509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Psychological theories of ageing focus on the cognitive, emotional, and </a:t>
            </a:r>
            <a:r>
              <a:rPr lang="en-IN" sz="1800" kern="100" dirty="0" err="1">
                <a:effectLst/>
                <a:latin typeface="Calibri" panose="020F0502020204030204" pitchFamily="34" charset="0"/>
                <a:ea typeface="Calibri" panose="020F0502020204030204" pitchFamily="34" charset="0"/>
                <a:cs typeface="Cordia New" panose="020B0304020202020204" pitchFamily="34" charset="-34"/>
              </a:rPr>
              <a:t>behavioral</a:t>
            </a:r>
            <a:r>
              <a:rPr lang="en-IN" sz="1800" kern="100" dirty="0">
                <a:effectLst/>
                <a:latin typeface="Calibri" panose="020F0502020204030204" pitchFamily="34" charset="0"/>
                <a:ea typeface="Calibri" panose="020F0502020204030204" pitchFamily="34" charset="0"/>
                <a:cs typeface="Cordia New" panose="020B0304020202020204" pitchFamily="34" charset="-34"/>
              </a:rPr>
              <a:t> changes that occur as a person ages. These theories suggest that aging is a complex and multifaceted process that is influenced by a range of factors, including personality, life experiences, and social support. Psychological theories can be relevant to end-of-life care in terms of understanding and supporting the emotional and psychological needs of individuals who are approaching the end of their lives, including issues related to grief, loss, and depression.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Social theories of ageing focus on the ways in which aging is influenced by social and cultural factors, including social norms, expectations, and values. These theories suggest that aging is not just an individual experience, but is also shaped by wider social and cultural contexts. Social theories can be relevant to end-of-life care in terms of understanding the social and cultural factors that may influence an individual's experience of aging and end-of-life care, including issues related to family dynamics, cultural beliefs and practices, and access to social support.</a:t>
            </a:r>
          </a:p>
          <a:p>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9</a:t>
            </a:fld>
            <a:endParaRPr lang="en-IN"/>
          </a:p>
        </p:txBody>
      </p:sp>
    </p:spTree>
    <p:extLst>
      <p:ext uri="{BB962C8B-B14F-4D97-AF65-F5344CB8AC3E}">
        <p14:creationId xmlns:p14="http://schemas.microsoft.com/office/powerpoint/2010/main" val="3096106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One important aspect of advance care planning is the use of living wills or advance directives. A living will is a legal document that outlines an individual's preferences for medical treatment in the event that they are no longer able to make decisions for themselves. This can include decisions about the use of life-sustaining treatments, such as ventilators or feeding tubes. By having a living will in place, individuals can ensure that their wishes are respected and that they receive the care that is in line with their values and preferences.</a:t>
            </a:r>
          </a:p>
          <a:p>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10</a:t>
            </a:fld>
            <a:endParaRPr lang="en-IN"/>
          </a:p>
        </p:txBody>
      </p:sp>
    </p:spTree>
    <p:extLst>
      <p:ext uri="{BB962C8B-B14F-4D97-AF65-F5344CB8AC3E}">
        <p14:creationId xmlns:p14="http://schemas.microsoft.com/office/powerpoint/2010/main" val="109067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Arguments for euthanasia and assisted suicide include the right to self-determination and the avoidance of unnecessary suffering. Supporters argue that individuals should have the right to decide when and how they die, particularly if they are experiencing severe and intolerable suffering. They also argue that euthanasia and assisted suicide can provide a humane and compassionate response to end-of-life care.</a:t>
            </a:r>
          </a:p>
          <a:p>
            <a:r>
              <a:rPr lang="en-IN" sz="1800" dirty="0">
                <a:effectLst/>
                <a:latin typeface="Calibri" panose="020F0502020204030204" pitchFamily="34" charset="0"/>
                <a:ea typeface="Calibri" panose="020F0502020204030204" pitchFamily="34" charset="0"/>
                <a:cs typeface="Cordia New" panose="020B0304020202020204" pitchFamily="34" charset="-34"/>
              </a:rPr>
              <a:t>Arguments against euthanasia and assisted suicide include concerns about the potential for abuse and coercion, as well as the possibility of mistakes or errors in judgment. </a:t>
            </a:r>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11</a:t>
            </a:fld>
            <a:endParaRPr lang="en-IN"/>
          </a:p>
        </p:txBody>
      </p:sp>
    </p:spTree>
    <p:extLst>
      <p:ext uri="{BB962C8B-B14F-4D97-AF65-F5344CB8AC3E}">
        <p14:creationId xmlns:p14="http://schemas.microsoft.com/office/powerpoint/2010/main" val="4152610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The relief of suffering is another argument for euthanasia and assisted suicide. Proponents argue that in cases where an individual is experiencing extreme pain or suffering that cannot be alleviated by medical treatment, euthanasia or assisted suicide may be the most compassionate option.</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Additionally, advocates argue that euthanasia and assisted suicide may help to reduce the burden on healthcare systems, as it may be less expensive to provide these services than to continue providing palliative care to individuals who are unlikely to recover.</a:t>
            </a:r>
          </a:p>
          <a:p>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12</a:t>
            </a:fld>
            <a:endParaRPr lang="en-IN"/>
          </a:p>
        </p:txBody>
      </p:sp>
    </p:spTree>
    <p:extLst>
      <p:ext uri="{BB962C8B-B14F-4D97-AF65-F5344CB8AC3E}">
        <p14:creationId xmlns:p14="http://schemas.microsoft.com/office/powerpoint/2010/main" val="17734456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The potential for abuse is another argument against euthanasia and assisted suicide. Opponents argue that these practices may be misused, particularly in situations where vulnerable individuals, such as the elderly or disabled, may feel pressured or coerced into choosing euthanasia or assisted suicide. Additionally, opponents argue that legalizing these practices may send the message that some lives are not worth living, which could have negative societal consequences.</a:t>
            </a:r>
          </a:p>
          <a:p>
            <a:r>
              <a:rPr lang="en-IN" sz="1800" dirty="0">
                <a:effectLst/>
                <a:latin typeface="Calibri" panose="020F0502020204030204" pitchFamily="34" charset="0"/>
                <a:ea typeface="Calibri" panose="020F0502020204030204" pitchFamily="34" charset="0"/>
                <a:cs typeface="Cordia New" panose="020B0304020202020204" pitchFamily="34" charset="-34"/>
              </a:rPr>
              <a:t>Opponents also argue that euthanasia and assisted suicide are not necessary, as modern palliative care can effectively manage pain and suffering at the end of life</a:t>
            </a:r>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13</a:t>
            </a:fld>
            <a:endParaRPr lang="en-IN"/>
          </a:p>
        </p:txBody>
      </p:sp>
    </p:spTree>
    <p:extLst>
      <p:ext uri="{BB962C8B-B14F-4D97-AF65-F5344CB8AC3E}">
        <p14:creationId xmlns:p14="http://schemas.microsoft.com/office/powerpoint/2010/main" val="1078612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Another case was that of Noel Conway, who suffered from motor neurone disease and argued that the current law on assisted dying was discriminatory and incompatible with his right to a private and family life under the Human Rights Act. In 2018, the Court of Appeal rejected his appeal against a High Court decision that had dismissed his case.</a:t>
            </a:r>
          </a:p>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Despite these cases, the UK government has stated that there are no plans to change the law on euthanasia or assisted suicide. However, there are ongoing debates and discussions about the ethical and legal implications of these practices.</a:t>
            </a:r>
          </a:p>
          <a:p>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14</a:t>
            </a:fld>
            <a:endParaRPr lang="en-IN"/>
          </a:p>
        </p:txBody>
      </p:sp>
    </p:spTree>
    <p:extLst>
      <p:ext uri="{BB962C8B-B14F-4D97-AF65-F5344CB8AC3E}">
        <p14:creationId xmlns:p14="http://schemas.microsoft.com/office/powerpoint/2010/main" val="18185737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15</a:t>
            </a:fld>
            <a:endParaRPr lang="en-IN"/>
          </a:p>
        </p:txBody>
      </p:sp>
    </p:spTree>
    <p:extLst>
      <p:ext uri="{BB962C8B-B14F-4D97-AF65-F5344CB8AC3E}">
        <p14:creationId xmlns:p14="http://schemas.microsoft.com/office/powerpoint/2010/main" val="2239351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Cordia New" panose="020B0304020202020204" pitchFamily="34" charset="-34"/>
              </a:rPr>
              <a:t>There are also concerns about the potential impact of legalizing euthanasia and assisted suicide on end-of-life care. Some argue that it could undermine the development of palliative care services and the provision of high-quality end-of-life care. Others argue that legalizing these practices could lead to a normalization of death as a solution to suffering, rather than focusing on improving the quality of life for those with life-limiting illnesses.</a:t>
            </a:r>
          </a:p>
          <a:p>
            <a:r>
              <a:rPr lang="en-IN" sz="1800" dirty="0">
                <a:effectLst/>
                <a:latin typeface="Calibri" panose="020F0502020204030204" pitchFamily="34" charset="0"/>
                <a:ea typeface="Calibri" panose="020F0502020204030204" pitchFamily="34" charset="0"/>
                <a:cs typeface="Cordia New" panose="020B0304020202020204" pitchFamily="34" charset="-34"/>
              </a:rPr>
              <a:t>while there are compelling arguments both for and against euthanasia and assisted suicide, it is important to carefully consider the potential implications of legalizing these practices. Any decision must be informed by a thorough understanding of the legal, ethical, and social issues at stake, as well as the impact on end-of-life care and support for those with life-limiting illnesses.</a:t>
            </a:r>
            <a:endParaRPr lang="en-IN" dirty="0"/>
          </a:p>
        </p:txBody>
      </p:sp>
      <p:sp>
        <p:nvSpPr>
          <p:cNvPr id="4" name="Slide Number Placeholder 3"/>
          <p:cNvSpPr>
            <a:spLocks noGrp="1"/>
          </p:cNvSpPr>
          <p:nvPr>
            <p:ph type="sldNum" sz="quarter" idx="5"/>
          </p:nvPr>
        </p:nvSpPr>
        <p:spPr/>
        <p:txBody>
          <a:bodyPr/>
          <a:lstStyle/>
          <a:p>
            <a:fld id="{3D793D20-357C-49D6-8514-7BBE567336A4}" type="slidenum">
              <a:rPr lang="en-IN" smtClean="0"/>
              <a:t>16</a:t>
            </a:fld>
            <a:endParaRPr lang="en-IN"/>
          </a:p>
        </p:txBody>
      </p:sp>
    </p:spTree>
    <p:extLst>
      <p:ext uri="{BB962C8B-B14F-4D97-AF65-F5344CB8AC3E}">
        <p14:creationId xmlns:p14="http://schemas.microsoft.com/office/powerpoint/2010/main" val="2743225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3/5/2023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8576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3/5/2023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84082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3/5/2023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72899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3/5/2023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21314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3/5/2023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21447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3/5/2023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70362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3/5/2023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17283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3/5/2023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46899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3/5/2023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48043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3/5/2023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70230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3/5/2023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04261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3/5/2023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1734359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2C910B-5869-05A9-7AA0-104055F677A0}"/>
              </a:ext>
            </a:extLst>
          </p:cNvPr>
          <p:cNvSpPr>
            <a:spLocks noGrp="1"/>
          </p:cNvSpPr>
          <p:nvPr>
            <p:ph idx="1"/>
          </p:nvPr>
        </p:nvSpPr>
        <p:spPr/>
        <p:txBody>
          <a:bodyPr/>
          <a:lstStyle/>
          <a:p>
            <a:r>
              <a:rPr lang="en-GB" dirty="0" err="1"/>
              <a:t>Tamanna</a:t>
            </a:r>
            <a:r>
              <a:rPr lang="en-GB" dirty="0"/>
              <a:t> sultana </a:t>
            </a:r>
          </a:p>
          <a:p>
            <a:r>
              <a:rPr lang="en-GB" dirty="0"/>
              <a:t>1912525</a:t>
            </a:r>
          </a:p>
          <a:p>
            <a:r>
              <a:rPr lang="en-GB" dirty="0"/>
              <a:t>Bmhp6009</a:t>
            </a:r>
          </a:p>
          <a:p>
            <a:r>
              <a:rPr lang="en-GB" dirty="0"/>
              <a:t>Joanne Davies </a:t>
            </a:r>
          </a:p>
          <a:p>
            <a:r>
              <a:rPr lang="en-GB" dirty="0"/>
              <a:t>Living with care: the older person</a:t>
            </a:r>
          </a:p>
          <a:p>
            <a:r>
              <a:rPr lang="en-GB"/>
              <a:t>Part 1: Presentation </a:t>
            </a:r>
            <a:r>
              <a:rPr lang="en-GB" dirty="0"/>
              <a:t>slides.</a:t>
            </a:r>
            <a:endParaRPr lang="en-US" dirty="0"/>
          </a:p>
        </p:txBody>
      </p:sp>
    </p:spTree>
    <p:extLst>
      <p:ext uri="{BB962C8B-B14F-4D97-AF65-F5344CB8AC3E}">
        <p14:creationId xmlns:p14="http://schemas.microsoft.com/office/powerpoint/2010/main" val="928578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56436FE-6431-4AA2-A47A-3613519F3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609600" y="1471612"/>
            <a:ext cx="5258696" cy="3031733"/>
          </a:xfrm>
        </p:spPr>
        <p:txBody>
          <a:bodyPr>
            <a:normAutofit/>
          </a:bodyPr>
          <a:lstStyle/>
          <a:p>
            <a:pPr>
              <a:lnSpc>
                <a:spcPct val="90000"/>
              </a:lnSpc>
            </a:pPr>
            <a:r>
              <a:rPr lang="en-US" sz="4200" dirty="0"/>
              <a:t>A presentation on exploring end of life care and support that is available in the UK today</a:t>
            </a:r>
          </a:p>
        </p:txBody>
      </p:sp>
      <p:pic>
        <p:nvPicPr>
          <p:cNvPr id="3" name="Picture 2">
            <a:extLst>
              <a:ext uri="{FF2B5EF4-FFF2-40B4-BE49-F238E27FC236}">
                <a16:creationId xmlns:a16="http://schemas.microsoft.com/office/drawing/2014/main" id="{6CFF9C23-1D6E-5F6B-C36E-D9547508781F}"/>
              </a:ext>
            </a:extLst>
          </p:cNvPr>
          <p:cNvPicPr>
            <a:picLocks noChangeAspect="1"/>
          </p:cNvPicPr>
          <p:nvPr/>
        </p:nvPicPr>
        <p:blipFill rotWithShape="1">
          <a:blip r:embed="rId2"/>
          <a:srcRect l="25285" r="26132" b="8"/>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1563258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562271" y="810563"/>
            <a:ext cx="3705572" cy="5409262"/>
          </a:xfrm>
        </p:spPr>
        <p:txBody>
          <a:bodyPr anchor="t">
            <a:normAutofit/>
          </a:bodyPr>
          <a:lstStyle/>
          <a:p>
            <a:br>
              <a:rPr lang="en-IN" dirty="0"/>
            </a:br>
            <a:br>
              <a:rPr lang="en-IN" dirty="0"/>
            </a:br>
            <a:br>
              <a:rPr lang="en-IN" dirty="0"/>
            </a:br>
            <a:r>
              <a:rPr lang="en-IN" dirty="0"/>
              <a:t>Introduction</a:t>
            </a:r>
            <a:endParaRPr dirty="0"/>
          </a:p>
        </p:txBody>
      </p:sp>
      <p:graphicFrame>
        <p:nvGraphicFramePr>
          <p:cNvPr id="6" name="Content Placeholder">
            <a:extLst>
              <a:ext uri="{FF2B5EF4-FFF2-40B4-BE49-F238E27FC236}">
                <a16:creationId xmlns:a16="http://schemas.microsoft.com/office/drawing/2014/main" id="{2B0A5D16-80F2-3601-B813-E9B494DED4B2}"/>
              </a:ext>
            </a:extLst>
          </p:cNvPr>
          <p:cNvGraphicFramePr>
            <a:graphicFrameLocks noGrp="1"/>
          </p:cNvGraphicFramePr>
          <p:nvPr>
            <p:ph idx="1"/>
            <p:extLst>
              <p:ext uri="{D42A27DB-BD31-4B8C-83A1-F6EECF244321}">
                <p14:modId xmlns:p14="http://schemas.microsoft.com/office/powerpoint/2010/main" val="3396781011"/>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2666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p:cNvSpPr>
            <a:spLocks noGrp="1"/>
          </p:cNvSpPr>
          <p:nvPr>
            <p:ph type="ctrTitle"/>
          </p:nvPr>
        </p:nvSpPr>
        <p:spPr>
          <a:xfrm>
            <a:off x="609600" y="552782"/>
            <a:ext cx="5369169" cy="1591902"/>
          </a:xfrm>
        </p:spPr>
        <p:txBody>
          <a:bodyPr>
            <a:normAutofit/>
          </a:bodyPr>
          <a:lstStyle/>
          <a:p>
            <a:r>
              <a:rPr lang="en-US" dirty="0"/>
              <a:t>What is End-of-Life Care?</a:t>
            </a:r>
          </a:p>
        </p:txBody>
      </p:sp>
      <p:sp>
        <p:nvSpPr>
          <p:cNvPr id="3" name="Content Placeholder"/>
          <p:cNvSpPr>
            <a:spLocks noGrp="1"/>
          </p:cNvSpPr>
          <p:nvPr>
            <p:ph idx="1"/>
          </p:nvPr>
        </p:nvSpPr>
        <p:spPr>
          <a:xfrm>
            <a:off x="610198" y="2391995"/>
            <a:ext cx="5355276" cy="3766758"/>
          </a:xfrm>
        </p:spPr>
        <p:txBody>
          <a:bodyPr anchor="t">
            <a:normAutofit/>
          </a:bodyPr>
          <a:lstStyle/>
          <a:p>
            <a:pPr lvl="0" algn="just">
              <a:lnSpc>
                <a:spcPct val="100000"/>
              </a:lnSpc>
            </a:pPr>
            <a:r>
              <a:rPr lang="en-US" sz="1800" dirty="0"/>
              <a:t>End-of-life care is the assistance and attention given to people who are bordering on the end of their lives, often as a outcome of a terminal illness or age-related illnesses.</a:t>
            </a:r>
          </a:p>
          <a:p>
            <a:pPr lvl="0" algn="just">
              <a:lnSpc>
                <a:spcPct val="100000"/>
              </a:lnSpc>
            </a:pPr>
            <a:r>
              <a:rPr lang="en-US" sz="1800" dirty="0"/>
              <a:t>Palliative care is a crucial component of end-of-life care but is given to people with incurable, life-limiting diseases (</a:t>
            </a:r>
            <a:r>
              <a:rPr lang="en-US" sz="1800" dirty="0" err="1"/>
              <a:t>Pentaris</a:t>
            </a:r>
            <a:r>
              <a:rPr lang="en-US" sz="1800" dirty="0"/>
              <a:t> and Thomsen, 2018).</a:t>
            </a:r>
          </a:p>
          <a:p>
            <a:pPr lvl="0" algn="just">
              <a:lnSpc>
                <a:spcPct val="100000"/>
              </a:lnSpc>
            </a:pPr>
            <a:r>
              <a:rPr lang="en-US" sz="1800" dirty="0"/>
              <a:t>Hospice care's main objective is to enhance patients' quality of life by controlling its ailments and giving them spiritual and emotional help.</a:t>
            </a:r>
          </a:p>
        </p:txBody>
      </p:sp>
      <p:pic>
        <p:nvPicPr>
          <p:cNvPr id="6" name="Picture 5" descr="Two people holding each other's hands">
            <a:extLst>
              <a:ext uri="{FF2B5EF4-FFF2-40B4-BE49-F238E27FC236}">
                <a16:creationId xmlns:a16="http://schemas.microsoft.com/office/drawing/2014/main" id="{F3A9D950-5F84-67A3-1389-D30D647D3F79}"/>
              </a:ext>
            </a:extLst>
          </p:cNvPr>
          <p:cNvPicPr>
            <a:picLocks noChangeAspect="1"/>
          </p:cNvPicPr>
          <p:nvPr/>
        </p:nvPicPr>
        <p:blipFill rotWithShape="1">
          <a:blip r:embed="rId3"/>
          <a:srcRect l="18478" r="24884" b="-3"/>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632603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FE479B-A117-4AB2-83D6-65FFB84AE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F69EB222-8605-4C92-BE6A-B57B12EA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759370" y="4009518"/>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569259" y="2007976"/>
            <a:ext cx="3658249" cy="2842047"/>
          </a:xfrm>
        </p:spPr>
        <p:txBody>
          <a:bodyPr anchor="b">
            <a:normAutofit/>
          </a:bodyPr>
          <a:lstStyle/>
          <a:p>
            <a:r>
              <a:rPr lang="en-US" dirty="0"/>
              <a:t>Types of Support and Care Available</a:t>
            </a:r>
          </a:p>
        </p:txBody>
      </p:sp>
      <p:graphicFrame>
        <p:nvGraphicFramePr>
          <p:cNvPr id="6" name="Content Placeholder">
            <a:extLst>
              <a:ext uri="{FF2B5EF4-FFF2-40B4-BE49-F238E27FC236}">
                <a16:creationId xmlns:a16="http://schemas.microsoft.com/office/drawing/2014/main" id="{5012960A-8F00-1ACB-15CF-3BA6C54F1861}"/>
              </a:ext>
            </a:extLst>
          </p:cNvPr>
          <p:cNvGraphicFramePr>
            <a:graphicFrameLocks noGrp="1"/>
          </p:cNvGraphicFramePr>
          <p:nvPr>
            <p:ph idx="1"/>
            <p:extLst>
              <p:ext uri="{D42A27DB-BD31-4B8C-83A1-F6EECF244321}">
                <p14:modId xmlns:p14="http://schemas.microsoft.com/office/powerpoint/2010/main" val="2408141174"/>
              </p:ext>
            </p:extLst>
          </p:nvPr>
        </p:nvGraphicFramePr>
        <p:xfrm>
          <a:off x="5046662" y="551330"/>
          <a:ext cx="6047161" cy="54998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1873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p:cNvSpPr>
            <a:spLocks noGrp="1"/>
          </p:cNvSpPr>
          <p:nvPr>
            <p:ph type="ctrTitle"/>
          </p:nvPr>
        </p:nvSpPr>
        <p:spPr>
          <a:xfrm>
            <a:off x="596305" y="674044"/>
            <a:ext cx="5369169" cy="853467"/>
          </a:xfrm>
        </p:spPr>
        <p:txBody>
          <a:bodyPr>
            <a:normAutofit/>
          </a:bodyPr>
          <a:lstStyle/>
          <a:p>
            <a:pPr algn="ctr"/>
            <a:r>
              <a:rPr lang="en-US" dirty="0"/>
              <a:t>Hospice care</a:t>
            </a:r>
          </a:p>
        </p:txBody>
      </p:sp>
      <p:sp>
        <p:nvSpPr>
          <p:cNvPr id="3" name="Content Placeholder"/>
          <p:cNvSpPr>
            <a:spLocks noGrp="1"/>
          </p:cNvSpPr>
          <p:nvPr>
            <p:ph idx="1"/>
          </p:nvPr>
        </p:nvSpPr>
        <p:spPr>
          <a:xfrm>
            <a:off x="610198" y="2201555"/>
            <a:ext cx="5355276" cy="3791962"/>
          </a:xfrm>
        </p:spPr>
        <p:txBody>
          <a:bodyPr anchor="t">
            <a:noAutofit/>
          </a:bodyPr>
          <a:lstStyle/>
          <a:p>
            <a:pPr lvl="0" algn="just">
              <a:lnSpc>
                <a:spcPct val="100000"/>
              </a:lnSpc>
            </a:pPr>
            <a:r>
              <a:rPr lang="en-US" dirty="0"/>
              <a:t>Hospice care provides specialized end-of-life care and support to individuals with life-limiting illnesses</a:t>
            </a:r>
          </a:p>
          <a:p>
            <a:pPr lvl="0" algn="just">
              <a:lnSpc>
                <a:spcPct val="100000"/>
              </a:lnSpc>
            </a:pPr>
            <a:r>
              <a:rPr lang="en-US" dirty="0"/>
              <a:t>Hospice care is geared on improving patients' living conditions by attending to their medical, emotional, and religious needs (</a:t>
            </a:r>
            <a:r>
              <a:rPr lang="en-US" dirty="0" err="1"/>
              <a:t>Gijsberts</a:t>
            </a:r>
            <a:r>
              <a:rPr lang="en-US" dirty="0"/>
              <a:t> et al., 2019)</a:t>
            </a:r>
          </a:p>
          <a:p>
            <a:pPr lvl="0" algn="just">
              <a:lnSpc>
                <a:spcPct val="100000"/>
              </a:lnSpc>
            </a:pPr>
            <a:r>
              <a:rPr lang="en-US" dirty="0"/>
              <a:t>Hospices offer a range of services to patients and their families, including symptom management, emotional and spiritual support, and respite care</a:t>
            </a:r>
          </a:p>
        </p:txBody>
      </p:sp>
      <p:pic>
        <p:nvPicPr>
          <p:cNvPr id="6" name="Picture 5" descr="Large skydiving group mid-air">
            <a:extLst>
              <a:ext uri="{FF2B5EF4-FFF2-40B4-BE49-F238E27FC236}">
                <a16:creationId xmlns:a16="http://schemas.microsoft.com/office/drawing/2014/main" id="{9FE1542E-23CA-B525-44DB-90B548706A2C}"/>
              </a:ext>
            </a:extLst>
          </p:cNvPr>
          <p:cNvPicPr>
            <a:picLocks noChangeAspect="1"/>
          </p:cNvPicPr>
          <p:nvPr/>
        </p:nvPicPr>
        <p:blipFill rotWithShape="1">
          <a:blip r:embed="rId3"/>
          <a:srcRect l="22543" r="20864" b="3"/>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812431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285751" y="1496363"/>
            <a:ext cx="4163305" cy="3547125"/>
          </a:xfrm>
        </p:spPr>
        <p:txBody>
          <a:bodyPr anchor="t">
            <a:normAutofit/>
          </a:bodyPr>
          <a:lstStyle/>
          <a:p>
            <a:r>
              <a:rPr lang="en-US" dirty="0"/>
              <a:t>The Gap Between Need and Availability of End-of-Life Care</a:t>
            </a:r>
          </a:p>
        </p:txBody>
      </p:sp>
      <p:graphicFrame>
        <p:nvGraphicFramePr>
          <p:cNvPr id="6" name="Content Placeholder">
            <a:extLst>
              <a:ext uri="{FF2B5EF4-FFF2-40B4-BE49-F238E27FC236}">
                <a16:creationId xmlns:a16="http://schemas.microsoft.com/office/drawing/2014/main" id="{89286EA6-9A9A-167A-53ED-E6362A06B64E}"/>
              </a:ext>
            </a:extLst>
          </p:cNvPr>
          <p:cNvGraphicFramePr>
            <a:graphicFrameLocks noGrp="1"/>
          </p:cNvGraphicFramePr>
          <p:nvPr>
            <p:ph idx="1"/>
            <p:extLst>
              <p:ext uri="{D42A27DB-BD31-4B8C-83A1-F6EECF244321}">
                <p14:modId xmlns:p14="http://schemas.microsoft.com/office/powerpoint/2010/main" val="1680780804"/>
              </p:ext>
            </p:extLst>
          </p:nvPr>
        </p:nvGraphicFramePr>
        <p:xfrm>
          <a:off x="6156183" y="594068"/>
          <a:ext cx="5473546" cy="5178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0476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338376" y="2152497"/>
            <a:ext cx="4110680" cy="1861200"/>
          </a:xfrm>
        </p:spPr>
        <p:txBody>
          <a:bodyPr anchor="t">
            <a:normAutofit/>
          </a:bodyPr>
          <a:lstStyle/>
          <a:p>
            <a:r>
              <a:rPr lang="en-US" dirty="0"/>
              <a:t>Legislation and Policy</a:t>
            </a:r>
          </a:p>
        </p:txBody>
      </p:sp>
      <p:graphicFrame>
        <p:nvGraphicFramePr>
          <p:cNvPr id="6" name="Content Placeholder">
            <a:extLst>
              <a:ext uri="{FF2B5EF4-FFF2-40B4-BE49-F238E27FC236}">
                <a16:creationId xmlns:a16="http://schemas.microsoft.com/office/drawing/2014/main" id="{9BE62308-F382-FF1A-5B6E-864BEA1AA4F6}"/>
              </a:ext>
            </a:extLst>
          </p:cNvPr>
          <p:cNvGraphicFramePr>
            <a:graphicFrameLocks noGrp="1"/>
          </p:cNvGraphicFramePr>
          <p:nvPr>
            <p:ph idx="1"/>
            <p:extLst>
              <p:ext uri="{D42A27DB-BD31-4B8C-83A1-F6EECF244321}">
                <p14:modId xmlns:p14="http://schemas.microsoft.com/office/powerpoint/2010/main" val="3981312698"/>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0130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562271" y="2116778"/>
            <a:ext cx="3705572" cy="1932637"/>
          </a:xfrm>
        </p:spPr>
        <p:txBody>
          <a:bodyPr anchor="t">
            <a:normAutofit/>
          </a:bodyPr>
          <a:lstStyle/>
          <a:p>
            <a:r>
              <a:rPr lang="en-US" dirty="0"/>
              <a:t>Theories of Ageing</a:t>
            </a:r>
          </a:p>
        </p:txBody>
      </p:sp>
      <p:graphicFrame>
        <p:nvGraphicFramePr>
          <p:cNvPr id="6" name="Content Placeholder">
            <a:extLst>
              <a:ext uri="{FF2B5EF4-FFF2-40B4-BE49-F238E27FC236}">
                <a16:creationId xmlns:a16="http://schemas.microsoft.com/office/drawing/2014/main" id="{93838868-4CB9-D176-3C20-BF51DE58782D}"/>
              </a:ext>
            </a:extLst>
          </p:cNvPr>
          <p:cNvGraphicFramePr>
            <a:graphicFrameLocks noGrp="1"/>
          </p:cNvGraphicFramePr>
          <p:nvPr>
            <p:ph idx="1"/>
            <p:extLst>
              <p:ext uri="{D42A27DB-BD31-4B8C-83A1-F6EECF244321}">
                <p14:modId xmlns:p14="http://schemas.microsoft.com/office/powerpoint/2010/main" val="2223133031"/>
              </p:ext>
            </p:extLst>
          </p:nvPr>
        </p:nvGraphicFramePr>
        <p:xfrm>
          <a:off x="6156183" y="594068"/>
          <a:ext cx="5473546" cy="55352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9565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FE479B-A117-4AB2-83D6-65FFB84AE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F69EB222-8605-4C92-BE6A-B57B12EA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759370" y="4009518"/>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215901" y="2657556"/>
            <a:ext cx="5043487" cy="1542887"/>
          </a:xfrm>
        </p:spPr>
        <p:txBody>
          <a:bodyPr anchor="b">
            <a:normAutofit/>
          </a:bodyPr>
          <a:lstStyle/>
          <a:p>
            <a:r>
              <a:rPr lang="en-US" dirty="0"/>
              <a:t>Planning for End-of-Life Care</a:t>
            </a:r>
          </a:p>
        </p:txBody>
      </p:sp>
      <p:graphicFrame>
        <p:nvGraphicFramePr>
          <p:cNvPr id="6" name="Content Placeholder">
            <a:extLst>
              <a:ext uri="{FF2B5EF4-FFF2-40B4-BE49-F238E27FC236}">
                <a16:creationId xmlns:a16="http://schemas.microsoft.com/office/drawing/2014/main" id="{5C0DB431-AA21-6AD0-5B27-80A400E9F0DD}"/>
              </a:ext>
            </a:extLst>
          </p:cNvPr>
          <p:cNvGraphicFramePr>
            <a:graphicFrameLocks noGrp="1"/>
          </p:cNvGraphicFramePr>
          <p:nvPr>
            <p:ph idx="1"/>
            <p:extLst>
              <p:ext uri="{D42A27DB-BD31-4B8C-83A1-F6EECF244321}">
                <p14:modId xmlns:p14="http://schemas.microsoft.com/office/powerpoint/2010/main" val="476867844"/>
              </p:ext>
            </p:extLst>
          </p:nvPr>
        </p:nvGraphicFramePr>
        <p:xfrm>
          <a:off x="5475288" y="355600"/>
          <a:ext cx="5283199" cy="5202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5283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FE479B-A117-4AB2-83D6-65FFB84AE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F69EB222-8605-4C92-BE6A-B57B12EA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759370" y="4009518"/>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656106" y="2357600"/>
            <a:ext cx="3658249" cy="2142800"/>
          </a:xfrm>
        </p:spPr>
        <p:txBody>
          <a:bodyPr anchor="b">
            <a:normAutofit/>
          </a:bodyPr>
          <a:lstStyle/>
          <a:p>
            <a:r>
              <a:rPr lang="en-US" dirty="0"/>
              <a:t>Euthanasia and Assisted Suicide</a:t>
            </a:r>
          </a:p>
        </p:txBody>
      </p:sp>
      <p:graphicFrame>
        <p:nvGraphicFramePr>
          <p:cNvPr id="6" name="Content Placeholder">
            <a:extLst>
              <a:ext uri="{FF2B5EF4-FFF2-40B4-BE49-F238E27FC236}">
                <a16:creationId xmlns:a16="http://schemas.microsoft.com/office/drawing/2014/main" id="{7E179D07-D597-4036-72C8-95C3A0F5686C}"/>
              </a:ext>
            </a:extLst>
          </p:cNvPr>
          <p:cNvGraphicFramePr>
            <a:graphicFrameLocks noGrp="1"/>
          </p:cNvGraphicFramePr>
          <p:nvPr>
            <p:ph idx="1"/>
            <p:extLst>
              <p:ext uri="{D42A27DB-BD31-4B8C-83A1-F6EECF244321}">
                <p14:modId xmlns:p14="http://schemas.microsoft.com/office/powerpoint/2010/main" val="3841834533"/>
              </p:ext>
            </p:extLst>
          </p:nvPr>
        </p:nvGraphicFramePr>
        <p:xfrm>
          <a:off x="5046663" y="614363"/>
          <a:ext cx="5283200" cy="4957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5612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301787" y="1323822"/>
            <a:ext cx="3924943" cy="3518550"/>
          </a:xfrm>
        </p:spPr>
        <p:txBody>
          <a:bodyPr anchor="t">
            <a:normAutofit/>
          </a:bodyPr>
          <a:lstStyle/>
          <a:p>
            <a:r>
              <a:rPr lang="en-US" dirty="0"/>
              <a:t>Arguments For Euthanasia and Assisted Suicide</a:t>
            </a:r>
          </a:p>
        </p:txBody>
      </p:sp>
      <p:graphicFrame>
        <p:nvGraphicFramePr>
          <p:cNvPr id="6" name="Content Placeholder">
            <a:extLst>
              <a:ext uri="{FF2B5EF4-FFF2-40B4-BE49-F238E27FC236}">
                <a16:creationId xmlns:a16="http://schemas.microsoft.com/office/drawing/2014/main" id="{E7206CB6-BA39-05B1-B3B8-5DC76665029D}"/>
              </a:ext>
            </a:extLst>
          </p:cNvPr>
          <p:cNvGraphicFramePr>
            <a:graphicFrameLocks noGrp="1"/>
          </p:cNvGraphicFramePr>
          <p:nvPr>
            <p:ph idx="1"/>
            <p:extLst>
              <p:ext uri="{D42A27DB-BD31-4B8C-83A1-F6EECF244321}">
                <p14:modId xmlns:p14="http://schemas.microsoft.com/office/powerpoint/2010/main" val="914783392"/>
              </p:ext>
            </p:extLst>
          </p:nvPr>
        </p:nvGraphicFramePr>
        <p:xfrm>
          <a:off x="6156183" y="321733"/>
          <a:ext cx="5473546" cy="6062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051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562271" y="1453500"/>
            <a:ext cx="3705572" cy="3704287"/>
          </a:xfrm>
        </p:spPr>
        <p:txBody>
          <a:bodyPr anchor="t">
            <a:normAutofit/>
          </a:bodyPr>
          <a:lstStyle/>
          <a:p>
            <a:r>
              <a:rPr lang="en-US" dirty="0"/>
              <a:t>Arguments Against Euthanasia and Assisted Suicide</a:t>
            </a:r>
          </a:p>
        </p:txBody>
      </p:sp>
      <p:graphicFrame>
        <p:nvGraphicFramePr>
          <p:cNvPr id="6" name="Content Placeholder">
            <a:extLst>
              <a:ext uri="{FF2B5EF4-FFF2-40B4-BE49-F238E27FC236}">
                <a16:creationId xmlns:a16="http://schemas.microsoft.com/office/drawing/2014/main" id="{852125C7-6DFE-28AD-93E7-731A5ABB9620}"/>
              </a:ext>
            </a:extLst>
          </p:cNvPr>
          <p:cNvGraphicFramePr>
            <a:graphicFrameLocks noGrp="1"/>
          </p:cNvGraphicFramePr>
          <p:nvPr>
            <p:ph idx="1"/>
            <p:extLst>
              <p:ext uri="{D42A27DB-BD31-4B8C-83A1-F6EECF244321}">
                <p14:modId xmlns:p14="http://schemas.microsoft.com/office/powerpoint/2010/main" val="1981979999"/>
              </p:ext>
            </p:extLst>
          </p:nvPr>
        </p:nvGraphicFramePr>
        <p:xfrm>
          <a:off x="6156183" y="594069"/>
          <a:ext cx="5473546" cy="53923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0682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562271" y="1312535"/>
            <a:ext cx="3705572" cy="4232925"/>
          </a:xfrm>
        </p:spPr>
        <p:txBody>
          <a:bodyPr anchor="t">
            <a:normAutofit/>
          </a:bodyPr>
          <a:lstStyle/>
          <a:p>
            <a:r>
              <a:rPr lang="en-US" dirty="0"/>
              <a:t>Laws Governing Euthanasia and Assisted Suicide in the UK</a:t>
            </a:r>
          </a:p>
        </p:txBody>
      </p:sp>
      <p:graphicFrame>
        <p:nvGraphicFramePr>
          <p:cNvPr id="6" name="Content Placeholder">
            <a:extLst>
              <a:ext uri="{FF2B5EF4-FFF2-40B4-BE49-F238E27FC236}">
                <a16:creationId xmlns:a16="http://schemas.microsoft.com/office/drawing/2014/main" id="{C67FC216-0FFF-E1D9-18B3-144049C537D7}"/>
              </a:ext>
            </a:extLst>
          </p:cNvPr>
          <p:cNvGraphicFramePr>
            <a:graphicFrameLocks noGrp="1"/>
          </p:cNvGraphicFramePr>
          <p:nvPr>
            <p:ph idx="1"/>
            <p:extLst>
              <p:ext uri="{D42A27DB-BD31-4B8C-83A1-F6EECF244321}">
                <p14:modId xmlns:p14="http://schemas.microsoft.com/office/powerpoint/2010/main" val="2419286273"/>
              </p:ext>
            </p:extLst>
          </p:nvPr>
        </p:nvGraphicFramePr>
        <p:xfrm>
          <a:off x="6156183" y="594068"/>
          <a:ext cx="5473546" cy="55019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1555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562271" y="1923897"/>
            <a:ext cx="3705572" cy="2318400"/>
          </a:xfrm>
        </p:spPr>
        <p:txBody>
          <a:bodyPr anchor="t">
            <a:normAutofit/>
          </a:bodyPr>
          <a:lstStyle/>
          <a:p>
            <a:r>
              <a:rPr lang="en-US" dirty="0"/>
              <a:t>Comparison with Other Countries</a:t>
            </a:r>
          </a:p>
        </p:txBody>
      </p:sp>
      <p:graphicFrame>
        <p:nvGraphicFramePr>
          <p:cNvPr id="6" name="Content Placeholder">
            <a:extLst>
              <a:ext uri="{FF2B5EF4-FFF2-40B4-BE49-F238E27FC236}">
                <a16:creationId xmlns:a16="http://schemas.microsoft.com/office/drawing/2014/main" id="{15EDB58F-B976-23B9-FE8D-EF61E1FA63D3}"/>
              </a:ext>
            </a:extLst>
          </p:cNvPr>
          <p:cNvGraphicFramePr>
            <a:graphicFrameLocks noGrp="1"/>
          </p:cNvGraphicFramePr>
          <p:nvPr>
            <p:ph idx="1"/>
            <p:extLst>
              <p:ext uri="{D42A27DB-BD31-4B8C-83A1-F6EECF244321}">
                <p14:modId xmlns:p14="http://schemas.microsoft.com/office/powerpoint/2010/main" val="794221723"/>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1107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FE479B-A117-4AB2-83D6-65FFB84AE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F69EB222-8605-4C92-BE6A-B57B12EA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759370" y="4009518"/>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694207" y="1828800"/>
            <a:ext cx="3658249" cy="3686012"/>
          </a:xfrm>
        </p:spPr>
        <p:txBody>
          <a:bodyPr anchor="b">
            <a:normAutofit/>
          </a:bodyPr>
          <a:lstStyle/>
          <a:p>
            <a:r>
              <a:rPr lang="en-US" dirty="0"/>
              <a:t>Critically Examining Euthanasia and Assisted Suicide</a:t>
            </a:r>
          </a:p>
        </p:txBody>
      </p:sp>
      <p:graphicFrame>
        <p:nvGraphicFramePr>
          <p:cNvPr id="6" name="Content Placeholder">
            <a:extLst>
              <a:ext uri="{FF2B5EF4-FFF2-40B4-BE49-F238E27FC236}">
                <a16:creationId xmlns:a16="http://schemas.microsoft.com/office/drawing/2014/main" id="{4C823B0B-EAB4-F046-86EA-49E3FFBAF723}"/>
              </a:ext>
            </a:extLst>
          </p:cNvPr>
          <p:cNvGraphicFramePr>
            <a:graphicFrameLocks noGrp="1"/>
          </p:cNvGraphicFramePr>
          <p:nvPr>
            <p:ph idx="1"/>
            <p:extLst>
              <p:ext uri="{D42A27DB-BD31-4B8C-83A1-F6EECF244321}">
                <p14:modId xmlns:p14="http://schemas.microsoft.com/office/powerpoint/2010/main" val="4198451079"/>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9878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562271" y="2643187"/>
            <a:ext cx="3705572" cy="3576637"/>
          </a:xfrm>
        </p:spPr>
        <p:txBody>
          <a:bodyPr anchor="t">
            <a:normAutofit/>
          </a:bodyPr>
          <a:lstStyle/>
          <a:p>
            <a:r>
              <a:rPr lang="en-US" sz="4100" dirty="0"/>
              <a:t>Conclusion</a:t>
            </a:r>
          </a:p>
        </p:txBody>
      </p:sp>
      <p:graphicFrame>
        <p:nvGraphicFramePr>
          <p:cNvPr id="6" name="Content Placeholder">
            <a:extLst>
              <a:ext uri="{FF2B5EF4-FFF2-40B4-BE49-F238E27FC236}">
                <a16:creationId xmlns:a16="http://schemas.microsoft.com/office/drawing/2014/main" id="{5E49E2A1-3939-E1A5-1237-D50A552AA3DD}"/>
              </a:ext>
            </a:extLst>
          </p:cNvPr>
          <p:cNvGraphicFramePr>
            <a:graphicFrameLocks noGrp="1"/>
          </p:cNvGraphicFramePr>
          <p:nvPr>
            <p:ph idx="1"/>
            <p:extLst>
              <p:ext uri="{D42A27DB-BD31-4B8C-83A1-F6EECF244321}">
                <p14:modId xmlns:p14="http://schemas.microsoft.com/office/powerpoint/2010/main" val="1188225955"/>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2953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15F18-3802-96BF-9526-A028D72F1FD1}"/>
              </a:ext>
            </a:extLst>
          </p:cNvPr>
          <p:cNvSpPr>
            <a:spLocks noGrp="1"/>
          </p:cNvSpPr>
          <p:nvPr>
            <p:ph type="title"/>
          </p:nvPr>
        </p:nvSpPr>
        <p:spPr>
          <a:xfrm>
            <a:off x="4419600" y="557784"/>
            <a:ext cx="7162800" cy="1325563"/>
          </a:xfrm>
        </p:spPr>
        <p:txBody>
          <a:bodyPr/>
          <a:lstStyle/>
          <a:p>
            <a:r>
              <a:rPr lang="en-IN" dirty="0"/>
              <a:t>Reference </a:t>
            </a:r>
          </a:p>
        </p:txBody>
      </p:sp>
      <p:sp>
        <p:nvSpPr>
          <p:cNvPr id="3" name="Content Placeholder 2">
            <a:extLst>
              <a:ext uri="{FF2B5EF4-FFF2-40B4-BE49-F238E27FC236}">
                <a16:creationId xmlns:a16="http://schemas.microsoft.com/office/drawing/2014/main" id="{94B3B397-DD3A-61F8-6280-5C2BD72F7B35}"/>
              </a:ext>
            </a:extLst>
          </p:cNvPr>
          <p:cNvSpPr>
            <a:spLocks noGrp="1"/>
          </p:cNvSpPr>
          <p:nvPr>
            <p:ph idx="1"/>
          </p:nvPr>
        </p:nvSpPr>
        <p:spPr>
          <a:xfrm>
            <a:off x="609600" y="2106203"/>
            <a:ext cx="10972800" cy="4362329"/>
          </a:xfrm>
        </p:spPr>
        <p:txBody>
          <a:bodyPr>
            <a:noAutofit/>
          </a:bodyPr>
          <a:lstStyle/>
          <a:p>
            <a:pPr>
              <a:lnSpc>
                <a:spcPct val="150000"/>
              </a:lnSpc>
            </a:pPr>
            <a:r>
              <a:rPr lang="en-IN" sz="1200" dirty="0" err="1">
                <a:effectLst/>
                <a:latin typeface="Times New Roman" panose="02020603050405020304" pitchFamily="18" charset="0"/>
              </a:rPr>
              <a:t>Devik</a:t>
            </a:r>
            <a:r>
              <a:rPr lang="en-IN" sz="1200" dirty="0">
                <a:effectLst/>
                <a:latin typeface="Times New Roman" panose="02020603050405020304" pitchFamily="18" charset="0"/>
              </a:rPr>
              <a:t>, S.A., </a:t>
            </a:r>
            <a:r>
              <a:rPr lang="en-IN" sz="1200" dirty="0" err="1">
                <a:effectLst/>
                <a:latin typeface="Times New Roman" panose="02020603050405020304" pitchFamily="18" charset="0"/>
              </a:rPr>
              <a:t>Enmarker</a:t>
            </a:r>
            <a:r>
              <a:rPr lang="en-IN" sz="1200" dirty="0">
                <a:effectLst/>
                <a:latin typeface="Times New Roman" panose="02020603050405020304" pitchFamily="18" charset="0"/>
              </a:rPr>
              <a:t>, I. and </a:t>
            </a:r>
            <a:r>
              <a:rPr lang="en-IN" sz="1200" dirty="0" err="1">
                <a:effectLst/>
                <a:latin typeface="Times New Roman" panose="02020603050405020304" pitchFamily="18" charset="0"/>
              </a:rPr>
              <a:t>Hellzen</a:t>
            </a:r>
            <a:r>
              <a:rPr lang="en-IN" sz="1200" dirty="0">
                <a:effectLst/>
                <a:latin typeface="Times New Roman" panose="02020603050405020304" pitchFamily="18" charset="0"/>
              </a:rPr>
              <a:t>, O. (2019). Nurses’ experiences of compassion when giving palliative care at home. </a:t>
            </a:r>
            <a:r>
              <a:rPr lang="en-IN" sz="1200" i="1" dirty="0">
                <a:effectLst/>
                <a:latin typeface="Times New Roman" panose="02020603050405020304" pitchFamily="18" charset="0"/>
              </a:rPr>
              <a:t>Nursing Ethics</a:t>
            </a:r>
            <a:r>
              <a:rPr lang="en-IN" sz="1200" dirty="0">
                <a:effectLst/>
                <a:latin typeface="Times New Roman" panose="02020603050405020304" pitchFamily="18" charset="0"/>
              </a:rPr>
              <a:t>, 27(1), pp.194–205.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://doi.org/10.1177/0969733019839218.</a:t>
            </a:r>
          </a:p>
          <a:p>
            <a:pPr>
              <a:lnSpc>
                <a:spcPct val="150000"/>
              </a:lnSpc>
            </a:pPr>
            <a:r>
              <a:rPr lang="en-IN" sz="1200" dirty="0" err="1">
                <a:effectLst/>
                <a:latin typeface="Times New Roman" panose="02020603050405020304" pitchFamily="18" charset="0"/>
              </a:rPr>
              <a:t>Gijsberts</a:t>
            </a:r>
            <a:r>
              <a:rPr lang="en-IN" sz="1200" dirty="0">
                <a:effectLst/>
                <a:latin typeface="Times New Roman" panose="02020603050405020304" pitchFamily="18" charset="0"/>
              </a:rPr>
              <a:t>, M.-J.H.E., </a:t>
            </a:r>
            <a:r>
              <a:rPr lang="en-IN" sz="1200" dirty="0" err="1">
                <a:effectLst/>
                <a:latin typeface="Times New Roman" panose="02020603050405020304" pitchFamily="18" charset="0"/>
              </a:rPr>
              <a:t>Liefbroer</a:t>
            </a:r>
            <a:r>
              <a:rPr lang="en-IN" sz="1200" dirty="0">
                <a:effectLst/>
                <a:latin typeface="Times New Roman" panose="02020603050405020304" pitchFamily="18" charset="0"/>
              </a:rPr>
              <a:t>, A.I., Otten, R. and </a:t>
            </a:r>
            <a:r>
              <a:rPr lang="en-IN" sz="1200" dirty="0" err="1">
                <a:effectLst/>
                <a:latin typeface="Times New Roman" panose="02020603050405020304" pitchFamily="18" charset="0"/>
              </a:rPr>
              <a:t>Olsman</a:t>
            </a:r>
            <a:r>
              <a:rPr lang="en-IN" sz="1200" dirty="0">
                <a:effectLst/>
                <a:latin typeface="Times New Roman" panose="02020603050405020304" pitchFamily="18" charset="0"/>
              </a:rPr>
              <a:t>, E. (2019). Spiritual Care in Palliative Care: A Systematic Review of the Recent European Literature. </a:t>
            </a:r>
            <a:r>
              <a:rPr lang="en-IN" sz="1200" i="1" dirty="0">
                <a:effectLst/>
                <a:latin typeface="Times New Roman" panose="02020603050405020304" pitchFamily="18" charset="0"/>
              </a:rPr>
              <a:t>Medical Sciences</a:t>
            </a:r>
            <a:r>
              <a:rPr lang="en-IN" sz="1200" dirty="0">
                <a:effectLst/>
                <a:latin typeface="Times New Roman" panose="02020603050405020304" pitchFamily="18" charset="0"/>
              </a:rPr>
              <a:t>, 7(2), p.25.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://doi.org/10.3390/medsci7020025.</a:t>
            </a:r>
          </a:p>
          <a:p>
            <a:pPr>
              <a:lnSpc>
                <a:spcPct val="150000"/>
              </a:lnSpc>
            </a:pPr>
            <a:r>
              <a:rPr lang="en-IN" sz="1200" dirty="0" err="1">
                <a:effectLst/>
                <a:latin typeface="Times New Roman" panose="02020603050405020304" pitchFamily="18" charset="0"/>
              </a:rPr>
              <a:t>Hökkä</a:t>
            </a:r>
            <a:r>
              <a:rPr lang="en-IN" sz="1200" dirty="0">
                <a:effectLst/>
                <a:latin typeface="Times New Roman" panose="02020603050405020304" pitchFamily="18" charset="0"/>
              </a:rPr>
              <a:t>, M., Martins Pereira, S., </a:t>
            </a:r>
            <a:r>
              <a:rPr lang="en-IN" sz="1200" dirty="0" err="1">
                <a:effectLst/>
                <a:latin typeface="Times New Roman" panose="02020603050405020304" pitchFamily="18" charset="0"/>
              </a:rPr>
              <a:t>Pölkki</a:t>
            </a:r>
            <a:r>
              <a:rPr lang="en-IN" sz="1200" dirty="0">
                <a:effectLst/>
                <a:latin typeface="Times New Roman" panose="02020603050405020304" pitchFamily="18" charset="0"/>
              </a:rPr>
              <a:t>, T., </a:t>
            </a:r>
            <a:r>
              <a:rPr lang="en-IN" sz="1200" dirty="0" err="1">
                <a:effectLst/>
                <a:latin typeface="Times New Roman" panose="02020603050405020304" pitchFamily="18" charset="0"/>
              </a:rPr>
              <a:t>Kyngäs</a:t>
            </a:r>
            <a:r>
              <a:rPr lang="en-IN" sz="1200" dirty="0">
                <a:effectLst/>
                <a:latin typeface="Times New Roman" panose="02020603050405020304" pitchFamily="18" charset="0"/>
              </a:rPr>
              <a:t>, H. and Hernández-Marrero, P. (2020). Nursing competencies across different levels of palliative care provision: A systematic integrative review with thematic synthesis. </a:t>
            </a:r>
            <a:r>
              <a:rPr lang="en-IN" sz="1200" i="1" dirty="0">
                <a:effectLst/>
                <a:latin typeface="Times New Roman" panose="02020603050405020304" pitchFamily="18" charset="0"/>
              </a:rPr>
              <a:t>Palliative Medicine</a:t>
            </a:r>
            <a:r>
              <a:rPr lang="en-IN" sz="1200" dirty="0">
                <a:effectLst/>
                <a:latin typeface="Times New Roman" panose="02020603050405020304" pitchFamily="18" charset="0"/>
              </a:rPr>
              <a:t>, 34(7), pp.851–870.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://doi.org/10.1177/0269216320918798.</a:t>
            </a:r>
          </a:p>
          <a:p>
            <a:pPr>
              <a:lnSpc>
                <a:spcPct val="150000"/>
              </a:lnSpc>
            </a:pPr>
            <a:r>
              <a:rPr lang="en-IN" sz="1200" dirty="0" err="1">
                <a:effectLst/>
                <a:latin typeface="Times New Roman" panose="02020603050405020304" pitchFamily="18" charset="0"/>
              </a:rPr>
              <a:t>Pentaris</a:t>
            </a:r>
            <a:r>
              <a:rPr lang="en-IN" sz="1200" dirty="0">
                <a:effectLst/>
                <a:latin typeface="Times New Roman" panose="02020603050405020304" pitchFamily="18" charset="0"/>
              </a:rPr>
              <a:t>, P. and Thomsen, L.L. (2018). Cultural and Religious Diversity in Hospice and Palliative Care: A Qualitative Cross-Country Comparative Analysis of the Challenges of Health-Care Professionals. </a:t>
            </a:r>
            <a:r>
              <a:rPr lang="en-IN" sz="1200" i="1" dirty="0">
                <a:effectLst/>
                <a:latin typeface="Times New Roman" panose="02020603050405020304" pitchFamily="18" charset="0"/>
              </a:rPr>
              <a:t>OMEGA - Journal of Death and Dying</a:t>
            </a:r>
            <a:r>
              <a:rPr lang="en-IN" sz="1200" dirty="0">
                <a:effectLst/>
                <a:latin typeface="Times New Roman" panose="02020603050405020304" pitchFamily="18" charset="0"/>
              </a:rPr>
              <a:t>, p.003022281879528.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://doi.org/10.1177/0030222818795282.</a:t>
            </a:r>
          </a:p>
          <a:p>
            <a:pPr>
              <a:lnSpc>
                <a:spcPct val="150000"/>
              </a:lnSpc>
            </a:pPr>
            <a:r>
              <a:rPr lang="en-IN" sz="1200" dirty="0">
                <a:effectLst/>
                <a:latin typeface="Times New Roman" panose="02020603050405020304" pitchFamily="18" charset="0"/>
              </a:rPr>
              <a:t>Robertson, M., Duffy, F., Newman, E., Bravo, C.P., Ates, H.H. and Sharpe, H. (2020). Exploring changes in body image, eating and exercise during the COVID-19 lockdown: A UK survey. </a:t>
            </a:r>
            <a:r>
              <a:rPr lang="en-IN" sz="1200" i="1" dirty="0">
                <a:effectLst/>
                <a:latin typeface="Times New Roman" panose="02020603050405020304" pitchFamily="18" charset="0"/>
              </a:rPr>
              <a:t>Appetite</a:t>
            </a:r>
            <a:r>
              <a:rPr lang="en-IN" sz="1200" dirty="0">
                <a:effectLst/>
                <a:latin typeface="Times New Roman" panose="02020603050405020304" pitchFamily="18" charset="0"/>
              </a:rPr>
              <a:t>, 159, p.105062. </a:t>
            </a:r>
            <a:r>
              <a:rPr lang="en-IN" sz="1200" dirty="0" err="1">
                <a:effectLst/>
                <a:latin typeface="Times New Roman" panose="02020603050405020304" pitchFamily="18" charset="0"/>
              </a:rPr>
              <a:t>doi:https</a:t>
            </a:r>
            <a:r>
              <a:rPr lang="en-IN" sz="1200" dirty="0">
                <a:effectLst/>
                <a:latin typeface="Times New Roman" panose="02020603050405020304" pitchFamily="18" charset="0"/>
              </a:rPr>
              <a:t>://doi.org/10.1016/j.appet.2020.105062.</a:t>
            </a:r>
          </a:p>
          <a:p>
            <a:pPr>
              <a:lnSpc>
                <a:spcPct val="150000"/>
              </a:lnSpc>
            </a:pPr>
            <a:r>
              <a:rPr lang="en-IN" sz="1200" dirty="0">
                <a:effectLst/>
                <a:latin typeface="Times New Roman" panose="02020603050405020304" pitchFamily="18" charset="0"/>
              </a:rPr>
              <a:t>Watson, M., Campbell, R., </a:t>
            </a:r>
            <a:r>
              <a:rPr lang="en-IN" sz="1200" dirty="0" err="1">
                <a:effectLst/>
                <a:latin typeface="Times New Roman" panose="02020603050405020304" pitchFamily="18" charset="0"/>
              </a:rPr>
              <a:t>Vallath</a:t>
            </a:r>
            <a:r>
              <a:rPr lang="en-IN" sz="1200" dirty="0">
                <a:effectLst/>
                <a:latin typeface="Times New Roman" panose="02020603050405020304" pitchFamily="18" charset="0"/>
              </a:rPr>
              <a:t>, N., Ward, S. and Wells, J. (2019). </a:t>
            </a:r>
            <a:r>
              <a:rPr lang="en-IN" sz="1200" i="1" dirty="0">
                <a:effectLst/>
                <a:latin typeface="Times New Roman" panose="02020603050405020304" pitchFamily="18" charset="0"/>
              </a:rPr>
              <a:t>Oxford Handbook of Palliative Care</a:t>
            </a:r>
            <a:r>
              <a:rPr lang="en-IN" sz="1200" dirty="0">
                <a:effectLst/>
                <a:latin typeface="Times New Roman" panose="02020603050405020304" pitchFamily="18" charset="0"/>
              </a:rPr>
              <a:t>. [online] </a:t>
            </a:r>
            <a:r>
              <a:rPr lang="en-IN" sz="1200" i="1" dirty="0">
                <a:effectLst/>
                <a:latin typeface="Times New Roman" panose="02020603050405020304" pitchFamily="18" charset="0"/>
              </a:rPr>
              <a:t>Google Books</a:t>
            </a:r>
            <a:r>
              <a:rPr lang="en-IN" sz="1200" dirty="0">
                <a:effectLst/>
                <a:latin typeface="Times New Roman" panose="02020603050405020304" pitchFamily="18" charset="0"/>
              </a:rPr>
              <a:t>. Oxford University Press. Available at: https://books.google.com/books?hl=en&amp;lr=&amp;id=XmCpDwAAQBAJ&amp;oi=fnd&amp;pg=PP1&amp;dq=exploring+end+of+life+care+and+support+that+is+available+in+the+UK+today&amp;ots=5lpZHbl--S&amp;sig=wkyLeYJytjsu4iZ817PnkW3lq6Y [Accessed 28 Feb. 2023].</a:t>
            </a:r>
          </a:p>
          <a:p>
            <a:endParaRPr lang="en-IN" sz="1200" dirty="0"/>
          </a:p>
        </p:txBody>
      </p:sp>
    </p:spTree>
    <p:extLst>
      <p:ext uri="{BB962C8B-B14F-4D97-AF65-F5344CB8AC3E}">
        <p14:creationId xmlns:p14="http://schemas.microsoft.com/office/powerpoint/2010/main" val="1685520152"/>
      </p:ext>
    </p:extLst>
  </p:cSld>
  <p:clrMapOvr>
    <a:masterClrMapping/>
  </p:clrMapOvr>
</p:sld>
</file>

<file path=ppt/theme/theme1.xml><?xml version="1.0" encoding="utf-8"?>
<a:theme xmlns:a="http://schemas.openxmlformats.org/drawingml/2006/main" name="SplashVTI">
  <a:themeElements>
    <a:clrScheme name="AnalogousFromRegularSeedRightStep">
      <a:dk1>
        <a:srgbClr val="000000"/>
      </a:dk1>
      <a:lt1>
        <a:srgbClr val="FFFFFF"/>
      </a:lt1>
      <a:dk2>
        <a:srgbClr val="1A282F"/>
      </a:dk2>
      <a:lt2>
        <a:srgbClr val="F3F1F0"/>
      </a:lt2>
      <a:accent1>
        <a:srgbClr val="29A8E7"/>
      </a:accent1>
      <a:accent2>
        <a:srgbClr val="1747D5"/>
      </a:accent2>
      <a:accent3>
        <a:srgbClr val="4A2BE7"/>
      </a:accent3>
      <a:accent4>
        <a:srgbClr val="8517D5"/>
      </a:accent4>
      <a:accent5>
        <a:srgbClr val="E629E7"/>
      </a:accent5>
      <a:accent6>
        <a:srgbClr val="D51786"/>
      </a:accent6>
      <a:hlink>
        <a:srgbClr val="BF693F"/>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3430</Words>
  <Application>Microsoft Office PowerPoint</Application>
  <PresentationFormat>Widescreen</PresentationFormat>
  <Paragraphs>114</Paragraphs>
  <Slides>18</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Avenir Next LT Pro</vt:lpstr>
      <vt:lpstr>Calibri</vt:lpstr>
      <vt:lpstr>Posterama</vt:lpstr>
      <vt:lpstr>Times New Roman</vt:lpstr>
      <vt:lpstr>SplashVTI</vt:lpstr>
      <vt:lpstr>PowerPoint Presentation</vt:lpstr>
      <vt:lpstr>A presentation on exploring end of life care and support that is available in the UK today</vt:lpstr>
      <vt:lpstr>   Introduction</vt:lpstr>
      <vt:lpstr>What is End-of-Life Care?</vt:lpstr>
      <vt:lpstr>Types of Support and Care Available</vt:lpstr>
      <vt:lpstr>Hospice care</vt:lpstr>
      <vt:lpstr>The Gap Between Need and Availability of End-of-Life Care</vt:lpstr>
      <vt:lpstr>Legislation and Policy</vt:lpstr>
      <vt:lpstr>Theories of Ageing</vt:lpstr>
      <vt:lpstr>Planning for End-of-Life Care</vt:lpstr>
      <vt:lpstr>Euthanasia and Assisted Suicide</vt:lpstr>
      <vt:lpstr>Arguments For Euthanasia and Assisted Suicide</vt:lpstr>
      <vt:lpstr>Arguments Against Euthanasia and Assisted Suicide</vt:lpstr>
      <vt:lpstr>Laws Governing Euthanasia and Assisted Suicide in the UK</vt:lpstr>
      <vt:lpstr>Comparison with Other Countries</vt:lpstr>
      <vt:lpstr>Critically Examining Euthanasia and Assisted Suicide</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Samira Parveen</cp:lastModifiedBy>
  <cp:revision>5</cp:revision>
  <dcterms:created xsi:type="dcterms:W3CDTF">2023-02-28T01:05:43Z</dcterms:created>
  <dcterms:modified xsi:type="dcterms:W3CDTF">2023-03-05T13:10:16Z</dcterms:modified>
</cp:coreProperties>
</file>