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71"/>
  </p:notesMasterIdLst>
  <p:sldIdLst>
    <p:sldId id="280" r:id="rId2"/>
    <p:sldId id="786" r:id="rId3"/>
    <p:sldId id="791" r:id="rId4"/>
    <p:sldId id="906" r:id="rId5"/>
    <p:sldId id="979" r:id="rId6"/>
    <p:sldId id="980" r:id="rId7"/>
    <p:sldId id="982" r:id="rId8"/>
    <p:sldId id="981" r:id="rId9"/>
    <p:sldId id="983" r:id="rId10"/>
    <p:sldId id="984" r:id="rId11"/>
    <p:sldId id="985" r:id="rId12"/>
    <p:sldId id="967" r:id="rId13"/>
    <p:sldId id="986" r:id="rId14"/>
    <p:sldId id="987" r:id="rId15"/>
    <p:sldId id="988" r:id="rId16"/>
    <p:sldId id="989" r:id="rId17"/>
    <p:sldId id="990" r:id="rId18"/>
    <p:sldId id="991" r:id="rId19"/>
    <p:sldId id="973" r:id="rId20"/>
    <p:sldId id="992" r:id="rId21"/>
    <p:sldId id="994" r:id="rId22"/>
    <p:sldId id="993" r:id="rId23"/>
    <p:sldId id="995" r:id="rId24"/>
    <p:sldId id="910" r:id="rId25"/>
    <p:sldId id="923" r:id="rId26"/>
    <p:sldId id="996" r:id="rId27"/>
    <p:sldId id="997" r:id="rId28"/>
    <p:sldId id="998" r:id="rId29"/>
    <p:sldId id="999" r:id="rId30"/>
    <p:sldId id="1000" r:id="rId31"/>
    <p:sldId id="1001" r:id="rId32"/>
    <p:sldId id="1002" r:id="rId33"/>
    <p:sldId id="1003" r:id="rId34"/>
    <p:sldId id="1004" r:id="rId35"/>
    <p:sldId id="927" r:id="rId36"/>
    <p:sldId id="960" r:id="rId37"/>
    <p:sldId id="1005" r:id="rId38"/>
    <p:sldId id="1006" r:id="rId39"/>
    <p:sldId id="1007" r:id="rId40"/>
    <p:sldId id="1009" r:id="rId41"/>
    <p:sldId id="1010" r:id="rId42"/>
    <p:sldId id="1008" r:id="rId43"/>
    <p:sldId id="1011" r:id="rId44"/>
    <p:sldId id="1012" r:id="rId45"/>
    <p:sldId id="1013" r:id="rId46"/>
    <p:sldId id="1014" r:id="rId47"/>
    <p:sldId id="1015" r:id="rId48"/>
    <p:sldId id="1016" r:id="rId49"/>
    <p:sldId id="1017" r:id="rId50"/>
    <p:sldId id="956" r:id="rId51"/>
    <p:sldId id="972" r:id="rId52"/>
    <p:sldId id="1018" r:id="rId53"/>
    <p:sldId id="1019" r:id="rId54"/>
    <p:sldId id="977" r:id="rId55"/>
    <p:sldId id="1020" r:id="rId56"/>
    <p:sldId id="1021" r:id="rId57"/>
    <p:sldId id="1022" r:id="rId58"/>
    <p:sldId id="1023" r:id="rId59"/>
    <p:sldId id="1024" r:id="rId60"/>
    <p:sldId id="1025" r:id="rId61"/>
    <p:sldId id="1026" r:id="rId62"/>
    <p:sldId id="1027" r:id="rId63"/>
    <p:sldId id="1028" r:id="rId64"/>
    <p:sldId id="1029" r:id="rId65"/>
    <p:sldId id="1030" r:id="rId66"/>
    <p:sldId id="1031" r:id="rId67"/>
    <p:sldId id="1032" r:id="rId68"/>
    <p:sldId id="1033" r:id="rId69"/>
    <p:sldId id="945"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497" autoAdjust="0"/>
  </p:normalViewPr>
  <p:slideViewPr>
    <p:cSldViewPr snapToGrid="0" snapToObjects="1">
      <p:cViewPr>
        <p:scale>
          <a:sx n="73" d="100"/>
          <a:sy n="73" d="100"/>
        </p:scale>
        <p:origin x="1638" y="540"/>
      </p:cViewPr>
      <p:guideLst>
        <p:guide orient="horz" pos="2160"/>
        <p:guide pos="2880"/>
      </p:guideLst>
    </p:cSldViewPr>
  </p:slideViewPr>
  <p:notesTextViewPr>
    <p:cViewPr>
      <p:scale>
        <a:sx n="3" d="2"/>
        <a:sy n="3" d="2"/>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9AAB29-8C3D-B644-9A94-851573723F63}" type="datetimeFigureOut">
              <a:rPr lang="en-US" smtClean="0"/>
              <a:pPr/>
              <a:t>2/17/2020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AAD592-0E56-B542-BE10-818C2A04D2B6}" type="slidenum">
              <a:rPr lang="en-US" smtClean="0"/>
              <a:pPr/>
              <a:t>‹#›</a:t>
            </a:fld>
            <a:endParaRPr lang="en-US"/>
          </a:p>
        </p:txBody>
      </p:sp>
    </p:spTree>
    <p:extLst>
      <p:ext uri="{BB962C8B-B14F-4D97-AF65-F5344CB8AC3E}">
        <p14:creationId xmlns:p14="http://schemas.microsoft.com/office/powerpoint/2010/main" val="227184212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6397">
              <a:defRPr sz="2400">
                <a:solidFill>
                  <a:schemeClr val="tx1"/>
                </a:solidFill>
                <a:latin typeface="Arial" charset="0"/>
                <a:ea typeface="ＭＳ Ｐゴシック" charset="0"/>
                <a:cs typeface="ＭＳ Ｐゴシック" charset="0"/>
              </a:defRPr>
            </a:lvl1pPr>
            <a:lvl2pPr marL="729057" indent="-280406" defTabSz="886397">
              <a:defRPr sz="2400">
                <a:solidFill>
                  <a:schemeClr val="tx1"/>
                </a:solidFill>
                <a:latin typeface="Arial" charset="0"/>
                <a:ea typeface="ＭＳ Ｐゴシック" charset="0"/>
              </a:defRPr>
            </a:lvl2pPr>
            <a:lvl3pPr marL="1121626" indent="-224325" defTabSz="886397">
              <a:defRPr sz="2400">
                <a:solidFill>
                  <a:schemeClr val="tx1"/>
                </a:solidFill>
                <a:latin typeface="Arial" charset="0"/>
                <a:ea typeface="ＭＳ Ｐゴシック" charset="0"/>
              </a:defRPr>
            </a:lvl3pPr>
            <a:lvl4pPr marL="1570276" indent="-224325" defTabSz="886397">
              <a:defRPr sz="2400">
                <a:solidFill>
                  <a:schemeClr val="tx1"/>
                </a:solidFill>
                <a:latin typeface="Arial" charset="0"/>
                <a:ea typeface="ＭＳ Ｐゴシック" charset="0"/>
              </a:defRPr>
            </a:lvl4pPr>
            <a:lvl5pPr marL="2018927" indent="-224325" defTabSz="886397">
              <a:defRPr sz="2400">
                <a:solidFill>
                  <a:schemeClr val="tx1"/>
                </a:solidFill>
                <a:latin typeface="Arial" charset="0"/>
                <a:ea typeface="ＭＳ Ｐゴシック" charset="0"/>
              </a:defRPr>
            </a:lvl5pPr>
            <a:lvl6pPr marL="2467577"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16227"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364878"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13528" indent="-224325" algn="ctr" defTabSz="886397"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396013" y="4306550"/>
            <a:ext cx="5988326" cy="418319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b="1" dirty="0"/>
          </a:p>
        </p:txBody>
      </p:sp>
    </p:spTree>
    <p:extLst>
      <p:ext uri="{BB962C8B-B14F-4D97-AF65-F5344CB8AC3E}">
        <p14:creationId xmlns:p14="http://schemas.microsoft.com/office/powerpoint/2010/main" val="663351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endParaRPr lang="en-GB" b="0" dirty="0"/>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957563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6142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503190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818529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0032527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2809849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9772010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099597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323019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907316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284484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919666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256199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119150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124225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400320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19347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181350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698095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53673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24</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endParaRPr lang="en-GB" b="0" dirty="0"/>
          </a:p>
        </p:txBody>
      </p:sp>
    </p:spTree>
    <p:extLst>
      <p:ext uri="{BB962C8B-B14F-4D97-AF65-F5344CB8AC3E}">
        <p14:creationId xmlns:p14="http://schemas.microsoft.com/office/powerpoint/2010/main" val="546149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3882386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1325349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53861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172032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5705765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8409878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599603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6302771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6784804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0496364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35</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endParaRPr lang="en-GB" b="0" dirty="0"/>
          </a:p>
        </p:txBody>
      </p:sp>
    </p:spTree>
    <p:extLst>
      <p:ext uri="{BB962C8B-B14F-4D97-AF65-F5344CB8AC3E}">
        <p14:creationId xmlns:p14="http://schemas.microsoft.com/office/powerpoint/2010/main" val="2955972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8307501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6498612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8774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4391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544596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4736500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9783583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71362179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2917741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09813487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63394562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9291498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2948733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192006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50</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endParaRPr lang="en-GB" b="0" dirty="0"/>
          </a:p>
        </p:txBody>
      </p:sp>
    </p:spTree>
    <p:extLst>
      <p:ext uri="{BB962C8B-B14F-4D97-AF65-F5344CB8AC3E}">
        <p14:creationId xmlns:p14="http://schemas.microsoft.com/office/powerpoint/2010/main" val="221000463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195165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6407778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25688948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13960662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4073665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60978334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95976428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7117944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0893280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939113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88142053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39324452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63696902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93688778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3682443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2384783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15369795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76417625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69</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endParaRPr lang="en-GB" b="0" dirty="0"/>
          </a:p>
        </p:txBody>
      </p:sp>
    </p:spTree>
    <p:extLst>
      <p:ext uri="{BB962C8B-B14F-4D97-AF65-F5344CB8AC3E}">
        <p14:creationId xmlns:p14="http://schemas.microsoft.com/office/powerpoint/2010/main" val="2106805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vl1pPr>
          </a:lstStyle>
          <a:p>
            <a:r>
              <a:rPr lang="en-GB"/>
              <a:t>Click to edit Master title style</a:t>
            </a:r>
            <a:endParaRPr/>
          </a:p>
        </p:txBody>
      </p:sp>
      <p:sp>
        <p:nvSpPr>
          <p:cNvPr id="3" name="Content Placeholder 2"/>
          <p:cNvSpPr>
            <a:spLocks noGrp="1"/>
          </p:cNvSpPr>
          <p:nvPr>
            <p:ph idx="1"/>
          </p:nvPr>
        </p:nvSpPr>
        <p:spPr>
          <a:xfrm>
            <a:off x="549275" y="1628051"/>
            <a:ext cx="8042276" cy="43434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2/17/2020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2/17/2020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2/17/2020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2/17/2020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2/17/2020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cid:image005.png@01CEBADB.7545DCC0"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dirty="0"/>
              <a:t>Click to edit Master title style</a:t>
            </a:r>
            <a:endParaRPr dirty="0"/>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2/17/2020</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dirty="0"/>
          </a:p>
        </p:txBody>
      </p:sp>
      <p:pic>
        <p:nvPicPr>
          <p:cNvPr id="12" name="Picture 11" descr="cid:image005.png@01CEBADB.7545DCC0"/>
          <p:cNvPicPr/>
          <p:nvPr userDrawn="1"/>
        </p:nvPicPr>
        <p:blipFill>
          <a:blip r:embed="rId14" r:link="rId15" cstate="email">
            <a:extLst>
              <a:ext uri="{28A0092B-C50C-407E-A947-70E740481C1C}">
                <a14:useLocalDpi xmlns:a14="http://schemas.microsoft.com/office/drawing/2010/main" val="0"/>
              </a:ext>
            </a:extLst>
          </a:blip>
          <a:srcRect/>
          <a:stretch>
            <a:fillRect/>
          </a:stretch>
        </p:blipFill>
        <p:spPr bwMode="auto">
          <a:xfrm>
            <a:off x="6697134" y="0"/>
            <a:ext cx="2393806" cy="939800"/>
          </a:xfrm>
          <a:prstGeom prst="rect">
            <a:avLst/>
          </a:prstGeom>
          <a:noFill/>
          <a:ln>
            <a:noFill/>
          </a:ln>
        </p:spPr>
      </p:pic>
      <p:pic>
        <p:nvPicPr>
          <p:cNvPr id="13" name="Picture 12" descr="U:\UWTSD Logo.jpg"/>
          <p:cNvPicPr/>
          <p:nvPr userDrawn="1"/>
        </p:nvPicPr>
        <p:blipFill>
          <a:blip r:embed="rId16" cstate="email">
            <a:extLst>
              <a:ext uri="{28A0092B-C50C-407E-A947-70E740481C1C}">
                <a14:useLocalDpi xmlns:a14="http://schemas.microsoft.com/office/drawing/2010/main" val="0"/>
              </a:ext>
            </a:extLst>
          </a:blip>
          <a:srcRect/>
          <a:stretch>
            <a:fillRect/>
          </a:stretch>
        </p:blipFill>
        <p:spPr bwMode="auto">
          <a:xfrm>
            <a:off x="0" y="0"/>
            <a:ext cx="2303780" cy="920115"/>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xStyles>
    <p:titleStyle>
      <a:lvl1pPr algn="ctr" defTabSz="914400" rtl="0" eaLnBrk="1" latinLnBrk="0" hangingPunct="1">
        <a:spcBef>
          <a:spcPct val="0"/>
        </a:spcBef>
        <a:buNone/>
        <a:defRPr sz="40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5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1484746" y="2223473"/>
            <a:ext cx="6174507" cy="1135637"/>
          </a:xfrm>
        </p:spPr>
        <p:txBody>
          <a:bodyPr/>
          <a:lstStyle/>
          <a:p>
            <a:r>
              <a:rPr lang="en-US" sz="4000" dirty="0">
                <a:latin typeface="Arial" charset="0"/>
              </a:rPr>
              <a:t>Access Control Lists (ACL)</a:t>
            </a:r>
            <a:endParaRPr lang="en-US" sz="4000" dirty="0">
              <a:solidFill>
                <a:schemeClr val="folHlink"/>
              </a:solidFill>
              <a:latin typeface="Arial" charset="0"/>
            </a:endParaRPr>
          </a:p>
        </p:txBody>
      </p:sp>
    </p:spTree>
    <p:extLst>
      <p:ext uri="{BB962C8B-B14F-4D97-AF65-F5344CB8AC3E}">
        <p14:creationId xmlns:p14="http://schemas.microsoft.com/office/powerpoint/2010/main" val="3135904160"/>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r>
              <a:rPr lang="en-US" dirty="0"/>
              <a:t>Objectives</a:t>
            </a:r>
          </a:p>
        </p:txBody>
      </p:sp>
      <p:sp>
        <p:nvSpPr>
          <p:cNvPr id="4099" name="Rectangle 34"/>
          <p:cNvSpPr>
            <a:spLocks noGrp="1" noChangeArrowheads="1"/>
          </p:cNvSpPr>
          <p:nvPr>
            <p:ph idx="1"/>
          </p:nvPr>
        </p:nvSpPr>
        <p:spPr>
          <a:xfrm>
            <a:off x="549275" y="2136028"/>
            <a:ext cx="8042276" cy="4343400"/>
          </a:xfrm>
        </p:spPr>
        <p:txBody>
          <a:bodyPr/>
          <a:lstStyle/>
          <a:p>
            <a:r>
              <a:rPr lang="en-US" dirty="0">
                <a:solidFill>
                  <a:schemeClr val="tx1"/>
                </a:solidFill>
              </a:rPr>
              <a:t>4.1 Standard ACL Operation and Configuration</a:t>
            </a:r>
          </a:p>
          <a:p>
            <a:pPr lvl="1"/>
            <a:r>
              <a:rPr lang="en-US" dirty="0">
                <a:solidFill>
                  <a:schemeClr val="tx1"/>
                </a:solidFill>
              </a:rPr>
              <a:t>Configure standard IPv4 ACLs.</a:t>
            </a:r>
          </a:p>
          <a:p>
            <a:r>
              <a:rPr lang="en-CA" dirty="0">
                <a:solidFill>
                  <a:schemeClr val="tx1"/>
                </a:solidFill>
              </a:rPr>
              <a:t>4.2 Extended IPv4 ACLs</a:t>
            </a:r>
            <a:endParaRPr lang="en-US" dirty="0">
              <a:solidFill>
                <a:schemeClr val="tx1"/>
              </a:solidFill>
            </a:endParaRPr>
          </a:p>
          <a:p>
            <a:pPr lvl="1"/>
            <a:r>
              <a:rPr lang="en-US" dirty="0">
                <a:solidFill>
                  <a:schemeClr val="tx1"/>
                </a:solidFill>
              </a:rPr>
              <a:t>Configure extended IPv4 ACLs.</a:t>
            </a:r>
          </a:p>
          <a:p>
            <a:r>
              <a:rPr lang="en-US" dirty="0">
                <a:solidFill>
                  <a:schemeClr val="tx1"/>
                </a:solidFill>
              </a:rPr>
              <a:t>4.3 IPv6 ACLs</a:t>
            </a:r>
          </a:p>
          <a:p>
            <a:pPr lvl="1"/>
            <a:r>
              <a:rPr lang="en-US" dirty="0">
                <a:solidFill>
                  <a:schemeClr val="tx1"/>
                </a:solidFill>
              </a:rPr>
              <a:t>Configure IPv6 ACLs.</a:t>
            </a:r>
          </a:p>
          <a:p>
            <a:r>
              <a:rPr lang="en-US" dirty="0">
                <a:solidFill>
                  <a:schemeClr val="tx1"/>
                </a:solidFill>
              </a:rPr>
              <a:t>4.4 Troubleshoot ACLs</a:t>
            </a:r>
          </a:p>
          <a:p>
            <a:pPr lvl="1"/>
            <a:r>
              <a:rPr lang="en-US" dirty="0">
                <a:solidFill>
                  <a:schemeClr val="tx1"/>
                </a:solidFill>
              </a:rPr>
              <a:t>Troubleshoot ACLs.</a:t>
            </a:r>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697310" y="1806978"/>
            <a:ext cx="5315032" cy="1793118"/>
          </a:xfrm>
        </p:spPr>
        <p:txBody>
          <a:bodyPr/>
          <a:lstStyle/>
          <a:p>
            <a:r>
              <a:rPr lang="en-US" sz="3200" dirty="0"/>
              <a:t>4.1 Standard ACL Operation and Configuration Review</a:t>
            </a:r>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br>
              <a:rPr lang="en-US" dirty="0"/>
            </a:br>
            <a:r>
              <a:rPr lang="en-US" dirty="0"/>
              <a:t>ACLs and the Wildcard Mask</a:t>
            </a:r>
          </a:p>
        </p:txBody>
      </p:sp>
      <p:sp>
        <p:nvSpPr>
          <p:cNvPr id="2" name="Content Placeholder 1"/>
          <p:cNvSpPr>
            <a:spLocks noGrp="1"/>
          </p:cNvSpPr>
          <p:nvPr>
            <p:ph idx="1"/>
          </p:nvPr>
        </p:nvSpPr>
        <p:spPr>
          <a:xfrm>
            <a:off x="770510" y="1570334"/>
            <a:ext cx="7821041" cy="3196614"/>
          </a:xfrm>
        </p:spPr>
        <p:txBody>
          <a:bodyPr>
            <a:normAutofit/>
          </a:bodyPr>
          <a:lstStyle/>
          <a:p>
            <a:r>
              <a:rPr lang="en-US" sz="2000" dirty="0"/>
              <a:t>An ACL is a sequential list of permit or deny statements, known as access control entries (ACEs).</a:t>
            </a:r>
          </a:p>
          <a:p>
            <a:r>
              <a:rPr lang="en-CA" sz="2000" dirty="0"/>
              <a:t>As network traffic passes through an interface configured with an ACL, the router compares the information within the packet against each ACE.</a:t>
            </a:r>
          </a:p>
          <a:p>
            <a:r>
              <a:rPr lang="en-CA" sz="2000" dirty="0"/>
              <a:t> </a:t>
            </a:r>
            <a:r>
              <a:rPr lang="en-US" sz="2000" dirty="0"/>
              <a:t>An IPv4 ACE includes the use of a wildcard mask to filter IPv4 addresses.</a:t>
            </a:r>
          </a:p>
        </p:txBody>
      </p:sp>
    </p:spTree>
    <p:extLst>
      <p:ext uri="{BB962C8B-B14F-4D97-AF65-F5344CB8AC3E}">
        <p14:creationId xmlns:p14="http://schemas.microsoft.com/office/powerpoint/2010/main" val="2189958124"/>
      </p:ext>
    </p:extLst>
  </p:cSld>
  <p:clrMapOvr>
    <a:masterClrMapping/>
  </p:clrMapOvr>
  <p:transition spd="med">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5370" y="1464636"/>
            <a:ext cx="5769152" cy="5155188"/>
          </a:xfrm>
          <a:prstGeom prst="rect">
            <a:avLst/>
          </a:prstGeom>
        </p:spPr>
      </p:pic>
      <p:sp>
        <p:nvSpPr>
          <p:cNvPr id="6" name="Rectangle 2"/>
          <p:cNvSpPr txBox="1">
            <a:spLocks noChangeArrowheads="1"/>
          </p:cNvSpPr>
          <p:nvPr/>
        </p:nvSpPr>
        <p:spPr bwMode="auto">
          <a:xfrm>
            <a:off x="371843" y="626436"/>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br>
              <a:rPr lang="en-US" sz="4000" b="0" kern="0" dirty="0"/>
            </a:br>
            <a:r>
              <a:rPr lang="en-US" sz="4000" b="0" kern="0" dirty="0"/>
              <a:t>ACLs and the Wildcard Mask </a:t>
            </a:r>
            <a:r>
              <a:rPr lang="en-US" sz="4000" b="0" kern="0" dirty="0" err="1"/>
              <a:t>cont</a:t>
            </a:r>
            <a:r>
              <a:rPr lang="en-US" sz="4000" b="0" kern="0" dirty="0"/>
              <a:t>…</a:t>
            </a:r>
          </a:p>
        </p:txBody>
      </p:sp>
    </p:spTree>
    <p:extLst>
      <p:ext uri="{BB962C8B-B14F-4D97-AF65-F5344CB8AC3E}">
        <p14:creationId xmlns:p14="http://schemas.microsoft.com/office/powerpoint/2010/main" val="3895390635"/>
      </p:ext>
    </p:extLst>
  </p:cSld>
  <p:clrMapOvr>
    <a:masterClrMapping/>
  </p:clrMapOvr>
  <p:transition spd="med">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6853" y="1933302"/>
            <a:ext cx="6266186" cy="4700685"/>
          </a:xfrm>
          <a:prstGeom prst="rect">
            <a:avLst/>
          </a:prstGeom>
        </p:spPr>
      </p:pic>
      <p:sp>
        <p:nvSpPr>
          <p:cNvPr id="7" name="Rectangle 2"/>
          <p:cNvSpPr txBox="1">
            <a:spLocks noChangeArrowheads="1"/>
          </p:cNvSpPr>
          <p:nvPr/>
        </p:nvSpPr>
        <p:spPr bwMode="auto">
          <a:xfrm>
            <a:off x="371843" y="894225"/>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br>
              <a:rPr lang="en-US" b="0" kern="0" dirty="0"/>
            </a:br>
            <a:r>
              <a:rPr lang="en-US" b="0" kern="0" dirty="0"/>
              <a:t>ACLs and the Wildcard Mask </a:t>
            </a:r>
            <a:r>
              <a:rPr lang="en-US" b="0" kern="0" dirty="0" err="1"/>
              <a:t>cont</a:t>
            </a:r>
            <a:r>
              <a:rPr lang="en-US" b="0" kern="0" dirty="0"/>
              <a:t>…</a:t>
            </a:r>
          </a:p>
        </p:txBody>
      </p:sp>
    </p:spTree>
    <p:extLst>
      <p:ext uri="{BB962C8B-B14F-4D97-AF65-F5344CB8AC3E}">
        <p14:creationId xmlns:p14="http://schemas.microsoft.com/office/powerpoint/2010/main" val="3736340857"/>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6904" y="2019708"/>
            <a:ext cx="6929774" cy="4013332"/>
          </a:xfrm>
          <a:prstGeom prst="rect">
            <a:avLst/>
          </a:prstGeom>
        </p:spPr>
      </p:pic>
      <p:sp>
        <p:nvSpPr>
          <p:cNvPr id="6" name="Rectangle 2"/>
          <p:cNvSpPr txBox="1">
            <a:spLocks noChangeArrowheads="1"/>
          </p:cNvSpPr>
          <p:nvPr/>
        </p:nvSpPr>
        <p:spPr bwMode="auto">
          <a:xfrm>
            <a:off x="1115059" y="711345"/>
            <a:ext cx="7587893"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br>
              <a:rPr lang="en-US" sz="4000" b="0" kern="0" dirty="0"/>
            </a:br>
            <a:r>
              <a:rPr lang="en-US" sz="4000" b="0" kern="0" dirty="0"/>
              <a:t>Applying ACLs to an Interface</a:t>
            </a:r>
          </a:p>
        </p:txBody>
      </p:sp>
    </p:spTree>
    <p:extLst>
      <p:ext uri="{BB962C8B-B14F-4D97-AF65-F5344CB8AC3E}">
        <p14:creationId xmlns:p14="http://schemas.microsoft.com/office/powerpoint/2010/main" val="2262329525"/>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140" y="1763487"/>
            <a:ext cx="7021611" cy="4940882"/>
          </a:xfrm>
          <a:prstGeom prst="rect">
            <a:avLst/>
          </a:prstGeom>
        </p:spPr>
      </p:pic>
      <p:sp>
        <p:nvSpPr>
          <p:cNvPr id="6" name="Rectangle 2"/>
          <p:cNvSpPr txBox="1">
            <a:spLocks noChangeArrowheads="1"/>
          </p:cNvSpPr>
          <p:nvPr/>
        </p:nvSpPr>
        <p:spPr bwMode="auto">
          <a:xfrm>
            <a:off x="371843" y="691751"/>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br>
              <a:rPr lang="en-US" sz="3600" b="0" kern="0" dirty="0"/>
            </a:br>
            <a:r>
              <a:rPr lang="en-US" sz="3600" b="0" kern="0" dirty="0"/>
              <a:t>Applying ACLs to an Interface </a:t>
            </a:r>
            <a:r>
              <a:rPr lang="en-US" sz="3600" b="0" kern="0" dirty="0" err="1"/>
              <a:t>cont</a:t>
            </a:r>
            <a:r>
              <a:rPr lang="en-US" sz="3600" b="0" kern="0" dirty="0"/>
              <a:t>…</a:t>
            </a:r>
          </a:p>
        </p:txBody>
      </p:sp>
    </p:spTree>
    <p:extLst>
      <p:ext uri="{BB962C8B-B14F-4D97-AF65-F5344CB8AC3E}">
        <p14:creationId xmlns:p14="http://schemas.microsoft.com/office/powerpoint/2010/main" val="2383304498"/>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77469" y="1927527"/>
            <a:ext cx="3466531" cy="4081117"/>
          </a:xfrm>
          <a:prstGeom prst="rect">
            <a:avLst/>
          </a:prstGeom>
          <a:noFill/>
        </p:spPr>
        <p:txBody>
          <a:bodyPr wrap="square" rtlCol="0">
            <a:spAutoFit/>
          </a:bodyPr>
          <a:lstStyle/>
          <a:p>
            <a:r>
              <a:rPr lang="en-CA" dirty="0"/>
              <a:t>TCP segments are marked with flags that denote their purpose: </a:t>
            </a:r>
          </a:p>
          <a:p>
            <a:pPr marL="342900" indent="-342900">
              <a:buFont typeface="Wingdings" panose="05000000000000000000" pitchFamily="2" charset="2"/>
              <a:buChar char="§"/>
            </a:pPr>
            <a:r>
              <a:rPr lang="en-CA" dirty="0"/>
              <a:t>a SYN starts (synchronizes) the session </a:t>
            </a:r>
          </a:p>
          <a:p>
            <a:pPr marL="342900" indent="-342900">
              <a:buFont typeface="Wingdings" panose="05000000000000000000" pitchFamily="2" charset="2"/>
              <a:buChar char="§"/>
            </a:pPr>
            <a:r>
              <a:rPr lang="en-CA" dirty="0"/>
              <a:t>an ACK is an acknowledgment that an expected segment was received</a:t>
            </a:r>
          </a:p>
          <a:p>
            <a:pPr marL="342900" indent="-342900">
              <a:buFont typeface="Wingdings" panose="05000000000000000000" pitchFamily="2" charset="2"/>
              <a:buChar char="§"/>
            </a:pPr>
            <a:r>
              <a:rPr lang="en-CA" dirty="0"/>
              <a:t>a FIN finishes the session.</a:t>
            </a:r>
            <a:endParaRPr lang="en-US" dirty="0"/>
          </a:p>
        </p:txBody>
      </p:sp>
      <p:sp>
        <p:nvSpPr>
          <p:cNvPr id="9" name="Rectangle 2"/>
          <p:cNvSpPr txBox="1">
            <a:spLocks noChangeArrowheads="1"/>
          </p:cNvSpPr>
          <p:nvPr/>
        </p:nvSpPr>
        <p:spPr bwMode="auto">
          <a:xfrm>
            <a:off x="2103120" y="554227"/>
            <a:ext cx="620242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br>
              <a:rPr lang="en-US" sz="4000" b="0" kern="0" dirty="0"/>
            </a:br>
            <a:r>
              <a:rPr lang="en-US" sz="4000" b="0" kern="0" dirty="0"/>
              <a:t>A TCP Conversation</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358" y="1657500"/>
            <a:ext cx="5448819" cy="4351144"/>
          </a:xfrm>
          <a:prstGeom prst="rect">
            <a:avLst/>
          </a:prstGeom>
        </p:spPr>
      </p:pic>
    </p:spTree>
    <p:extLst>
      <p:ext uri="{BB962C8B-B14F-4D97-AF65-F5344CB8AC3E}">
        <p14:creationId xmlns:p14="http://schemas.microsoft.com/office/powerpoint/2010/main" val="565984145"/>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1938" y="3638006"/>
            <a:ext cx="6276502" cy="303058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4650" y="2221599"/>
            <a:ext cx="5031078" cy="1416407"/>
          </a:xfrm>
          <a:prstGeom prst="rect">
            <a:avLst/>
          </a:prstGeom>
        </p:spPr>
      </p:pic>
      <p:sp>
        <p:nvSpPr>
          <p:cNvPr id="7" name="Content Placeholder 1"/>
          <p:cNvSpPr>
            <a:spLocks noGrp="1"/>
          </p:cNvSpPr>
          <p:nvPr>
            <p:ph idx="1"/>
          </p:nvPr>
        </p:nvSpPr>
        <p:spPr>
          <a:xfrm>
            <a:off x="232348" y="1417320"/>
            <a:ext cx="8733677" cy="5124948"/>
          </a:xfrm>
        </p:spPr>
        <p:txBody>
          <a:bodyPr>
            <a:normAutofit/>
          </a:bodyPr>
          <a:lstStyle/>
          <a:p>
            <a:pPr marL="342900" indent="-342900">
              <a:buFont typeface="Wingdings" panose="05000000000000000000" pitchFamily="2" charset="2"/>
              <a:buChar char="§"/>
            </a:pPr>
            <a:r>
              <a:rPr lang="en-CA" dirty="0"/>
              <a:t>The TCP data segment also identifies the port which matches the requested service.</a:t>
            </a:r>
            <a:endParaRPr lang="en-US" dirty="0"/>
          </a:p>
          <a:p>
            <a:endParaRPr lang="en-US" dirty="0"/>
          </a:p>
        </p:txBody>
      </p:sp>
      <p:sp>
        <p:nvSpPr>
          <p:cNvPr id="11" name="Rectangle 2"/>
          <p:cNvSpPr txBox="1">
            <a:spLocks noChangeArrowheads="1"/>
          </p:cNvSpPr>
          <p:nvPr/>
        </p:nvSpPr>
        <p:spPr bwMode="auto">
          <a:xfrm>
            <a:off x="1822269" y="572999"/>
            <a:ext cx="7143755"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4000" b="0" kern="0" dirty="0"/>
              <a:t>A TCP Conversation </a:t>
            </a:r>
            <a:r>
              <a:rPr lang="en-US" sz="4000" b="0" kern="0" dirty="0" err="1"/>
              <a:t>cont</a:t>
            </a:r>
            <a:r>
              <a:rPr lang="en-US" sz="4000" b="0" kern="0" dirty="0"/>
              <a:t>…</a:t>
            </a:r>
          </a:p>
        </p:txBody>
      </p:sp>
    </p:spTree>
    <p:extLst>
      <p:ext uri="{BB962C8B-B14F-4D97-AF65-F5344CB8AC3E}">
        <p14:creationId xmlns:p14="http://schemas.microsoft.com/office/powerpoint/2010/main" val="1163628797"/>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a:spLocks noGrp="1"/>
          </p:cNvSpPr>
          <p:nvPr>
            <p:ph idx="1"/>
          </p:nvPr>
        </p:nvSpPr>
        <p:spPr>
          <a:xfrm>
            <a:off x="232348" y="1606731"/>
            <a:ext cx="8733677" cy="4935537"/>
          </a:xfrm>
        </p:spPr>
        <p:txBody>
          <a:bodyPr>
            <a:normAutofit/>
          </a:bodyPr>
          <a:lstStyle/>
          <a:p>
            <a:pPr marL="342900" indent="-342900">
              <a:buFont typeface="Wingdings" panose="05000000000000000000" pitchFamily="2" charset="2"/>
              <a:buChar char="§"/>
            </a:pPr>
            <a:r>
              <a:rPr lang="en-CA" dirty="0"/>
              <a:t>Packet filtering controls access to a network by analyzing the incoming and outgoing packets and forwarding them or discarding them based on given criteria. </a:t>
            </a:r>
            <a:endParaRPr lang="en-US" dirty="0"/>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922660" y="2984863"/>
            <a:ext cx="5915053" cy="3781697"/>
          </a:xfrm>
          <a:prstGeom prst="rect">
            <a:avLst/>
          </a:prstGeom>
        </p:spPr>
      </p:pic>
      <p:sp>
        <p:nvSpPr>
          <p:cNvPr id="8" name="Rectangle 2"/>
          <p:cNvSpPr txBox="1">
            <a:spLocks noChangeArrowheads="1"/>
          </p:cNvSpPr>
          <p:nvPr/>
        </p:nvSpPr>
        <p:spPr bwMode="auto">
          <a:xfrm>
            <a:off x="2005149" y="694462"/>
            <a:ext cx="683024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4000" b="0" kern="0" dirty="0"/>
              <a:t>ACL Packet Filtering</a:t>
            </a:r>
          </a:p>
        </p:txBody>
      </p:sp>
    </p:spTree>
    <p:extLst>
      <p:ext uri="{BB962C8B-B14F-4D97-AF65-F5344CB8AC3E}">
        <p14:creationId xmlns:p14="http://schemas.microsoft.com/office/powerpoint/2010/main" val="1186832906"/>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665514"/>
            <a:ext cx="8733677" cy="4830820"/>
          </a:xfrm>
        </p:spPr>
        <p:txBody>
          <a:bodyPr>
            <a:normAutofit/>
          </a:bodyPr>
          <a:lstStyle/>
          <a:p>
            <a:r>
              <a:rPr lang="en-US" dirty="0"/>
              <a:t>Two types of Cisco IPv4 ACLS:</a:t>
            </a:r>
          </a:p>
          <a:p>
            <a:pPr lvl="1"/>
            <a:r>
              <a:rPr lang="en-US" dirty="0"/>
              <a:t>Standard</a:t>
            </a:r>
          </a:p>
          <a:p>
            <a:pPr lvl="2"/>
            <a:r>
              <a:rPr lang="en-US" dirty="0"/>
              <a:t>Standard ACLs can be used to permit or deny traffic only from source IPv4 addresses. The destination of the packet and the ports involved are not evaluated</a:t>
            </a:r>
          </a:p>
          <a:p>
            <a:pPr lvl="1"/>
            <a:r>
              <a:rPr lang="en-US" dirty="0"/>
              <a:t>Extended</a:t>
            </a:r>
          </a:p>
          <a:p>
            <a:pPr lvl="2"/>
            <a:r>
              <a:rPr lang="en-US" dirty="0"/>
              <a:t>Extended ACLs filter IPv4 packets based on several attributes:</a:t>
            </a:r>
          </a:p>
          <a:p>
            <a:pPr lvl="3"/>
            <a:r>
              <a:rPr lang="en-US" dirty="0"/>
              <a:t>Protocol type</a:t>
            </a:r>
          </a:p>
          <a:p>
            <a:pPr lvl="3"/>
            <a:r>
              <a:rPr lang="en-US" dirty="0"/>
              <a:t>Source IPv4 address</a:t>
            </a:r>
          </a:p>
          <a:p>
            <a:pPr lvl="3"/>
            <a:r>
              <a:rPr lang="en-US" dirty="0"/>
              <a:t>Destination IPv4 address</a:t>
            </a:r>
          </a:p>
          <a:p>
            <a:pPr lvl="3"/>
            <a:r>
              <a:rPr lang="en-US" dirty="0"/>
              <a:t>Source TCP or UDP ports</a:t>
            </a:r>
          </a:p>
          <a:p>
            <a:pPr lvl="3"/>
            <a:r>
              <a:rPr lang="en-US" dirty="0"/>
              <a:t>Destination TCP or UDP ports</a:t>
            </a:r>
          </a:p>
          <a:p>
            <a:pPr lvl="3"/>
            <a:r>
              <a:rPr lang="en-US" dirty="0"/>
              <a:t>Optional protocol type information for finer control</a:t>
            </a:r>
          </a:p>
          <a:p>
            <a:pPr lvl="2"/>
            <a:endParaRPr lang="en-US" dirty="0"/>
          </a:p>
          <a:p>
            <a:pPr lvl="2"/>
            <a:endParaRPr lang="en-US" dirty="0"/>
          </a:p>
        </p:txBody>
      </p:sp>
      <p:sp>
        <p:nvSpPr>
          <p:cNvPr id="21505" name="Rectangle 2"/>
          <p:cNvSpPr>
            <a:spLocks noGrp="1" noChangeArrowheads="1"/>
          </p:cNvSpPr>
          <p:nvPr>
            <p:ph type="title"/>
          </p:nvPr>
        </p:nvSpPr>
        <p:spPr/>
        <p:txBody>
          <a:bodyPr/>
          <a:lstStyle/>
          <a:p>
            <a:pPr>
              <a:lnSpc>
                <a:spcPct val="80000"/>
              </a:lnSpc>
              <a:buFontTx/>
              <a:buNone/>
            </a:pPr>
            <a:r>
              <a:rPr lang="en-US" sz="3600" dirty="0"/>
              <a:t>Standard and Extended IPv4 ACLs</a:t>
            </a:r>
          </a:p>
        </p:txBody>
      </p:sp>
    </p:spTree>
    <p:extLst>
      <p:ext uri="{BB962C8B-B14F-4D97-AF65-F5344CB8AC3E}">
        <p14:creationId xmlns:p14="http://schemas.microsoft.com/office/powerpoint/2010/main" val="1409677141"/>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549275" y="408022"/>
            <a:ext cx="8042276" cy="1336956"/>
          </a:xfrm>
        </p:spPr>
        <p:txBody>
          <a:bodyPr/>
          <a:lstStyle/>
          <a:p>
            <a:pPr>
              <a:lnSpc>
                <a:spcPct val="80000"/>
              </a:lnSpc>
              <a:buFontTx/>
              <a:buNone/>
            </a:pPr>
            <a:r>
              <a:rPr lang="en-US" sz="3200" dirty="0"/>
              <a:t>Standard and Extended IPv4 ACLs </a:t>
            </a:r>
            <a:r>
              <a:rPr lang="en-US" sz="3200" dirty="0" err="1"/>
              <a:t>cont</a:t>
            </a:r>
            <a:r>
              <a:rPr lang="en-US" sz="3200" dirty="0"/>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3531" y="2109957"/>
            <a:ext cx="7469590" cy="11579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771" y="3632836"/>
            <a:ext cx="7526350" cy="2576895"/>
          </a:xfrm>
          <a:prstGeom prst="rect">
            <a:avLst/>
          </a:prstGeom>
        </p:spPr>
      </p:pic>
    </p:spTree>
    <p:extLst>
      <p:ext uri="{BB962C8B-B14F-4D97-AF65-F5344CB8AC3E}">
        <p14:creationId xmlns:p14="http://schemas.microsoft.com/office/powerpoint/2010/main" val="3413013692"/>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dirty="0"/>
              <a:t>Numbered and Named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614" y="2386114"/>
            <a:ext cx="6345143" cy="203088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8352" y="4471886"/>
            <a:ext cx="6334165" cy="2307043"/>
          </a:xfrm>
          <a:prstGeom prst="rect">
            <a:avLst/>
          </a:prstGeom>
        </p:spPr>
      </p:pic>
      <p:sp>
        <p:nvSpPr>
          <p:cNvPr id="7" name="Content Placeholder 1"/>
          <p:cNvSpPr>
            <a:spLocks noGrp="1"/>
          </p:cNvSpPr>
          <p:nvPr>
            <p:ph idx="1"/>
          </p:nvPr>
        </p:nvSpPr>
        <p:spPr>
          <a:xfrm>
            <a:off x="232348" y="1547948"/>
            <a:ext cx="8733677" cy="4994319"/>
          </a:xfrm>
        </p:spPr>
        <p:txBody>
          <a:bodyPr>
            <a:normAutofit/>
          </a:bodyPr>
          <a:lstStyle/>
          <a:p>
            <a:pPr marL="342900" indent="-342900">
              <a:buFont typeface="Wingdings" panose="05000000000000000000" pitchFamily="2" charset="2"/>
              <a:buChar char="§"/>
            </a:pPr>
            <a:r>
              <a:rPr lang="en-US" dirty="0"/>
              <a:t>Standard and extended ACLs can be created using either a number or a name to identify the ACL.</a:t>
            </a:r>
          </a:p>
        </p:txBody>
      </p:sp>
    </p:spTree>
    <p:extLst>
      <p:ext uri="{BB962C8B-B14F-4D97-AF65-F5344CB8AC3E}">
        <p14:creationId xmlns:p14="http://schemas.microsoft.com/office/powerpoint/2010/main" val="1911865499"/>
      </p:ext>
    </p:extLst>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br>
              <a:rPr lang="en-US" dirty="0"/>
            </a:br>
            <a:r>
              <a:rPr lang="en-US" dirty="0"/>
              <a:t>Where to Place ACLs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133" y="1441729"/>
            <a:ext cx="7597625" cy="5307089"/>
          </a:xfrm>
          <a:prstGeom prst="rect">
            <a:avLst/>
          </a:prstGeom>
        </p:spPr>
      </p:pic>
    </p:spTree>
    <p:extLst>
      <p:ext uri="{BB962C8B-B14F-4D97-AF65-F5344CB8AC3E}">
        <p14:creationId xmlns:p14="http://schemas.microsoft.com/office/powerpoint/2010/main" val="3657031949"/>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dirty="0"/>
              <a:t>Where to Place ACLs </a:t>
            </a:r>
            <a:r>
              <a:rPr lang="en-US" dirty="0" err="1"/>
              <a:t>cont</a:t>
            </a:r>
            <a:r>
              <a:rPr lang="en-US" dirty="0"/>
              <a:t>…</a:t>
            </a:r>
          </a:p>
        </p:txBody>
      </p:sp>
      <p:sp>
        <p:nvSpPr>
          <p:cNvPr id="4" name="TextBox 3"/>
          <p:cNvSpPr txBox="1"/>
          <p:nvPr/>
        </p:nvSpPr>
        <p:spPr>
          <a:xfrm>
            <a:off x="228600" y="1615440"/>
            <a:ext cx="8366760" cy="3770263"/>
          </a:xfrm>
          <a:prstGeom prst="rect">
            <a:avLst/>
          </a:prstGeom>
          <a:noFill/>
        </p:spPr>
        <p:txBody>
          <a:bodyPr wrap="square" rtlCol="0">
            <a:spAutoFit/>
          </a:bodyPr>
          <a:lstStyle/>
          <a:p>
            <a:pPr marL="236538" indent="-236538" algn="l" defTabSz="814388">
              <a:lnSpc>
                <a:spcPct val="95000"/>
              </a:lnSpc>
              <a:spcBef>
                <a:spcPct val="50000"/>
              </a:spcBef>
              <a:buClr>
                <a:srgbClr val="708CA1"/>
              </a:buClr>
              <a:buFont typeface="Wingdings" charset="0"/>
              <a:buChar char="§"/>
            </a:pPr>
            <a:r>
              <a:rPr lang="en-US" sz="2000" dirty="0">
                <a:latin typeface="+mn-lt"/>
              </a:rPr>
              <a:t>Every ACL should be placed where it has the greatest impact on efficiency. The basic rules are:</a:t>
            </a:r>
          </a:p>
          <a:p>
            <a:pPr marL="693738" lvl="1" indent="-236538" algn="l" defTabSz="814388">
              <a:lnSpc>
                <a:spcPct val="95000"/>
              </a:lnSpc>
              <a:spcBef>
                <a:spcPct val="50000"/>
              </a:spcBef>
              <a:buClr>
                <a:srgbClr val="708CA1"/>
              </a:buClr>
              <a:buFont typeface="Wingdings" charset="0"/>
              <a:buChar char="§"/>
            </a:pPr>
            <a:r>
              <a:rPr lang="en-US" sz="2000" dirty="0">
                <a:latin typeface="+mn-lt"/>
              </a:rPr>
              <a:t>Extended ACLs - Locate extended ACLs as close as possible to the source of the traffic to be filtered. </a:t>
            </a:r>
          </a:p>
          <a:p>
            <a:pPr marL="693738" lvl="1" indent="-236538" algn="l" defTabSz="814388">
              <a:lnSpc>
                <a:spcPct val="95000"/>
              </a:lnSpc>
              <a:spcBef>
                <a:spcPct val="50000"/>
              </a:spcBef>
              <a:buClr>
                <a:srgbClr val="708CA1"/>
              </a:buClr>
              <a:buFont typeface="Wingdings" charset="0"/>
              <a:buChar char="§"/>
            </a:pPr>
            <a:r>
              <a:rPr lang="en-US" sz="2000" dirty="0">
                <a:latin typeface="+mn-lt"/>
              </a:rPr>
              <a:t>Standard ACLs - Because standard ACLs do not specify destination addresses, place them as close to the destination as possible.</a:t>
            </a:r>
          </a:p>
          <a:p>
            <a:pPr marL="693738" lvl="1" indent="-236538" algn="l" defTabSz="814388">
              <a:lnSpc>
                <a:spcPct val="95000"/>
              </a:lnSpc>
              <a:spcBef>
                <a:spcPct val="50000"/>
              </a:spcBef>
              <a:buClr>
                <a:srgbClr val="708CA1"/>
              </a:buClr>
              <a:buFont typeface="Wingdings" charset="0"/>
              <a:buChar char="§"/>
            </a:pPr>
            <a:r>
              <a:rPr lang="en-US" sz="2000" dirty="0">
                <a:latin typeface="+mn-lt"/>
              </a:rPr>
              <a:t>Placement of the ACL, and therefore the type of ACL used, may also depend on: the extent of the network administrator’s control, bandwidth of the networks involved, and ease of configuration.</a:t>
            </a:r>
          </a:p>
        </p:txBody>
      </p:sp>
    </p:spTree>
    <p:extLst>
      <p:ext uri="{BB962C8B-B14F-4D97-AF65-F5344CB8AC3E}">
        <p14:creationId xmlns:p14="http://schemas.microsoft.com/office/powerpoint/2010/main" val="954183661"/>
      </p:ext>
    </p:extLst>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549275" y="231673"/>
            <a:ext cx="8042276" cy="1336956"/>
          </a:xfrm>
        </p:spPr>
        <p:txBody>
          <a:bodyPr/>
          <a:lstStyle/>
          <a:p>
            <a:pPr>
              <a:lnSpc>
                <a:spcPct val="80000"/>
              </a:lnSpc>
              <a:buFontTx/>
              <a:buNone/>
            </a:pPr>
            <a:r>
              <a:rPr lang="en-US" sz="3600" dirty="0"/>
              <a:t>Standard ACL Placement Example</a:t>
            </a:r>
          </a:p>
        </p:txBody>
      </p:sp>
      <p:sp>
        <p:nvSpPr>
          <p:cNvPr id="5" name="Content Placeholder 1"/>
          <p:cNvSpPr>
            <a:spLocks noGrp="1"/>
          </p:cNvSpPr>
          <p:nvPr>
            <p:ph idx="1"/>
          </p:nvPr>
        </p:nvSpPr>
        <p:spPr>
          <a:xfrm>
            <a:off x="213110" y="1867988"/>
            <a:ext cx="8752915" cy="4458383"/>
          </a:xfrm>
        </p:spPr>
        <p:txBody>
          <a:bodyPr/>
          <a:lstStyle/>
          <a:p>
            <a:r>
              <a:rPr lang="en-US" sz="2000" dirty="0"/>
              <a:t>The administrator wants to prevent traffic originating in the 192.168.10.0/24 network from reaching the 192.168.30.0/24 network. </a:t>
            </a:r>
          </a:p>
          <a:p>
            <a:endParaRPr lang="en-US" sz="2000"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0762" y="2821576"/>
            <a:ext cx="6197609" cy="3868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7381779"/>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637730" y="3082834"/>
            <a:ext cx="6018663" cy="3659216"/>
          </a:xfrm>
          <a:prstGeom prst="rect">
            <a:avLst/>
          </a:prstGeom>
        </p:spPr>
      </p:pic>
      <p:sp>
        <p:nvSpPr>
          <p:cNvPr id="21505" name="Rectangle 2"/>
          <p:cNvSpPr>
            <a:spLocks noGrp="1" noChangeArrowheads="1"/>
          </p:cNvSpPr>
          <p:nvPr>
            <p:ph type="title"/>
          </p:nvPr>
        </p:nvSpPr>
        <p:spPr/>
        <p:txBody>
          <a:bodyPr/>
          <a:lstStyle/>
          <a:p>
            <a:pPr>
              <a:lnSpc>
                <a:spcPct val="80000"/>
              </a:lnSpc>
              <a:buFontTx/>
              <a:buNone/>
            </a:pPr>
            <a:r>
              <a:rPr lang="en-US" sz="3600" dirty="0"/>
              <a:t>Extended ACL Placement Example</a:t>
            </a:r>
          </a:p>
        </p:txBody>
      </p:sp>
      <p:sp>
        <p:nvSpPr>
          <p:cNvPr id="5" name="Content Placeholder 1"/>
          <p:cNvSpPr>
            <a:spLocks noGrp="1"/>
          </p:cNvSpPr>
          <p:nvPr>
            <p:ph idx="1"/>
          </p:nvPr>
        </p:nvSpPr>
        <p:spPr>
          <a:xfrm>
            <a:off x="213110" y="1802674"/>
            <a:ext cx="8752915" cy="4523698"/>
          </a:xfrm>
        </p:spPr>
        <p:txBody>
          <a:bodyPr/>
          <a:lstStyle/>
          <a:p>
            <a:r>
              <a:rPr lang="en-US" sz="2000" dirty="0"/>
              <a:t>The administrator wants to deny Telnet and FTP traffic from the 192.168.11.0/24 network to Company B’s 192.168.30.0/24 network. All other traffic from the .11 network must be permitted to leave Company A without restriction.</a:t>
            </a:r>
          </a:p>
        </p:txBody>
      </p:sp>
    </p:spTree>
    <p:extLst>
      <p:ext uri="{BB962C8B-B14F-4D97-AF65-F5344CB8AC3E}">
        <p14:creationId xmlns:p14="http://schemas.microsoft.com/office/powerpoint/2010/main" val="408021861"/>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568429" y="189452"/>
            <a:ext cx="8042276" cy="1336956"/>
          </a:xfrm>
        </p:spPr>
        <p:txBody>
          <a:bodyPr/>
          <a:lstStyle/>
          <a:p>
            <a:pPr>
              <a:lnSpc>
                <a:spcPct val="80000"/>
              </a:lnSpc>
              <a:buFontTx/>
              <a:buNone/>
            </a:pPr>
            <a:r>
              <a:rPr lang="en-US" dirty="0"/>
              <a:t>Configure a Standard IPv4 ACL</a:t>
            </a:r>
          </a:p>
        </p:txBody>
      </p:sp>
      <p:sp>
        <p:nvSpPr>
          <p:cNvPr id="5" name="Content Placeholder 1"/>
          <p:cNvSpPr>
            <a:spLocks noGrp="1"/>
          </p:cNvSpPr>
          <p:nvPr>
            <p:ph idx="1"/>
          </p:nvPr>
        </p:nvSpPr>
        <p:spPr>
          <a:xfrm>
            <a:off x="213110" y="1771649"/>
            <a:ext cx="8752915" cy="975360"/>
          </a:xfrm>
        </p:spPr>
        <p:txBody>
          <a:bodyPr>
            <a:normAutofit fontScale="92500"/>
          </a:bodyPr>
          <a:lstStyle/>
          <a:p>
            <a:r>
              <a:rPr lang="en-US" dirty="0"/>
              <a:t>Router(</a:t>
            </a:r>
            <a:r>
              <a:rPr lang="en-US" dirty="0" err="1"/>
              <a:t>config</a:t>
            </a:r>
            <a:r>
              <a:rPr lang="en-US" dirty="0"/>
              <a:t>)# </a:t>
            </a:r>
            <a:r>
              <a:rPr lang="en-US" b="1" dirty="0"/>
              <a:t>access-list</a:t>
            </a:r>
            <a:r>
              <a:rPr lang="en-US" dirty="0"/>
              <a:t> </a:t>
            </a:r>
            <a:r>
              <a:rPr lang="en-US" i="1" dirty="0"/>
              <a:t>access-list-number </a:t>
            </a:r>
            <a:r>
              <a:rPr lang="en-US" dirty="0"/>
              <a:t>{ </a:t>
            </a:r>
            <a:r>
              <a:rPr lang="en-US" b="1" dirty="0"/>
              <a:t>deny</a:t>
            </a:r>
            <a:r>
              <a:rPr lang="en-US" dirty="0"/>
              <a:t> | </a:t>
            </a:r>
            <a:r>
              <a:rPr lang="en-US" b="1" dirty="0"/>
              <a:t>permit</a:t>
            </a:r>
            <a:r>
              <a:rPr lang="en-US" dirty="0"/>
              <a:t> | </a:t>
            </a:r>
            <a:r>
              <a:rPr lang="en-US" b="1" dirty="0"/>
              <a:t>remark</a:t>
            </a:r>
            <a:r>
              <a:rPr lang="en-US" dirty="0"/>
              <a:t> } </a:t>
            </a:r>
            <a:r>
              <a:rPr lang="en-US" i="1" dirty="0"/>
              <a:t>source</a:t>
            </a:r>
            <a:r>
              <a:rPr lang="en-US" dirty="0"/>
              <a:t> [ </a:t>
            </a:r>
            <a:r>
              <a:rPr lang="en-US" i="1" dirty="0"/>
              <a:t>source-wildcard</a:t>
            </a:r>
            <a:r>
              <a:rPr lang="en-US" dirty="0"/>
              <a:t> ] [ </a:t>
            </a:r>
            <a:r>
              <a:rPr lang="en-US" b="1" dirty="0"/>
              <a:t>log</a:t>
            </a:r>
            <a:r>
              <a:rPr lang="en-US" dirty="0"/>
              <a:t> ]</a:t>
            </a:r>
          </a:p>
          <a:p>
            <a:endParaRPr lang="en-US" sz="2000"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2939" y="4998721"/>
            <a:ext cx="5086350" cy="169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663" y="2607946"/>
            <a:ext cx="5095875" cy="2390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6490131"/>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dirty="0"/>
              <a:t>Apply a Standard IPv4 ACL</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161" y="1992086"/>
            <a:ext cx="6773570" cy="4716428"/>
          </a:xfrm>
          <a:prstGeom prst="rect">
            <a:avLst/>
          </a:prstGeom>
        </p:spPr>
      </p:pic>
    </p:spTree>
    <p:extLst>
      <p:ext uri="{BB962C8B-B14F-4D97-AF65-F5344CB8AC3E}">
        <p14:creationId xmlns:p14="http://schemas.microsoft.com/office/powerpoint/2010/main" val="2797119172"/>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dirty="0"/>
              <a:t>Named Standard IPv4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145" y="1690983"/>
            <a:ext cx="7048536" cy="5059441"/>
          </a:xfrm>
          <a:prstGeom prst="rect">
            <a:avLst/>
          </a:prstGeom>
        </p:spPr>
      </p:pic>
    </p:spTree>
    <p:extLst>
      <p:ext uri="{BB962C8B-B14F-4D97-AF65-F5344CB8AC3E}">
        <p14:creationId xmlns:p14="http://schemas.microsoft.com/office/powerpoint/2010/main" val="2776998738"/>
      </p:ext>
    </p:extLst>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3600" dirty="0"/>
              <a:t>Named Standard IPv4 ACLs </a:t>
            </a:r>
            <a:r>
              <a:rPr lang="en-US" sz="3600" dirty="0" err="1"/>
              <a:t>cont</a:t>
            </a:r>
            <a:r>
              <a:rPr lang="en-US" sz="3600" dirty="0"/>
              <a:t>…</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242727" y="1917167"/>
            <a:ext cx="6467475" cy="4833257"/>
          </a:xfrm>
          <a:prstGeom prst="rect">
            <a:avLst/>
          </a:prstGeom>
        </p:spPr>
      </p:pic>
    </p:spTree>
    <p:extLst>
      <p:ext uri="{BB962C8B-B14F-4D97-AF65-F5344CB8AC3E}">
        <p14:creationId xmlns:p14="http://schemas.microsoft.com/office/powerpoint/2010/main" val="373349198"/>
      </p:ext>
    </p:extLst>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dirty="0"/>
              <a:t>Verify ACLs</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548" y="1296353"/>
            <a:ext cx="5076825" cy="292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8960" y="4220527"/>
            <a:ext cx="5679142" cy="2241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2072576"/>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443447" y="1800043"/>
            <a:ext cx="6368142" cy="2053500"/>
          </a:xfrm>
        </p:spPr>
        <p:txBody>
          <a:bodyPr/>
          <a:lstStyle/>
          <a:p>
            <a:pPr eaLnBrk="1" hangingPunct="1"/>
            <a:r>
              <a:rPr lang="en-US" sz="4000" dirty="0"/>
              <a:t>4.2 Extended IPv4 ACLs</a:t>
            </a:r>
            <a:endParaRPr lang="en-US" sz="4000" dirty="0">
              <a:solidFill>
                <a:srgbClr val="00B0F0"/>
              </a:solidFill>
            </a:endParaRPr>
          </a:p>
        </p:txBody>
      </p:sp>
    </p:spTree>
    <p:extLst>
      <p:ext uri="{BB962C8B-B14F-4D97-AF65-F5344CB8AC3E}">
        <p14:creationId xmlns:p14="http://schemas.microsoft.com/office/powerpoint/2010/main" val="2098333176"/>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772383"/>
            <a:ext cx="8772157" cy="755982"/>
          </a:xfrm>
        </p:spPr>
        <p:txBody>
          <a:bodyPr/>
          <a:lstStyle/>
          <a:p>
            <a:r>
              <a:rPr lang="en-US" dirty="0"/>
              <a:t>Extended ACLs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850" y="3004458"/>
            <a:ext cx="6394300" cy="3755571"/>
          </a:xfrm>
          <a:prstGeom prst="rect">
            <a:avLst/>
          </a:prstGeom>
        </p:spPr>
      </p:pic>
      <p:sp>
        <p:nvSpPr>
          <p:cNvPr id="7" name="Content Placeholder 1"/>
          <p:cNvSpPr>
            <a:spLocks noGrp="1"/>
          </p:cNvSpPr>
          <p:nvPr>
            <p:ph idx="1"/>
          </p:nvPr>
        </p:nvSpPr>
        <p:spPr>
          <a:xfrm>
            <a:off x="240174" y="1770017"/>
            <a:ext cx="8679544" cy="4367315"/>
          </a:xfrm>
        </p:spPr>
        <p:txBody>
          <a:bodyPr/>
          <a:lstStyle/>
          <a:p>
            <a:r>
              <a:rPr lang="en-US" dirty="0"/>
              <a:t>Extended ACLs are used more often than standard ACLs because they provide a greater degree of control.</a:t>
            </a:r>
            <a:endParaRPr lang="en-US" sz="2200" dirty="0"/>
          </a:p>
        </p:txBody>
      </p:sp>
    </p:spTree>
    <p:extLst>
      <p:ext uri="{BB962C8B-B14F-4D97-AF65-F5344CB8AC3E}">
        <p14:creationId xmlns:p14="http://schemas.microsoft.com/office/powerpoint/2010/main" val="2955344014"/>
      </p:ext>
    </p:extLst>
  </p:cSld>
  <p:clrMapOvr>
    <a:masterClrMapping/>
  </p:clrMapOvr>
  <p:transition spd="med">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a:spLocks noGrp="1"/>
          </p:cNvSpPr>
          <p:nvPr>
            <p:ph idx="1"/>
          </p:nvPr>
        </p:nvSpPr>
        <p:spPr>
          <a:xfrm>
            <a:off x="240174" y="1554480"/>
            <a:ext cx="8679544" cy="4582852"/>
          </a:xfrm>
        </p:spPr>
        <p:txBody>
          <a:bodyPr/>
          <a:lstStyle/>
          <a:p>
            <a:r>
              <a:rPr lang="en-US" dirty="0"/>
              <a:t>The ability to filter on protocol and port number allows network administrators to build very specific extended ACLs. </a:t>
            </a:r>
          </a:p>
          <a:p>
            <a:r>
              <a:rPr lang="en-US" dirty="0"/>
              <a:t>An application can be specified by configuring either the port number or the name of a well-known port. </a:t>
            </a:r>
            <a:endParaRPr lang="en-US" sz="2200" dirty="0"/>
          </a:p>
        </p:txBody>
      </p:sp>
      <p:sp>
        <p:nvSpPr>
          <p:cNvPr id="21505" name="Rectangle 2"/>
          <p:cNvSpPr>
            <a:spLocks noGrp="1" noChangeArrowheads="1"/>
          </p:cNvSpPr>
          <p:nvPr>
            <p:ph type="title"/>
          </p:nvPr>
        </p:nvSpPr>
        <p:spPr>
          <a:xfrm>
            <a:off x="185921" y="720668"/>
            <a:ext cx="8772157" cy="755982"/>
          </a:xfrm>
        </p:spPr>
        <p:txBody>
          <a:bodyPr/>
          <a:lstStyle/>
          <a:p>
            <a:r>
              <a:rPr lang="en-US" sz="3600" dirty="0"/>
              <a:t>Filtering Ports and Services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5742" y="3833949"/>
            <a:ext cx="6508408" cy="2867632"/>
          </a:xfrm>
          <a:prstGeom prst="rect">
            <a:avLst/>
          </a:prstGeom>
        </p:spPr>
      </p:pic>
    </p:spTree>
    <p:extLst>
      <p:ext uri="{BB962C8B-B14F-4D97-AF65-F5344CB8AC3E}">
        <p14:creationId xmlns:p14="http://schemas.microsoft.com/office/powerpoint/2010/main" val="28366985"/>
      </p:ext>
    </p:extLst>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a:spLocks noGrp="1"/>
          </p:cNvSpPr>
          <p:nvPr>
            <p:ph idx="1"/>
          </p:nvPr>
        </p:nvSpPr>
        <p:spPr>
          <a:xfrm>
            <a:off x="240174" y="1950490"/>
            <a:ext cx="8679544" cy="4186842"/>
          </a:xfrm>
        </p:spPr>
        <p:txBody>
          <a:bodyPr/>
          <a:lstStyle/>
          <a:p>
            <a:r>
              <a:rPr lang="en-US" dirty="0"/>
              <a:t>The procedural steps for configuring extended ACLs are the same as for standard ACLs. The extended ACL is first configured, and then it is activated on an interface. However, the command syntax and parameters are more complex to support the additional features provided by extended ACLs.</a:t>
            </a:r>
          </a:p>
          <a:p>
            <a:pPr marL="0" indent="0">
              <a:buNone/>
            </a:pPr>
            <a:endParaRPr lang="en-US" sz="2200" dirty="0"/>
          </a:p>
        </p:txBody>
      </p:sp>
      <p:sp>
        <p:nvSpPr>
          <p:cNvPr id="21505" name="Rectangle 2"/>
          <p:cNvSpPr>
            <a:spLocks noGrp="1" noChangeArrowheads="1"/>
          </p:cNvSpPr>
          <p:nvPr>
            <p:ph type="title"/>
          </p:nvPr>
        </p:nvSpPr>
        <p:spPr>
          <a:xfrm>
            <a:off x="193868" y="772383"/>
            <a:ext cx="8772157" cy="755982"/>
          </a:xfrm>
        </p:spPr>
        <p:txBody>
          <a:bodyPr/>
          <a:lstStyle/>
          <a:p>
            <a:br>
              <a:rPr lang="en-US" sz="1800" dirty="0"/>
            </a:br>
            <a:r>
              <a:rPr lang="en-US" dirty="0"/>
              <a:t>Configuring Extended ACLs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4725" y="4907510"/>
            <a:ext cx="6565155" cy="1310410"/>
          </a:xfrm>
          <a:prstGeom prst="rect">
            <a:avLst/>
          </a:prstGeom>
        </p:spPr>
      </p:pic>
    </p:spTree>
    <p:extLst>
      <p:ext uri="{BB962C8B-B14F-4D97-AF65-F5344CB8AC3E}">
        <p14:creationId xmlns:p14="http://schemas.microsoft.com/office/powerpoint/2010/main" val="810665978"/>
      </p:ext>
    </p:extLst>
  </p:cSld>
  <p:clrMapOvr>
    <a:masterClrMapping/>
  </p:clrMapOvr>
  <p:transition spd="med">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903843"/>
            <a:ext cx="8772157" cy="755982"/>
          </a:xfrm>
        </p:spPr>
        <p:txBody>
          <a:bodyPr/>
          <a:lstStyle/>
          <a:p>
            <a:r>
              <a:rPr lang="en-US" dirty="0"/>
              <a:t>Configuring Extended ACLs </a:t>
            </a:r>
            <a:r>
              <a:rPr lang="en-US" dirty="0" err="1"/>
              <a:t>cont</a:t>
            </a:r>
            <a:r>
              <a:rPr lang="en-US" dirty="0"/>
              <a: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0346" y="2016687"/>
            <a:ext cx="5956320" cy="4446921"/>
          </a:xfrm>
          <a:prstGeom prst="rect">
            <a:avLst/>
          </a:prstGeom>
        </p:spPr>
      </p:pic>
    </p:spTree>
    <p:extLst>
      <p:ext uri="{BB962C8B-B14F-4D97-AF65-F5344CB8AC3E}">
        <p14:creationId xmlns:p14="http://schemas.microsoft.com/office/powerpoint/2010/main" val="1197288500"/>
      </p:ext>
    </p:extLst>
  </p:cSld>
  <p:clrMapOvr>
    <a:masterClrMapping/>
  </p:clrMapOvr>
  <p:transition spd="med">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69592" y="1319291"/>
            <a:ext cx="8772157" cy="755982"/>
          </a:xfrm>
        </p:spPr>
        <p:txBody>
          <a:bodyPr/>
          <a:lstStyle/>
          <a:p>
            <a:r>
              <a:rPr lang="en-US" dirty="0"/>
              <a:t>Applying Extended ACLs to Interfaces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994" y="1977305"/>
            <a:ext cx="7243355" cy="4640179"/>
          </a:xfrm>
          <a:prstGeom prst="rect">
            <a:avLst/>
          </a:prstGeom>
        </p:spPr>
      </p:pic>
    </p:spTree>
    <p:extLst>
      <p:ext uri="{BB962C8B-B14F-4D97-AF65-F5344CB8AC3E}">
        <p14:creationId xmlns:p14="http://schemas.microsoft.com/office/powerpoint/2010/main" val="1912663110"/>
      </p:ext>
    </p:extLst>
  </p:cSld>
  <p:clrMapOvr>
    <a:masterClrMapping/>
  </p:clrMapOvr>
  <p:transition spd="med">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871186"/>
            <a:ext cx="8772157" cy="755982"/>
          </a:xfrm>
        </p:spPr>
        <p:txBody>
          <a:bodyPr/>
          <a:lstStyle/>
          <a:p>
            <a:r>
              <a:rPr lang="en-US" dirty="0"/>
              <a:t>Filtering Traffic with Extended ACLs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456" y="1763486"/>
            <a:ext cx="7466424" cy="4858007"/>
          </a:xfrm>
          <a:prstGeom prst="rect">
            <a:avLst/>
          </a:prstGeom>
        </p:spPr>
      </p:pic>
    </p:spTree>
    <p:extLst>
      <p:ext uri="{BB962C8B-B14F-4D97-AF65-F5344CB8AC3E}">
        <p14:creationId xmlns:p14="http://schemas.microsoft.com/office/powerpoint/2010/main" val="3024222995"/>
      </p:ext>
    </p:extLst>
  </p:cSld>
  <p:clrMapOvr>
    <a:masterClrMapping/>
  </p:clrMapOvr>
  <p:transition spd="med">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755282"/>
            <a:ext cx="8772157" cy="755982"/>
          </a:xfrm>
        </p:spPr>
        <p:txBody>
          <a:bodyPr/>
          <a:lstStyle/>
          <a:p>
            <a:r>
              <a:rPr lang="en-US" dirty="0"/>
              <a:t>Creating Named Extended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812" y="1511264"/>
            <a:ext cx="8109514" cy="5269583"/>
          </a:xfrm>
          <a:prstGeom prst="rect">
            <a:avLst/>
          </a:prstGeom>
        </p:spPr>
      </p:pic>
    </p:spTree>
    <p:extLst>
      <p:ext uri="{BB962C8B-B14F-4D97-AF65-F5344CB8AC3E}">
        <p14:creationId xmlns:p14="http://schemas.microsoft.com/office/powerpoint/2010/main" val="1996539550"/>
      </p:ext>
    </p:extLst>
  </p:cSld>
  <p:clrMapOvr>
    <a:masterClrMapping/>
  </p:clrMapOvr>
  <p:transition spd="med">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851592"/>
            <a:ext cx="8772157" cy="755982"/>
          </a:xfrm>
        </p:spPr>
        <p:txBody>
          <a:bodyPr/>
          <a:lstStyle/>
          <a:p>
            <a:r>
              <a:rPr lang="en-US" dirty="0"/>
              <a:t>Verifying Extended ACLs</a:t>
            </a:r>
          </a:p>
        </p:txBody>
      </p:sp>
      <p:pic>
        <p:nvPicPr>
          <p:cNvPr id="6" name="Content Placeholder 1"/>
          <p:cNvPicPr>
            <a:picLocks noGrp="1" noChangeAspect="1"/>
          </p:cNvPicPr>
          <p:nvPr>
            <p:ph idx="1"/>
          </p:nvPr>
        </p:nvPicPr>
        <p:blipFill>
          <a:blip r:embed="rId3" cstate="email">
            <a:extLst>
              <a:ext uri="{28A0092B-C50C-407E-A947-70E740481C1C}">
                <a14:useLocalDpi xmlns:a14="http://schemas.microsoft.com/office/drawing/2010/main" val="0"/>
              </a:ext>
            </a:extLst>
          </a:blip>
          <a:srcRect/>
          <a:stretch>
            <a:fillRect/>
          </a:stretch>
        </p:blipFill>
        <p:spPr>
          <a:xfrm>
            <a:off x="331969" y="2179229"/>
            <a:ext cx="8250328" cy="4386263"/>
          </a:xfrm>
        </p:spPr>
      </p:pic>
    </p:spTree>
    <p:extLst>
      <p:ext uri="{BB962C8B-B14F-4D97-AF65-F5344CB8AC3E}">
        <p14:creationId xmlns:p14="http://schemas.microsoft.com/office/powerpoint/2010/main" val="2924449228"/>
      </p:ext>
    </p:extLst>
  </p:cSld>
  <p:clrMapOvr>
    <a:masterClrMapping/>
  </p:clrMapOvr>
  <p:transition spd="med">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25551" y="884249"/>
            <a:ext cx="8772157" cy="755982"/>
          </a:xfrm>
        </p:spPr>
        <p:txBody>
          <a:bodyPr/>
          <a:lstStyle/>
          <a:p>
            <a:r>
              <a:rPr lang="en-US" dirty="0"/>
              <a:t>Editing Extended ACLs</a:t>
            </a:r>
          </a:p>
        </p:txBody>
      </p:sp>
      <p:sp>
        <p:nvSpPr>
          <p:cNvPr id="2" name="Content Placeholder 1"/>
          <p:cNvSpPr>
            <a:spLocks noGrp="1"/>
          </p:cNvSpPr>
          <p:nvPr>
            <p:ph idx="1"/>
          </p:nvPr>
        </p:nvSpPr>
        <p:spPr>
          <a:xfrm>
            <a:off x="490492" y="2120208"/>
            <a:ext cx="8042276" cy="4343400"/>
          </a:xfrm>
        </p:spPr>
        <p:txBody>
          <a:bodyPr/>
          <a:lstStyle/>
          <a:p>
            <a:pPr>
              <a:buFont typeface="Wingdings" panose="05000000000000000000" pitchFamily="2" charset="2"/>
              <a:buChar char="§"/>
            </a:pPr>
            <a:r>
              <a:rPr lang="en-US" dirty="0"/>
              <a:t>Editing an extended ACL can be accomplished using the same process as editing a standard. An extended ACL can be modified using:</a:t>
            </a:r>
          </a:p>
          <a:p>
            <a:pPr lvl="1"/>
            <a:r>
              <a:rPr lang="en-US" dirty="0"/>
              <a:t>Method 1 - Text editor</a:t>
            </a:r>
          </a:p>
          <a:p>
            <a:pPr lvl="2"/>
            <a:r>
              <a:rPr lang="en-US" dirty="0"/>
              <a:t>The ACL is copied and pasted into the text editor where the changes are made. The current access list is removed using the</a:t>
            </a:r>
            <a:r>
              <a:rPr lang="en-US" b="1" dirty="0"/>
              <a:t> no access-list </a:t>
            </a:r>
            <a:r>
              <a:rPr lang="en-US" dirty="0"/>
              <a:t>command. The modified ACL is then pasted back into the configuration. </a:t>
            </a:r>
          </a:p>
          <a:p>
            <a:pPr lvl="1"/>
            <a:r>
              <a:rPr lang="en-US" dirty="0"/>
              <a:t>Method 2 – Sequence numbers</a:t>
            </a:r>
          </a:p>
          <a:p>
            <a:pPr lvl="2"/>
            <a:r>
              <a:rPr lang="en-US" dirty="0"/>
              <a:t>Sequence numbers can be used to delete or insert an ACL statement. </a:t>
            </a:r>
          </a:p>
          <a:p>
            <a:endParaRPr lang="en-US" dirty="0"/>
          </a:p>
        </p:txBody>
      </p:sp>
    </p:spTree>
    <p:extLst>
      <p:ext uri="{BB962C8B-B14F-4D97-AF65-F5344CB8AC3E}">
        <p14:creationId xmlns:p14="http://schemas.microsoft.com/office/powerpoint/2010/main" val="2061262980"/>
      </p:ext>
    </p:extLst>
  </p:cSld>
  <p:clrMapOvr>
    <a:masterClrMapping/>
  </p:clrMapOvr>
  <p:transition spd="med">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84334" y="799534"/>
            <a:ext cx="8772157" cy="755982"/>
          </a:xfrm>
        </p:spPr>
        <p:txBody>
          <a:bodyPr/>
          <a:lstStyle/>
          <a:p>
            <a:r>
              <a:rPr lang="en-US" dirty="0"/>
              <a:t>Editing Extended ACLs </a:t>
            </a:r>
            <a:r>
              <a:rPr lang="en-US" dirty="0" err="1"/>
              <a:t>cont</a:t>
            </a:r>
            <a:r>
              <a:rPr lang="en-US" dirty="0"/>
              <a:t>…</a:t>
            </a:r>
          </a:p>
        </p:txBody>
      </p:sp>
      <p:sp>
        <p:nvSpPr>
          <p:cNvPr id="2" name="Content Placeholder 1"/>
          <p:cNvSpPr>
            <a:spLocks noGrp="1"/>
          </p:cNvSpPr>
          <p:nvPr>
            <p:ph idx="1"/>
          </p:nvPr>
        </p:nvSpPr>
        <p:spPr/>
        <p:txBody>
          <a:bodyPr/>
          <a:lstStyle/>
          <a:p>
            <a:pPr>
              <a:buFont typeface="Wingdings" panose="05000000000000000000" pitchFamily="2" charset="2"/>
              <a:buChar char="§"/>
            </a:pPr>
            <a:r>
              <a:rPr lang="en-US" dirty="0"/>
              <a:t>Editing an extended ACL via Sequence Numbers: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10" y="2263402"/>
            <a:ext cx="7641770" cy="4491951"/>
          </a:xfrm>
          <a:prstGeom prst="rect">
            <a:avLst/>
          </a:prstGeom>
        </p:spPr>
      </p:pic>
    </p:spTree>
    <p:extLst>
      <p:ext uri="{BB962C8B-B14F-4D97-AF65-F5344CB8AC3E}">
        <p14:creationId xmlns:p14="http://schemas.microsoft.com/office/powerpoint/2010/main" val="3040772655"/>
      </p:ext>
    </p:extLst>
  </p:cSld>
  <p:clrMapOvr>
    <a:masterClrMapping/>
  </p:clrMapOvr>
  <p:transition spd="med">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285098" y="1806575"/>
            <a:ext cx="4358524" cy="1481138"/>
          </a:xfrm>
        </p:spPr>
        <p:txBody>
          <a:bodyPr/>
          <a:lstStyle/>
          <a:p>
            <a:pPr eaLnBrk="1" hangingPunct="1"/>
            <a:r>
              <a:rPr lang="en-US" sz="4800" dirty="0"/>
              <a:t>4.3 IPv6 ACLs</a:t>
            </a:r>
          </a:p>
        </p:txBody>
      </p:sp>
    </p:spTree>
    <p:extLst>
      <p:ext uri="{BB962C8B-B14F-4D97-AF65-F5344CB8AC3E}">
        <p14:creationId xmlns:p14="http://schemas.microsoft.com/office/powerpoint/2010/main" val="3633761877"/>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br>
              <a:rPr lang="en-US" sz="1800" dirty="0"/>
            </a:br>
            <a:r>
              <a:rPr lang="en-US" dirty="0"/>
              <a:t>Types of IPv6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6455" y="2274469"/>
            <a:ext cx="6586981" cy="3717258"/>
          </a:xfrm>
          <a:prstGeom prst="rect">
            <a:avLst/>
          </a:prstGeom>
        </p:spPr>
      </p:pic>
    </p:spTree>
    <p:extLst>
      <p:ext uri="{BB962C8B-B14F-4D97-AF65-F5344CB8AC3E}">
        <p14:creationId xmlns:p14="http://schemas.microsoft.com/office/powerpoint/2010/main" val="3836958816"/>
      </p:ext>
    </p:extLst>
  </p:cSld>
  <p:clrMapOvr>
    <a:masterClrMapping/>
  </p:clrMapOvr>
  <p:transition spd="med">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557678"/>
            <a:ext cx="8772157" cy="1154490"/>
          </a:xfrm>
        </p:spPr>
        <p:txBody>
          <a:bodyPr/>
          <a:lstStyle/>
          <a:p>
            <a:r>
              <a:rPr lang="en-US" dirty="0"/>
              <a:t>Comparing IPv4 and IPv6 ACLs</a:t>
            </a:r>
          </a:p>
        </p:txBody>
      </p:sp>
      <p:sp>
        <p:nvSpPr>
          <p:cNvPr id="5" name="Content Placeholder 5"/>
          <p:cNvSpPr>
            <a:spLocks noGrp="1"/>
          </p:cNvSpPr>
          <p:nvPr>
            <p:ph idx="1"/>
          </p:nvPr>
        </p:nvSpPr>
        <p:spPr>
          <a:xfrm>
            <a:off x="554038" y="2140041"/>
            <a:ext cx="7940675" cy="4386263"/>
          </a:xfrm>
        </p:spPr>
        <p:txBody>
          <a:bodyPr>
            <a:normAutofit fontScale="92500" lnSpcReduction="10000"/>
          </a:bodyPr>
          <a:lstStyle/>
          <a:p>
            <a:pPr marL="0" indent="0">
              <a:buNone/>
            </a:pPr>
            <a:r>
              <a:rPr lang="en-US" dirty="0"/>
              <a:t>Although IPv4 and IPv6 ACLs are very similar, there are three significant differences between them.</a:t>
            </a:r>
          </a:p>
          <a:p>
            <a:r>
              <a:rPr lang="en-US" dirty="0"/>
              <a:t>Applying an IPv6 ACL</a:t>
            </a:r>
          </a:p>
          <a:p>
            <a:pPr marL="338137" lvl="1" indent="0"/>
            <a:r>
              <a:rPr lang="en-US" dirty="0"/>
              <a:t>IPv6 uses the </a:t>
            </a:r>
            <a:r>
              <a:rPr lang="en-US" b="1" dirty="0">
                <a:latin typeface="Courier"/>
                <a:cs typeface="Courier"/>
              </a:rPr>
              <a:t>ipv6 traffic-filter</a:t>
            </a:r>
            <a:r>
              <a:rPr lang="en-US" dirty="0">
                <a:latin typeface="Courier"/>
                <a:cs typeface="Courier"/>
              </a:rPr>
              <a:t> </a:t>
            </a:r>
            <a:r>
              <a:rPr lang="en-US" dirty="0"/>
              <a:t>command to perform the same function for IPv6 interfaces.</a:t>
            </a:r>
          </a:p>
          <a:p>
            <a:r>
              <a:rPr lang="en-US" dirty="0"/>
              <a:t>No Wildcard Masks</a:t>
            </a:r>
          </a:p>
          <a:p>
            <a:pPr marL="338137" lvl="1" indent="0"/>
            <a:r>
              <a:rPr lang="en-US" dirty="0"/>
              <a:t>The prefix-length is used to indicate how much of an IPv6 source or destination address should be matched.</a:t>
            </a:r>
          </a:p>
          <a:p>
            <a:r>
              <a:rPr lang="en-US" dirty="0"/>
              <a:t>Additional Default Statements</a:t>
            </a:r>
          </a:p>
          <a:p>
            <a:pPr marL="338137" lvl="1" indent="0"/>
            <a:r>
              <a:rPr lang="en-US" b="1" dirty="0">
                <a:latin typeface="Courier"/>
                <a:cs typeface="Courier"/>
              </a:rPr>
              <a:t>permit </a:t>
            </a:r>
            <a:r>
              <a:rPr lang="en-US" b="1" dirty="0" err="1">
                <a:latin typeface="Courier"/>
                <a:cs typeface="Courier"/>
              </a:rPr>
              <a:t>icmp</a:t>
            </a:r>
            <a:r>
              <a:rPr lang="en-US" b="1" dirty="0">
                <a:latin typeface="Courier"/>
                <a:cs typeface="Courier"/>
              </a:rPr>
              <a:t> any any </a:t>
            </a:r>
            <a:r>
              <a:rPr lang="en-US" b="1" dirty="0" err="1">
                <a:latin typeface="Courier"/>
                <a:cs typeface="Courier"/>
              </a:rPr>
              <a:t>nd-na</a:t>
            </a:r>
            <a:endParaRPr lang="en-US" dirty="0">
              <a:latin typeface="Courier"/>
              <a:cs typeface="Courier"/>
            </a:endParaRPr>
          </a:p>
          <a:p>
            <a:pPr marL="338137" lvl="1" indent="0"/>
            <a:r>
              <a:rPr lang="en-US" b="1" dirty="0">
                <a:latin typeface="Courier"/>
                <a:cs typeface="Courier"/>
              </a:rPr>
              <a:t>permit </a:t>
            </a:r>
            <a:r>
              <a:rPr lang="en-US" b="1" dirty="0" err="1">
                <a:latin typeface="Courier"/>
                <a:cs typeface="Courier"/>
              </a:rPr>
              <a:t>icmp</a:t>
            </a:r>
            <a:r>
              <a:rPr lang="en-US" b="1" dirty="0">
                <a:latin typeface="Courier"/>
                <a:cs typeface="Courier"/>
              </a:rPr>
              <a:t> any any </a:t>
            </a:r>
            <a:r>
              <a:rPr lang="en-US" b="1" dirty="0" err="1">
                <a:latin typeface="Courier"/>
                <a:cs typeface="Courier"/>
              </a:rPr>
              <a:t>nd</a:t>
            </a:r>
            <a:r>
              <a:rPr lang="en-US" b="1" dirty="0">
                <a:latin typeface="Courier"/>
                <a:cs typeface="Courier"/>
              </a:rPr>
              <a:t>-ns</a:t>
            </a:r>
            <a:endParaRPr lang="en-US" dirty="0">
              <a:latin typeface="Courier"/>
              <a:cs typeface="Courier"/>
            </a:endParaRPr>
          </a:p>
        </p:txBody>
      </p:sp>
    </p:spTree>
    <p:extLst>
      <p:ext uri="{BB962C8B-B14F-4D97-AF65-F5344CB8AC3E}">
        <p14:creationId xmlns:p14="http://schemas.microsoft.com/office/powerpoint/2010/main" val="2260928255"/>
      </p:ext>
    </p:extLst>
  </p:cSld>
  <p:clrMapOvr>
    <a:masterClrMapping/>
  </p:clrMapOvr>
  <p:transition spd="med">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br>
              <a:rPr lang="en-US" sz="1800" dirty="0"/>
            </a:br>
            <a:r>
              <a:rPr lang="en-US" dirty="0"/>
              <a:t>Configuring IPv6 Topology</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608" y="1904356"/>
            <a:ext cx="7590426" cy="4746351"/>
          </a:xfrm>
          <a:prstGeom prst="rect">
            <a:avLst/>
          </a:prstGeom>
        </p:spPr>
      </p:pic>
    </p:spTree>
    <p:extLst>
      <p:ext uri="{BB962C8B-B14F-4D97-AF65-F5344CB8AC3E}">
        <p14:creationId xmlns:p14="http://schemas.microsoft.com/office/powerpoint/2010/main" val="2103531100"/>
      </p:ext>
    </p:extLst>
  </p:cSld>
  <p:clrMapOvr>
    <a:masterClrMapping/>
  </p:clrMapOvr>
  <p:transition spd="med">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Configuring IPv6 ACLs</a:t>
            </a:r>
          </a:p>
        </p:txBody>
      </p:sp>
      <p:sp>
        <p:nvSpPr>
          <p:cNvPr id="4" name="Content Placeholder 5"/>
          <p:cNvSpPr>
            <a:spLocks noGrp="1"/>
          </p:cNvSpPr>
          <p:nvPr>
            <p:ph idx="1"/>
          </p:nvPr>
        </p:nvSpPr>
        <p:spPr>
          <a:xfrm>
            <a:off x="554038" y="1939834"/>
            <a:ext cx="7940675" cy="4023360"/>
          </a:xfrm>
        </p:spPr>
        <p:txBody>
          <a:bodyPr>
            <a:normAutofit/>
          </a:bodyPr>
          <a:lstStyle/>
          <a:p>
            <a:pPr marL="0" indent="0">
              <a:buNone/>
            </a:pPr>
            <a:r>
              <a:rPr lang="en-US" sz="2000" dirty="0"/>
              <a:t>There are three basic steps to configure an IPv6 ACL:</a:t>
            </a:r>
          </a:p>
          <a:p>
            <a:pPr marL="457200" indent="-457200">
              <a:buFont typeface="+mj-lt"/>
              <a:buAutoNum type="arabicPeriod"/>
            </a:pPr>
            <a:r>
              <a:rPr lang="en-US" sz="2000" dirty="0"/>
              <a:t>From global configuration mode, use the</a:t>
            </a:r>
            <a:r>
              <a:rPr lang="en-US" sz="2000" dirty="0">
                <a:latin typeface="Courier"/>
                <a:cs typeface="Courier"/>
              </a:rPr>
              <a:t> </a:t>
            </a:r>
            <a:r>
              <a:rPr lang="en-US" sz="2000" b="1" dirty="0">
                <a:latin typeface="Courier"/>
                <a:cs typeface="Courier"/>
              </a:rPr>
              <a:t>ipv6 access-list </a:t>
            </a:r>
            <a:r>
              <a:rPr lang="en-US" sz="2000" i="1" dirty="0">
                <a:latin typeface="Courier"/>
                <a:cs typeface="Courier"/>
              </a:rPr>
              <a:t>name</a:t>
            </a:r>
            <a:r>
              <a:rPr lang="en-US" sz="2000" dirty="0"/>
              <a:t> command to create an IPv6 ACL. </a:t>
            </a:r>
          </a:p>
          <a:p>
            <a:pPr marL="457200" indent="-457200">
              <a:buFont typeface="+mj-lt"/>
              <a:buAutoNum type="arabicPeriod"/>
            </a:pPr>
            <a:r>
              <a:rPr lang="en-US" sz="2000" dirty="0"/>
              <a:t>From the named ACL configuration mode, use </a:t>
            </a:r>
            <a:r>
              <a:rPr lang="en-US" sz="2000" b="1" dirty="0">
                <a:latin typeface="Courier"/>
                <a:cs typeface="Courier"/>
              </a:rPr>
              <a:t>permit</a:t>
            </a:r>
            <a:r>
              <a:rPr lang="en-US" sz="2000" dirty="0"/>
              <a:t> or </a:t>
            </a:r>
            <a:r>
              <a:rPr lang="en-US" sz="2000" b="1" dirty="0">
                <a:latin typeface="Courier"/>
                <a:cs typeface="Courier"/>
              </a:rPr>
              <a:t>deny</a:t>
            </a:r>
            <a:r>
              <a:rPr lang="en-US" sz="2000" dirty="0"/>
              <a:t> statements to specify one or more conditions to determine if a packet is forwarded or dropped.</a:t>
            </a:r>
          </a:p>
          <a:p>
            <a:pPr marL="457200" indent="-457200">
              <a:buFont typeface="+mj-lt"/>
              <a:buAutoNum type="arabicPeriod"/>
            </a:pPr>
            <a:r>
              <a:rPr lang="en-US" sz="2000" dirty="0"/>
              <a:t>Return to privileged EXEC mode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955" y="5139433"/>
            <a:ext cx="7312615" cy="1574144"/>
          </a:xfrm>
          <a:prstGeom prst="rect">
            <a:avLst/>
          </a:prstGeom>
        </p:spPr>
      </p:pic>
    </p:spTree>
    <p:extLst>
      <p:ext uri="{BB962C8B-B14F-4D97-AF65-F5344CB8AC3E}">
        <p14:creationId xmlns:p14="http://schemas.microsoft.com/office/powerpoint/2010/main" val="1377460239"/>
      </p:ext>
    </p:extLst>
  </p:cSld>
  <p:clrMapOvr>
    <a:masterClrMapping/>
  </p:clrMapOvr>
  <p:transition spd="med">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Configuring IPv6 ACLs </a:t>
            </a:r>
            <a:r>
              <a:rPr lang="en-US" dirty="0" err="1"/>
              <a:t>cont</a:t>
            </a:r>
            <a:r>
              <a:rPr lang="en-US" dirty="0"/>
              <a:t>…</a:t>
            </a:r>
          </a:p>
        </p:txBody>
      </p:sp>
      <p:sp>
        <p:nvSpPr>
          <p:cNvPr id="3" name="Content Placeholder 2"/>
          <p:cNvSpPr>
            <a:spLocks noGrp="1"/>
          </p:cNvSpPr>
          <p:nvPr>
            <p:ph idx="1"/>
          </p:nvPr>
        </p:nvSpPr>
        <p:spPr>
          <a:xfrm>
            <a:off x="209387" y="1972491"/>
            <a:ext cx="8733677" cy="4637795"/>
          </a:xfrm>
        </p:spPr>
        <p:txBody>
          <a:bodyPr/>
          <a:lstStyle/>
          <a:p>
            <a:r>
              <a:rPr lang="en-US" dirty="0"/>
              <a:t>This IPv6 ACL does the following:</a:t>
            </a:r>
          </a:p>
          <a:p>
            <a:pPr lvl="1"/>
            <a:r>
              <a:rPr lang="en-US" dirty="0"/>
              <a:t>The first statement names the IPv6 access list NO-R3-LAN-ACCESS.</a:t>
            </a:r>
          </a:p>
          <a:p>
            <a:pPr lvl="1"/>
            <a:r>
              <a:rPr lang="en-US" dirty="0"/>
              <a:t>The second statement denies all IPv6 packets from the 2001:DB8:CAFE:30::/64 destined for any IPv6 network. </a:t>
            </a:r>
          </a:p>
          <a:p>
            <a:pPr lvl="1"/>
            <a:r>
              <a:rPr lang="en-US" dirty="0"/>
              <a:t>The third statement allows all other IPv6 packets.</a:t>
            </a:r>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1681" y="4854914"/>
            <a:ext cx="6748645" cy="1529514"/>
          </a:xfrm>
          <a:prstGeom prst="rect">
            <a:avLst/>
          </a:prstGeom>
        </p:spPr>
      </p:pic>
    </p:spTree>
    <p:extLst>
      <p:ext uri="{BB962C8B-B14F-4D97-AF65-F5344CB8AC3E}">
        <p14:creationId xmlns:p14="http://schemas.microsoft.com/office/powerpoint/2010/main" val="4061675223"/>
      </p:ext>
    </p:extLst>
  </p:cSld>
  <p:clrMapOvr>
    <a:masterClrMapping/>
  </p:clrMapOvr>
  <p:transition spd="med">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Configuring IPv6 ACLs </a:t>
            </a:r>
            <a:r>
              <a:rPr lang="en-US" dirty="0" err="1"/>
              <a:t>cont</a:t>
            </a:r>
            <a:r>
              <a:rPr lang="en-US" dirty="0"/>
              <a: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168" y="1699833"/>
            <a:ext cx="6021555" cy="4968670"/>
          </a:xfrm>
          <a:prstGeom prst="rect">
            <a:avLst/>
          </a:prstGeom>
        </p:spPr>
      </p:pic>
    </p:spTree>
    <p:extLst>
      <p:ext uri="{BB962C8B-B14F-4D97-AF65-F5344CB8AC3E}">
        <p14:creationId xmlns:p14="http://schemas.microsoft.com/office/powerpoint/2010/main" val="719053436"/>
      </p:ext>
    </p:extLst>
  </p:cSld>
  <p:clrMapOvr>
    <a:masterClrMapping/>
  </p:clrMapOvr>
  <p:transition spd="med">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3600" dirty="0"/>
              <a:t>Applying an IPv6 ACL to an Interface</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868" y="1939490"/>
            <a:ext cx="8636623" cy="4857310"/>
          </a:xfrm>
          <a:prstGeom prst="rect">
            <a:avLst/>
          </a:prstGeom>
        </p:spPr>
      </p:pic>
    </p:spTree>
    <p:extLst>
      <p:ext uri="{BB962C8B-B14F-4D97-AF65-F5344CB8AC3E}">
        <p14:creationId xmlns:p14="http://schemas.microsoft.com/office/powerpoint/2010/main" val="60671285"/>
      </p:ext>
    </p:extLst>
  </p:cSld>
  <p:clrMapOvr>
    <a:masterClrMapping/>
  </p:clrMapOvr>
  <p:transition spd="med">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IPv6 ACL Examples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378" y="1979761"/>
            <a:ext cx="8022822" cy="4615406"/>
          </a:xfrm>
          <a:prstGeom prst="rect">
            <a:avLst/>
          </a:prstGeom>
        </p:spPr>
      </p:pic>
    </p:spTree>
    <p:extLst>
      <p:ext uri="{BB962C8B-B14F-4D97-AF65-F5344CB8AC3E}">
        <p14:creationId xmlns:p14="http://schemas.microsoft.com/office/powerpoint/2010/main" val="2523750304"/>
      </p:ext>
    </p:extLst>
  </p:cSld>
  <p:clrMapOvr>
    <a:masterClrMapping/>
  </p:clrMapOvr>
  <p:transition spd="med">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209387" y="1683881"/>
            <a:ext cx="8733677" cy="4926405"/>
          </a:xfrm>
        </p:spPr>
        <p:txBody>
          <a:bodyPr>
            <a:normAutofit/>
          </a:bodyPr>
          <a:lstStyle/>
          <a:p>
            <a:r>
              <a:rPr lang="en-US" sz="2000" dirty="0"/>
              <a:t>Router R1 is configured with an IPv6 access list to deny FTP traffic to 2001:DB8:CAFE:11::/64. Ports for both FTP data (port 20) and FTP control (port 21) need to be blocked. </a:t>
            </a:r>
          </a:p>
          <a:p>
            <a:r>
              <a:rPr lang="en-US" sz="2000" dirty="0"/>
              <a:t>Because the filter is applied inbound on the G0/0 interface on R1, only traffic from the 2001:DB8:CAFE:10::/64 network will be denied.</a:t>
            </a:r>
          </a:p>
        </p:txBody>
      </p:sp>
      <p:sp>
        <p:nvSpPr>
          <p:cNvPr id="21505" name="Rectangle 2"/>
          <p:cNvSpPr>
            <a:spLocks noGrp="1" noChangeArrowheads="1"/>
          </p:cNvSpPr>
          <p:nvPr>
            <p:ph type="title"/>
          </p:nvPr>
        </p:nvSpPr>
        <p:spPr>
          <a:xfrm>
            <a:off x="193868" y="394392"/>
            <a:ext cx="8772157" cy="1154490"/>
          </a:xfrm>
        </p:spPr>
        <p:txBody>
          <a:bodyPr/>
          <a:lstStyle/>
          <a:p>
            <a:r>
              <a:rPr lang="en-US" dirty="0"/>
              <a:t>IPv6 ACL Examples </a:t>
            </a:r>
            <a:r>
              <a:rPr lang="en-US" dirty="0" err="1"/>
              <a:t>cont</a:t>
            </a:r>
            <a:r>
              <a:rPr lang="en-US"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9116" y="3939725"/>
            <a:ext cx="6921659" cy="2670561"/>
          </a:xfrm>
          <a:prstGeom prst="rect">
            <a:avLst/>
          </a:prstGeom>
        </p:spPr>
      </p:pic>
    </p:spTree>
    <p:extLst>
      <p:ext uri="{BB962C8B-B14F-4D97-AF65-F5344CB8AC3E}">
        <p14:creationId xmlns:p14="http://schemas.microsoft.com/office/powerpoint/2010/main" val="2520181299"/>
      </p:ext>
    </p:extLst>
  </p:cSld>
  <p:clrMapOvr>
    <a:masterClrMapping/>
  </p:clrMapOvr>
  <p:transition spd="med">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76794" y="1765429"/>
            <a:ext cx="7929155" cy="1336999"/>
          </a:xfrm>
        </p:spPr>
        <p:txBody>
          <a:bodyPr>
            <a:normAutofit fontScale="62500" lnSpcReduction="20000"/>
          </a:bodyPr>
          <a:lstStyle/>
          <a:p>
            <a:pPr marL="228600" lvl="1" indent="0">
              <a:lnSpc>
                <a:spcPct val="120000"/>
              </a:lnSpc>
              <a:buNone/>
            </a:pPr>
            <a:r>
              <a:rPr lang="en-US" dirty="0"/>
              <a:t>1. The first two permit statements allow access from any device to the web server at 2001:DB8:CAFE:10::10. </a:t>
            </a:r>
          </a:p>
          <a:p>
            <a:pPr marL="228600" lvl="1" indent="0">
              <a:lnSpc>
                <a:spcPct val="120000"/>
              </a:lnSpc>
              <a:buNone/>
            </a:pPr>
            <a:r>
              <a:rPr lang="en-US" dirty="0"/>
              <a:t>2. All other devices are denied access to network 2001:DB8:CAFE:10::/64.</a:t>
            </a:r>
          </a:p>
          <a:p>
            <a:pPr marL="228600" lvl="1" indent="0">
              <a:lnSpc>
                <a:spcPct val="120000"/>
              </a:lnSpc>
              <a:buNone/>
            </a:pPr>
            <a:r>
              <a:rPr lang="en-US" dirty="0"/>
              <a:t>3. PC3 at 2001:DB8:CAFE:30::12 is permitted Telnet access to PC2 which has the IPv6 address 2001:DB8:CAFE:11::11.</a:t>
            </a:r>
          </a:p>
        </p:txBody>
      </p:sp>
      <p:sp>
        <p:nvSpPr>
          <p:cNvPr id="21505" name="Rectangle 2"/>
          <p:cNvSpPr>
            <a:spLocks noGrp="1" noChangeArrowheads="1"/>
          </p:cNvSpPr>
          <p:nvPr>
            <p:ph type="title"/>
          </p:nvPr>
        </p:nvSpPr>
        <p:spPr>
          <a:xfrm>
            <a:off x="193868" y="394392"/>
            <a:ext cx="8772157" cy="1154490"/>
          </a:xfrm>
        </p:spPr>
        <p:txBody>
          <a:bodyPr/>
          <a:lstStyle/>
          <a:p>
            <a:r>
              <a:rPr lang="en-US" dirty="0"/>
              <a:t>IPv6 ACL Examples </a:t>
            </a:r>
            <a:r>
              <a:rPr lang="en-US" dirty="0" err="1"/>
              <a:t>cont</a:t>
            </a:r>
            <a:r>
              <a:rPr lang="en-US" dirty="0"/>
              <a:t>…</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519236" y="3285309"/>
            <a:ext cx="6105525" cy="3297585"/>
          </a:xfrm>
          <a:prstGeom prst="rect">
            <a:avLst/>
          </a:prstGeom>
        </p:spPr>
      </p:pic>
    </p:spTree>
    <p:extLst>
      <p:ext uri="{BB962C8B-B14F-4D97-AF65-F5344CB8AC3E}">
        <p14:creationId xmlns:p14="http://schemas.microsoft.com/office/powerpoint/2010/main" val="1083515912"/>
      </p:ext>
    </p:extLst>
  </p:cSld>
  <p:clrMapOvr>
    <a:masterClrMapping/>
  </p:clrMapOvr>
  <p:transition spd="med">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300789" y="1936427"/>
            <a:ext cx="8665236" cy="1131508"/>
          </a:xfrm>
        </p:spPr>
        <p:txBody>
          <a:bodyPr>
            <a:normAutofit fontScale="77500" lnSpcReduction="20000"/>
          </a:bodyPr>
          <a:lstStyle/>
          <a:p>
            <a:pPr marL="228600" lvl="1" indent="0">
              <a:buNone/>
            </a:pPr>
            <a:r>
              <a:rPr lang="en-US" dirty="0"/>
              <a:t>4. All other devices are denied Telnet access to PC2.</a:t>
            </a:r>
          </a:p>
          <a:p>
            <a:pPr marL="228600" lvl="1" indent="0">
              <a:buNone/>
            </a:pPr>
            <a:r>
              <a:rPr lang="en-US" dirty="0"/>
              <a:t>5. All other IPv6 traffic is permitted to all other destinations.</a:t>
            </a:r>
          </a:p>
          <a:p>
            <a:pPr marL="228600" lvl="1" indent="0">
              <a:buNone/>
            </a:pPr>
            <a:r>
              <a:rPr lang="en-US" dirty="0"/>
              <a:t>6. The IPv6 access list is applied to interface G0/0 in the inbound direction, so only the 2001:DB8:CAFE:30::/64 network is affected.</a:t>
            </a:r>
          </a:p>
        </p:txBody>
      </p:sp>
      <p:sp>
        <p:nvSpPr>
          <p:cNvPr id="21505" name="Rectangle 2"/>
          <p:cNvSpPr>
            <a:spLocks noGrp="1" noChangeArrowheads="1"/>
          </p:cNvSpPr>
          <p:nvPr>
            <p:ph type="title"/>
          </p:nvPr>
        </p:nvSpPr>
        <p:spPr>
          <a:xfrm>
            <a:off x="193868" y="394392"/>
            <a:ext cx="8772157" cy="1154490"/>
          </a:xfrm>
        </p:spPr>
        <p:txBody>
          <a:bodyPr/>
          <a:lstStyle/>
          <a:p>
            <a:r>
              <a:rPr lang="en-US" dirty="0"/>
              <a:t>IPv6 ACL Examples </a:t>
            </a:r>
            <a:r>
              <a:rPr lang="en-US" dirty="0" err="1"/>
              <a:t>cont</a:t>
            </a:r>
            <a:r>
              <a:rPr lang="en-US" dirty="0"/>
              <a:t>…</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252647" y="3429000"/>
            <a:ext cx="6105525" cy="3123928"/>
          </a:xfrm>
          <a:prstGeom prst="rect">
            <a:avLst/>
          </a:prstGeom>
        </p:spPr>
      </p:pic>
    </p:spTree>
    <p:extLst>
      <p:ext uri="{BB962C8B-B14F-4D97-AF65-F5344CB8AC3E}">
        <p14:creationId xmlns:p14="http://schemas.microsoft.com/office/powerpoint/2010/main" val="3487263424"/>
      </p:ext>
    </p:extLst>
  </p:cSld>
  <p:clrMapOvr>
    <a:masterClrMapping/>
  </p:clrMapOvr>
  <p:transition spd="med">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Verifying IPv6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2623" y="2270459"/>
            <a:ext cx="7434646" cy="3877678"/>
          </a:xfrm>
          <a:prstGeom prst="rect">
            <a:avLst/>
          </a:prstGeom>
        </p:spPr>
      </p:pic>
    </p:spTree>
    <p:extLst>
      <p:ext uri="{BB962C8B-B14F-4D97-AF65-F5344CB8AC3E}">
        <p14:creationId xmlns:p14="http://schemas.microsoft.com/office/powerpoint/2010/main" val="1090348857"/>
      </p:ext>
    </p:extLst>
  </p:cSld>
  <p:clrMapOvr>
    <a:masterClrMapping/>
  </p:clrMapOvr>
  <p:transition spd="med">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br>
              <a:rPr lang="en-US" sz="1800" dirty="0"/>
            </a:br>
            <a:r>
              <a:rPr lang="en-US" dirty="0"/>
              <a:t>Verifying IPv6 ACLs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249" y="2349666"/>
            <a:ext cx="7807394" cy="4003008"/>
          </a:xfrm>
          <a:prstGeom prst="rect">
            <a:avLst/>
          </a:prstGeom>
        </p:spPr>
      </p:pic>
    </p:spTree>
    <p:extLst>
      <p:ext uri="{BB962C8B-B14F-4D97-AF65-F5344CB8AC3E}">
        <p14:creationId xmlns:p14="http://schemas.microsoft.com/office/powerpoint/2010/main" val="1393688720"/>
      </p:ext>
    </p:extLst>
  </p:cSld>
  <p:clrMapOvr>
    <a:masterClrMapping/>
  </p:clrMapOvr>
  <p:transition spd="med">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br>
              <a:rPr lang="en-US" sz="1800" dirty="0"/>
            </a:br>
            <a:r>
              <a:rPr lang="en-US" dirty="0"/>
              <a:t>Verifying IPv6 ACLs </a:t>
            </a:r>
            <a:r>
              <a:rPr lang="en-US" dirty="0" err="1"/>
              <a:t>cont</a:t>
            </a:r>
            <a:r>
              <a:rPr lang="en-US"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92" y="2359191"/>
            <a:ext cx="7728308" cy="3909261"/>
          </a:xfrm>
          <a:prstGeom prst="rect">
            <a:avLst/>
          </a:prstGeom>
        </p:spPr>
      </p:pic>
    </p:spTree>
    <p:extLst>
      <p:ext uri="{BB962C8B-B14F-4D97-AF65-F5344CB8AC3E}">
        <p14:creationId xmlns:p14="http://schemas.microsoft.com/office/powerpoint/2010/main" val="2347999411"/>
      </p:ext>
    </p:extLst>
  </p:cSld>
  <p:clrMapOvr>
    <a:masterClrMapping/>
  </p:clrMapOvr>
  <p:transition spd="med">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577340" y="1951763"/>
            <a:ext cx="5989319" cy="1481138"/>
          </a:xfrm>
        </p:spPr>
        <p:txBody>
          <a:bodyPr/>
          <a:lstStyle/>
          <a:p>
            <a:pPr eaLnBrk="1" hangingPunct="1"/>
            <a:r>
              <a:rPr lang="en-US" sz="4000" dirty="0"/>
              <a:t>4.4 Troubleshoot ACLs</a:t>
            </a:r>
          </a:p>
        </p:txBody>
      </p:sp>
    </p:spTree>
    <p:extLst>
      <p:ext uri="{BB962C8B-B14F-4D97-AF65-F5344CB8AC3E}">
        <p14:creationId xmlns:p14="http://schemas.microsoft.com/office/powerpoint/2010/main" val="750223734"/>
      </p:ext>
    </p:extLst>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Inbound and Outbound ACL Logic</a:t>
            </a:r>
          </a:p>
        </p:txBody>
      </p:sp>
      <p:pic>
        <p:nvPicPr>
          <p:cNvPr id="4" name="Pictur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2856301"/>
            <a:ext cx="9144000" cy="269284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59028" y="2064479"/>
            <a:ext cx="2162175" cy="276225"/>
          </a:xfrm>
          <a:prstGeom prst="rect">
            <a:avLst/>
          </a:prstGeom>
        </p:spPr>
      </p:pic>
    </p:spTree>
    <p:extLst>
      <p:ext uri="{BB962C8B-B14F-4D97-AF65-F5344CB8AC3E}">
        <p14:creationId xmlns:p14="http://schemas.microsoft.com/office/powerpoint/2010/main" val="3069764156"/>
      </p:ext>
    </p:extLst>
  </p:cSld>
  <p:clrMapOvr>
    <a:masterClrMapping/>
  </p:clrMapOvr>
  <p:transition spd="med">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Inbound and Outbound ACL Logic</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946" y="2630865"/>
            <a:ext cx="9144000" cy="2809609"/>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1539" y="1946998"/>
            <a:ext cx="2276475" cy="285750"/>
          </a:xfrm>
          <a:prstGeom prst="rect">
            <a:avLst/>
          </a:prstGeom>
        </p:spPr>
      </p:pic>
    </p:spTree>
    <p:extLst>
      <p:ext uri="{BB962C8B-B14F-4D97-AF65-F5344CB8AC3E}">
        <p14:creationId xmlns:p14="http://schemas.microsoft.com/office/powerpoint/2010/main" val="4143685585"/>
      </p:ext>
    </p:extLst>
  </p:cSld>
  <p:clrMapOvr>
    <a:masterClrMapping/>
  </p:clrMapOvr>
  <p:transition spd="med">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dirty="0"/>
              <a:t>ACL Logic Operations</a:t>
            </a:r>
          </a:p>
        </p:txBody>
      </p:sp>
      <p:sp>
        <p:nvSpPr>
          <p:cNvPr id="5" name="TextBox 4"/>
          <p:cNvSpPr txBox="1"/>
          <p:nvPr/>
        </p:nvSpPr>
        <p:spPr>
          <a:xfrm>
            <a:off x="198120" y="1613091"/>
            <a:ext cx="8549640" cy="4696670"/>
          </a:xfrm>
          <a:prstGeom prst="rect">
            <a:avLst/>
          </a:prstGeom>
          <a:noFill/>
        </p:spPr>
        <p:txBody>
          <a:bodyPr wrap="square" rtlCol="0">
            <a:spAutoFit/>
          </a:bodyPr>
          <a:lstStyle/>
          <a:p>
            <a:pPr marL="236538" indent="-236538" algn="l" defTabSz="814388">
              <a:lnSpc>
                <a:spcPct val="95000"/>
              </a:lnSpc>
              <a:spcBef>
                <a:spcPct val="50000"/>
              </a:spcBef>
              <a:buClr>
                <a:srgbClr val="708CA1"/>
              </a:buClr>
              <a:buFont typeface="Wingdings" charset="0"/>
              <a:buChar char="§"/>
            </a:pPr>
            <a:r>
              <a:rPr lang="en-US" sz="1600" dirty="0">
                <a:latin typeface="+mn-lt"/>
              </a:rPr>
              <a:t>As a frame enters an interface, the router checks to see whether the destination Layer 2 address matches its interface Layer 2 address, or whether the frame is a broadcast frame.</a:t>
            </a:r>
          </a:p>
          <a:p>
            <a:pPr marL="236538" indent="-236538" algn="l" defTabSz="814388">
              <a:lnSpc>
                <a:spcPct val="95000"/>
              </a:lnSpc>
              <a:spcBef>
                <a:spcPct val="50000"/>
              </a:spcBef>
              <a:buClr>
                <a:srgbClr val="708CA1"/>
              </a:buClr>
              <a:buFont typeface="Wingdings" charset="0"/>
              <a:buChar char="§"/>
            </a:pPr>
            <a:r>
              <a:rPr lang="en-US" sz="1600" dirty="0">
                <a:latin typeface="+mn-lt"/>
              </a:rPr>
              <a:t>If the frame address is accepted, the frame information is stripped off and the router checks for an ACL on the inbound interface. </a:t>
            </a:r>
          </a:p>
          <a:p>
            <a:pPr marL="236538" indent="-236538" algn="l" defTabSz="814388">
              <a:lnSpc>
                <a:spcPct val="95000"/>
              </a:lnSpc>
              <a:spcBef>
                <a:spcPct val="50000"/>
              </a:spcBef>
              <a:buClr>
                <a:srgbClr val="708CA1"/>
              </a:buClr>
              <a:buFont typeface="Wingdings" charset="0"/>
              <a:buChar char="§"/>
            </a:pPr>
            <a:r>
              <a:rPr lang="en-US" sz="1600" dirty="0">
                <a:latin typeface="+mn-lt"/>
              </a:rPr>
              <a:t>If an ACL exists, the packet is tested against the statements in the list.</a:t>
            </a:r>
          </a:p>
          <a:p>
            <a:pPr marL="236538" indent="-236538" algn="l" defTabSz="814388">
              <a:lnSpc>
                <a:spcPct val="95000"/>
              </a:lnSpc>
              <a:spcBef>
                <a:spcPct val="50000"/>
              </a:spcBef>
              <a:buClr>
                <a:srgbClr val="708CA1"/>
              </a:buClr>
              <a:buFont typeface="Wingdings" charset="0"/>
              <a:buChar char="§"/>
            </a:pPr>
            <a:r>
              <a:rPr lang="en-US" sz="1600" dirty="0">
                <a:latin typeface="+mn-lt"/>
              </a:rPr>
              <a:t>If the packet matches a statement, the packet is either permitted or denied. </a:t>
            </a:r>
          </a:p>
          <a:p>
            <a:pPr marL="236538" indent="-236538" algn="l" defTabSz="814388">
              <a:lnSpc>
                <a:spcPct val="95000"/>
              </a:lnSpc>
              <a:spcBef>
                <a:spcPct val="50000"/>
              </a:spcBef>
              <a:buClr>
                <a:srgbClr val="708CA1"/>
              </a:buClr>
              <a:buFont typeface="Wingdings" charset="0"/>
              <a:buChar char="§"/>
            </a:pPr>
            <a:r>
              <a:rPr lang="en-US" sz="1600" dirty="0">
                <a:latin typeface="+mn-lt"/>
              </a:rPr>
              <a:t>If the packet is accepted, it is then checked against routing table entries to determine the destination interface. </a:t>
            </a:r>
          </a:p>
          <a:p>
            <a:pPr marL="236538" indent="-236538" algn="l" defTabSz="814388">
              <a:lnSpc>
                <a:spcPct val="95000"/>
              </a:lnSpc>
              <a:spcBef>
                <a:spcPct val="50000"/>
              </a:spcBef>
              <a:buClr>
                <a:srgbClr val="708CA1"/>
              </a:buClr>
              <a:buFont typeface="Wingdings" charset="0"/>
              <a:buChar char="§"/>
            </a:pPr>
            <a:r>
              <a:rPr lang="en-US" sz="1600" dirty="0">
                <a:latin typeface="+mn-lt"/>
              </a:rPr>
              <a:t>If a routing table entry exists for the destination, the packet is then switched to the outgoing interface, otherwise the packet is dropped.</a:t>
            </a:r>
          </a:p>
          <a:p>
            <a:pPr marL="236538" indent="-236538" algn="l" defTabSz="814388">
              <a:lnSpc>
                <a:spcPct val="95000"/>
              </a:lnSpc>
              <a:spcBef>
                <a:spcPct val="50000"/>
              </a:spcBef>
              <a:buClr>
                <a:srgbClr val="708CA1"/>
              </a:buClr>
              <a:buFont typeface="Wingdings" charset="0"/>
              <a:buChar char="§"/>
            </a:pPr>
            <a:r>
              <a:rPr lang="en-US" sz="1600" dirty="0">
                <a:latin typeface="+mn-lt"/>
              </a:rPr>
              <a:t>Next, the router checks whether the outgoing interface has an ACL. If an ACL exists, the packet is tested against the statements in the list. If the packet matches a statement, it is either permitted or denied.</a:t>
            </a:r>
          </a:p>
          <a:p>
            <a:pPr marL="236538" indent="-236538" algn="l" defTabSz="814388">
              <a:lnSpc>
                <a:spcPct val="95000"/>
              </a:lnSpc>
              <a:spcBef>
                <a:spcPct val="50000"/>
              </a:spcBef>
              <a:buClr>
                <a:srgbClr val="708CA1"/>
              </a:buClr>
              <a:buFont typeface="Wingdings" charset="0"/>
              <a:buChar char="§"/>
            </a:pPr>
            <a:r>
              <a:rPr lang="en-US" sz="1600" dirty="0">
                <a:latin typeface="+mn-lt"/>
              </a:rPr>
              <a:t>If there is no ACL or the packet is permitted, the packet is encapsulated in the new Layer 2 protocol and forwarded out the interface to the next device.</a:t>
            </a:r>
          </a:p>
        </p:txBody>
      </p:sp>
    </p:spTree>
    <p:extLst>
      <p:ext uri="{BB962C8B-B14F-4D97-AF65-F5344CB8AC3E}">
        <p14:creationId xmlns:p14="http://schemas.microsoft.com/office/powerpoint/2010/main" val="2245722368"/>
      </p:ext>
    </p:extLst>
  </p:cSld>
  <p:clrMapOvr>
    <a:masterClrMapping/>
  </p:clrMapOvr>
  <p:transition spd="med">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55388" y="636055"/>
            <a:ext cx="8772157" cy="1016396"/>
          </a:xfrm>
        </p:spPr>
        <p:txBody>
          <a:bodyPr/>
          <a:lstStyle/>
          <a:p>
            <a:r>
              <a:rPr lang="en-US" sz="3600" dirty="0"/>
              <a:t>Troubleshooting IPv4 ACLs- Example 1</a:t>
            </a: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96959" y="2756263"/>
            <a:ext cx="7282418" cy="3989022"/>
          </a:xfrm>
          <a:prstGeom prst="rect">
            <a:avLst/>
          </a:prstGeom>
        </p:spPr>
      </p:pic>
      <p:sp>
        <p:nvSpPr>
          <p:cNvPr id="7" name="Content Placeholder 2"/>
          <p:cNvSpPr>
            <a:spLocks noGrp="1"/>
          </p:cNvSpPr>
          <p:nvPr>
            <p:ph idx="1"/>
          </p:nvPr>
        </p:nvSpPr>
        <p:spPr>
          <a:xfrm>
            <a:off x="209387" y="1854926"/>
            <a:ext cx="8733677" cy="4755360"/>
          </a:xfrm>
        </p:spPr>
        <p:txBody>
          <a:bodyPr/>
          <a:lstStyle/>
          <a:p>
            <a:r>
              <a:rPr lang="en-US" dirty="0"/>
              <a:t>Host 192.168.10.10 has no Telnet connectivity with 192.168.30.12.</a:t>
            </a:r>
          </a:p>
        </p:txBody>
      </p:sp>
    </p:spTree>
    <p:extLst>
      <p:ext uri="{BB962C8B-B14F-4D97-AF65-F5344CB8AC3E}">
        <p14:creationId xmlns:p14="http://schemas.microsoft.com/office/powerpoint/2010/main" val="3629637190"/>
      </p:ext>
    </p:extLst>
  </p:cSld>
  <p:clrMapOvr>
    <a:masterClrMapping/>
  </p:clrMapOvr>
  <p:transition spd="med">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933303"/>
            <a:ext cx="8733677" cy="4676983"/>
          </a:xfrm>
        </p:spPr>
        <p:txBody>
          <a:bodyPr/>
          <a:lstStyle/>
          <a:p>
            <a:r>
              <a:rPr lang="en-US" dirty="0"/>
              <a:t>The 192.168.10.0/24 network cannot use TFTP to connect to the 192.168.30.0/24 network.</a:t>
            </a:r>
          </a:p>
        </p:txBody>
      </p:sp>
      <p:sp>
        <p:nvSpPr>
          <p:cNvPr id="21505" name="Rectangle 2"/>
          <p:cNvSpPr>
            <a:spLocks noGrp="1" noChangeArrowheads="1"/>
          </p:cNvSpPr>
          <p:nvPr>
            <p:ph type="title"/>
          </p:nvPr>
        </p:nvSpPr>
        <p:spPr>
          <a:xfrm>
            <a:off x="193868" y="394392"/>
            <a:ext cx="8772157" cy="1154490"/>
          </a:xfrm>
        </p:spPr>
        <p:txBody>
          <a:bodyPr/>
          <a:lstStyle/>
          <a:p>
            <a:r>
              <a:rPr lang="en-US" sz="3600" dirty="0"/>
              <a:t>Troubleshooting IPv4 ACLs- Example 2</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981222" y="2971799"/>
            <a:ext cx="7026309" cy="3773485"/>
          </a:xfrm>
          <a:prstGeom prst="rect">
            <a:avLst/>
          </a:prstGeom>
        </p:spPr>
      </p:pic>
    </p:spTree>
    <p:extLst>
      <p:ext uri="{BB962C8B-B14F-4D97-AF65-F5344CB8AC3E}">
        <p14:creationId xmlns:p14="http://schemas.microsoft.com/office/powerpoint/2010/main" val="2733277705"/>
      </p:ext>
    </p:extLst>
  </p:cSld>
  <p:clrMapOvr>
    <a:masterClrMapping/>
  </p:clrMapOvr>
  <p:transition spd="med">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2090057"/>
            <a:ext cx="8733677" cy="4520229"/>
          </a:xfrm>
        </p:spPr>
        <p:txBody>
          <a:bodyPr/>
          <a:lstStyle/>
          <a:p>
            <a:r>
              <a:rPr lang="en-US" dirty="0"/>
              <a:t>The 192.168.11.0/24 network can use Telnet to connect to 192.168.30.0/24, but this connection should not be allowed.</a:t>
            </a:r>
          </a:p>
        </p:txBody>
      </p:sp>
      <p:sp>
        <p:nvSpPr>
          <p:cNvPr id="21505" name="Rectangle 2"/>
          <p:cNvSpPr>
            <a:spLocks noGrp="1" noChangeArrowheads="1"/>
          </p:cNvSpPr>
          <p:nvPr>
            <p:ph type="title"/>
          </p:nvPr>
        </p:nvSpPr>
        <p:spPr>
          <a:xfrm>
            <a:off x="193868" y="394392"/>
            <a:ext cx="8772157" cy="1154490"/>
          </a:xfrm>
        </p:spPr>
        <p:txBody>
          <a:bodyPr/>
          <a:lstStyle/>
          <a:p>
            <a:r>
              <a:rPr lang="en-US" sz="3600" dirty="0"/>
              <a:t>Troubleshooting IPv4 ACLs- Example 3</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214846" y="3206931"/>
            <a:ext cx="6616337" cy="3538354"/>
          </a:xfrm>
          <a:prstGeom prst="rect">
            <a:avLst/>
          </a:prstGeom>
        </p:spPr>
      </p:pic>
    </p:spTree>
    <p:extLst>
      <p:ext uri="{BB962C8B-B14F-4D97-AF65-F5344CB8AC3E}">
        <p14:creationId xmlns:p14="http://schemas.microsoft.com/office/powerpoint/2010/main" val="2242161533"/>
      </p:ext>
    </p:extLst>
  </p:cSld>
  <p:clrMapOvr>
    <a:masterClrMapping/>
  </p:clrMapOvr>
  <p:transition spd="med">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83881"/>
            <a:ext cx="8733677" cy="4926405"/>
          </a:xfrm>
        </p:spPr>
        <p:txBody>
          <a:bodyPr/>
          <a:lstStyle/>
          <a:p>
            <a:r>
              <a:rPr lang="en-US" dirty="0"/>
              <a:t>Host 192.168.30.12 is able to Telnet to connect to 192.168.31.12, but this connection should not be allowed.</a:t>
            </a:r>
          </a:p>
        </p:txBody>
      </p:sp>
      <p:sp>
        <p:nvSpPr>
          <p:cNvPr id="21505" name="Rectangle 2"/>
          <p:cNvSpPr>
            <a:spLocks noGrp="1" noChangeArrowheads="1"/>
          </p:cNvSpPr>
          <p:nvPr>
            <p:ph type="title"/>
          </p:nvPr>
        </p:nvSpPr>
        <p:spPr>
          <a:xfrm>
            <a:off x="193868" y="394392"/>
            <a:ext cx="8772157" cy="1154490"/>
          </a:xfrm>
        </p:spPr>
        <p:txBody>
          <a:bodyPr/>
          <a:lstStyle/>
          <a:p>
            <a:r>
              <a:rPr lang="en-US" sz="3600" dirty="0"/>
              <a:t>Troubleshooting IPv4 ACLs- Example 4</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60466" y="2952206"/>
            <a:ext cx="7190311" cy="3707841"/>
          </a:xfrm>
          <a:prstGeom prst="rect">
            <a:avLst/>
          </a:prstGeom>
        </p:spPr>
      </p:pic>
    </p:spTree>
    <p:extLst>
      <p:ext uri="{BB962C8B-B14F-4D97-AF65-F5344CB8AC3E}">
        <p14:creationId xmlns:p14="http://schemas.microsoft.com/office/powerpoint/2010/main" val="4138354682"/>
      </p:ext>
    </p:extLst>
  </p:cSld>
  <p:clrMapOvr>
    <a:masterClrMapping/>
  </p:clrMapOvr>
  <p:transition spd="med">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83881"/>
            <a:ext cx="8733677" cy="4926405"/>
          </a:xfrm>
        </p:spPr>
        <p:txBody>
          <a:bodyPr/>
          <a:lstStyle/>
          <a:p>
            <a:r>
              <a:rPr lang="en-US" dirty="0"/>
              <a:t>Host 192.168.30.12 can use Telnet to connect to 192.168.31.12, but this connection should not be allowed. </a:t>
            </a:r>
          </a:p>
        </p:txBody>
      </p:sp>
      <p:sp>
        <p:nvSpPr>
          <p:cNvPr id="21505" name="Rectangle 2"/>
          <p:cNvSpPr>
            <a:spLocks noGrp="1" noChangeArrowheads="1"/>
          </p:cNvSpPr>
          <p:nvPr>
            <p:ph type="title"/>
          </p:nvPr>
        </p:nvSpPr>
        <p:spPr>
          <a:xfrm>
            <a:off x="193868" y="394392"/>
            <a:ext cx="8772157" cy="1154490"/>
          </a:xfrm>
        </p:spPr>
        <p:txBody>
          <a:bodyPr/>
          <a:lstStyle/>
          <a:p>
            <a:r>
              <a:rPr lang="en-US" sz="3600" dirty="0"/>
              <a:t>Troubleshooting IPv4 ACLs- Example 5</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816930" y="3034608"/>
            <a:ext cx="7451859" cy="3429000"/>
          </a:xfrm>
          <a:prstGeom prst="rect">
            <a:avLst/>
          </a:prstGeom>
        </p:spPr>
      </p:pic>
    </p:spTree>
    <p:extLst>
      <p:ext uri="{BB962C8B-B14F-4D97-AF65-F5344CB8AC3E}">
        <p14:creationId xmlns:p14="http://schemas.microsoft.com/office/powerpoint/2010/main" val="1843828751"/>
      </p:ext>
    </p:extLst>
  </p:cSld>
  <p:clrMapOvr>
    <a:masterClrMapping/>
  </p:clrMapOvr>
  <p:transition spd="med">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840635"/>
            <a:ext cx="8733677" cy="4926405"/>
          </a:xfrm>
        </p:spPr>
        <p:txBody>
          <a:bodyPr/>
          <a:lstStyle/>
          <a:p>
            <a:r>
              <a:rPr lang="en-US" dirty="0"/>
              <a:t>R1 is configured with an IPv6 ACL to deny FTP access from the :10 network to the :11 network, but PC1 is still able to connect to the FTP server running on PC2. </a:t>
            </a:r>
          </a:p>
        </p:txBody>
      </p:sp>
      <p:sp>
        <p:nvSpPr>
          <p:cNvPr id="21505" name="Rectangle 2"/>
          <p:cNvSpPr>
            <a:spLocks noGrp="1" noChangeArrowheads="1"/>
          </p:cNvSpPr>
          <p:nvPr>
            <p:ph type="title"/>
          </p:nvPr>
        </p:nvSpPr>
        <p:spPr>
          <a:xfrm>
            <a:off x="193868" y="394392"/>
            <a:ext cx="8772157" cy="1154490"/>
          </a:xfrm>
        </p:spPr>
        <p:txBody>
          <a:bodyPr/>
          <a:lstStyle/>
          <a:p>
            <a:r>
              <a:rPr lang="en-US" sz="3600" dirty="0"/>
              <a:t>Troubleshooting IPv6 ACLs- Example 1</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257049" y="3082835"/>
            <a:ext cx="6365128" cy="3597136"/>
          </a:xfrm>
          <a:prstGeom prst="rect">
            <a:avLst/>
          </a:prstGeom>
        </p:spPr>
      </p:pic>
    </p:spTree>
    <p:extLst>
      <p:ext uri="{BB962C8B-B14F-4D97-AF65-F5344CB8AC3E}">
        <p14:creationId xmlns:p14="http://schemas.microsoft.com/office/powerpoint/2010/main" val="1502685100"/>
      </p:ext>
    </p:extLst>
  </p:cSld>
  <p:clrMapOvr>
    <a:masterClrMapping/>
  </p:clrMapOvr>
  <p:transition spd="med">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976690"/>
            <a:ext cx="8772157" cy="1154490"/>
          </a:xfrm>
        </p:spPr>
        <p:txBody>
          <a:bodyPr/>
          <a:lstStyle/>
          <a:p>
            <a:r>
              <a:rPr lang="en-US" sz="3600" dirty="0"/>
              <a:t>Troubleshooting IPv6 ACLs- </a:t>
            </a:r>
            <a:br>
              <a:rPr lang="en-US" sz="3600" dirty="0"/>
            </a:br>
            <a:r>
              <a:rPr lang="en-US" sz="3600" dirty="0"/>
              <a:t>Example 1 </a:t>
            </a:r>
            <a:r>
              <a:rPr lang="en-US" sz="3600" dirty="0" err="1"/>
              <a:t>cont</a:t>
            </a:r>
            <a:r>
              <a:rPr lang="en-US" sz="3600"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402" y="2266406"/>
            <a:ext cx="6687088" cy="4450918"/>
          </a:xfrm>
          <a:prstGeom prst="rect">
            <a:avLst/>
          </a:prstGeom>
        </p:spPr>
      </p:pic>
    </p:spTree>
    <p:extLst>
      <p:ext uri="{BB962C8B-B14F-4D97-AF65-F5344CB8AC3E}">
        <p14:creationId xmlns:p14="http://schemas.microsoft.com/office/powerpoint/2010/main" val="1690900669"/>
      </p:ext>
    </p:extLst>
  </p:cSld>
  <p:clrMapOvr>
    <a:masterClrMapping/>
  </p:clrMapOvr>
  <p:transition spd="med">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885250"/>
            <a:ext cx="8772157" cy="1154490"/>
          </a:xfrm>
        </p:spPr>
        <p:txBody>
          <a:bodyPr/>
          <a:lstStyle/>
          <a:p>
            <a:r>
              <a:rPr lang="en-US" sz="3600" dirty="0"/>
              <a:t>Troubleshooting IPv6 ACLs- </a:t>
            </a:r>
            <a:br>
              <a:rPr lang="en-US" sz="3600" dirty="0"/>
            </a:br>
            <a:r>
              <a:rPr lang="en-US" sz="3600" dirty="0"/>
              <a:t>Example 1 </a:t>
            </a:r>
            <a:r>
              <a:rPr lang="en-US" sz="3600" dirty="0" err="1"/>
              <a:t>cont</a:t>
            </a:r>
            <a:r>
              <a:rPr lang="en-US" sz="3600"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0072" y="2442754"/>
            <a:ext cx="6759747" cy="4322528"/>
          </a:xfrm>
          <a:prstGeom prst="rect">
            <a:avLst/>
          </a:prstGeom>
        </p:spPr>
      </p:pic>
    </p:spTree>
    <p:extLst>
      <p:ext uri="{BB962C8B-B14F-4D97-AF65-F5344CB8AC3E}">
        <p14:creationId xmlns:p14="http://schemas.microsoft.com/office/powerpoint/2010/main" val="3046988598"/>
      </p:ext>
    </p:extLst>
  </p:cSld>
  <p:clrMapOvr>
    <a:masterClrMapping/>
  </p:clrMapOvr>
  <p:transition spd="med">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832345"/>
            <a:ext cx="8733677" cy="4679244"/>
          </a:xfrm>
        </p:spPr>
        <p:txBody>
          <a:bodyPr>
            <a:normAutofit/>
          </a:bodyPr>
          <a:lstStyle/>
          <a:p>
            <a:r>
              <a:rPr lang="en-US" sz="1800" dirty="0"/>
              <a:t>R3 is configured with IPv6 ACL RESTRICTED-ACCESS that should enforce the following policy for the R3 LAN:</a:t>
            </a:r>
          </a:p>
          <a:p>
            <a:r>
              <a:rPr lang="en-US" sz="1800" dirty="0"/>
              <a:t>However, after configuring the ACL, PC3 cannot reach the 10 network or the 11 network, and it cannot SSH into the host at 2001:DB8:CAFE:11::11.</a:t>
            </a:r>
          </a:p>
        </p:txBody>
      </p:sp>
      <p:sp>
        <p:nvSpPr>
          <p:cNvPr id="21505" name="Rectangle 2"/>
          <p:cNvSpPr>
            <a:spLocks noGrp="1" noChangeArrowheads="1"/>
          </p:cNvSpPr>
          <p:nvPr>
            <p:ph type="title"/>
          </p:nvPr>
        </p:nvSpPr>
        <p:spPr>
          <a:xfrm>
            <a:off x="193868" y="385599"/>
            <a:ext cx="8772157" cy="1154490"/>
          </a:xfrm>
        </p:spPr>
        <p:txBody>
          <a:bodyPr/>
          <a:lstStyle/>
          <a:p>
            <a:r>
              <a:rPr lang="en-US" sz="3600" dirty="0"/>
              <a:t>Troubleshooting IPv6 ACLs- Example 2</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44216" y="3429000"/>
            <a:ext cx="4892915" cy="3366326"/>
          </a:xfrm>
          <a:prstGeom prst="rect">
            <a:avLst/>
          </a:prstGeom>
        </p:spPr>
      </p:pic>
    </p:spTree>
    <p:extLst>
      <p:ext uri="{BB962C8B-B14F-4D97-AF65-F5344CB8AC3E}">
        <p14:creationId xmlns:p14="http://schemas.microsoft.com/office/powerpoint/2010/main" val="3872713819"/>
      </p:ext>
    </p:extLst>
  </p:cSld>
  <p:clrMapOvr>
    <a:masterClrMapping/>
  </p:clrMapOvr>
  <p:transition spd="med">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39587" y="1023982"/>
            <a:ext cx="8772157" cy="1154490"/>
          </a:xfrm>
        </p:spPr>
        <p:txBody>
          <a:bodyPr/>
          <a:lstStyle/>
          <a:p>
            <a:r>
              <a:rPr lang="en-US" sz="3600" dirty="0"/>
              <a:t>Troubleshooting IPv6 ACLs- </a:t>
            </a:r>
            <a:br>
              <a:rPr lang="en-US" sz="3600" dirty="0"/>
            </a:br>
            <a:r>
              <a:rPr lang="en-US" sz="3600" dirty="0"/>
              <a:t>Example 2 </a:t>
            </a:r>
            <a:r>
              <a:rPr lang="en-US" sz="3600" dirty="0" err="1"/>
              <a:t>cont</a:t>
            </a:r>
            <a:r>
              <a:rPr lang="en-US" sz="3600" dirty="0"/>
              <a:t>…</a:t>
            </a:r>
          </a:p>
        </p:txBody>
      </p:sp>
      <p:pic>
        <p:nvPicPr>
          <p:cNvPr id="4" name="Pictur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358591" y="2168433"/>
            <a:ext cx="6534150" cy="4456369"/>
          </a:xfrm>
          <a:prstGeom prst="rect">
            <a:avLst/>
          </a:prstGeom>
        </p:spPr>
      </p:pic>
    </p:spTree>
    <p:extLst>
      <p:ext uri="{BB962C8B-B14F-4D97-AF65-F5344CB8AC3E}">
        <p14:creationId xmlns:p14="http://schemas.microsoft.com/office/powerpoint/2010/main" val="3956856917"/>
      </p:ext>
    </p:extLst>
  </p:cSld>
  <p:clrMapOvr>
    <a:masterClrMapping/>
  </p:clrMapOvr>
  <p:transition spd="med">
    <p:wipe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952365"/>
            <a:ext cx="8772157" cy="1154490"/>
          </a:xfrm>
        </p:spPr>
        <p:txBody>
          <a:bodyPr/>
          <a:lstStyle/>
          <a:p>
            <a:r>
              <a:rPr lang="en-US" sz="3600" dirty="0"/>
              <a:t>Troubleshooting IPv6 ACLs- </a:t>
            </a:r>
            <a:br>
              <a:rPr lang="en-US" sz="3600" dirty="0"/>
            </a:br>
            <a:r>
              <a:rPr lang="en-US" sz="3600" dirty="0"/>
              <a:t>Example 2 </a:t>
            </a:r>
            <a:r>
              <a:rPr lang="en-US" sz="3600" dirty="0" err="1"/>
              <a:t>cont</a:t>
            </a:r>
            <a:r>
              <a:rPr lang="en-US" sz="3600" dirty="0"/>
              <a:t>…</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322396" y="2501537"/>
            <a:ext cx="6515100" cy="3920143"/>
          </a:xfrm>
          <a:prstGeom prst="rect">
            <a:avLst/>
          </a:prstGeom>
        </p:spPr>
      </p:pic>
    </p:spTree>
    <p:extLst>
      <p:ext uri="{BB962C8B-B14F-4D97-AF65-F5344CB8AC3E}">
        <p14:creationId xmlns:p14="http://schemas.microsoft.com/office/powerpoint/2010/main" val="946521296"/>
      </p:ext>
    </p:extLst>
  </p:cSld>
  <p:clrMapOvr>
    <a:masterClrMapping/>
  </p:clrMapOvr>
  <p:transition spd="med">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924439"/>
            <a:ext cx="8772157" cy="1154490"/>
          </a:xfrm>
        </p:spPr>
        <p:txBody>
          <a:bodyPr/>
          <a:lstStyle/>
          <a:p>
            <a:r>
              <a:rPr lang="en-US" sz="3600" dirty="0"/>
              <a:t>Troubleshooting IPv6 ACLs- </a:t>
            </a:r>
            <a:br>
              <a:rPr lang="en-US" sz="3600" dirty="0"/>
            </a:br>
            <a:r>
              <a:rPr lang="en-US" sz="3600" dirty="0"/>
              <a:t>Example 2 </a:t>
            </a:r>
            <a:r>
              <a:rPr lang="en-US" sz="3600" dirty="0" err="1"/>
              <a:t>cont</a:t>
            </a:r>
            <a:r>
              <a:rPr lang="en-US" sz="3600" dirty="0"/>
              <a:t>…</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284296" y="2397034"/>
            <a:ext cx="6591300" cy="4128326"/>
          </a:xfrm>
          <a:prstGeom prst="rect">
            <a:avLst/>
          </a:prstGeom>
        </p:spPr>
      </p:pic>
    </p:spTree>
    <p:extLst>
      <p:ext uri="{BB962C8B-B14F-4D97-AF65-F5344CB8AC3E}">
        <p14:creationId xmlns:p14="http://schemas.microsoft.com/office/powerpoint/2010/main" val="613238782"/>
      </p:ext>
    </p:extLst>
  </p:cSld>
  <p:clrMapOvr>
    <a:masterClrMapping/>
  </p:clrMapOvr>
  <p:transition spd="med">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883571" y="3429000"/>
            <a:ext cx="5941079" cy="3327459"/>
          </a:xfrm>
          <a:prstGeom prst="rect">
            <a:avLst/>
          </a:prstGeom>
        </p:spPr>
      </p:pic>
      <p:sp>
        <p:nvSpPr>
          <p:cNvPr id="7" name="Content Placeholder 2"/>
          <p:cNvSpPr>
            <a:spLocks noGrp="1"/>
          </p:cNvSpPr>
          <p:nvPr>
            <p:ph idx="1"/>
          </p:nvPr>
        </p:nvSpPr>
        <p:spPr>
          <a:xfrm>
            <a:off x="209387" y="1900646"/>
            <a:ext cx="8733677" cy="2148840"/>
          </a:xfrm>
        </p:spPr>
        <p:txBody>
          <a:bodyPr>
            <a:normAutofit/>
          </a:bodyPr>
          <a:lstStyle/>
          <a:p>
            <a:r>
              <a:rPr lang="en-US" sz="2000" dirty="0"/>
              <a:t>R1 is configured with IPv6 ACL DENY-ACCESS that should enforce the following policy for the R3 LAN:</a:t>
            </a:r>
          </a:p>
          <a:p>
            <a:r>
              <a:rPr lang="en-US" sz="2000" dirty="0"/>
              <a:t>However, after applying the ACL to the interface the :10 network is still reachable from the :30 network.</a:t>
            </a:r>
          </a:p>
        </p:txBody>
      </p:sp>
      <p:sp>
        <p:nvSpPr>
          <p:cNvPr id="21505" name="Rectangle 2"/>
          <p:cNvSpPr>
            <a:spLocks noGrp="1" noChangeArrowheads="1"/>
          </p:cNvSpPr>
          <p:nvPr>
            <p:ph type="title"/>
          </p:nvPr>
        </p:nvSpPr>
        <p:spPr>
          <a:xfrm>
            <a:off x="185921" y="821911"/>
            <a:ext cx="8772157" cy="1154490"/>
          </a:xfrm>
        </p:spPr>
        <p:txBody>
          <a:bodyPr/>
          <a:lstStyle/>
          <a:p>
            <a:r>
              <a:rPr lang="en-US" sz="3600" dirty="0"/>
              <a:t>Troubleshooting IPv6 ACLs- </a:t>
            </a:r>
            <a:br>
              <a:rPr lang="en-US" sz="3600" dirty="0"/>
            </a:br>
            <a:r>
              <a:rPr lang="en-US" sz="3600" dirty="0"/>
              <a:t>Example 3</a:t>
            </a:r>
          </a:p>
        </p:txBody>
      </p:sp>
    </p:spTree>
    <p:extLst>
      <p:ext uri="{BB962C8B-B14F-4D97-AF65-F5344CB8AC3E}">
        <p14:creationId xmlns:p14="http://schemas.microsoft.com/office/powerpoint/2010/main" val="3888926836"/>
      </p:ext>
    </p:extLst>
  </p:cSld>
  <p:clrMapOvr>
    <a:masterClrMapping/>
  </p:clrMapOvr>
  <p:transition spd="med">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1009348"/>
            <a:ext cx="8772157" cy="1154490"/>
          </a:xfrm>
        </p:spPr>
        <p:txBody>
          <a:bodyPr/>
          <a:lstStyle/>
          <a:p>
            <a:r>
              <a:rPr lang="en-US" sz="3600" dirty="0"/>
              <a:t>Troubleshooting IPv6 ACLs- </a:t>
            </a:r>
            <a:br>
              <a:rPr lang="en-US" sz="3600" dirty="0"/>
            </a:br>
            <a:r>
              <a:rPr lang="en-US" sz="3600" dirty="0"/>
              <a:t>Example 3 </a:t>
            </a:r>
            <a:r>
              <a:rPr lang="en-US" sz="3600" dirty="0" err="1"/>
              <a:t>cont</a:t>
            </a:r>
            <a:r>
              <a:rPr lang="en-US" sz="3600" dirty="0"/>
              <a:t>…</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308108" y="2436223"/>
            <a:ext cx="6543675" cy="4237838"/>
          </a:xfrm>
          <a:prstGeom prst="rect">
            <a:avLst/>
          </a:prstGeom>
        </p:spPr>
      </p:pic>
    </p:spTree>
    <p:extLst>
      <p:ext uri="{BB962C8B-B14F-4D97-AF65-F5344CB8AC3E}">
        <p14:creationId xmlns:p14="http://schemas.microsoft.com/office/powerpoint/2010/main" val="4236285133"/>
      </p:ext>
    </p:extLst>
  </p:cSld>
  <p:clrMapOvr>
    <a:masterClrMapping/>
  </p:clrMapOvr>
  <p:transition spd="med">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85921" y="885250"/>
            <a:ext cx="8772157" cy="1154490"/>
          </a:xfrm>
        </p:spPr>
        <p:txBody>
          <a:bodyPr/>
          <a:lstStyle/>
          <a:p>
            <a:r>
              <a:rPr lang="en-US" sz="3600" dirty="0"/>
              <a:t>Troubleshooting IPv6 ACLs- </a:t>
            </a:r>
            <a:br>
              <a:rPr lang="en-US" sz="3600" dirty="0"/>
            </a:br>
            <a:r>
              <a:rPr lang="en-US" sz="3600" dirty="0"/>
              <a:t>Example 3 </a:t>
            </a:r>
            <a:r>
              <a:rPr lang="en-US" sz="3600" dirty="0" err="1"/>
              <a:t>cont</a:t>
            </a:r>
            <a:r>
              <a:rPr lang="en-US" sz="3600"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247" y="2272938"/>
            <a:ext cx="7256416" cy="4115374"/>
          </a:xfrm>
          <a:prstGeom prst="rect">
            <a:avLst/>
          </a:prstGeom>
        </p:spPr>
      </p:pic>
    </p:spTree>
    <p:extLst>
      <p:ext uri="{BB962C8B-B14F-4D97-AF65-F5344CB8AC3E}">
        <p14:creationId xmlns:p14="http://schemas.microsoft.com/office/powerpoint/2010/main" val="2847548651"/>
      </p:ext>
    </p:extLst>
  </p:cSld>
  <p:clrMapOvr>
    <a:masterClrMapping/>
  </p:clrMapOvr>
  <p:transition spd="med">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580709" y="2193885"/>
            <a:ext cx="3854450" cy="1481138"/>
          </a:xfrm>
        </p:spPr>
        <p:txBody>
          <a:bodyPr/>
          <a:lstStyle/>
          <a:p>
            <a:pPr eaLnBrk="1" hangingPunct="1"/>
            <a:r>
              <a:rPr lang="en-US" sz="4000" dirty="0"/>
              <a:t>Summary &amp; Questions</a:t>
            </a:r>
            <a:endParaRPr lang="en-US" sz="4000" dirty="0">
              <a:solidFill>
                <a:srgbClr val="00B0F0"/>
              </a:solidFill>
            </a:endParaRPr>
          </a:p>
        </p:txBody>
      </p:sp>
    </p:spTree>
    <p:extLst>
      <p:ext uri="{BB962C8B-B14F-4D97-AF65-F5344CB8AC3E}">
        <p14:creationId xmlns:p14="http://schemas.microsoft.com/office/powerpoint/2010/main" val="1501915867"/>
      </p:ext>
    </p:extLst>
  </p:cSld>
  <p:clrMapOvr>
    <a:masterClrMapping/>
  </p:clrMapOvr>
  <p:transition>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2623</TotalTime>
  <Words>1741</Words>
  <Application>Microsoft Office PowerPoint</Application>
  <PresentationFormat>On-screen Show (4:3)</PresentationFormat>
  <Paragraphs>226</Paragraphs>
  <Slides>69</Slides>
  <Notes>69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69</vt:i4>
      </vt:variant>
    </vt:vector>
  </HeadingPairs>
  <TitlesOfParts>
    <vt:vector size="76" baseType="lpstr">
      <vt:lpstr>Arial</vt:lpstr>
      <vt:lpstr>Calibri</vt:lpstr>
      <vt:lpstr>Courier</vt:lpstr>
      <vt:lpstr>News Gothic MT</vt:lpstr>
      <vt:lpstr>Wingdings</vt:lpstr>
      <vt:lpstr>Wingdings 2</vt:lpstr>
      <vt:lpstr>Breeze</vt:lpstr>
      <vt:lpstr>Access Control Lists (ACL)</vt:lpstr>
      <vt:lpstr>Objectives</vt:lpstr>
      <vt:lpstr>4.1 Standard ACL Operation and Configuration Review</vt:lpstr>
      <vt:lpstr> ACLs and the Wildcard 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Standard and Extended IPv4 ACLs</vt:lpstr>
      <vt:lpstr>Standard and Extended IPv4 ACLs cont…</vt:lpstr>
      <vt:lpstr>Numbered and Named ACLs</vt:lpstr>
      <vt:lpstr> Where to Place ACLs</vt:lpstr>
      <vt:lpstr>Where to Place ACLs cont…</vt:lpstr>
      <vt:lpstr>Standard ACL Placement Example</vt:lpstr>
      <vt:lpstr>Extended ACL Placement Example</vt:lpstr>
      <vt:lpstr>Configure a Standard IPv4 ACL</vt:lpstr>
      <vt:lpstr>Apply a Standard IPv4 ACL</vt:lpstr>
      <vt:lpstr>Named Standard IPv4 ACLs</vt:lpstr>
      <vt:lpstr>Named Standard IPv4 ACLs cont…</vt:lpstr>
      <vt:lpstr>Verify ACLs</vt:lpstr>
      <vt:lpstr>4.2 Extended IPv4 ACLs</vt:lpstr>
      <vt:lpstr>Extended ACLs</vt:lpstr>
      <vt:lpstr>Filtering Ports and Services</vt:lpstr>
      <vt:lpstr> Configuring Extended ACLs</vt:lpstr>
      <vt:lpstr>Configuring Extended ACLs cont…</vt:lpstr>
      <vt:lpstr>Applying Extended ACLs to Interfaces</vt:lpstr>
      <vt:lpstr>Filtering Traffic with Extended ACLs</vt:lpstr>
      <vt:lpstr>Creating Named Extended ACLs</vt:lpstr>
      <vt:lpstr>Verifying Extended ACLs</vt:lpstr>
      <vt:lpstr>Editing Extended ACLs</vt:lpstr>
      <vt:lpstr>Editing Extended ACLs cont…</vt:lpstr>
      <vt:lpstr>4.3 IPv6 ACLs</vt:lpstr>
      <vt:lpstr> Types of IPv6 ACLs</vt:lpstr>
      <vt:lpstr>Comparing IPv4 and IPv6 ACLs</vt:lpstr>
      <vt:lpstr> Configuring IPv6 Topology</vt:lpstr>
      <vt:lpstr>Configuring IPv6 ACLs</vt:lpstr>
      <vt:lpstr>Configuring IPv6 ACLs cont…</vt:lpstr>
      <vt:lpstr>Configuring IPv6 ACLs cont…</vt:lpstr>
      <vt:lpstr>Applying an IPv6 ACL to an Interface</vt:lpstr>
      <vt:lpstr>IPv6 ACL Examples</vt:lpstr>
      <vt:lpstr>IPv6 ACL Examples cont…</vt:lpstr>
      <vt:lpstr>IPv6 ACL Examples cont…</vt:lpstr>
      <vt:lpstr>IPv6 ACL Examples cont…</vt:lpstr>
      <vt:lpstr>Verifying IPv6 ACLs</vt:lpstr>
      <vt:lpstr> Verifying IPv6 ACLs cont…</vt:lpstr>
      <vt:lpstr> Verifying IPv6 ACLs cont…</vt:lpstr>
      <vt:lpstr>4.4 Troubleshoot ACLs</vt:lpstr>
      <vt:lpstr>Inbound and Outbound ACL Logic</vt:lpstr>
      <vt:lpstr>Inbound and Outbound ACL Logic</vt:lpstr>
      <vt:lpstr>ACL Logic Operations</vt:lpstr>
      <vt:lpstr>Troubleshooting IPv4 ACLs- Example 1</vt:lpstr>
      <vt:lpstr>Troubleshooting IPv4 ACLs- Example 2</vt:lpstr>
      <vt:lpstr>Troubleshooting IPv4 ACLs- Example 3</vt:lpstr>
      <vt:lpstr>Troubleshooting IPv4 ACLs- Example 4</vt:lpstr>
      <vt:lpstr>Troubleshooting IPv4 ACLs- Example 5</vt:lpstr>
      <vt:lpstr>Troubleshooting IPv6 ACLs- Example 1</vt:lpstr>
      <vt:lpstr>Troubleshooting IPv6 ACLs-  Example 1 cont…</vt:lpstr>
      <vt:lpstr>Troubleshooting IPv6 ACLs-  Example 1 cont…</vt:lpstr>
      <vt:lpstr>Troubleshooting IPv6 ACLs- Example 2</vt:lpstr>
      <vt:lpstr>Troubleshooting IPv6 ACLs-  Example 2 cont…</vt:lpstr>
      <vt:lpstr>Troubleshooting IPv6 ACLs-  Example 2 cont…</vt:lpstr>
      <vt:lpstr>Troubleshooting IPv6 ACLs-  Example 2 cont…</vt:lpstr>
      <vt:lpstr>Troubleshooting IPv6 ACLs-  Example 3</vt:lpstr>
      <vt:lpstr>Troubleshooting IPv6 ACLs-  Example 3 cont…</vt:lpstr>
      <vt:lpstr>Troubleshooting IPv6 ACLs-  Example 3 cont…</vt:lpstr>
      <vt:lpstr>Summary &amp; Questions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Kapilan Radhakrishnan</cp:lastModifiedBy>
  <cp:revision>219</cp:revision>
  <dcterms:created xsi:type="dcterms:W3CDTF">2011-10-03T10:20:59Z</dcterms:created>
  <dcterms:modified xsi:type="dcterms:W3CDTF">2020-02-17T17:49:37Z</dcterms:modified>
</cp:coreProperties>
</file>