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notesMasterIdLst>
    <p:notesMasterId r:id="rId34"/>
  </p:notesMasterIdLst>
  <p:handoutMasterIdLst>
    <p:handoutMasterId r:id="rId35"/>
  </p:handoutMasterIdLst>
  <p:sldIdLst>
    <p:sldId id="308" r:id="rId2"/>
    <p:sldId id="337" r:id="rId3"/>
    <p:sldId id="393" r:id="rId4"/>
    <p:sldId id="273" r:id="rId5"/>
    <p:sldId id="381" r:id="rId6"/>
    <p:sldId id="264" r:id="rId7"/>
    <p:sldId id="384" r:id="rId8"/>
    <p:sldId id="379" r:id="rId9"/>
    <p:sldId id="380" r:id="rId10"/>
    <p:sldId id="383" r:id="rId11"/>
    <p:sldId id="382" r:id="rId12"/>
    <p:sldId id="385" r:id="rId13"/>
    <p:sldId id="386" r:id="rId14"/>
    <p:sldId id="369" r:id="rId15"/>
    <p:sldId id="391" r:id="rId16"/>
    <p:sldId id="345" r:id="rId17"/>
    <p:sldId id="392" r:id="rId18"/>
    <p:sldId id="355" r:id="rId19"/>
    <p:sldId id="388" r:id="rId20"/>
    <p:sldId id="394" r:id="rId21"/>
    <p:sldId id="358" r:id="rId22"/>
    <p:sldId id="377" r:id="rId23"/>
    <p:sldId id="287" r:id="rId24"/>
    <p:sldId id="375" r:id="rId25"/>
    <p:sldId id="350" r:id="rId26"/>
    <p:sldId id="387" r:id="rId27"/>
    <p:sldId id="396" r:id="rId28"/>
    <p:sldId id="397" r:id="rId29"/>
    <p:sldId id="376" r:id="rId30"/>
    <p:sldId id="356" r:id="rId31"/>
    <p:sldId id="370" r:id="rId32"/>
    <p:sldId id="359" r:id="rId3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A46"/>
    <a:srgbClr val="FFE9AB"/>
    <a:srgbClr val="360000"/>
    <a:srgbClr val="FFFF99"/>
    <a:srgbClr val="663300"/>
    <a:srgbClr val="420000"/>
    <a:srgbClr val="032B21"/>
    <a:srgbClr val="054333"/>
    <a:srgbClr val="500000"/>
    <a:srgbClr val="0029A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6897" autoAdjust="0"/>
    <p:restoredTop sz="96357" autoAdjust="0"/>
  </p:normalViewPr>
  <p:slideViewPr>
    <p:cSldViewPr>
      <p:cViewPr>
        <p:scale>
          <a:sx n="100" d="100"/>
          <a:sy n="100" d="100"/>
        </p:scale>
        <p:origin x="1374" y="312"/>
      </p:cViewPr>
      <p:guideLst>
        <p:guide orient="horz" pos="2160"/>
        <p:guide pos="3840"/>
      </p:guideLst>
    </p:cSldViewPr>
  </p:slideViewPr>
  <p:notesTextViewPr>
    <p:cViewPr>
      <p:scale>
        <a:sx n="100" d="100"/>
        <a:sy n="100" d="100"/>
      </p:scale>
      <p:origin x="0" y="0"/>
    </p:cViewPr>
  </p:notesTextViewPr>
  <p:sorterViewPr>
    <p:cViewPr>
      <p:scale>
        <a:sx n="200" d="100"/>
        <a:sy n="200" d="100"/>
      </p:scale>
      <p:origin x="0" y="-3463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36FFB849-7F70-4A0D-93E1-189BEB683C9E}" type="datetimeFigureOut">
              <a:rPr lang="en-GB" smtClean="0"/>
              <a:pPr/>
              <a:t>07/12/2020</a:t>
            </a:fld>
            <a:endParaRPr lang="en-GB" dirty="0"/>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68CD7D07-1FB9-4CF0-A32D-43BF7841150A}" type="slidenum">
              <a:rPr lang="en-GB" smtClean="0"/>
              <a:pPr/>
              <a:t>‹#›</a:t>
            </a:fld>
            <a:endParaRPr lang="en-GB" dirty="0"/>
          </a:p>
        </p:txBody>
      </p:sp>
    </p:spTree>
    <p:extLst>
      <p:ext uri="{BB962C8B-B14F-4D97-AF65-F5344CB8AC3E}">
        <p14:creationId xmlns:p14="http://schemas.microsoft.com/office/powerpoint/2010/main" val="4727349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BEB94752-3182-4E62-B85E-DD79C2A265D0}" type="datetimeFigureOut">
              <a:rPr lang="en-GB" smtClean="0"/>
              <a:t>07/12/2020</a:t>
            </a:fld>
            <a:endParaRPr lang="en-GB" dirty="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E99F1D13-A0AF-4F6A-A5B7-176957C9024B}" type="slidenum">
              <a:rPr lang="en-GB" smtClean="0"/>
              <a:t>‹#›</a:t>
            </a:fld>
            <a:endParaRPr lang="en-GB" dirty="0"/>
          </a:p>
        </p:txBody>
      </p:sp>
    </p:spTree>
    <p:extLst>
      <p:ext uri="{BB962C8B-B14F-4D97-AF65-F5344CB8AC3E}">
        <p14:creationId xmlns:p14="http://schemas.microsoft.com/office/powerpoint/2010/main" val="661855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 name="Rectangle 8"/>
          <p:cNvSpPr/>
          <p:nvPr/>
        </p:nvSpPr>
        <p:spPr bwMode="ltGray">
          <a:xfrm>
            <a:off x="1" y="0"/>
            <a:ext cx="12191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2" name="Title 1"/>
          <p:cNvSpPr>
            <a:spLocks noGrp="1"/>
          </p:cNvSpPr>
          <p:nvPr>
            <p:ph type="ctrTitle"/>
          </p:nvPr>
        </p:nvSpPr>
        <p:spPr>
          <a:xfrm>
            <a:off x="914400" y="3355848"/>
            <a:ext cx="107696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a:t>Click to edit Master title style</a:t>
            </a:r>
          </a:p>
        </p:txBody>
      </p:sp>
      <p:sp>
        <p:nvSpPr>
          <p:cNvPr id="3" name="Subtitle 2"/>
          <p:cNvSpPr>
            <a:spLocks noGrp="1"/>
          </p:cNvSpPr>
          <p:nvPr>
            <p:ph type="subTitle" idx="1"/>
          </p:nvPr>
        </p:nvSpPr>
        <p:spPr>
          <a:xfrm>
            <a:off x="914400" y="1828800"/>
            <a:ext cx="107696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a:t>Click to edit Master subtitle style</a:t>
            </a:r>
          </a:p>
        </p:txBody>
      </p:sp>
      <p:sp>
        <p:nvSpPr>
          <p:cNvPr id="4" name="Date Placeholder 3"/>
          <p:cNvSpPr>
            <a:spLocks noGrp="1"/>
          </p:cNvSpPr>
          <p:nvPr>
            <p:ph type="dt" sz="half" idx="10"/>
          </p:nvPr>
        </p:nvSpPr>
        <p:spPr/>
        <p:txBody>
          <a:bodyPr/>
          <a:lstStyle/>
          <a:p>
            <a:fld id="{A15A15A7-251F-483B-A5FD-D73E062179C9}" type="datetimeFigureOut">
              <a:rPr lang="en-GB" smtClean="0"/>
              <a:pPr/>
              <a:t>07/12/2020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FCE325C-99EB-41B2-8FEA-F9AC7927B7EB}" type="slidenum">
              <a:rPr lang="en-GB" smtClean="0"/>
              <a:pPr/>
              <a:t>‹#›</a:t>
            </a:fld>
            <a:endParaRPr lang="en-GB" dirty="0"/>
          </a:p>
        </p:txBody>
      </p:sp>
      <p:sp>
        <p:nvSpPr>
          <p:cNvPr id="10" name="Rectangle 9"/>
          <p:cNvSpPr/>
          <p:nvPr/>
        </p:nvSpPr>
        <p:spPr bwMode="invGray">
          <a:xfrm>
            <a:off x="0" y="5128334"/>
            <a:ext cx="12192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155448"/>
            <a:ext cx="10972800" cy="1252728"/>
          </a:xfrm>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15A15A7-251F-483B-A5FD-D73E062179C9}" type="datetimeFigureOut">
              <a:rPr lang="en-GB" smtClean="0"/>
              <a:pPr/>
              <a:t>07/12/2020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FCE325C-99EB-41B2-8FEA-F9AC7927B7EB}"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bwMode="ltGray">
          <a:xfrm>
            <a:off x="0" y="1"/>
            <a:ext cx="12192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12" name="Rectangle 11"/>
          <p:cNvSpPr/>
          <p:nvPr/>
        </p:nvSpPr>
        <p:spPr bwMode="invGray">
          <a:xfrm>
            <a:off x="0" y="2602520"/>
            <a:ext cx="12192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2" name="Title 1"/>
          <p:cNvSpPr>
            <a:spLocks noGrp="1"/>
          </p:cNvSpPr>
          <p:nvPr>
            <p:ph type="title"/>
          </p:nvPr>
        </p:nvSpPr>
        <p:spPr>
          <a:xfrm>
            <a:off x="999744" y="118872"/>
            <a:ext cx="10684256"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a:t>Click to edit Master title style</a:t>
            </a:r>
          </a:p>
        </p:txBody>
      </p:sp>
      <p:sp>
        <p:nvSpPr>
          <p:cNvPr id="3" name="Text Placeholder 2"/>
          <p:cNvSpPr>
            <a:spLocks noGrp="1"/>
          </p:cNvSpPr>
          <p:nvPr>
            <p:ph type="body" idx="1"/>
          </p:nvPr>
        </p:nvSpPr>
        <p:spPr>
          <a:xfrm>
            <a:off x="987552" y="1828800"/>
            <a:ext cx="10696448"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A15A15A7-251F-483B-A5FD-D73E062179C9}" type="datetimeFigureOut">
              <a:rPr lang="en-GB" smtClean="0"/>
              <a:pPr/>
              <a:t>07/12/2020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FCE325C-99EB-41B2-8FEA-F9AC7927B7EB}" type="slidenum">
              <a:rPr lang="en-GB" smtClean="0"/>
              <a:pPr/>
              <a:t>‹#›</a:t>
            </a:fld>
            <a:endParaRPr lang="en-GB"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609600" y="1773936"/>
            <a:ext cx="53848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6197600" y="1773936"/>
            <a:ext cx="53848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A15A15A7-251F-483B-A5FD-D73E062179C9}" type="datetimeFigureOut">
              <a:rPr lang="en-GB" smtClean="0"/>
              <a:pPr/>
              <a:t>07/12/2020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FCE325C-99EB-41B2-8FEA-F9AC7927B7EB}"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a:t>Click to edit Master title style</a:t>
            </a:r>
          </a:p>
        </p:txBody>
      </p:sp>
      <p:sp>
        <p:nvSpPr>
          <p:cNvPr id="3" name="Text Placeholder 2"/>
          <p:cNvSpPr>
            <a:spLocks noGrp="1"/>
          </p:cNvSpPr>
          <p:nvPr>
            <p:ph type="body" idx="1"/>
          </p:nvPr>
        </p:nvSpPr>
        <p:spPr>
          <a:xfrm>
            <a:off x="609600" y="1698988"/>
            <a:ext cx="5386917"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a:t>Click to edit Master text styles</a:t>
            </a:r>
          </a:p>
        </p:txBody>
      </p:sp>
      <p:sp>
        <p:nvSpPr>
          <p:cNvPr id="4" name="Content Placeholder 3"/>
          <p:cNvSpPr>
            <a:spLocks noGrp="1"/>
          </p:cNvSpPr>
          <p:nvPr>
            <p:ph sz="half" idx="2"/>
          </p:nvPr>
        </p:nvSpPr>
        <p:spPr>
          <a:xfrm>
            <a:off x="609600" y="2449512"/>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Text Placeholder 4"/>
          <p:cNvSpPr>
            <a:spLocks noGrp="1"/>
          </p:cNvSpPr>
          <p:nvPr>
            <p:ph type="body" sz="quarter" idx="3"/>
          </p:nvPr>
        </p:nvSpPr>
        <p:spPr>
          <a:xfrm>
            <a:off x="6193368" y="1698988"/>
            <a:ext cx="5389033"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a:t>Click to edit Master text styles</a:t>
            </a:r>
          </a:p>
        </p:txBody>
      </p:sp>
      <p:sp>
        <p:nvSpPr>
          <p:cNvPr id="6" name="Content Placeholder 5"/>
          <p:cNvSpPr>
            <a:spLocks noGrp="1"/>
          </p:cNvSpPr>
          <p:nvPr>
            <p:ph sz="quarter" idx="4"/>
          </p:nvPr>
        </p:nvSpPr>
        <p:spPr>
          <a:xfrm>
            <a:off x="6193368" y="2449512"/>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A15A15A7-251F-483B-A5FD-D73E062179C9}" type="datetimeFigureOut">
              <a:rPr lang="en-GB" smtClean="0"/>
              <a:pPr/>
              <a:t>07/12/2020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7FCE325C-99EB-41B2-8FEA-F9AC7927B7EB}"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A15A15A7-251F-483B-A5FD-D73E062179C9}" type="datetimeFigureOut">
              <a:rPr lang="en-GB" smtClean="0"/>
              <a:pPr/>
              <a:t>07/12/2020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7FCE325C-99EB-41B2-8FEA-F9AC7927B7EB}"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5A15A7-251F-483B-A5FD-D73E062179C9}" type="datetimeFigureOut">
              <a:rPr lang="en-GB" smtClean="0"/>
              <a:pPr/>
              <a:t>07/12/2020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7FCE325C-99EB-41B2-8FEA-F9AC7927B7EB}"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3784" y="152400"/>
            <a:ext cx="3364992" cy="978408"/>
          </a:xfrm>
        </p:spPr>
        <p:txBody>
          <a:bodyPr vert="horz" lIns="73152" rIns="45720" bIns="0" rtlCol="0" anchor="b">
            <a:normAutofit/>
            <a:sp3d prstMaterial="matte"/>
          </a:bodyPr>
          <a:lstStyle>
            <a:lvl1pPr algn="l">
              <a:defRPr sz="2000" b="0"/>
            </a:lvl1pPr>
            <a:extLst/>
          </a:lstStyle>
          <a:p>
            <a:r>
              <a:rPr kumimoji="0" lang="en-US"/>
              <a:t>Click to edit Master title style</a:t>
            </a:r>
          </a:p>
        </p:txBody>
      </p:sp>
      <p:sp>
        <p:nvSpPr>
          <p:cNvPr id="3" name="Content Placeholder 2"/>
          <p:cNvSpPr>
            <a:spLocks noGrp="1"/>
          </p:cNvSpPr>
          <p:nvPr>
            <p:ph idx="1"/>
          </p:nvPr>
        </p:nvSpPr>
        <p:spPr>
          <a:xfrm>
            <a:off x="4025837" y="1743134"/>
            <a:ext cx="7894188"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Text Placeholder 3"/>
          <p:cNvSpPr>
            <a:spLocks noGrp="1"/>
          </p:cNvSpPr>
          <p:nvPr>
            <p:ph type="body" sz="half" idx="2"/>
          </p:nvPr>
        </p:nvSpPr>
        <p:spPr>
          <a:xfrm>
            <a:off x="223784" y="1730018"/>
            <a:ext cx="329184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A15A15A7-251F-483B-A5FD-D73E062179C9}" type="datetimeFigureOut">
              <a:rPr lang="en-GB" smtClean="0"/>
              <a:pPr/>
              <a:t>07/12/2020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FCE325C-99EB-41B2-8FEA-F9AC7927B7EB}" type="slidenum">
              <a:rPr lang="en-GB" smtClean="0"/>
              <a:pPr/>
              <a:t>‹#›</a:t>
            </a:fld>
            <a:endParaRPr lang="en-GB" dirty="0"/>
          </a:p>
        </p:txBody>
      </p:sp>
      <p:sp>
        <p:nvSpPr>
          <p:cNvPr id="12" name="Rectangle 11"/>
          <p:cNvSpPr/>
          <p:nvPr/>
        </p:nvSpPr>
        <p:spPr bwMode="invGray">
          <a:xfrm>
            <a:off x="3807649" y="0"/>
            <a:ext cx="6096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9" name="Rectangle 8"/>
          <p:cNvSpPr/>
          <p:nvPr/>
        </p:nvSpPr>
        <p:spPr bwMode="invGray">
          <a:xfrm>
            <a:off x="3807649" y="0"/>
            <a:ext cx="6096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 y="155448"/>
            <a:ext cx="3366867" cy="978408"/>
          </a:xfrm>
        </p:spPr>
        <p:txBody>
          <a:bodyPr lIns="73152" bIns="0" anchor="b">
            <a:sp3d prstMaterial="matte"/>
          </a:bodyPr>
          <a:lstStyle>
            <a:lvl1pPr algn="l">
              <a:defRPr sz="2000" b="0"/>
            </a:lvl1pPr>
            <a:extLst/>
          </a:lstStyle>
          <a:p>
            <a:r>
              <a:rPr kumimoji="0" lang="en-US"/>
              <a:t>Click to edit Master title style</a:t>
            </a:r>
          </a:p>
        </p:txBody>
      </p:sp>
      <p:sp>
        <p:nvSpPr>
          <p:cNvPr id="3" name="Picture Placeholder 2"/>
          <p:cNvSpPr>
            <a:spLocks noGrp="1"/>
          </p:cNvSpPr>
          <p:nvPr>
            <p:ph type="pic" idx="1"/>
          </p:nvPr>
        </p:nvSpPr>
        <p:spPr>
          <a:xfrm>
            <a:off x="3871741" y="1484808"/>
            <a:ext cx="8329863"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dirty="0"/>
              <a:t>Click icon to add picture</a:t>
            </a:r>
          </a:p>
        </p:txBody>
      </p:sp>
      <p:sp>
        <p:nvSpPr>
          <p:cNvPr id="4" name="Text Placeholder 3"/>
          <p:cNvSpPr>
            <a:spLocks noGrp="1"/>
          </p:cNvSpPr>
          <p:nvPr>
            <p:ph type="body" sz="half" idx="2"/>
          </p:nvPr>
        </p:nvSpPr>
        <p:spPr>
          <a:xfrm>
            <a:off x="219456" y="1728216"/>
            <a:ext cx="329184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a:t>Click to edit Master text styles</a:t>
            </a:r>
          </a:p>
        </p:txBody>
      </p:sp>
      <p:sp>
        <p:nvSpPr>
          <p:cNvPr id="5" name="Date Placeholder 4"/>
          <p:cNvSpPr>
            <a:spLocks noGrp="1"/>
          </p:cNvSpPr>
          <p:nvPr>
            <p:ph type="dt" sz="half" idx="10"/>
          </p:nvPr>
        </p:nvSpPr>
        <p:spPr>
          <a:xfrm>
            <a:off x="219456" y="1170432"/>
            <a:ext cx="3364992" cy="201168"/>
          </a:xfrm>
        </p:spPr>
        <p:txBody>
          <a:bodyPr/>
          <a:lstStyle/>
          <a:p>
            <a:fld id="{A15A15A7-251F-483B-A5FD-D73E062179C9}" type="datetimeFigureOut">
              <a:rPr lang="en-GB" smtClean="0"/>
              <a:pPr/>
              <a:t>07/12/2020</a:t>
            </a:fld>
            <a:endParaRPr lang="en-GB" dirty="0"/>
          </a:p>
        </p:txBody>
      </p:sp>
      <p:sp>
        <p:nvSpPr>
          <p:cNvPr id="11" name="Rectangle 10"/>
          <p:cNvSpPr/>
          <p:nvPr/>
        </p:nvSpPr>
        <p:spPr>
          <a:xfrm>
            <a:off x="3807649" y="0"/>
            <a:ext cx="6096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9" name="Rectangle 8"/>
          <p:cNvSpPr/>
          <p:nvPr/>
        </p:nvSpPr>
        <p:spPr bwMode="invGray">
          <a:xfrm>
            <a:off x="3807649" y="0"/>
            <a:ext cx="6096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6" name="Footer Placeholder 5"/>
          <p:cNvSpPr>
            <a:spLocks noGrp="1"/>
          </p:cNvSpPr>
          <p:nvPr>
            <p:ph type="ftr" sz="quarter" idx="11"/>
          </p:nvPr>
        </p:nvSpPr>
        <p:spPr>
          <a:xfrm>
            <a:off x="4047744" y="1170432"/>
            <a:ext cx="6925056" cy="201168"/>
          </a:xfrm>
        </p:spPr>
        <p:txBody>
          <a:bodyPr/>
          <a:lstStyle>
            <a:lvl1pPr>
              <a:defRPr>
                <a:solidFill>
                  <a:schemeClr val="bg1">
                    <a:shade val="50000"/>
                  </a:schemeClr>
                </a:solidFill>
              </a:defRPr>
            </a:lvl1pPr>
          </a:lstStyle>
          <a:p>
            <a:endParaRPr lang="en-GB" dirty="0"/>
          </a:p>
        </p:txBody>
      </p:sp>
      <p:sp>
        <p:nvSpPr>
          <p:cNvPr id="7" name="Slide Number Placeholder 6"/>
          <p:cNvSpPr>
            <a:spLocks noGrp="1"/>
          </p:cNvSpPr>
          <p:nvPr>
            <p:ph type="sldNum" sz="quarter" idx="12"/>
          </p:nvPr>
        </p:nvSpPr>
        <p:spPr>
          <a:xfrm>
            <a:off x="11119104" y="1170432"/>
            <a:ext cx="978485" cy="201168"/>
          </a:xfrm>
        </p:spPr>
        <p:txBody>
          <a:bodyPr/>
          <a:lstStyle/>
          <a:p>
            <a:fld id="{7FCE325C-99EB-41B2-8FEA-F9AC7927B7EB}" type="slidenum">
              <a:rPr lang="en-GB" smtClean="0"/>
              <a:pPr/>
              <a:t>‹#›</a:t>
            </a:fld>
            <a:endParaRPr lang="en-GB"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15A15A7-251F-483B-A5FD-D73E062179C9}" type="datetimeFigureOut">
              <a:rPr lang="en-GB" smtClean="0"/>
              <a:pPr/>
              <a:t>07/12/2020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FCE325C-99EB-41B2-8FEA-F9AC7927B7EB}"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8798560" y="0"/>
            <a:ext cx="6096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8" name="Rectangle 7"/>
          <p:cNvSpPr/>
          <p:nvPr/>
        </p:nvSpPr>
        <p:spPr bwMode="ltGray">
          <a:xfrm>
            <a:off x="8863584" y="0"/>
            <a:ext cx="33528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2" name="Vertical Title 1"/>
          <p:cNvSpPr>
            <a:spLocks noGrp="1"/>
          </p:cNvSpPr>
          <p:nvPr>
            <p:ph type="title" orient="vert"/>
          </p:nvPr>
        </p:nvSpPr>
        <p:spPr>
          <a:xfrm>
            <a:off x="9042400" y="274641"/>
            <a:ext cx="25400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609600" y="304801"/>
            <a:ext cx="80264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15A15A7-251F-483B-A5FD-D73E062179C9}" type="datetimeFigureOut">
              <a:rPr lang="en-GB" smtClean="0"/>
              <a:pPr/>
              <a:t>07/12/2020</a:t>
            </a:fld>
            <a:endParaRPr lang="en-GB" dirty="0"/>
          </a:p>
        </p:txBody>
      </p:sp>
      <p:sp>
        <p:nvSpPr>
          <p:cNvPr id="5" name="Footer Placeholder 4"/>
          <p:cNvSpPr>
            <a:spLocks noGrp="1"/>
          </p:cNvSpPr>
          <p:nvPr>
            <p:ph type="ftr" sz="quarter" idx="11"/>
          </p:nvPr>
        </p:nvSpPr>
        <p:spPr>
          <a:xfrm>
            <a:off x="3520796" y="6377460"/>
            <a:ext cx="5115205" cy="365125"/>
          </a:xfrm>
        </p:spPr>
        <p:txBody>
          <a:bodyPr/>
          <a:lstStyle/>
          <a:p>
            <a:endParaRPr lang="en-GB" dirty="0"/>
          </a:p>
        </p:txBody>
      </p:sp>
      <p:sp>
        <p:nvSpPr>
          <p:cNvPr id="6" name="Slide Number Placeholder 5"/>
          <p:cNvSpPr>
            <a:spLocks noGrp="1"/>
          </p:cNvSpPr>
          <p:nvPr>
            <p:ph type="sldNum" sz="quarter" idx="12"/>
          </p:nvPr>
        </p:nvSpPr>
        <p:spPr/>
        <p:txBody>
          <a:bodyPr/>
          <a:lstStyle/>
          <a:p>
            <a:fld id="{7FCE325C-99EB-41B2-8FEA-F9AC7927B7EB}"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32B21"/>
        </a:solidFill>
        <a:effectLst/>
      </p:bgPr>
    </p:bg>
    <p:spTree>
      <p:nvGrpSpPr>
        <p:cNvPr id="1" name=""/>
        <p:cNvGrpSpPr/>
        <p:nvPr/>
      </p:nvGrpSpPr>
      <p:grpSpPr>
        <a:xfrm>
          <a:off x="0" y="0"/>
          <a:ext cx="0" cy="0"/>
          <a:chOff x="0" y="0"/>
          <a:chExt cx="0" cy="0"/>
        </a:xfrm>
      </p:grpSpPr>
      <p:sp>
        <p:nvSpPr>
          <p:cNvPr id="10" name="Rectangle 9"/>
          <p:cNvSpPr/>
          <p:nvPr/>
        </p:nvSpPr>
        <p:spPr bwMode="invGray">
          <a:xfrm>
            <a:off x="0" y="1435895"/>
            <a:ext cx="12192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7" name="Rectangle 6"/>
          <p:cNvSpPr/>
          <p:nvPr/>
        </p:nvSpPr>
        <p:spPr bwMode="ltGray">
          <a:xfrm>
            <a:off x="1" y="1"/>
            <a:ext cx="12191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2" name="Title Placeholder 1"/>
          <p:cNvSpPr>
            <a:spLocks noGrp="1"/>
          </p:cNvSpPr>
          <p:nvPr>
            <p:ph type="title"/>
          </p:nvPr>
        </p:nvSpPr>
        <p:spPr>
          <a:xfrm>
            <a:off x="609600" y="152400"/>
            <a:ext cx="109728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p>
            <a:r>
              <a:rPr kumimoji="0" lang="en-US"/>
              <a:t>Click to edit Master title style</a:t>
            </a:r>
          </a:p>
        </p:txBody>
      </p:sp>
      <p:sp>
        <p:nvSpPr>
          <p:cNvPr id="3" name="Text Placeholder 2"/>
          <p:cNvSpPr>
            <a:spLocks noGrp="1"/>
          </p:cNvSpPr>
          <p:nvPr>
            <p:ph type="body" idx="1"/>
          </p:nvPr>
        </p:nvSpPr>
        <p:spPr>
          <a:xfrm>
            <a:off x="609600" y="1775192"/>
            <a:ext cx="10972800" cy="4625609"/>
          </a:xfrm>
          <a:prstGeom prst="rect">
            <a:avLst/>
          </a:prstGeom>
        </p:spPr>
        <p:txBody>
          <a:bodyPr vert="horz" lIns="54864" tIns="91440" rtlCol="0">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4" name="Date Placeholder 3"/>
          <p:cNvSpPr>
            <a:spLocks noGrp="1"/>
          </p:cNvSpPr>
          <p:nvPr>
            <p:ph type="dt" sz="half" idx="2"/>
          </p:nvPr>
        </p:nvSpPr>
        <p:spPr>
          <a:xfrm>
            <a:off x="609600" y="6476999"/>
            <a:ext cx="28448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A15A15A7-251F-483B-A5FD-D73E062179C9}" type="datetimeFigureOut">
              <a:rPr lang="en-GB" smtClean="0"/>
              <a:pPr/>
              <a:t>07/12/2020</a:t>
            </a:fld>
            <a:endParaRPr lang="en-GB" dirty="0"/>
          </a:p>
        </p:txBody>
      </p:sp>
      <p:sp>
        <p:nvSpPr>
          <p:cNvPr id="5" name="Footer Placeholder 4"/>
          <p:cNvSpPr>
            <a:spLocks noGrp="1"/>
          </p:cNvSpPr>
          <p:nvPr>
            <p:ph type="ftr" sz="quarter" idx="3"/>
          </p:nvPr>
        </p:nvSpPr>
        <p:spPr>
          <a:xfrm>
            <a:off x="3520796" y="6476999"/>
            <a:ext cx="7343625"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en-GB" dirty="0"/>
          </a:p>
        </p:txBody>
      </p:sp>
      <p:sp>
        <p:nvSpPr>
          <p:cNvPr id="6" name="Slide Number Placeholder 5"/>
          <p:cNvSpPr>
            <a:spLocks noGrp="1"/>
          </p:cNvSpPr>
          <p:nvPr>
            <p:ph type="sldNum" sz="quarter" idx="4"/>
          </p:nvPr>
        </p:nvSpPr>
        <p:spPr>
          <a:xfrm>
            <a:off x="10939195" y="6476999"/>
            <a:ext cx="978485"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7FCE325C-99EB-41B2-8FEA-F9AC7927B7EB}" type="slidenum">
              <a:rPr lang="en-GB" smtClean="0"/>
              <a:pPr/>
              <a:t>‹#›</a:t>
            </a:fld>
            <a:endParaRPr lang="en-GB" dirty="0"/>
          </a:p>
        </p:txBody>
      </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360000"/>
        </a:solid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CDCB8A8-892B-4DA5-9722-5A9652628169}"/>
              </a:ext>
            </a:extLst>
          </p:cNvPr>
          <p:cNvSpPr txBox="1"/>
          <p:nvPr/>
        </p:nvSpPr>
        <p:spPr>
          <a:xfrm>
            <a:off x="535061" y="3717032"/>
            <a:ext cx="6096000" cy="369332"/>
          </a:xfrm>
          <a:prstGeom prst="rect">
            <a:avLst/>
          </a:prstGeom>
          <a:noFill/>
        </p:spPr>
        <p:txBody>
          <a:bodyPr wrap="square">
            <a:spAutoFit/>
          </a:bodyPr>
          <a:lstStyle/>
          <a:p>
            <a:r>
              <a:rPr lang="en-GB" b="0" i="0" dirty="0">
                <a:solidFill>
                  <a:srgbClr val="111111"/>
                </a:solidFill>
                <a:effectLst/>
                <a:latin typeface="Alegreya Sans"/>
              </a:rPr>
              <a:t>.</a:t>
            </a:r>
            <a:endParaRPr lang="en-GB" dirty="0"/>
          </a:p>
        </p:txBody>
      </p:sp>
      <p:sp>
        <p:nvSpPr>
          <p:cNvPr id="7" name="Title 1">
            <a:extLst>
              <a:ext uri="{FF2B5EF4-FFF2-40B4-BE49-F238E27FC236}">
                <a16:creationId xmlns:a16="http://schemas.microsoft.com/office/drawing/2014/main" id="{9EF19F3B-5FE7-49B6-9B9E-53C764DC057D}"/>
              </a:ext>
            </a:extLst>
          </p:cNvPr>
          <p:cNvSpPr>
            <a:spLocks noGrp="1"/>
          </p:cNvSpPr>
          <p:nvPr>
            <p:ph type="title"/>
          </p:nvPr>
        </p:nvSpPr>
        <p:spPr>
          <a:xfrm>
            <a:off x="0" y="0"/>
            <a:ext cx="12072664" cy="892175"/>
          </a:xfrm>
        </p:spPr>
        <p:txBody>
          <a:bodyPr>
            <a:noAutofit/>
          </a:bodyPr>
          <a:lstStyle/>
          <a:p>
            <a:pPr marL="118872" algn="ctr"/>
            <a:r>
              <a:rPr lang="en-GB" sz="2800" dirty="0">
                <a:solidFill>
                  <a:srgbClr val="92D050"/>
                </a:solidFill>
                <a:latin typeface="Felix Titling" panose="04060505060202020A04" pitchFamily="82" charset="0"/>
              </a:rPr>
              <a:t> </a:t>
            </a:r>
          </a:p>
        </p:txBody>
      </p:sp>
      <p:sp>
        <p:nvSpPr>
          <p:cNvPr id="10" name="TextBox 9">
            <a:extLst>
              <a:ext uri="{FF2B5EF4-FFF2-40B4-BE49-F238E27FC236}">
                <a16:creationId xmlns:a16="http://schemas.microsoft.com/office/drawing/2014/main" id="{40AB9BC7-18F7-48CF-9D8C-53EA0B078215}"/>
              </a:ext>
            </a:extLst>
          </p:cNvPr>
          <p:cNvSpPr txBox="1"/>
          <p:nvPr/>
        </p:nvSpPr>
        <p:spPr>
          <a:xfrm>
            <a:off x="8264005" y="497141"/>
            <a:ext cx="3421904" cy="1754326"/>
          </a:xfrm>
          <a:prstGeom prst="rect">
            <a:avLst/>
          </a:prstGeom>
          <a:noFill/>
        </p:spPr>
        <p:txBody>
          <a:bodyPr wrap="square">
            <a:spAutoFit/>
          </a:bodyPr>
          <a:lstStyle/>
          <a:p>
            <a:r>
              <a:rPr lang="en-GB" sz="3600" dirty="0">
                <a:solidFill>
                  <a:srgbClr val="FFC000"/>
                </a:solidFill>
                <a:latin typeface="+mj-lt"/>
              </a:rPr>
              <a:t>HPHP4010 Reframing the World</a:t>
            </a:r>
          </a:p>
        </p:txBody>
      </p:sp>
      <p:pic>
        <p:nvPicPr>
          <p:cNvPr id="3" name="Picture 2" descr="Diagram&#10;&#10;Description automatically generated">
            <a:extLst>
              <a:ext uri="{FF2B5EF4-FFF2-40B4-BE49-F238E27FC236}">
                <a16:creationId xmlns:a16="http://schemas.microsoft.com/office/drawing/2014/main" id="{658AA2AA-61D2-4229-8EA3-079D48A85A94}"/>
              </a:ext>
            </a:extLst>
          </p:cNvPr>
          <p:cNvPicPr>
            <a:picLocks noChangeAspect="1"/>
          </p:cNvPicPr>
          <p:nvPr/>
        </p:nvPicPr>
        <p:blipFill rotWithShape="1">
          <a:blip r:embed="rId2" cstate="print">
            <a:duotone>
              <a:prstClr val="black"/>
              <a:srgbClr val="D9C3A5">
                <a:tint val="50000"/>
                <a:satMod val="180000"/>
              </a:srgbClr>
            </a:duotone>
            <a:extLst>
              <a:ext uri="{BEBA8EAE-BF5A-486C-A8C5-ECC9F3942E4B}">
                <a14:imgProps xmlns:a14="http://schemas.microsoft.com/office/drawing/2010/main">
                  <a14:imgLayer r:embed="rId3">
                    <a14:imgEffect>
                      <a14:saturation sat="300000"/>
                    </a14:imgEffect>
                    <a14:imgEffect>
                      <a14:brightnessContrast bright="-20000" contrast="40000"/>
                    </a14:imgEffect>
                  </a14:imgLayer>
                </a14:imgProps>
              </a:ext>
              <a:ext uri="{28A0092B-C50C-407E-A947-70E740481C1C}">
                <a14:useLocalDpi xmlns:a14="http://schemas.microsoft.com/office/drawing/2010/main" val="0"/>
              </a:ext>
            </a:extLst>
          </a:blip>
          <a:srcRect/>
          <a:stretch/>
        </p:blipFill>
        <p:spPr>
          <a:xfrm>
            <a:off x="327749" y="497711"/>
            <a:ext cx="7200494" cy="5667594"/>
          </a:xfrm>
          <a:prstGeom prst="rect">
            <a:avLst/>
          </a:prstGeom>
          <a:ln w="19050">
            <a:solidFill>
              <a:srgbClr val="FFC000"/>
            </a:solidFill>
          </a:ln>
        </p:spPr>
      </p:pic>
      <p:sp>
        <p:nvSpPr>
          <p:cNvPr id="9" name="TextBox 8">
            <a:extLst>
              <a:ext uri="{FF2B5EF4-FFF2-40B4-BE49-F238E27FC236}">
                <a16:creationId xmlns:a16="http://schemas.microsoft.com/office/drawing/2014/main" id="{86741C68-EECA-4531-9353-20DBF7104871}"/>
              </a:ext>
            </a:extLst>
          </p:cNvPr>
          <p:cNvSpPr txBox="1"/>
          <p:nvPr/>
        </p:nvSpPr>
        <p:spPr>
          <a:xfrm>
            <a:off x="1055440" y="6363321"/>
            <a:ext cx="4464496" cy="400110"/>
          </a:xfrm>
          <a:prstGeom prst="rect">
            <a:avLst/>
          </a:prstGeom>
          <a:noFill/>
        </p:spPr>
        <p:txBody>
          <a:bodyPr wrap="square">
            <a:spAutoFit/>
          </a:bodyPr>
          <a:lstStyle/>
          <a:p>
            <a:pPr algn="ctr"/>
            <a:r>
              <a:rPr lang="en-GB" sz="2000" dirty="0">
                <a:solidFill>
                  <a:srgbClr val="FFC000"/>
                </a:solidFill>
                <a:latin typeface="Palatino Linotype" panose="02040502050505030304" pitchFamily="18" charset="0"/>
              </a:rPr>
              <a:t>Brahma &amp; the origins of caste</a:t>
            </a:r>
            <a:endParaRPr lang="en-GB" sz="2000" dirty="0">
              <a:solidFill>
                <a:srgbClr val="FFC000"/>
              </a:solidFill>
            </a:endParaRPr>
          </a:p>
        </p:txBody>
      </p:sp>
      <p:sp>
        <p:nvSpPr>
          <p:cNvPr id="11" name="TextBox 10">
            <a:extLst>
              <a:ext uri="{FF2B5EF4-FFF2-40B4-BE49-F238E27FC236}">
                <a16:creationId xmlns:a16="http://schemas.microsoft.com/office/drawing/2014/main" id="{6D6142B9-81D9-4C73-BB82-8817C052143C}"/>
              </a:ext>
            </a:extLst>
          </p:cNvPr>
          <p:cNvSpPr txBox="1"/>
          <p:nvPr/>
        </p:nvSpPr>
        <p:spPr>
          <a:xfrm>
            <a:off x="8264005" y="3610760"/>
            <a:ext cx="3264024" cy="2554545"/>
          </a:xfrm>
          <a:prstGeom prst="rect">
            <a:avLst/>
          </a:prstGeom>
          <a:noFill/>
        </p:spPr>
        <p:txBody>
          <a:bodyPr wrap="square">
            <a:spAutoFit/>
          </a:bodyPr>
          <a:lstStyle/>
          <a:p>
            <a:r>
              <a:rPr lang="en-GB" sz="2000" dirty="0">
                <a:solidFill>
                  <a:schemeClr val="bg1"/>
                </a:solidFill>
              </a:rPr>
              <a:t>"To understand history," Chacko said, "we have to go inside and listen to what they're saying. And look at the books and the pictures on the wall. And smell the smells.“ </a:t>
            </a:r>
          </a:p>
          <a:p>
            <a:pPr algn="r"/>
            <a:r>
              <a:rPr lang="en-GB" dirty="0">
                <a:solidFill>
                  <a:schemeClr val="bg1"/>
                </a:solidFill>
              </a:rPr>
              <a:t>(</a:t>
            </a:r>
            <a:r>
              <a:rPr lang="en-GB" i="1" dirty="0">
                <a:solidFill>
                  <a:schemeClr val="bg1"/>
                </a:solidFill>
              </a:rPr>
              <a:t>The God of Small Things</a:t>
            </a:r>
            <a:r>
              <a:rPr lang="en-GB" dirty="0">
                <a:solidFill>
                  <a:schemeClr val="bg1"/>
                </a:solidFill>
              </a:rPr>
              <a:t>)</a:t>
            </a:r>
          </a:p>
        </p:txBody>
      </p:sp>
    </p:spTree>
    <p:extLst>
      <p:ext uri="{BB962C8B-B14F-4D97-AF65-F5344CB8AC3E}">
        <p14:creationId xmlns:p14="http://schemas.microsoft.com/office/powerpoint/2010/main" val="28163745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7D89BC-9919-4630-99DF-601F01B4EAC8}"/>
              </a:ext>
            </a:extLst>
          </p:cNvPr>
          <p:cNvSpPr>
            <a:spLocks noGrp="1"/>
          </p:cNvSpPr>
          <p:nvPr>
            <p:ph type="title"/>
          </p:nvPr>
        </p:nvSpPr>
        <p:spPr>
          <a:xfrm>
            <a:off x="182131" y="1700808"/>
            <a:ext cx="11247040" cy="720080"/>
          </a:xfrm>
        </p:spPr>
        <p:txBody>
          <a:bodyPr>
            <a:normAutofit fontScale="90000"/>
          </a:bodyPr>
          <a:lstStyle/>
          <a:p>
            <a:r>
              <a:rPr lang="en-GB" sz="4800" dirty="0">
                <a:solidFill>
                  <a:schemeClr val="bg2">
                    <a:lumMod val="75000"/>
                  </a:schemeClr>
                </a:solidFill>
              </a:rPr>
              <a:t>  </a:t>
            </a:r>
            <a:r>
              <a:rPr lang="en-GB" sz="3600" dirty="0">
                <a:solidFill>
                  <a:srgbClr val="92D050"/>
                </a:solidFill>
                <a:effectLst>
                  <a:outerShdw blurRad="38100" dist="38100" dir="2700000" algn="tl">
                    <a:srgbClr val="000000">
                      <a:alpha val="43137"/>
                    </a:srgbClr>
                  </a:outerShdw>
                </a:effectLst>
                <a:latin typeface="Felix Titling" panose="04060505060202020A04" pitchFamily="82" charset="0"/>
              </a:rPr>
              <a:t>LEARNING OUTCOMES</a:t>
            </a:r>
            <a:endParaRPr lang="en-GB" sz="4400" dirty="0">
              <a:solidFill>
                <a:schemeClr val="bg2">
                  <a:lumMod val="75000"/>
                </a:schemeClr>
              </a:solidFill>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4C1D7F14-7C0C-414E-A1C2-4283AB57D665}"/>
              </a:ext>
            </a:extLst>
          </p:cNvPr>
          <p:cNvSpPr>
            <a:spLocks noGrp="1"/>
          </p:cNvSpPr>
          <p:nvPr>
            <p:ph idx="1"/>
          </p:nvPr>
        </p:nvSpPr>
        <p:spPr>
          <a:xfrm>
            <a:off x="609600" y="2420888"/>
            <a:ext cx="10810129" cy="4157056"/>
          </a:xfrm>
        </p:spPr>
        <p:txBody>
          <a:bodyPr>
            <a:normAutofit/>
          </a:bodyPr>
          <a:lstStyle/>
          <a:p>
            <a:pPr marL="633413" indent="-515938">
              <a:lnSpc>
                <a:spcPct val="120000"/>
              </a:lnSpc>
              <a:buNone/>
            </a:pPr>
            <a:r>
              <a:rPr lang="en-GB" sz="2400" i="1" dirty="0">
                <a:solidFill>
                  <a:schemeClr val="bg1"/>
                </a:solidFill>
                <a:latin typeface="Palatino Linotype" panose="02040502050505030304" pitchFamily="18" charset="0"/>
              </a:rPr>
              <a:t>Upon the successful completion of this module, the student should be able to:</a:t>
            </a:r>
          </a:p>
          <a:p>
            <a:pPr marL="633413" indent="-515938">
              <a:lnSpc>
                <a:spcPct val="120000"/>
              </a:lnSpc>
              <a:buNone/>
            </a:pPr>
            <a:endParaRPr lang="en-GB" sz="1000" u="sng" dirty="0">
              <a:solidFill>
                <a:schemeClr val="bg1"/>
              </a:solidFill>
              <a:latin typeface="Palatino Linotype" panose="02040502050505030304" pitchFamily="18" charset="0"/>
            </a:endParaRPr>
          </a:p>
          <a:p>
            <a:pPr marL="633413" indent="-515938">
              <a:lnSpc>
                <a:spcPct val="120000"/>
              </a:lnSpc>
              <a:buNone/>
            </a:pPr>
            <a:r>
              <a:rPr lang="en-GB" sz="2600" dirty="0">
                <a:solidFill>
                  <a:schemeClr val="bg1"/>
                </a:solidFill>
                <a:latin typeface="Palatino Linotype" panose="02040502050505030304" pitchFamily="18" charset="0"/>
              </a:rPr>
              <a:t>•</a:t>
            </a:r>
            <a:r>
              <a:rPr lang="en-GB" sz="2200" dirty="0">
                <a:solidFill>
                  <a:schemeClr val="bg1"/>
                </a:solidFill>
                <a:latin typeface="Palatino Linotype" panose="02040502050505030304" pitchFamily="18" charset="0"/>
              </a:rPr>
              <a:t>	</a:t>
            </a:r>
            <a:r>
              <a:rPr lang="en-GB" sz="2400" dirty="0">
                <a:solidFill>
                  <a:schemeClr val="bg1"/>
                </a:solidFill>
                <a:latin typeface="Palatino Linotype" panose="02040502050505030304" pitchFamily="18" charset="0"/>
              </a:rPr>
              <a:t>Demonstrate a competent and critical understanding of </a:t>
            </a:r>
            <a:r>
              <a:rPr lang="en-GB" sz="2400" dirty="0">
                <a:solidFill>
                  <a:schemeClr val="accent1">
                    <a:lumMod val="40000"/>
                    <a:lumOff val="60000"/>
                  </a:schemeClr>
                </a:solidFill>
                <a:latin typeface="Palatino Linotype" panose="02040502050505030304" pitchFamily="18" charset="0"/>
              </a:rPr>
              <a:t>different approaches to global history</a:t>
            </a:r>
            <a:r>
              <a:rPr lang="en-GB" sz="2400" dirty="0">
                <a:solidFill>
                  <a:schemeClr val="bg1"/>
                </a:solidFill>
                <a:latin typeface="Palatino Linotype" panose="02040502050505030304" pitchFamily="18" charset="0"/>
              </a:rPr>
              <a:t>.</a:t>
            </a:r>
          </a:p>
          <a:p>
            <a:pPr marL="633413" indent="-515938">
              <a:lnSpc>
                <a:spcPct val="120000"/>
              </a:lnSpc>
              <a:buNone/>
            </a:pPr>
            <a:endParaRPr lang="en-GB" sz="800" dirty="0">
              <a:solidFill>
                <a:schemeClr val="bg1"/>
              </a:solidFill>
              <a:latin typeface="Palatino Linotype" panose="02040502050505030304" pitchFamily="18" charset="0"/>
            </a:endParaRPr>
          </a:p>
          <a:p>
            <a:pPr marL="633413" indent="-515938">
              <a:lnSpc>
                <a:spcPct val="120000"/>
              </a:lnSpc>
              <a:buNone/>
            </a:pPr>
            <a:r>
              <a:rPr lang="en-GB" sz="2200" dirty="0">
                <a:solidFill>
                  <a:schemeClr val="bg1"/>
                </a:solidFill>
                <a:latin typeface="Palatino Linotype" panose="02040502050505030304" pitchFamily="18" charset="0"/>
              </a:rPr>
              <a:t>•	</a:t>
            </a:r>
            <a:r>
              <a:rPr lang="en-GB" sz="2400" dirty="0">
                <a:solidFill>
                  <a:schemeClr val="bg1"/>
                </a:solidFill>
                <a:latin typeface="Palatino Linotype" panose="02040502050505030304" pitchFamily="18" charset="0"/>
              </a:rPr>
              <a:t>Demonstrate a comprehension of the different way that academics have engaged with the concept of globalisation and </a:t>
            </a:r>
            <a:r>
              <a:rPr lang="en-GB" sz="2400" dirty="0" err="1">
                <a:solidFill>
                  <a:schemeClr val="bg1"/>
                </a:solidFill>
                <a:latin typeface="Palatino Linotype" panose="02040502050505030304" pitchFamily="18" charset="0"/>
              </a:rPr>
              <a:t>glocalisation</a:t>
            </a:r>
            <a:r>
              <a:rPr lang="en-GB" sz="2400" dirty="0">
                <a:solidFill>
                  <a:schemeClr val="bg1"/>
                </a:solidFill>
                <a:latin typeface="Palatino Linotype" panose="02040502050505030304" pitchFamily="18" charset="0"/>
              </a:rPr>
              <a:t>. In particular, to be able to </a:t>
            </a:r>
            <a:r>
              <a:rPr lang="en-GB" sz="2400" dirty="0">
                <a:solidFill>
                  <a:schemeClr val="accent1">
                    <a:lumMod val="40000"/>
                    <a:lumOff val="60000"/>
                  </a:schemeClr>
                </a:solidFill>
                <a:latin typeface="Palatino Linotype" panose="02040502050505030304" pitchFamily="18" charset="0"/>
              </a:rPr>
              <a:t>respond </a:t>
            </a:r>
            <a:r>
              <a:rPr lang="en-GB" sz="2400" u="sng" dirty="0">
                <a:solidFill>
                  <a:schemeClr val="accent1">
                    <a:lumMod val="40000"/>
                    <a:lumOff val="60000"/>
                  </a:schemeClr>
                </a:solidFill>
                <a:latin typeface="Palatino Linotype" panose="02040502050505030304" pitchFamily="18" charset="0"/>
              </a:rPr>
              <a:t>critically or creatively </a:t>
            </a:r>
            <a:r>
              <a:rPr lang="en-GB" sz="2400" dirty="0">
                <a:solidFill>
                  <a:schemeClr val="accent1">
                    <a:lumMod val="40000"/>
                    <a:lumOff val="60000"/>
                  </a:schemeClr>
                </a:solidFill>
                <a:latin typeface="Palatino Linotype" panose="02040502050505030304" pitchFamily="18" charset="0"/>
              </a:rPr>
              <a:t>to various archaeological and historical debates and </a:t>
            </a:r>
            <a:r>
              <a:rPr lang="en-GB" sz="2400" u="sng" dirty="0">
                <a:solidFill>
                  <a:schemeClr val="accent1">
                    <a:lumMod val="40000"/>
                    <a:lumOff val="60000"/>
                  </a:schemeClr>
                </a:solidFill>
                <a:latin typeface="Palatino Linotype" panose="02040502050505030304" pitchFamily="18" charset="0"/>
              </a:rPr>
              <a:t>contributions from the world of literature</a:t>
            </a:r>
            <a:r>
              <a:rPr lang="en-GB" sz="2400" dirty="0">
                <a:solidFill>
                  <a:schemeClr val="bg1"/>
                </a:solidFill>
                <a:latin typeface="Palatino Linotype" panose="02040502050505030304" pitchFamily="18" charset="0"/>
              </a:rPr>
              <a:t>.</a:t>
            </a:r>
            <a:endParaRPr lang="en-GB" dirty="0">
              <a:latin typeface="Palatino Linotype" panose="02040502050505030304" pitchFamily="18" charset="0"/>
            </a:endParaRPr>
          </a:p>
        </p:txBody>
      </p:sp>
      <p:sp>
        <p:nvSpPr>
          <p:cNvPr id="5" name="TextBox 4">
            <a:extLst>
              <a:ext uri="{FF2B5EF4-FFF2-40B4-BE49-F238E27FC236}">
                <a16:creationId xmlns:a16="http://schemas.microsoft.com/office/drawing/2014/main" id="{763CEB96-A782-4821-9290-30A405C47488}"/>
              </a:ext>
            </a:extLst>
          </p:cNvPr>
          <p:cNvSpPr txBox="1"/>
          <p:nvPr/>
        </p:nvSpPr>
        <p:spPr>
          <a:xfrm>
            <a:off x="182131" y="292096"/>
            <a:ext cx="12201194" cy="830997"/>
          </a:xfrm>
          <a:prstGeom prst="rect">
            <a:avLst/>
          </a:prstGeom>
          <a:noFill/>
        </p:spPr>
        <p:txBody>
          <a:bodyPr wrap="square">
            <a:spAutoFit/>
          </a:bodyPr>
          <a:lstStyle/>
          <a:p>
            <a:pPr algn="l"/>
            <a:r>
              <a:rPr lang="en-GB" sz="2400" b="0" i="0" dirty="0">
                <a:solidFill>
                  <a:schemeClr val="bg1"/>
                </a:solidFill>
                <a:effectLst/>
              </a:rPr>
              <a:t>We need history, but not the way a spoiled loafer in the garden of knowledge needs it. </a:t>
            </a:r>
          </a:p>
          <a:p>
            <a:pPr algn="l"/>
            <a:r>
              <a:rPr lang="en-GB" sz="2400" dirty="0">
                <a:solidFill>
                  <a:schemeClr val="bg1"/>
                </a:solidFill>
              </a:rPr>
              <a:t>					</a:t>
            </a:r>
            <a:r>
              <a:rPr lang="en-GB" sz="2000" b="0" i="0" dirty="0">
                <a:solidFill>
                  <a:schemeClr val="bg1"/>
                </a:solidFill>
                <a:effectLst/>
              </a:rPr>
              <a:t> 	Nietzsche, ‘Of the Use and Abuse of History</a:t>
            </a:r>
            <a:r>
              <a:rPr lang="en-GB" sz="2400" b="0" i="0" dirty="0">
                <a:solidFill>
                  <a:schemeClr val="bg1"/>
                </a:solidFill>
                <a:effectLst/>
              </a:rPr>
              <a:t>’</a:t>
            </a:r>
          </a:p>
        </p:txBody>
      </p:sp>
      <p:cxnSp>
        <p:nvCxnSpPr>
          <p:cNvPr id="7" name="Straight Connector 6">
            <a:extLst>
              <a:ext uri="{FF2B5EF4-FFF2-40B4-BE49-F238E27FC236}">
                <a16:creationId xmlns:a16="http://schemas.microsoft.com/office/drawing/2014/main" id="{8DEF2A45-1A77-4C86-A8CA-9973F75AA35B}"/>
              </a:ext>
            </a:extLst>
          </p:cNvPr>
          <p:cNvCxnSpPr/>
          <p:nvPr/>
        </p:nvCxnSpPr>
        <p:spPr>
          <a:xfrm>
            <a:off x="263352" y="1484784"/>
            <a:ext cx="11665296" cy="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538878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96C793-6CE0-41AD-B729-6BBBA8ED4B8A}"/>
              </a:ext>
            </a:extLst>
          </p:cNvPr>
          <p:cNvSpPr>
            <a:spLocks noGrp="1"/>
          </p:cNvSpPr>
          <p:nvPr>
            <p:ph type="title"/>
          </p:nvPr>
        </p:nvSpPr>
        <p:spPr>
          <a:xfrm>
            <a:off x="345054" y="-18326"/>
            <a:ext cx="11247040" cy="825280"/>
          </a:xfrm>
        </p:spPr>
        <p:txBody>
          <a:bodyPr>
            <a:normAutofit fontScale="90000"/>
          </a:bodyPr>
          <a:lstStyle/>
          <a:p>
            <a:r>
              <a:rPr lang="en-GB" sz="3100" dirty="0">
                <a:solidFill>
                  <a:srgbClr val="92D050"/>
                </a:solidFill>
                <a:latin typeface="Felix Titling" panose="04060505060202020A04" pitchFamily="82" charset="0"/>
              </a:rPr>
              <a:t>Literature &amp; history: Theoretical /historical contexts</a:t>
            </a:r>
            <a:endParaRPr lang="en-GB" sz="3200" dirty="0">
              <a:solidFill>
                <a:srgbClr val="92D050"/>
              </a:solidFill>
              <a:latin typeface="Felix Titling" panose="04060505060202020A04" pitchFamily="82" charset="0"/>
            </a:endParaRPr>
          </a:p>
        </p:txBody>
      </p:sp>
      <p:sp>
        <p:nvSpPr>
          <p:cNvPr id="3" name="Content Placeholder 2">
            <a:extLst>
              <a:ext uri="{FF2B5EF4-FFF2-40B4-BE49-F238E27FC236}">
                <a16:creationId xmlns:a16="http://schemas.microsoft.com/office/drawing/2014/main" id="{B1922A11-9593-4ED4-B275-867C8CC36DE1}"/>
              </a:ext>
            </a:extLst>
          </p:cNvPr>
          <p:cNvSpPr>
            <a:spLocks noGrp="1"/>
          </p:cNvSpPr>
          <p:nvPr>
            <p:ph idx="1"/>
          </p:nvPr>
        </p:nvSpPr>
        <p:spPr>
          <a:xfrm>
            <a:off x="482174" y="764704"/>
            <a:ext cx="10972800" cy="5930082"/>
          </a:xfrm>
        </p:spPr>
        <p:txBody>
          <a:bodyPr>
            <a:normAutofit fontScale="92500" lnSpcReduction="10000"/>
          </a:bodyPr>
          <a:lstStyle/>
          <a:p>
            <a:pPr>
              <a:lnSpc>
                <a:spcPct val="120000"/>
              </a:lnSpc>
              <a:buClr>
                <a:schemeClr val="accent1">
                  <a:lumMod val="40000"/>
                  <a:lumOff val="60000"/>
                </a:schemeClr>
              </a:buClr>
              <a:buFont typeface="Arial" panose="020B0604020202020204" pitchFamily="34" charset="0"/>
              <a:buChar char="•"/>
            </a:pPr>
            <a:r>
              <a:rPr lang="en-GB" sz="2400" dirty="0">
                <a:solidFill>
                  <a:schemeClr val="bg1"/>
                </a:solidFill>
              </a:rPr>
              <a:t>Enlightenment – reason/ self determination (geography primarily that of class)</a:t>
            </a:r>
          </a:p>
          <a:p>
            <a:pPr>
              <a:lnSpc>
                <a:spcPct val="120000"/>
              </a:lnSpc>
              <a:buClr>
                <a:schemeClr val="accent1">
                  <a:lumMod val="40000"/>
                  <a:lumOff val="60000"/>
                </a:schemeClr>
              </a:buClr>
              <a:buFont typeface="Arial" panose="020B0604020202020204" pitchFamily="34" charset="0"/>
              <a:buChar char="•"/>
            </a:pPr>
            <a:r>
              <a:rPr lang="en-GB" sz="2400" dirty="0">
                <a:solidFill>
                  <a:schemeClr val="bg1"/>
                </a:solidFill>
              </a:rPr>
              <a:t>Modes of writing: the </a:t>
            </a:r>
            <a:r>
              <a:rPr lang="en-GB" sz="2400" dirty="0">
                <a:solidFill>
                  <a:schemeClr val="accent1">
                    <a:lumMod val="40000"/>
                    <a:lumOff val="60000"/>
                  </a:schemeClr>
                </a:solidFill>
              </a:rPr>
              <a:t>novel</a:t>
            </a:r>
            <a:r>
              <a:rPr lang="en-GB" sz="2400" dirty="0">
                <a:solidFill>
                  <a:schemeClr val="bg1"/>
                </a:solidFill>
              </a:rPr>
              <a:t> as enlightenment form; </a:t>
            </a:r>
          </a:p>
          <a:p>
            <a:pPr lvl="1">
              <a:lnSpc>
                <a:spcPct val="120000"/>
              </a:lnSpc>
              <a:buClr>
                <a:schemeClr val="accent1">
                  <a:lumMod val="40000"/>
                  <a:lumOff val="60000"/>
                </a:schemeClr>
              </a:buClr>
              <a:buFont typeface="Arial" panose="020B0604020202020204" pitchFamily="34" charset="0"/>
              <a:buChar char="•"/>
            </a:pPr>
            <a:r>
              <a:rPr lang="en-GB" sz="2100" dirty="0">
                <a:solidFill>
                  <a:schemeClr val="bg1"/>
                </a:solidFill>
              </a:rPr>
              <a:t>Narratives of individual development and success from dependency to independency</a:t>
            </a:r>
          </a:p>
          <a:p>
            <a:pPr>
              <a:lnSpc>
                <a:spcPct val="120000"/>
              </a:lnSpc>
              <a:buClr>
                <a:schemeClr val="accent1">
                  <a:lumMod val="40000"/>
                  <a:lumOff val="60000"/>
                </a:schemeClr>
              </a:buClr>
              <a:buFont typeface="Arial" panose="020B0604020202020204" pitchFamily="34" charset="0"/>
              <a:buChar char="•"/>
            </a:pPr>
            <a:r>
              <a:rPr lang="en-GB" sz="2400" dirty="0">
                <a:solidFill>
                  <a:schemeClr val="accent1">
                    <a:lumMod val="40000"/>
                    <a:lumOff val="60000"/>
                  </a:schemeClr>
                </a:solidFill>
              </a:rPr>
              <a:t>Nation state – colonial system</a:t>
            </a:r>
          </a:p>
          <a:p>
            <a:pPr>
              <a:lnSpc>
                <a:spcPct val="120000"/>
              </a:lnSpc>
              <a:buClr>
                <a:schemeClr val="accent1">
                  <a:lumMod val="40000"/>
                  <a:lumOff val="60000"/>
                </a:schemeClr>
              </a:buClr>
              <a:buFont typeface="Arial" panose="020B0604020202020204" pitchFamily="34" charset="0"/>
              <a:buChar char="•"/>
            </a:pPr>
            <a:r>
              <a:rPr lang="en-GB" sz="2400" dirty="0">
                <a:solidFill>
                  <a:schemeClr val="bg1"/>
                </a:solidFill>
              </a:rPr>
              <a:t>Orientalism (Edward Said): the de-rationalising of colonial subjects &amp; their histories</a:t>
            </a:r>
          </a:p>
          <a:p>
            <a:pPr>
              <a:lnSpc>
                <a:spcPct val="120000"/>
              </a:lnSpc>
              <a:buClr>
                <a:schemeClr val="accent1">
                  <a:lumMod val="40000"/>
                  <a:lumOff val="60000"/>
                </a:schemeClr>
              </a:buClr>
              <a:buFont typeface="Arial" panose="020B0604020202020204" pitchFamily="34" charset="0"/>
              <a:buChar char="•"/>
            </a:pPr>
            <a:r>
              <a:rPr lang="en-GB" sz="2400" dirty="0">
                <a:solidFill>
                  <a:schemeClr val="bg1"/>
                </a:solidFill>
              </a:rPr>
              <a:t>‘English’ literature </a:t>
            </a:r>
          </a:p>
          <a:p>
            <a:pPr>
              <a:lnSpc>
                <a:spcPct val="120000"/>
              </a:lnSpc>
              <a:buClr>
                <a:schemeClr val="accent1">
                  <a:lumMod val="40000"/>
                  <a:lumOff val="60000"/>
                </a:schemeClr>
              </a:buClr>
              <a:buFont typeface="Arial" panose="020B0604020202020204" pitchFamily="34" charset="0"/>
              <a:buChar char="•"/>
            </a:pPr>
            <a:r>
              <a:rPr lang="en-GB" sz="2400" dirty="0">
                <a:solidFill>
                  <a:schemeClr val="bg1"/>
                </a:solidFill>
              </a:rPr>
              <a:t>	a) Denigration of culture in India – Lord Macaulay</a:t>
            </a:r>
          </a:p>
          <a:p>
            <a:pPr marL="118872" indent="0">
              <a:lnSpc>
                <a:spcPct val="120000"/>
              </a:lnSpc>
              <a:buNone/>
            </a:pPr>
            <a:r>
              <a:rPr lang="en-GB" sz="2400" dirty="0">
                <a:solidFill>
                  <a:schemeClr val="bg1"/>
                </a:solidFill>
              </a:rPr>
              <a:t>	b) ‘Lack of any culture in Caribbean’ – James Froude</a:t>
            </a:r>
          </a:p>
          <a:p>
            <a:pPr marL="118872" indent="0">
              <a:lnSpc>
                <a:spcPct val="120000"/>
              </a:lnSpc>
              <a:buNone/>
            </a:pPr>
            <a:endParaRPr lang="en-GB" sz="1300" dirty="0">
              <a:solidFill>
                <a:schemeClr val="accent1">
                  <a:lumMod val="40000"/>
                  <a:lumOff val="60000"/>
                </a:schemeClr>
              </a:solidFill>
            </a:endParaRPr>
          </a:p>
          <a:p>
            <a:pPr marL="118872" indent="0">
              <a:lnSpc>
                <a:spcPct val="120000"/>
              </a:lnSpc>
              <a:buClr>
                <a:schemeClr val="accent1">
                  <a:lumMod val="40000"/>
                  <a:lumOff val="60000"/>
                </a:schemeClr>
              </a:buClr>
              <a:buNone/>
            </a:pPr>
            <a:r>
              <a:rPr lang="en-GB" sz="2600" dirty="0">
                <a:solidFill>
                  <a:srgbClr val="92D050"/>
                </a:solidFill>
              </a:rPr>
              <a:t>Language</a:t>
            </a:r>
            <a:endParaRPr lang="en-GB" sz="2200" dirty="0">
              <a:solidFill>
                <a:srgbClr val="92D050"/>
              </a:solidFill>
            </a:endParaRPr>
          </a:p>
          <a:p>
            <a:pPr>
              <a:lnSpc>
                <a:spcPct val="120000"/>
              </a:lnSpc>
              <a:buClr>
                <a:schemeClr val="accent1">
                  <a:lumMod val="40000"/>
                  <a:lumOff val="60000"/>
                </a:schemeClr>
              </a:buClr>
              <a:buFont typeface="Arial" panose="020B0604020202020204" pitchFamily="34" charset="0"/>
              <a:buChar char="•"/>
            </a:pPr>
            <a:r>
              <a:rPr lang="en-GB" sz="2400" dirty="0">
                <a:solidFill>
                  <a:schemeClr val="bg1"/>
                </a:solidFill>
              </a:rPr>
              <a:t>use of </a:t>
            </a:r>
            <a:r>
              <a:rPr lang="en-GB" sz="2400" dirty="0">
                <a:solidFill>
                  <a:schemeClr val="accent1">
                    <a:lumMod val="40000"/>
                    <a:lumOff val="60000"/>
                  </a:schemeClr>
                </a:solidFill>
              </a:rPr>
              <a:t>English</a:t>
            </a:r>
            <a:r>
              <a:rPr lang="en-GB" sz="2400" dirty="0">
                <a:solidFill>
                  <a:schemeClr val="bg1"/>
                </a:solidFill>
              </a:rPr>
              <a:t> -  playing with different spellings / imports from </a:t>
            </a:r>
            <a:r>
              <a:rPr lang="en-GB" sz="2400" dirty="0" err="1">
                <a:solidFill>
                  <a:schemeClr val="bg1"/>
                </a:solidFill>
              </a:rPr>
              <a:t>Malayaman</a:t>
            </a:r>
            <a:endParaRPr lang="en-GB" sz="2400" dirty="0">
              <a:solidFill>
                <a:schemeClr val="bg1"/>
              </a:solidFill>
            </a:endParaRPr>
          </a:p>
          <a:p>
            <a:pPr>
              <a:lnSpc>
                <a:spcPct val="120000"/>
              </a:lnSpc>
              <a:buClr>
                <a:schemeClr val="accent1">
                  <a:lumMod val="40000"/>
                  <a:lumOff val="60000"/>
                </a:schemeClr>
              </a:buClr>
              <a:buFont typeface="Arial" panose="020B0604020202020204" pitchFamily="34" charset="0"/>
              <a:buChar char="•"/>
            </a:pPr>
            <a:endParaRPr lang="en-GB" sz="1300" dirty="0">
              <a:solidFill>
                <a:srgbClr val="92D050"/>
              </a:solidFill>
            </a:endParaRPr>
          </a:p>
          <a:p>
            <a:pPr marL="118872" indent="0">
              <a:lnSpc>
                <a:spcPct val="120000"/>
              </a:lnSpc>
              <a:buClr>
                <a:schemeClr val="accent1">
                  <a:lumMod val="40000"/>
                  <a:lumOff val="60000"/>
                </a:schemeClr>
              </a:buClr>
              <a:buNone/>
            </a:pPr>
            <a:r>
              <a:rPr lang="en-GB" sz="2600" dirty="0">
                <a:solidFill>
                  <a:srgbClr val="92D050"/>
                </a:solidFill>
              </a:rPr>
              <a:t>Issues </a:t>
            </a:r>
          </a:p>
          <a:p>
            <a:pPr>
              <a:buClr>
                <a:schemeClr val="accent1">
                  <a:lumMod val="40000"/>
                  <a:lumOff val="60000"/>
                </a:schemeClr>
              </a:buClr>
              <a:buFont typeface="Arial" panose="020B0604020202020204" pitchFamily="34" charset="0"/>
              <a:buChar char="•"/>
            </a:pPr>
            <a:r>
              <a:rPr lang="en-GB" sz="2400" dirty="0">
                <a:solidFill>
                  <a:schemeClr val="bg1"/>
                </a:solidFill>
              </a:rPr>
              <a:t>The </a:t>
            </a:r>
            <a:r>
              <a:rPr lang="en-GB" sz="2400" u="sng" dirty="0">
                <a:solidFill>
                  <a:srgbClr val="92D050"/>
                </a:solidFill>
              </a:rPr>
              <a:t>postcolonial novel </a:t>
            </a:r>
            <a:r>
              <a:rPr lang="en-GB" sz="2400" dirty="0">
                <a:solidFill>
                  <a:schemeClr val="bg1"/>
                </a:solidFill>
              </a:rPr>
              <a:t>must challenge its assumption of the nation state to allow deviant readings including perspectives marginalised within them</a:t>
            </a:r>
          </a:p>
          <a:p>
            <a:pPr>
              <a:buClr>
                <a:schemeClr val="accent1">
                  <a:lumMod val="40000"/>
                  <a:lumOff val="60000"/>
                </a:schemeClr>
              </a:buClr>
              <a:buFont typeface="Arial" panose="020B0604020202020204" pitchFamily="34" charset="0"/>
              <a:buChar char="•"/>
            </a:pPr>
            <a:endParaRPr lang="en-GB" sz="1400" dirty="0">
              <a:solidFill>
                <a:schemeClr val="bg1"/>
              </a:solidFill>
            </a:endParaRPr>
          </a:p>
          <a:p>
            <a:pPr>
              <a:buClr>
                <a:schemeClr val="accent1">
                  <a:lumMod val="40000"/>
                  <a:lumOff val="60000"/>
                </a:schemeClr>
              </a:buClr>
              <a:buFont typeface="Arial" panose="020B0604020202020204" pitchFamily="34" charset="0"/>
              <a:buChar char="•"/>
            </a:pPr>
            <a:r>
              <a:rPr lang="en-GB" sz="2400" dirty="0">
                <a:solidFill>
                  <a:schemeClr val="bg1"/>
                </a:solidFill>
              </a:rPr>
              <a:t>Use of English: </a:t>
            </a:r>
            <a:r>
              <a:rPr lang="en-GB" sz="2400" dirty="0">
                <a:solidFill>
                  <a:schemeClr val="accent1">
                    <a:lumMod val="40000"/>
                    <a:lumOff val="60000"/>
                  </a:schemeClr>
                </a:solidFill>
              </a:rPr>
              <a:t>Cultural appropriation or cultural oppression</a:t>
            </a:r>
            <a:r>
              <a:rPr lang="en-GB" sz="2400" dirty="0">
                <a:solidFill>
                  <a:schemeClr val="bg1"/>
                </a:solidFill>
              </a:rPr>
              <a:t>? </a:t>
            </a:r>
          </a:p>
          <a:p>
            <a:endParaRPr lang="en-GB" sz="2200" dirty="0">
              <a:solidFill>
                <a:schemeClr val="bg1"/>
              </a:solidFill>
            </a:endParaRPr>
          </a:p>
          <a:p>
            <a:pPr marL="118872" indent="0">
              <a:buNone/>
            </a:pPr>
            <a:endParaRPr lang="en-GB" sz="2200" dirty="0">
              <a:solidFill>
                <a:schemeClr val="bg1"/>
              </a:solidFill>
            </a:endParaRPr>
          </a:p>
        </p:txBody>
      </p:sp>
    </p:spTree>
    <p:extLst>
      <p:ext uri="{BB962C8B-B14F-4D97-AF65-F5344CB8AC3E}">
        <p14:creationId xmlns:p14="http://schemas.microsoft.com/office/powerpoint/2010/main" val="1900336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12" end="12"/>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
                                            <p:txEl>
                                              <p:pRg st="13" end="13"/>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527" y="294079"/>
            <a:ext cx="5054352" cy="1621536"/>
          </a:xfrm>
        </p:spPr>
        <p:txBody>
          <a:bodyPr>
            <a:normAutofit/>
          </a:bodyPr>
          <a:lstStyle/>
          <a:p>
            <a:r>
              <a:rPr lang="en-GB" sz="3600" dirty="0">
                <a:solidFill>
                  <a:srgbClr val="92D050"/>
                </a:solidFill>
              </a:rPr>
              <a:t>‘Core-periphery’ in History</a:t>
            </a:r>
            <a:endParaRPr lang="en-GB" dirty="0">
              <a:solidFill>
                <a:srgbClr val="92D050"/>
              </a:solidFill>
            </a:endParaRPr>
          </a:p>
        </p:txBody>
      </p:sp>
      <p:sp>
        <p:nvSpPr>
          <p:cNvPr id="3" name="Content Placeholder 2"/>
          <p:cNvSpPr>
            <a:spLocks noGrp="1"/>
          </p:cNvSpPr>
          <p:nvPr>
            <p:ph sz="half" idx="1"/>
          </p:nvPr>
        </p:nvSpPr>
        <p:spPr>
          <a:xfrm>
            <a:off x="368331" y="2348880"/>
            <a:ext cx="5384800" cy="3672408"/>
          </a:xfrm>
        </p:spPr>
        <p:txBody>
          <a:bodyPr>
            <a:normAutofit/>
          </a:bodyPr>
          <a:lstStyle/>
          <a:p>
            <a:pPr>
              <a:buClr>
                <a:schemeClr val="accent1">
                  <a:lumMod val="40000"/>
                  <a:lumOff val="60000"/>
                </a:schemeClr>
              </a:buClr>
              <a:buFont typeface="Arial" panose="020B0604020202020204" pitchFamily="34" charset="0"/>
              <a:buChar char="•"/>
            </a:pPr>
            <a:r>
              <a:rPr lang="en-GB" sz="2400" dirty="0">
                <a:solidFill>
                  <a:schemeClr val="bg1"/>
                </a:solidFill>
              </a:rPr>
              <a:t>Rise of Great Britain:</a:t>
            </a:r>
          </a:p>
          <a:p>
            <a:pPr>
              <a:buClr>
                <a:schemeClr val="accent1">
                  <a:lumMod val="40000"/>
                  <a:lumOff val="60000"/>
                </a:schemeClr>
              </a:buClr>
              <a:buFont typeface="Arial" panose="020B0604020202020204" pitchFamily="34" charset="0"/>
              <a:buChar char="•"/>
            </a:pPr>
            <a:r>
              <a:rPr lang="en-GB" sz="2400" dirty="0">
                <a:solidFill>
                  <a:schemeClr val="bg1"/>
                </a:solidFill>
              </a:rPr>
              <a:t>Expansion of British Empire e.g. west Africa and India</a:t>
            </a:r>
          </a:p>
          <a:p>
            <a:pPr>
              <a:buClr>
                <a:schemeClr val="accent1">
                  <a:lumMod val="40000"/>
                  <a:lumOff val="60000"/>
                </a:schemeClr>
              </a:buClr>
              <a:buFont typeface="Arial" panose="020B0604020202020204" pitchFamily="34" charset="0"/>
              <a:buChar char="•"/>
            </a:pPr>
            <a:r>
              <a:rPr lang="en-GB" sz="2400" dirty="0">
                <a:solidFill>
                  <a:schemeClr val="bg1"/>
                </a:solidFill>
              </a:rPr>
              <a:t>Colonisation of periphery by core</a:t>
            </a:r>
          </a:p>
          <a:p>
            <a:pPr>
              <a:buClr>
                <a:schemeClr val="accent1">
                  <a:lumMod val="40000"/>
                  <a:lumOff val="60000"/>
                </a:schemeClr>
              </a:buClr>
              <a:buFont typeface="Arial" panose="020B0604020202020204" pitchFamily="34" charset="0"/>
              <a:buChar char="•"/>
            </a:pPr>
            <a:r>
              <a:rPr lang="en-GB" sz="2400" dirty="0">
                <a:solidFill>
                  <a:schemeClr val="bg1"/>
                </a:solidFill>
              </a:rPr>
              <a:t>Linked to Industrialisation </a:t>
            </a:r>
          </a:p>
          <a:p>
            <a:pPr>
              <a:buClr>
                <a:schemeClr val="accent1">
                  <a:lumMod val="40000"/>
                  <a:lumOff val="60000"/>
                </a:schemeClr>
              </a:buClr>
              <a:buFont typeface="Arial" panose="020B0604020202020204" pitchFamily="34" charset="0"/>
              <a:buChar char="•"/>
            </a:pPr>
            <a:r>
              <a:rPr lang="en-GB" sz="2400" dirty="0">
                <a:solidFill>
                  <a:schemeClr val="bg1"/>
                </a:solidFill>
              </a:rPr>
              <a:t>‘</a:t>
            </a:r>
            <a:r>
              <a:rPr lang="en-GB" sz="2400" dirty="0" err="1">
                <a:solidFill>
                  <a:schemeClr val="bg1"/>
                </a:solidFill>
              </a:rPr>
              <a:t>Pax</a:t>
            </a:r>
            <a:r>
              <a:rPr lang="en-GB" sz="2400" dirty="0">
                <a:solidFill>
                  <a:schemeClr val="bg1"/>
                </a:solidFill>
              </a:rPr>
              <a:t>- Britannica’ in 19thc and ‘Scramble for Africa =</a:t>
            </a:r>
          </a:p>
          <a:p>
            <a:pPr>
              <a:buClr>
                <a:schemeClr val="accent1">
                  <a:lumMod val="40000"/>
                  <a:lumOff val="60000"/>
                </a:schemeClr>
              </a:buClr>
              <a:buFont typeface="Arial" panose="020B0604020202020204" pitchFamily="34" charset="0"/>
              <a:buChar char="•"/>
            </a:pPr>
            <a:r>
              <a:rPr lang="en-GB" sz="2400" dirty="0">
                <a:solidFill>
                  <a:schemeClr val="bg1"/>
                </a:solidFill>
              </a:rPr>
              <a:t>New threats and competitors -  Germany, Japan </a:t>
            </a:r>
          </a:p>
        </p:txBody>
      </p:sp>
      <p:pic>
        <p:nvPicPr>
          <p:cNvPr id="9218" name="Picture 2"/>
          <p:cNvPicPr>
            <a:picLocks noGrp="1" noChangeAspect="1" noChangeArrowheads="1"/>
          </p:cNvPicPr>
          <p:nvPr>
            <p:ph sz="half" idx="2"/>
          </p:nvPr>
        </p:nvPicPr>
        <p:blipFill>
          <a:blip r:embed="rId2" cstate="print">
            <a:extLst>
              <a:ext uri="{BEBA8EAE-BF5A-486C-A8C5-ECC9F3942E4B}">
                <a14:imgProps xmlns:a14="http://schemas.microsoft.com/office/drawing/2010/main">
                  <a14:imgLayer r:embed="rId3">
                    <a14:imgEffect>
                      <a14:sharpenSoften amount="25000"/>
                    </a14:imgEffect>
                    <a14:imgEffect>
                      <a14:saturation sat="200000"/>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bwMode="auto">
          <a:xfrm>
            <a:off x="5952138" y="158100"/>
            <a:ext cx="5841435" cy="6566330"/>
          </a:xfrm>
          <a:prstGeom prst="rect">
            <a:avLst/>
          </a:prstGeom>
          <a:noFill/>
          <a:ln w="12700">
            <a:solidFill>
              <a:schemeClr val="accent1"/>
            </a:solidFill>
          </a:ln>
        </p:spPr>
      </p:pic>
      <p:grpSp>
        <p:nvGrpSpPr>
          <p:cNvPr id="23" name="Group 22">
            <a:extLst>
              <a:ext uri="{FF2B5EF4-FFF2-40B4-BE49-F238E27FC236}">
                <a16:creationId xmlns:a16="http://schemas.microsoft.com/office/drawing/2014/main" id="{1C6685B7-2206-45DE-84F2-EB0660BEC524}"/>
              </a:ext>
            </a:extLst>
          </p:cNvPr>
          <p:cNvGrpSpPr/>
          <p:nvPr/>
        </p:nvGrpSpPr>
        <p:grpSpPr>
          <a:xfrm>
            <a:off x="6744072" y="541564"/>
            <a:ext cx="4754827" cy="5797994"/>
            <a:chOff x="6744072" y="541564"/>
            <a:chExt cx="4754827" cy="5797994"/>
          </a:xfrm>
        </p:grpSpPr>
        <p:sp>
          <p:nvSpPr>
            <p:cNvPr id="4" name="Oval 3">
              <a:extLst>
                <a:ext uri="{FF2B5EF4-FFF2-40B4-BE49-F238E27FC236}">
                  <a16:creationId xmlns:a16="http://schemas.microsoft.com/office/drawing/2014/main" id="{D2752B08-8938-4332-8B3C-3A3B6447B3B7}"/>
                </a:ext>
              </a:extLst>
            </p:cNvPr>
            <p:cNvSpPr/>
            <p:nvPr/>
          </p:nvSpPr>
          <p:spPr>
            <a:xfrm>
              <a:off x="6744072" y="1121210"/>
              <a:ext cx="290331" cy="23358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8EB61AB1-FC69-49C5-97C7-F1DD1AA37340}"/>
                </a:ext>
              </a:extLst>
            </p:cNvPr>
            <p:cNvSpPr/>
            <p:nvPr/>
          </p:nvSpPr>
          <p:spPr>
            <a:xfrm>
              <a:off x="7090794" y="1165437"/>
              <a:ext cx="290331" cy="23358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41A77119-C673-4248-8D5B-809A53E25C41}"/>
                </a:ext>
              </a:extLst>
            </p:cNvPr>
            <p:cNvSpPr/>
            <p:nvPr/>
          </p:nvSpPr>
          <p:spPr>
            <a:xfrm>
              <a:off x="7218804" y="778730"/>
              <a:ext cx="290331" cy="23358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5CDCAFCE-1998-42F2-8AE7-64EBFEA8D9B1}"/>
                </a:ext>
              </a:extLst>
            </p:cNvPr>
            <p:cNvSpPr/>
            <p:nvPr/>
          </p:nvSpPr>
          <p:spPr>
            <a:xfrm>
              <a:off x="7509135" y="541564"/>
              <a:ext cx="290331" cy="23358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FD090A47-6A34-4449-A394-0F9632D3F807}"/>
                </a:ext>
              </a:extLst>
            </p:cNvPr>
            <p:cNvSpPr/>
            <p:nvPr/>
          </p:nvSpPr>
          <p:spPr>
            <a:xfrm>
              <a:off x="8330547" y="661938"/>
              <a:ext cx="290331" cy="23358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9CE4359D-461F-41F8-90A2-CB728B6F69D1}"/>
                </a:ext>
              </a:extLst>
            </p:cNvPr>
            <p:cNvSpPr/>
            <p:nvPr/>
          </p:nvSpPr>
          <p:spPr>
            <a:xfrm>
              <a:off x="7609317" y="1915615"/>
              <a:ext cx="290331" cy="23358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20FF9F4D-88A6-4C9C-BFC7-E804DA3D5F0A}"/>
                </a:ext>
              </a:extLst>
            </p:cNvPr>
            <p:cNvSpPr/>
            <p:nvPr/>
          </p:nvSpPr>
          <p:spPr>
            <a:xfrm>
              <a:off x="10130747" y="2073657"/>
              <a:ext cx="432048" cy="34248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89945D85-B831-43D6-8208-D75BD4EADA7B}"/>
                </a:ext>
              </a:extLst>
            </p:cNvPr>
            <p:cNvSpPr/>
            <p:nvPr/>
          </p:nvSpPr>
          <p:spPr>
            <a:xfrm>
              <a:off x="10634803" y="2390130"/>
              <a:ext cx="360040" cy="26080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693079F2-F083-4DDC-9933-8185686E0505}"/>
                </a:ext>
              </a:extLst>
            </p:cNvPr>
            <p:cNvSpPr/>
            <p:nvPr/>
          </p:nvSpPr>
          <p:spPr>
            <a:xfrm>
              <a:off x="9552384" y="2813592"/>
              <a:ext cx="290331" cy="23358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4070916E-C8FE-473D-955D-7CFC24B62132}"/>
                </a:ext>
              </a:extLst>
            </p:cNvPr>
            <p:cNvSpPr/>
            <p:nvPr/>
          </p:nvSpPr>
          <p:spPr>
            <a:xfrm>
              <a:off x="8732538" y="2434914"/>
              <a:ext cx="360040"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F348EC48-CBB0-42F8-9116-D7736497F50C}"/>
                </a:ext>
              </a:extLst>
            </p:cNvPr>
            <p:cNvSpPr/>
            <p:nvPr/>
          </p:nvSpPr>
          <p:spPr>
            <a:xfrm>
              <a:off x="10346771" y="3441265"/>
              <a:ext cx="290331" cy="23358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581FC93F-9BA5-4D40-81F1-08C44340491B}"/>
                </a:ext>
              </a:extLst>
            </p:cNvPr>
            <p:cNvSpPr/>
            <p:nvPr/>
          </p:nvSpPr>
          <p:spPr>
            <a:xfrm>
              <a:off x="10634803" y="2911746"/>
              <a:ext cx="290331" cy="23358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A91F240D-D980-45A8-A434-7317180FC2C7}"/>
                </a:ext>
              </a:extLst>
            </p:cNvPr>
            <p:cNvSpPr/>
            <p:nvPr/>
          </p:nvSpPr>
          <p:spPr>
            <a:xfrm>
              <a:off x="11208568" y="4365104"/>
              <a:ext cx="290331" cy="23358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24F36793-434B-44C2-BC78-FBFDFA8081DF}"/>
                </a:ext>
              </a:extLst>
            </p:cNvPr>
            <p:cNvSpPr/>
            <p:nvPr/>
          </p:nvSpPr>
          <p:spPr>
            <a:xfrm>
              <a:off x="7769721" y="4941168"/>
              <a:ext cx="290331" cy="23358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CF59A094-35E2-48F3-9F86-EADED0885FF3}"/>
                </a:ext>
              </a:extLst>
            </p:cNvPr>
            <p:cNvSpPr/>
            <p:nvPr/>
          </p:nvSpPr>
          <p:spPr>
            <a:xfrm>
              <a:off x="10849677" y="3875074"/>
              <a:ext cx="290331" cy="23358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833BC873-6459-4E17-852D-61999CEF90BB}"/>
                </a:ext>
              </a:extLst>
            </p:cNvPr>
            <p:cNvSpPr/>
            <p:nvPr/>
          </p:nvSpPr>
          <p:spPr>
            <a:xfrm>
              <a:off x="8286201" y="6105974"/>
              <a:ext cx="290331" cy="23358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7CE161FA-5322-4F9B-A260-F97CC57C0FC7}"/>
                </a:ext>
              </a:extLst>
            </p:cNvPr>
            <p:cNvSpPr/>
            <p:nvPr/>
          </p:nvSpPr>
          <p:spPr>
            <a:xfrm>
              <a:off x="8499340" y="6068103"/>
              <a:ext cx="290331" cy="23358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2F7848C4-8FEA-40E3-B5FD-4D0AA4D28D2E}"/>
                </a:ext>
              </a:extLst>
            </p:cNvPr>
            <p:cNvSpPr/>
            <p:nvPr/>
          </p:nvSpPr>
          <p:spPr>
            <a:xfrm>
              <a:off x="8727691" y="6082851"/>
              <a:ext cx="290331" cy="233584"/>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411914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2F2CCF-7C65-4D79-AD55-DB93EB6CBABC}"/>
              </a:ext>
            </a:extLst>
          </p:cNvPr>
          <p:cNvSpPr>
            <a:spLocks noGrp="1"/>
          </p:cNvSpPr>
          <p:nvPr>
            <p:ph idx="1"/>
          </p:nvPr>
        </p:nvSpPr>
        <p:spPr>
          <a:xfrm>
            <a:off x="335360" y="188640"/>
            <a:ext cx="11521280" cy="6552728"/>
          </a:xfrm>
        </p:spPr>
        <p:txBody>
          <a:bodyPr>
            <a:normAutofit fontScale="85000" lnSpcReduction="20000"/>
          </a:bodyPr>
          <a:lstStyle/>
          <a:p>
            <a:pPr marL="118872" indent="0">
              <a:lnSpc>
                <a:spcPct val="120000"/>
              </a:lnSpc>
              <a:buNone/>
            </a:pPr>
            <a:r>
              <a:rPr lang="en-GB" dirty="0">
                <a:solidFill>
                  <a:schemeClr val="bg1"/>
                </a:solidFill>
              </a:rPr>
              <a:t>Colonialism hardly ever exploits the whole of a country. It </a:t>
            </a:r>
            <a:r>
              <a:rPr lang="en-GB" dirty="0">
                <a:solidFill>
                  <a:schemeClr val="accent1">
                    <a:lumMod val="40000"/>
                    <a:lumOff val="60000"/>
                  </a:schemeClr>
                </a:solidFill>
              </a:rPr>
              <a:t>contents itself with bringing to light the natural resources, which it extracts, and exports to meet the needs of the mother country's industries, thereby allowing certain sectors of the colony to become relatively rich</a:t>
            </a:r>
            <a:r>
              <a:rPr lang="en-GB" dirty="0">
                <a:solidFill>
                  <a:schemeClr val="bg1"/>
                </a:solidFill>
              </a:rPr>
              <a:t>. But the rest of the colony follows its path of under-development and poverty, or at all events sinks into it more deeply. </a:t>
            </a:r>
          </a:p>
          <a:p>
            <a:pPr marL="118872" indent="0">
              <a:lnSpc>
                <a:spcPct val="120000"/>
              </a:lnSpc>
              <a:buNone/>
            </a:pPr>
            <a:endParaRPr lang="en-GB" sz="1300" dirty="0">
              <a:solidFill>
                <a:schemeClr val="bg1"/>
              </a:solidFill>
            </a:endParaRPr>
          </a:p>
          <a:p>
            <a:pPr marL="118872" indent="0">
              <a:lnSpc>
                <a:spcPct val="120000"/>
              </a:lnSpc>
              <a:buNone/>
            </a:pPr>
            <a:r>
              <a:rPr lang="en-GB" dirty="0">
                <a:solidFill>
                  <a:schemeClr val="bg1"/>
                </a:solidFill>
              </a:rPr>
              <a:t>The settler makes </a:t>
            </a:r>
            <a:r>
              <a:rPr lang="en-GB" dirty="0">
                <a:solidFill>
                  <a:srgbClr val="92D050"/>
                </a:solidFill>
              </a:rPr>
              <a:t>history</a:t>
            </a:r>
            <a:r>
              <a:rPr lang="en-GB" dirty="0">
                <a:solidFill>
                  <a:schemeClr val="bg1"/>
                </a:solidFill>
              </a:rPr>
              <a:t> and is conscious of making it. And because he constantly refers to the </a:t>
            </a:r>
            <a:r>
              <a:rPr lang="en-GB" dirty="0">
                <a:solidFill>
                  <a:srgbClr val="92D050"/>
                </a:solidFill>
              </a:rPr>
              <a:t>history of his mother country</a:t>
            </a:r>
            <a:r>
              <a:rPr lang="en-GB" dirty="0">
                <a:solidFill>
                  <a:schemeClr val="bg1"/>
                </a:solidFill>
              </a:rPr>
              <a:t>, he clearly indicates that he himself is the extension of that mother-country. Thus </a:t>
            </a:r>
            <a:r>
              <a:rPr lang="en-GB" dirty="0">
                <a:solidFill>
                  <a:srgbClr val="92D050"/>
                </a:solidFill>
              </a:rPr>
              <a:t>the history which he writes is not the history of the country which he plunders but the history of his own nation in regard to all that she skims off, all that she violates and starves</a:t>
            </a:r>
            <a:r>
              <a:rPr lang="en-GB" dirty="0">
                <a:solidFill>
                  <a:schemeClr val="bg1"/>
                </a:solidFill>
              </a:rPr>
              <a:t>. </a:t>
            </a:r>
          </a:p>
          <a:p>
            <a:pPr marL="118872" indent="0">
              <a:lnSpc>
                <a:spcPct val="120000"/>
              </a:lnSpc>
              <a:buNone/>
            </a:pPr>
            <a:endParaRPr lang="en-GB" dirty="0">
              <a:solidFill>
                <a:schemeClr val="bg1"/>
              </a:solidFill>
            </a:endParaRPr>
          </a:p>
          <a:p>
            <a:pPr marL="118872" indent="0">
              <a:lnSpc>
                <a:spcPct val="120000"/>
              </a:lnSpc>
              <a:buNone/>
            </a:pPr>
            <a:endParaRPr lang="en-GB" dirty="0">
              <a:solidFill>
                <a:schemeClr val="bg1"/>
              </a:solidFill>
            </a:endParaRPr>
          </a:p>
          <a:p>
            <a:pPr marL="118872" indent="0">
              <a:lnSpc>
                <a:spcPct val="120000"/>
              </a:lnSpc>
              <a:buNone/>
            </a:pPr>
            <a:r>
              <a:rPr lang="en-GB" sz="2900" dirty="0">
                <a:solidFill>
                  <a:schemeClr val="bg1"/>
                </a:solidFill>
              </a:rPr>
              <a:t>		</a:t>
            </a:r>
            <a:r>
              <a:rPr lang="en-GB" sz="2900" dirty="0">
                <a:solidFill>
                  <a:srgbClr val="92D050"/>
                </a:solidFill>
              </a:rPr>
              <a:t>Jean-Paul Sartre, ‘Preface’, </a:t>
            </a:r>
            <a:r>
              <a:rPr lang="en-GB" sz="2900" i="1" dirty="0">
                <a:solidFill>
                  <a:srgbClr val="92D050"/>
                </a:solidFill>
              </a:rPr>
              <a:t>The Wretched of the Earth </a:t>
            </a:r>
            <a:r>
              <a:rPr lang="en-GB" sz="2900" dirty="0">
                <a:solidFill>
                  <a:srgbClr val="92D050"/>
                </a:solidFill>
              </a:rPr>
              <a:t>(2</a:t>
            </a:r>
            <a:r>
              <a:rPr lang="en-GB" sz="2900" baseline="30000" dirty="0">
                <a:solidFill>
                  <a:srgbClr val="92D050"/>
                </a:solidFill>
              </a:rPr>
              <a:t>nd</a:t>
            </a:r>
            <a:r>
              <a:rPr lang="en-GB" sz="2900" dirty="0">
                <a:solidFill>
                  <a:srgbClr val="92D050"/>
                </a:solidFill>
              </a:rPr>
              <a:t> </a:t>
            </a:r>
            <a:r>
              <a:rPr lang="en-GB" sz="2900" dirty="0" err="1">
                <a:solidFill>
                  <a:srgbClr val="92D050"/>
                </a:solidFill>
              </a:rPr>
              <a:t>edn</a:t>
            </a:r>
            <a:r>
              <a:rPr lang="en-GB" sz="2900" dirty="0">
                <a:solidFill>
                  <a:srgbClr val="92D050"/>
                </a:solidFill>
              </a:rPr>
              <a:t> 1963)</a:t>
            </a:r>
          </a:p>
        </p:txBody>
      </p:sp>
    </p:spTree>
    <p:extLst>
      <p:ext uri="{BB962C8B-B14F-4D97-AF65-F5344CB8AC3E}">
        <p14:creationId xmlns:p14="http://schemas.microsoft.com/office/powerpoint/2010/main" val="376808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7363" y="312254"/>
            <a:ext cx="4406280" cy="1332384"/>
          </a:xfrm>
        </p:spPr>
        <p:txBody>
          <a:bodyPr>
            <a:normAutofit/>
          </a:bodyPr>
          <a:lstStyle/>
          <a:p>
            <a:r>
              <a:rPr lang="en-GB" sz="3600" dirty="0">
                <a:solidFill>
                  <a:srgbClr val="92D050"/>
                </a:solidFill>
              </a:rPr>
              <a:t>World Systems</a:t>
            </a:r>
          </a:p>
        </p:txBody>
      </p:sp>
      <p:sp>
        <p:nvSpPr>
          <p:cNvPr id="3" name="Content Placeholder 2"/>
          <p:cNvSpPr>
            <a:spLocks noGrp="1"/>
          </p:cNvSpPr>
          <p:nvPr>
            <p:ph sz="half" idx="1"/>
          </p:nvPr>
        </p:nvSpPr>
        <p:spPr>
          <a:xfrm>
            <a:off x="277094" y="2132856"/>
            <a:ext cx="5026818" cy="4412890"/>
          </a:xfrm>
        </p:spPr>
        <p:txBody>
          <a:bodyPr>
            <a:normAutofit/>
          </a:bodyPr>
          <a:lstStyle/>
          <a:p>
            <a:pPr>
              <a:buClr>
                <a:schemeClr val="accent1">
                  <a:lumMod val="40000"/>
                  <a:lumOff val="60000"/>
                </a:schemeClr>
              </a:buClr>
              <a:buFont typeface="Arial" panose="020B0604020202020204" pitchFamily="34" charset="0"/>
              <a:buChar char="•"/>
            </a:pPr>
            <a:r>
              <a:rPr lang="en-GB" sz="2400" dirty="0">
                <a:solidFill>
                  <a:schemeClr val="bg1"/>
                </a:solidFill>
              </a:rPr>
              <a:t>Capitalist world-based economy = unique</a:t>
            </a:r>
          </a:p>
          <a:p>
            <a:pPr>
              <a:buClr>
                <a:schemeClr val="accent1">
                  <a:lumMod val="40000"/>
                  <a:lumOff val="60000"/>
                </a:schemeClr>
              </a:buClr>
              <a:buFont typeface="Arial" panose="020B0604020202020204" pitchFamily="34" charset="0"/>
              <a:buChar char="•"/>
            </a:pPr>
            <a:endParaRPr lang="en-GB" sz="2400" dirty="0">
              <a:solidFill>
                <a:schemeClr val="bg1"/>
              </a:solidFill>
            </a:endParaRPr>
          </a:p>
          <a:p>
            <a:pPr>
              <a:buClr>
                <a:schemeClr val="accent1">
                  <a:lumMod val="40000"/>
                  <a:lumOff val="60000"/>
                </a:schemeClr>
              </a:buClr>
              <a:buFont typeface="Arial" panose="020B0604020202020204" pitchFamily="34" charset="0"/>
              <a:buChar char="•"/>
            </a:pPr>
            <a:r>
              <a:rPr lang="en-GB" sz="2400" dirty="0">
                <a:solidFill>
                  <a:schemeClr val="bg1"/>
                </a:solidFill>
              </a:rPr>
              <a:t>First to expand around the planet, leading to interconnection between economies and states</a:t>
            </a:r>
          </a:p>
          <a:p>
            <a:pPr>
              <a:buClr>
                <a:schemeClr val="accent1">
                  <a:lumMod val="40000"/>
                  <a:lumOff val="60000"/>
                </a:schemeClr>
              </a:buClr>
              <a:buFont typeface="Arial" panose="020B0604020202020204" pitchFamily="34" charset="0"/>
              <a:buChar char="•"/>
            </a:pPr>
            <a:endParaRPr lang="en-GB" dirty="0">
              <a:solidFill>
                <a:schemeClr val="bg1"/>
              </a:solidFill>
            </a:endParaRPr>
          </a:p>
          <a:p>
            <a:pPr>
              <a:buClr>
                <a:schemeClr val="accent1">
                  <a:lumMod val="40000"/>
                  <a:lumOff val="60000"/>
                </a:schemeClr>
              </a:buClr>
              <a:buFont typeface="Arial" panose="020B0604020202020204" pitchFamily="34" charset="0"/>
              <a:buChar char="•"/>
            </a:pPr>
            <a:endParaRPr lang="en-GB" dirty="0">
              <a:solidFill>
                <a:schemeClr val="bg1"/>
              </a:solidFill>
            </a:endParaRPr>
          </a:p>
          <a:p>
            <a:pPr>
              <a:buClr>
                <a:schemeClr val="accent1">
                  <a:lumMod val="40000"/>
                  <a:lumOff val="60000"/>
                </a:schemeClr>
              </a:buClr>
              <a:buFont typeface="Arial" panose="020B0604020202020204" pitchFamily="34" charset="0"/>
              <a:buChar char="•"/>
            </a:pPr>
            <a:endParaRPr lang="en-GB" dirty="0">
              <a:solidFill>
                <a:schemeClr val="bg1"/>
              </a:solidFill>
            </a:endParaRPr>
          </a:p>
        </p:txBody>
      </p:sp>
      <p:pic>
        <p:nvPicPr>
          <p:cNvPr id="4099" name="Picture 3"/>
          <p:cNvPicPr>
            <a:picLocks noGrp="1" noChangeAspect="1" noChangeArrowheads="1"/>
          </p:cNvPicPr>
          <p:nvPr>
            <p:ph sz="half" idx="2"/>
          </p:nvPr>
        </p:nvPicPr>
        <p:blipFill>
          <a:blip r:embed="rId2">
            <a:extLst>
              <a:ext uri="{BEBA8EAE-BF5A-486C-A8C5-ECC9F3942E4B}">
                <a14:imgProps xmlns:a14="http://schemas.microsoft.com/office/drawing/2010/main">
                  <a14:imgLayer r:embed="rId3">
                    <a14:imgEffect>
                      <a14:sharpenSoften amount="25000"/>
                    </a14:imgEffect>
                    <a14:imgEffect>
                      <a14:saturation sat="300000"/>
                    </a14:imgEffect>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5663951" y="817049"/>
            <a:ext cx="6229969" cy="5655949"/>
          </a:xfrm>
          <a:prstGeom prst="rect">
            <a:avLst/>
          </a:prstGeom>
          <a:noFill/>
          <a:ln w="38100">
            <a:solidFill>
              <a:srgbClr val="00B050"/>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7418613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A7111-6194-4DE2-BA4D-B7F7095C0E09}"/>
              </a:ext>
            </a:extLst>
          </p:cNvPr>
          <p:cNvSpPr>
            <a:spLocks noGrp="1"/>
          </p:cNvSpPr>
          <p:nvPr>
            <p:ph type="title"/>
          </p:nvPr>
        </p:nvSpPr>
        <p:spPr>
          <a:xfrm>
            <a:off x="335360" y="188640"/>
            <a:ext cx="11593288" cy="1252728"/>
          </a:xfrm>
        </p:spPr>
        <p:txBody>
          <a:bodyPr>
            <a:noAutofit/>
          </a:bodyPr>
          <a:lstStyle/>
          <a:p>
            <a:r>
              <a:rPr lang="en-GB" sz="3200" dirty="0">
                <a:solidFill>
                  <a:srgbClr val="92D050"/>
                </a:solidFill>
                <a:ea typeface="+mn-ea"/>
                <a:cs typeface="+mn-cs"/>
              </a:rPr>
              <a:t>NARRATIVES &amp; SELVES AS HISTORICAL CONSTRUCTS</a:t>
            </a:r>
          </a:p>
        </p:txBody>
      </p:sp>
      <p:sp>
        <p:nvSpPr>
          <p:cNvPr id="3" name="Content Placeholder 2">
            <a:extLst>
              <a:ext uri="{FF2B5EF4-FFF2-40B4-BE49-F238E27FC236}">
                <a16:creationId xmlns:a16="http://schemas.microsoft.com/office/drawing/2014/main" id="{DC5ACDD2-6525-4B41-BF40-EC8187618862}"/>
              </a:ext>
            </a:extLst>
          </p:cNvPr>
          <p:cNvSpPr>
            <a:spLocks noGrp="1"/>
          </p:cNvSpPr>
          <p:nvPr>
            <p:ph idx="1"/>
          </p:nvPr>
        </p:nvSpPr>
        <p:spPr>
          <a:xfrm>
            <a:off x="645604" y="1340768"/>
            <a:ext cx="10972800" cy="5040560"/>
          </a:xfrm>
        </p:spPr>
        <p:txBody>
          <a:bodyPr>
            <a:normAutofit lnSpcReduction="10000"/>
          </a:bodyPr>
          <a:lstStyle/>
          <a:p>
            <a:pPr marL="633222" indent="-514350">
              <a:buClr>
                <a:schemeClr val="accent1">
                  <a:lumMod val="40000"/>
                  <a:lumOff val="60000"/>
                </a:schemeClr>
              </a:buClr>
              <a:buFont typeface="+mj-lt"/>
              <a:buAutoNum type="arabicPeriod"/>
            </a:pPr>
            <a:r>
              <a:rPr lang="en-GB" sz="2800" dirty="0">
                <a:solidFill>
                  <a:schemeClr val="bg1"/>
                </a:solidFill>
              </a:rPr>
              <a:t>Psychology of colonialism (Franz Fanon) </a:t>
            </a:r>
          </a:p>
          <a:p>
            <a:pPr marL="633222" indent="-514350">
              <a:buClr>
                <a:schemeClr val="accent1">
                  <a:lumMod val="40000"/>
                  <a:lumOff val="60000"/>
                </a:schemeClr>
              </a:buClr>
              <a:buFont typeface="+mj-lt"/>
              <a:buAutoNum type="arabicPeriod"/>
            </a:pPr>
            <a:r>
              <a:rPr lang="en-GB" sz="2800" dirty="0">
                <a:solidFill>
                  <a:schemeClr val="bg1"/>
                </a:solidFill>
              </a:rPr>
              <a:t>Orientalism  (Edward Said )</a:t>
            </a:r>
          </a:p>
          <a:p>
            <a:pPr marL="633222" indent="-514350">
              <a:buClr>
                <a:schemeClr val="accent1">
                  <a:lumMod val="40000"/>
                  <a:lumOff val="60000"/>
                </a:schemeClr>
              </a:buClr>
              <a:buFont typeface="+mj-lt"/>
              <a:buAutoNum type="arabicPeriod"/>
            </a:pPr>
            <a:r>
              <a:rPr lang="en-GB" sz="2800" dirty="0">
                <a:solidFill>
                  <a:schemeClr val="bg1"/>
                </a:solidFill>
              </a:rPr>
              <a:t>Postcolonialism (</a:t>
            </a:r>
            <a:r>
              <a:rPr lang="en-GB" sz="2800" dirty="0" err="1">
                <a:solidFill>
                  <a:schemeClr val="bg1"/>
                </a:solidFill>
              </a:rPr>
              <a:t>Homi</a:t>
            </a:r>
            <a:r>
              <a:rPr lang="en-GB" sz="2800" dirty="0">
                <a:solidFill>
                  <a:schemeClr val="bg1"/>
                </a:solidFill>
              </a:rPr>
              <a:t> Bhabha; Gayatri </a:t>
            </a:r>
            <a:r>
              <a:rPr lang="en-GB" sz="2800" dirty="0" err="1">
                <a:solidFill>
                  <a:schemeClr val="bg1"/>
                </a:solidFill>
              </a:rPr>
              <a:t>Chakrovorty</a:t>
            </a:r>
            <a:r>
              <a:rPr lang="en-GB" sz="2800" dirty="0">
                <a:solidFill>
                  <a:schemeClr val="bg1"/>
                </a:solidFill>
              </a:rPr>
              <a:t> Spivak)</a:t>
            </a:r>
          </a:p>
          <a:p>
            <a:pPr marL="118872" indent="0">
              <a:buNone/>
            </a:pPr>
            <a:endParaRPr lang="en-GB" sz="3900" dirty="0">
              <a:solidFill>
                <a:schemeClr val="accent1">
                  <a:lumMod val="40000"/>
                  <a:lumOff val="60000"/>
                </a:schemeClr>
              </a:solidFill>
            </a:endParaRPr>
          </a:p>
          <a:p>
            <a:pPr marL="633222" indent="-514350">
              <a:buFont typeface="+mj-lt"/>
              <a:buAutoNum type="arabicPeriod"/>
            </a:pPr>
            <a:endParaRPr lang="en-GB" dirty="0">
              <a:solidFill>
                <a:schemeClr val="accent1">
                  <a:lumMod val="40000"/>
                  <a:lumOff val="60000"/>
                </a:schemeClr>
              </a:solidFill>
            </a:endParaRPr>
          </a:p>
          <a:p>
            <a:pPr marL="633222" indent="-514350">
              <a:buFont typeface="+mj-lt"/>
              <a:buAutoNum type="arabicPeriod"/>
            </a:pPr>
            <a:endParaRPr lang="en-GB" sz="1200" dirty="0">
              <a:solidFill>
                <a:schemeClr val="accent1">
                  <a:lumMod val="40000"/>
                  <a:lumOff val="60000"/>
                </a:schemeClr>
              </a:solidFill>
            </a:endParaRPr>
          </a:p>
          <a:p>
            <a:pPr marL="633222" indent="-514350">
              <a:buClr>
                <a:schemeClr val="accent1">
                  <a:lumMod val="40000"/>
                  <a:lumOff val="60000"/>
                </a:schemeClr>
              </a:buClr>
              <a:buFont typeface="+mj-lt"/>
              <a:buAutoNum type="arabicPeriod"/>
            </a:pPr>
            <a:r>
              <a:rPr lang="en-GB" sz="2800" dirty="0">
                <a:solidFill>
                  <a:schemeClr val="bg1"/>
                </a:solidFill>
              </a:rPr>
              <a:t>Chinua Achebe (Nigeria)</a:t>
            </a:r>
          </a:p>
          <a:p>
            <a:pPr marL="633222" indent="-514350">
              <a:buClr>
                <a:schemeClr val="accent1">
                  <a:lumMod val="40000"/>
                  <a:lumOff val="60000"/>
                </a:schemeClr>
              </a:buClr>
              <a:buFont typeface="+mj-lt"/>
              <a:buAutoNum type="arabicPeriod"/>
            </a:pPr>
            <a:r>
              <a:rPr lang="en-GB" sz="2800" dirty="0">
                <a:solidFill>
                  <a:schemeClr val="bg1"/>
                </a:solidFill>
              </a:rPr>
              <a:t>Ngũgĩ </a:t>
            </a:r>
            <a:r>
              <a:rPr lang="en-GB" sz="2800" dirty="0" err="1">
                <a:solidFill>
                  <a:schemeClr val="bg1"/>
                </a:solidFill>
              </a:rPr>
              <a:t>wa</a:t>
            </a:r>
            <a:r>
              <a:rPr lang="en-GB" sz="2800" dirty="0">
                <a:solidFill>
                  <a:schemeClr val="bg1"/>
                </a:solidFill>
              </a:rPr>
              <a:t> </a:t>
            </a:r>
            <a:r>
              <a:rPr lang="en-GB" sz="2800" dirty="0" err="1">
                <a:solidFill>
                  <a:schemeClr val="bg1"/>
                </a:solidFill>
              </a:rPr>
              <a:t>Thiong’o</a:t>
            </a:r>
            <a:r>
              <a:rPr lang="en-GB" sz="2800" dirty="0">
                <a:solidFill>
                  <a:schemeClr val="bg1"/>
                </a:solidFill>
              </a:rPr>
              <a:t> (Kenya)</a:t>
            </a:r>
          </a:p>
          <a:p>
            <a:pPr marL="633222" indent="-514350">
              <a:buClr>
                <a:schemeClr val="accent1">
                  <a:lumMod val="40000"/>
                  <a:lumOff val="60000"/>
                </a:schemeClr>
              </a:buClr>
              <a:buFont typeface="+mj-lt"/>
              <a:buAutoNum type="arabicPeriod"/>
            </a:pPr>
            <a:r>
              <a:rPr lang="en-GB" sz="2800" dirty="0">
                <a:solidFill>
                  <a:schemeClr val="bg1"/>
                </a:solidFill>
              </a:rPr>
              <a:t>Derek Walcott (Caribbean)</a:t>
            </a:r>
          </a:p>
          <a:p>
            <a:pPr marL="633222" indent="-514350">
              <a:buClr>
                <a:schemeClr val="accent1">
                  <a:lumMod val="40000"/>
                  <a:lumOff val="60000"/>
                </a:schemeClr>
              </a:buClr>
              <a:buFont typeface="+mj-lt"/>
              <a:buAutoNum type="arabicPeriod"/>
            </a:pPr>
            <a:r>
              <a:rPr lang="en-GB" sz="2800" dirty="0">
                <a:solidFill>
                  <a:schemeClr val="bg1"/>
                </a:solidFill>
              </a:rPr>
              <a:t>Jean Rhys (Caribbean)</a:t>
            </a:r>
          </a:p>
          <a:p>
            <a:pPr marL="633222" indent="-514350">
              <a:buClr>
                <a:schemeClr val="accent1">
                  <a:lumMod val="40000"/>
                  <a:lumOff val="60000"/>
                </a:schemeClr>
              </a:buClr>
              <a:buFont typeface="+mj-lt"/>
              <a:buAutoNum type="arabicPeriod"/>
            </a:pPr>
            <a:r>
              <a:rPr lang="en-GB" sz="2800" dirty="0">
                <a:solidFill>
                  <a:schemeClr val="bg1"/>
                </a:solidFill>
              </a:rPr>
              <a:t>Arundhati Roy (India)</a:t>
            </a:r>
          </a:p>
          <a:p>
            <a:pPr marL="633222" indent="-514350">
              <a:buClr>
                <a:schemeClr val="accent1">
                  <a:lumMod val="40000"/>
                  <a:lumOff val="60000"/>
                </a:schemeClr>
              </a:buClr>
              <a:buFont typeface="+mj-lt"/>
              <a:buAutoNum type="arabicPeriod"/>
            </a:pPr>
            <a:r>
              <a:rPr lang="en-GB" sz="2800" dirty="0">
                <a:solidFill>
                  <a:schemeClr val="bg1"/>
                </a:solidFill>
              </a:rPr>
              <a:t>Chimamanda Ngozi </a:t>
            </a:r>
            <a:r>
              <a:rPr lang="en-GB" sz="2800" dirty="0" err="1">
                <a:solidFill>
                  <a:schemeClr val="bg1"/>
                </a:solidFill>
              </a:rPr>
              <a:t>Achidie</a:t>
            </a:r>
            <a:r>
              <a:rPr lang="en-GB" sz="2800" dirty="0">
                <a:solidFill>
                  <a:schemeClr val="bg1"/>
                </a:solidFill>
              </a:rPr>
              <a:t> (Nigeria) </a:t>
            </a:r>
          </a:p>
          <a:p>
            <a:pPr marL="633222" indent="-514350">
              <a:buFont typeface="+mj-lt"/>
              <a:buAutoNum type="arabicPeriod"/>
            </a:pPr>
            <a:endParaRPr lang="en-GB" sz="2800" dirty="0">
              <a:solidFill>
                <a:schemeClr val="accent1">
                  <a:lumMod val="40000"/>
                  <a:lumOff val="60000"/>
                </a:schemeClr>
              </a:solidFill>
            </a:endParaRPr>
          </a:p>
          <a:p>
            <a:pPr marL="633222" indent="-514350">
              <a:buFont typeface="+mj-lt"/>
              <a:buAutoNum type="arabicPeriod"/>
            </a:pPr>
            <a:endParaRPr lang="en-GB" sz="2800" dirty="0">
              <a:solidFill>
                <a:schemeClr val="accent1">
                  <a:lumMod val="40000"/>
                  <a:lumOff val="60000"/>
                </a:schemeClr>
              </a:solidFill>
            </a:endParaRPr>
          </a:p>
          <a:p>
            <a:pPr marL="633222" indent="-514350">
              <a:buFont typeface="+mj-lt"/>
              <a:buAutoNum type="arabicPeriod"/>
            </a:pPr>
            <a:endParaRPr lang="en-GB" sz="2800" dirty="0">
              <a:solidFill>
                <a:schemeClr val="accent1">
                  <a:lumMod val="40000"/>
                  <a:lumOff val="60000"/>
                </a:schemeClr>
              </a:solidFill>
            </a:endParaRPr>
          </a:p>
          <a:p>
            <a:pPr marL="633222" indent="-514350">
              <a:buFont typeface="+mj-lt"/>
              <a:buAutoNum type="arabicPeriod"/>
            </a:pPr>
            <a:endParaRPr lang="en-GB" sz="2800" dirty="0">
              <a:solidFill>
                <a:schemeClr val="accent1">
                  <a:lumMod val="40000"/>
                  <a:lumOff val="60000"/>
                </a:schemeClr>
              </a:solidFill>
            </a:endParaRPr>
          </a:p>
          <a:p>
            <a:pPr marL="633222" indent="-514350">
              <a:buFont typeface="+mj-lt"/>
              <a:buAutoNum type="arabicPeriod"/>
            </a:pPr>
            <a:endParaRPr lang="en-GB" sz="2800" dirty="0">
              <a:solidFill>
                <a:schemeClr val="bg1"/>
              </a:solidFill>
            </a:endParaRPr>
          </a:p>
        </p:txBody>
      </p:sp>
      <p:sp>
        <p:nvSpPr>
          <p:cNvPr id="5" name="TextBox 4">
            <a:extLst>
              <a:ext uri="{FF2B5EF4-FFF2-40B4-BE49-F238E27FC236}">
                <a16:creationId xmlns:a16="http://schemas.microsoft.com/office/drawing/2014/main" id="{4310FF57-5EC0-4435-A56D-B39F848794D7}"/>
              </a:ext>
            </a:extLst>
          </p:cNvPr>
          <p:cNvSpPr txBox="1"/>
          <p:nvPr/>
        </p:nvSpPr>
        <p:spPr>
          <a:xfrm>
            <a:off x="191344" y="3043710"/>
            <a:ext cx="6096000" cy="584775"/>
          </a:xfrm>
          <a:prstGeom prst="rect">
            <a:avLst/>
          </a:prstGeom>
          <a:noFill/>
        </p:spPr>
        <p:txBody>
          <a:bodyPr wrap="square">
            <a:spAutoFit/>
          </a:bodyPr>
          <a:lstStyle/>
          <a:p>
            <a:pPr marL="118872" indent="0">
              <a:spcBef>
                <a:spcPct val="0"/>
              </a:spcBef>
              <a:buNone/>
            </a:pPr>
            <a:r>
              <a:rPr lang="en-GB" sz="3200" b="1" dirty="0">
                <a:solidFill>
                  <a:srgbClr val="92D050"/>
                </a:solidFill>
                <a:latin typeface="+mj-lt"/>
              </a:rPr>
              <a:t>Writers include:</a:t>
            </a:r>
          </a:p>
        </p:txBody>
      </p:sp>
    </p:spTree>
    <p:extLst>
      <p:ext uri="{BB962C8B-B14F-4D97-AF65-F5344CB8AC3E}">
        <p14:creationId xmlns:p14="http://schemas.microsoft.com/office/powerpoint/2010/main" val="31153474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021680-0914-4C08-B932-DE351944659B}"/>
              </a:ext>
            </a:extLst>
          </p:cNvPr>
          <p:cNvSpPr>
            <a:spLocks noGrp="1"/>
          </p:cNvSpPr>
          <p:nvPr>
            <p:ph type="title"/>
          </p:nvPr>
        </p:nvSpPr>
        <p:spPr>
          <a:xfrm>
            <a:off x="609600" y="-63471"/>
            <a:ext cx="10972800" cy="910213"/>
          </a:xfrm>
        </p:spPr>
        <p:txBody>
          <a:bodyPr>
            <a:normAutofit/>
          </a:bodyPr>
          <a:lstStyle/>
          <a:p>
            <a:r>
              <a:rPr lang="en-GB" sz="3600" i="1" dirty="0">
                <a:solidFill>
                  <a:srgbClr val="92D050"/>
                </a:solidFill>
              </a:rPr>
              <a:t>Black Skin, White Masks </a:t>
            </a:r>
            <a:r>
              <a:rPr lang="en-GB" sz="3600" dirty="0">
                <a:solidFill>
                  <a:srgbClr val="92D050"/>
                </a:solidFill>
              </a:rPr>
              <a:t>(1952)</a:t>
            </a:r>
          </a:p>
        </p:txBody>
      </p:sp>
      <p:sp>
        <p:nvSpPr>
          <p:cNvPr id="3" name="Content Placeholder 2">
            <a:extLst>
              <a:ext uri="{FF2B5EF4-FFF2-40B4-BE49-F238E27FC236}">
                <a16:creationId xmlns:a16="http://schemas.microsoft.com/office/drawing/2014/main" id="{7A617BBC-79BF-4171-96BF-FB93005800E0}"/>
              </a:ext>
            </a:extLst>
          </p:cNvPr>
          <p:cNvSpPr>
            <a:spLocks noGrp="1"/>
          </p:cNvSpPr>
          <p:nvPr>
            <p:ph idx="1"/>
          </p:nvPr>
        </p:nvSpPr>
        <p:spPr>
          <a:xfrm>
            <a:off x="343000" y="2757225"/>
            <a:ext cx="8306172" cy="3600400"/>
          </a:xfrm>
        </p:spPr>
        <p:txBody>
          <a:bodyPr>
            <a:normAutofit/>
          </a:bodyPr>
          <a:lstStyle/>
          <a:p>
            <a:pPr marL="118872" indent="0">
              <a:buNone/>
            </a:pPr>
            <a:r>
              <a:rPr lang="en-GB" sz="2200" dirty="0">
                <a:solidFill>
                  <a:schemeClr val="accent1">
                    <a:lumMod val="40000"/>
                    <a:lumOff val="60000"/>
                  </a:schemeClr>
                </a:solidFill>
              </a:rPr>
              <a:t>the black man dons a white </a:t>
            </a:r>
            <a:r>
              <a:rPr lang="en-GB" sz="2200" dirty="0" err="1">
                <a:solidFill>
                  <a:schemeClr val="accent1">
                    <a:lumMod val="40000"/>
                    <a:lumOff val="60000"/>
                  </a:schemeClr>
                </a:solidFill>
              </a:rPr>
              <a:t>mask</a:t>
            </a:r>
            <a:r>
              <a:rPr lang="en-GB" sz="2200" dirty="0" err="1">
                <a:solidFill>
                  <a:schemeClr val="bg1"/>
                </a:solidFill>
              </a:rPr>
              <a:t>or</a:t>
            </a:r>
            <a:r>
              <a:rPr lang="en-GB" sz="2200" dirty="0">
                <a:solidFill>
                  <a:schemeClr val="bg1"/>
                </a:solidFill>
              </a:rPr>
              <a:t> thinks of himself as a universal subject equally participating in a society that advocates an equality supposedly abstracted from personal appearance. Cultural values are internalized, or “</a:t>
            </a:r>
            <a:r>
              <a:rPr lang="en-GB" sz="2200" dirty="0" err="1">
                <a:solidFill>
                  <a:schemeClr val="bg1"/>
                </a:solidFill>
              </a:rPr>
              <a:t>epidermalized</a:t>
            </a:r>
            <a:r>
              <a:rPr lang="en-GB" sz="2200" dirty="0">
                <a:solidFill>
                  <a:schemeClr val="bg1"/>
                </a:solidFill>
              </a:rPr>
              <a:t>” into consciousness, creating a fundamental </a:t>
            </a:r>
            <a:r>
              <a:rPr lang="en-GB" sz="2200" dirty="0">
                <a:solidFill>
                  <a:schemeClr val="accent1">
                    <a:lumMod val="40000"/>
                    <a:lumOff val="60000"/>
                  </a:schemeClr>
                </a:solidFill>
              </a:rPr>
              <a:t>disjuncture between the black man’s consciousness and his body</a:t>
            </a:r>
            <a:r>
              <a:rPr lang="en-GB" sz="2200" dirty="0">
                <a:solidFill>
                  <a:schemeClr val="bg1"/>
                </a:solidFill>
              </a:rPr>
              <a:t>. Under these conditions, the black man is necessarily alienated from himself</a:t>
            </a:r>
          </a:p>
          <a:p>
            <a:pPr marL="118872" indent="0">
              <a:buNone/>
            </a:pPr>
            <a:endParaRPr lang="en-GB" sz="2400" dirty="0">
              <a:solidFill>
                <a:schemeClr val="bg1"/>
              </a:solidFill>
            </a:endParaRPr>
          </a:p>
          <a:p>
            <a:pPr marL="118872" indent="0">
              <a:buNone/>
            </a:pPr>
            <a:endParaRPr lang="en-GB" sz="2400" dirty="0">
              <a:solidFill>
                <a:schemeClr val="bg1"/>
              </a:solidFill>
            </a:endParaRPr>
          </a:p>
          <a:p>
            <a:pPr marL="118872" indent="0">
              <a:buNone/>
            </a:pPr>
            <a:r>
              <a:rPr lang="en-GB" sz="2400" dirty="0">
                <a:solidFill>
                  <a:schemeClr val="accent1">
                    <a:lumMod val="20000"/>
                    <a:lumOff val="80000"/>
                  </a:schemeClr>
                </a:solidFill>
              </a:rPr>
              <a:t>(PROBLEMS WITH WOMEN)</a:t>
            </a:r>
          </a:p>
        </p:txBody>
      </p:sp>
      <p:sp>
        <p:nvSpPr>
          <p:cNvPr id="6" name="TextBox 5">
            <a:extLst>
              <a:ext uri="{FF2B5EF4-FFF2-40B4-BE49-F238E27FC236}">
                <a16:creationId xmlns:a16="http://schemas.microsoft.com/office/drawing/2014/main" id="{53BC9EDE-BB62-49CA-8DC5-718164747EC7}"/>
              </a:ext>
            </a:extLst>
          </p:cNvPr>
          <p:cNvSpPr txBox="1"/>
          <p:nvPr/>
        </p:nvSpPr>
        <p:spPr>
          <a:xfrm>
            <a:off x="343000" y="988225"/>
            <a:ext cx="11712624" cy="1785104"/>
          </a:xfrm>
          <a:prstGeom prst="rect">
            <a:avLst/>
          </a:prstGeom>
          <a:noFill/>
        </p:spPr>
        <p:txBody>
          <a:bodyPr wrap="square">
            <a:spAutoFit/>
          </a:bodyPr>
          <a:lstStyle/>
          <a:p>
            <a:r>
              <a:rPr lang="en-GB" sz="2200" dirty="0">
                <a:solidFill>
                  <a:schemeClr val="bg1"/>
                </a:solidFill>
              </a:rPr>
              <a:t>For Fanon, being colonized by a language has larger implications for one’s consciousness: </a:t>
            </a:r>
            <a:r>
              <a:rPr lang="en-GB" sz="2200" dirty="0">
                <a:solidFill>
                  <a:schemeClr val="accent1">
                    <a:lumMod val="40000"/>
                    <a:lumOff val="60000"/>
                  </a:schemeClr>
                </a:solidFill>
              </a:rPr>
              <a:t>“To speak … means above all to assume a culture, to support the weight of a civilization” </a:t>
            </a:r>
            <a:r>
              <a:rPr lang="en-GB" sz="2200" dirty="0">
                <a:solidFill>
                  <a:schemeClr val="bg1"/>
                </a:solidFill>
              </a:rPr>
              <a:t>(17-18). Speaking French means that one accepts, or is coerced into accepting, the collective consciousness of the French, which identifies blackness with evil and sin. </a:t>
            </a:r>
          </a:p>
          <a:p>
            <a:r>
              <a:rPr lang="en-GB" sz="2200" dirty="0">
                <a:solidFill>
                  <a:schemeClr val="accent1">
                    <a:lumMod val="40000"/>
                    <a:lumOff val="60000"/>
                  </a:schemeClr>
                </a:solidFill>
              </a:rPr>
              <a:t>In an attempt to escape the association of blackness with evil,, </a:t>
            </a:r>
            <a:endParaRPr lang="en-GB" sz="2200" dirty="0"/>
          </a:p>
        </p:txBody>
      </p:sp>
      <p:pic>
        <p:nvPicPr>
          <p:cNvPr id="5122" name="Picture 2" descr="Medium_zipview">
            <a:extLst>
              <a:ext uri="{FF2B5EF4-FFF2-40B4-BE49-F238E27FC236}">
                <a16:creationId xmlns:a16="http://schemas.microsoft.com/office/drawing/2014/main" id="{8295618C-75EC-4DAF-9756-80471DFD0A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40788" y="2422352"/>
            <a:ext cx="2857500" cy="4286250"/>
          </a:xfrm>
          <a:prstGeom prst="rect">
            <a:avLst/>
          </a:prstGeom>
          <a:noFill/>
          <a:ln w="19050">
            <a:solidFill>
              <a:schemeClr val="accent1">
                <a:lumMod val="40000"/>
                <a:lumOff val="60000"/>
              </a:schemeClr>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8502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BB2F86-912E-4969-84A7-C56206D6CFDE}"/>
              </a:ext>
            </a:extLst>
          </p:cNvPr>
          <p:cNvSpPr>
            <a:spLocks noGrp="1"/>
          </p:cNvSpPr>
          <p:nvPr>
            <p:ph type="title"/>
          </p:nvPr>
        </p:nvSpPr>
        <p:spPr>
          <a:xfrm>
            <a:off x="521491" y="149604"/>
            <a:ext cx="7302701" cy="975140"/>
          </a:xfrm>
        </p:spPr>
        <p:txBody>
          <a:bodyPr>
            <a:normAutofit/>
          </a:bodyPr>
          <a:lstStyle/>
          <a:p>
            <a:r>
              <a:rPr lang="en-GB" sz="3600" i="1" dirty="0">
                <a:solidFill>
                  <a:srgbClr val="92D050"/>
                </a:solidFill>
              </a:rPr>
              <a:t>A DYING COLONIALISM </a:t>
            </a:r>
            <a:r>
              <a:rPr lang="en-GB" sz="3600" dirty="0">
                <a:solidFill>
                  <a:srgbClr val="92D050"/>
                </a:solidFill>
              </a:rPr>
              <a:t>(1959)</a:t>
            </a:r>
          </a:p>
        </p:txBody>
      </p:sp>
      <p:sp>
        <p:nvSpPr>
          <p:cNvPr id="3" name="Content Placeholder 2">
            <a:extLst>
              <a:ext uri="{FF2B5EF4-FFF2-40B4-BE49-F238E27FC236}">
                <a16:creationId xmlns:a16="http://schemas.microsoft.com/office/drawing/2014/main" id="{B172B67F-9547-412A-984D-27BA7B3EC9F6}"/>
              </a:ext>
            </a:extLst>
          </p:cNvPr>
          <p:cNvSpPr>
            <a:spLocks noGrp="1"/>
          </p:cNvSpPr>
          <p:nvPr>
            <p:ph idx="1"/>
          </p:nvPr>
        </p:nvSpPr>
        <p:spPr>
          <a:xfrm>
            <a:off x="337429" y="1236897"/>
            <a:ext cx="8062827" cy="3168352"/>
          </a:xfrm>
        </p:spPr>
        <p:txBody>
          <a:bodyPr>
            <a:normAutofit/>
          </a:bodyPr>
          <a:lstStyle/>
          <a:p>
            <a:pPr marL="118872" indent="0">
              <a:buNone/>
            </a:pPr>
            <a:r>
              <a:rPr lang="en-GB" sz="2100" dirty="0">
                <a:solidFill>
                  <a:schemeClr val="bg1"/>
                </a:solidFill>
              </a:rPr>
              <a:t>In 1953, Fanon became head of the psychiatry department at the Blida-Joinville Hospital in Algeria, where he instituted reform in patient care and desegregated the wards. During his tenure in Blida, the war for Algerian independence broke out, and </a:t>
            </a:r>
            <a:r>
              <a:rPr lang="en-GB" sz="2100" dirty="0">
                <a:solidFill>
                  <a:schemeClr val="accent1">
                    <a:lumMod val="40000"/>
                    <a:lumOff val="60000"/>
                  </a:schemeClr>
                </a:solidFill>
              </a:rPr>
              <a:t>Fanon was horrified by the stories of torture his patients </a:t>
            </a:r>
            <a:r>
              <a:rPr lang="en-GB" sz="2100" dirty="0">
                <a:solidFill>
                  <a:schemeClr val="bg1"/>
                </a:solidFill>
              </a:rPr>
              <a:t>— both French torturers and Algerian torture victims — </a:t>
            </a:r>
            <a:r>
              <a:rPr lang="en-GB" sz="2100" dirty="0">
                <a:solidFill>
                  <a:schemeClr val="accent1">
                    <a:lumMod val="40000"/>
                    <a:lumOff val="60000"/>
                  </a:schemeClr>
                </a:solidFill>
              </a:rPr>
              <a:t>told him. </a:t>
            </a:r>
            <a:r>
              <a:rPr lang="en-GB" sz="2100" dirty="0">
                <a:solidFill>
                  <a:schemeClr val="bg1"/>
                </a:solidFill>
              </a:rPr>
              <a:t>…His letter of resignation encapsulates his theory of the psychology of colonial domination, and pronounces the colonial mission incompatible with ethical psychiatric practice: </a:t>
            </a:r>
          </a:p>
        </p:txBody>
      </p:sp>
      <p:pic>
        <p:nvPicPr>
          <p:cNvPr id="3074" name="Picture 2" descr="A Dying Colonialism, 1959.">
            <a:extLst>
              <a:ext uri="{FF2B5EF4-FFF2-40B4-BE49-F238E27FC236}">
                <a16:creationId xmlns:a16="http://schemas.microsoft.com/office/drawing/2014/main" id="{85A20072-176A-4129-B3B7-379178C8DF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05985" y="149604"/>
            <a:ext cx="2851895" cy="442994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2125DD1-ABC0-40FB-8990-5B834E2CD3D0}"/>
              </a:ext>
            </a:extLst>
          </p:cNvPr>
          <p:cNvSpPr txBox="1"/>
          <p:nvPr/>
        </p:nvSpPr>
        <p:spPr>
          <a:xfrm>
            <a:off x="337429" y="4728679"/>
            <a:ext cx="11409463" cy="1661993"/>
          </a:xfrm>
          <a:prstGeom prst="rect">
            <a:avLst/>
          </a:prstGeom>
          <a:noFill/>
        </p:spPr>
        <p:txBody>
          <a:bodyPr wrap="square">
            <a:spAutoFit/>
          </a:bodyPr>
          <a:lstStyle/>
          <a:p>
            <a:pPr marL="118872" indent="0">
              <a:buNone/>
            </a:pPr>
            <a:r>
              <a:rPr lang="en-GB" sz="2100" dirty="0">
                <a:solidFill>
                  <a:schemeClr val="accent1">
                    <a:lumMod val="40000"/>
                    <a:lumOff val="60000"/>
                  </a:schemeClr>
                </a:solidFill>
              </a:rPr>
              <a:t>“If psychiatry is the medical technique that aims to enable man no longer to be a stranger to his environment, I owe it to myself to affirm that the Arab, permanently an alien in his own country, lives in a state of absolute depersonalization … The events in Algeria are the logical consequence of an abortive attempt to </a:t>
            </a:r>
            <a:r>
              <a:rPr lang="en-GB" sz="2100" dirty="0" err="1">
                <a:solidFill>
                  <a:schemeClr val="accent1">
                    <a:lumMod val="40000"/>
                    <a:lumOff val="60000"/>
                  </a:schemeClr>
                </a:solidFill>
              </a:rPr>
              <a:t>decerebralize</a:t>
            </a:r>
            <a:r>
              <a:rPr lang="en-GB" sz="2100" dirty="0">
                <a:solidFill>
                  <a:schemeClr val="accent1">
                    <a:lumMod val="40000"/>
                    <a:lumOff val="60000"/>
                  </a:schemeClr>
                </a:solidFill>
              </a:rPr>
              <a:t> a people” </a:t>
            </a:r>
            <a:endParaRPr lang="en-GB" dirty="0">
              <a:solidFill>
                <a:schemeClr val="bg1"/>
              </a:solidFill>
            </a:endParaRPr>
          </a:p>
          <a:p>
            <a:pPr marL="118872" indent="0">
              <a:buNone/>
            </a:pPr>
            <a:endParaRPr lang="en-GB" sz="1800" dirty="0">
              <a:solidFill>
                <a:schemeClr val="bg1"/>
              </a:solidFill>
            </a:endParaRPr>
          </a:p>
        </p:txBody>
      </p:sp>
    </p:spTree>
    <p:extLst>
      <p:ext uri="{BB962C8B-B14F-4D97-AF65-F5344CB8AC3E}">
        <p14:creationId xmlns:p14="http://schemas.microsoft.com/office/powerpoint/2010/main" val="1615883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C1BDE-E5E7-4980-9514-2917AE9BF27E}"/>
              </a:ext>
            </a:extLst>
          </p:cNvPr>
          <p:cNvSpPr>
            <a:spLocks noGrp="1"/>
          </p:cNvSpPr>
          <p:nvPr>
            <p:ph type="title"/>
          </p:nvPr>
        </p:nvSpPr>
        <p:spPr>
          <a:xfrm>
            <a:off x="263352" y="91726"/>
            <a:ext cx="11377264" cy="753272"/>
          </a:xfrm>
        </p:spPr>
        <p:txBody>
          <a:bodyPr>
            <a:normAutofit/>
          </a:bodyPr>
          <a:lstStyle/>
          <a:p>
            <a:r>
              <a:rPr lang="en-GB" sz="3600" i="1" dirty="0">
                <a:solidFill>
                  <a:srgbClr val="92D050"/>
                </a:solidFill>
              </a:rPr>
              <a:t>The Wretched of the Earth (</a:t>
            </a:r>
            <a:r>
              <a:rPr lang="en-GB" sz="3600" dirty="0">
                <a:solidFill>
                  <a:srgbClr val="92D050"/>
                </a:solidFill>
              </a:rPr>
              <a:t>1963)</a:t>
            </a:r>
          </a:p>
        </p:txBody>
      </p:sp>
      <p:sp>
        <p:nvSpPr>
          <p:cNvPr id="3" name="Content Placeholder 2">
            <a:extLst>
              <a:ext uri="{FF2B5EF4-FFF2-40B4-BE49-F238E27FC236}">
                <a16:creationId xmlns:a16="http://schemas.microsoft.com/office/drawing/2014/main" id="{58FCC173-5B31-4653-BC2A-35B84E2CA9DB}"/>
              </a:ext>
            </a:extLst>
          </p:cNvPr>
          <p:cNvSpPr>
            <a:spLocks noGrp="1"/>
          </p:cNvSpPr>
          <p:nvPr>
            <p:ph idx="1"/>
          </p:nvPr>
        </p:nvSpPr>
        <p:spPr>
          <a:xfrm>
            <a:off x="160946" y="884595"/>
            <a:ext cx="8900790" cy="4294297"/>
          </a:xfrm>
        </p:spPr>
        <p:txBody>
          <a:bodyPr>
            <a:noAutofit/>
          </a:bodyPr>
          <a:lstStyle/>
          <a:p>
            <a:pPr marL="118872" indent="0">
              <a:lnSpc>
                <a:spcPct val="120000"/>
              </a:lnSpc>
              <a:buNone/>
            </a:pPr>
            <a:r>
              <a:rPr lang="en-GB" sz="2100" dirty="0">
                <a:solidFill>
                  <a:schemeClr val="bg1"/>
                </a:solidFill>
              </a:rPr>
              <a:t>In </a:t>
            </a:r>
            <a:r>
              <a:rPr lang="en-GB" sz="2100" i="1" dirty="0">
                <a:solidFill>
                  <a:schemeClr val="bg1"/>
                </a:solidFill>
              </a:rPr>
              <a:t>The Wretched of the Earth</a:t>
            </a:r>
            <a:r>
              <a:rPr lang="en-GB" sz="2100" dirty="0">
                <a:solidFill>
                  <a:schemeClr val="bg1"/>
                </a:solidFill>
              </a:rPr>
              <a:t>, Fanon develops the Manichean perspective implicit in </a:t>
            </a:r>
            <a:r>
              <a:rPr lang="en-GB" sz="2100" i="1" dirty="0">
                <a:solidFill>
                  <a:schemeClr val="bg1"/>
                </a:solidFill>
              </a:rPr>
              <a:t>BSWM</a:t>
            </a:r>
            <a:r>
              <a:rPr lang="en-GB" sz="2100" dirty="0">
                <a:solidFill>
                  <a:schemeClr val="bg1"/>
                </a:solidFill>
              </a:rPr>
              <a:t>. </a:t>
            </a:r>
            <a:r>
              <a:rPr lang="en-GB" sz="2100" dirty="0">
                <a:solidFill>
                  <a:schemeClr val="accent1">
                    <a:lumMod val="40000"/>
                    <a:lumOff val="60000"/>
                  </a:schemeClr>
                </a:solidFill>
              </a:rPr>
              <a:t>To overcome the binary system in which black is bad and white is good, Fanon argues that an entirely new world must come into being. This utopian desire, to be absolutely free of the past, requires total revolution, “absolute violence” (37). </a:t>
            </a:r>
            <a:r>
              <a:rPr lang="en-GB" sz="2100" dirty="0">
                <a:solidFill>
                  <a:schemeClr val="bg1"/>
                </a:solidFill>
              </a:rPr>
              <a:t>Violence purifies, destroying not only the category of white, but that of black too. According to Fanon, true revolution in Africa can only come from the peasants, or “fellaheen.” …this emphasis on the rural underclass highlights Fanon’s disgust with the greed and politicking of the </a:t>
            </a:r>
            <a:r>
              <a:rPr lang="en-GB" sz="2100" i="1" dirty="0">
                <a:solidFill>
                  <a:schemeClr val="bg1"/>
                </a:solidFill>
              </a:rPr>
              <a:t>comprador bourgeoisie </a:t>
            </a:r>
            <a:r>
              <a:rPr lang="en-GB" sz="2100" dirty="0">
                <a:solidFill>
                  <a:schemeClr val="bg1"/>
                </a:solidFill>
              </a:rPr>
              <a:t>in new African nations </a:t>
            </a:r>
            <a:r>
              <a:rPr lang="en-GB" sz="2100" dirty="0">
                <a:solidFill>
                  <a:srgbClr val="92D050"/>
                </a:solidFill>
              </a:rPr>
              <a:t>The brand of nationalism espoused by these classes, and even by the urban proletariat, is insufficient for total revolution because</a:t>
            </a:r>
          </a:p>
        </p:txBody>
      </p:sp>
      <p:sp>
        <p:nvSpPr>
          <p:cNvPr id="6" name="TextBox 5">
            <a:extLst>
              <a:ext uri="{FF2B5EF4-FFF2-40B4-BE49-F238E27FC236}">
                <a16:creationId xmlns:a16="http://schemas.microsoft.com/office/drawing/2014/main" id="{25B91023-2E92-4428-9F2D-65B662630BA3}"/>
              </a:ext>
            </a:extLst>
          </p:cNvPr>
          <p:cNvSpPr txBox="1"/>
          <p:nvPr/>
        </p:nvSpPr>
        <p:spPr>
          <a:xfrm>
            <a:off x="160946" y="5178891"/>
            <a:ext cx="12043270" cy="1618264"/>
          </a:xfrm>
          <a:prstGeom prst="rect">
            <a:avLst/>
          </a:prstGeom>
          <a:noFill/>
        </p:spPr>
        <p:txBody>
          <a:bodyPr wrap="square">
            <a:spAutoFit/>
          </a:bodyPr>
          <a:lstStyle/>
          <a:p>
            <a:pPr marL="118872" indent="0">
              <a:lnSpc>
                <a:spcPct val="120000"/>
              </a:lnSpc>
              <a:buNone/>
            </a:pPr>
            <a:r>
              <a:rPr lang="en-GB" sz="2100" dirty="0">
                <a:solidFill>
                  <a:srgbClr val="92D050"/>
                </a:solidFill>
              </a:rPr>
              <a:t>such classes benefit from the economic structures of imperialism. </a:t>
            </a:r>
            <a:r>
              <a:rPr lang="en-GB" sz="2100" dirty="0">
                <a:solidFill>
                  <a:schemeClr val="bg1"/>
                </a:solidFill>
              </a:rPr>
              <a:t>Fanon claims that non-agrarian revolutions end when urban classes consolidate their own power, without remaking the entire system. </a:t>
            </a:r>
            <a:r>
              <a:rPr lang="en-GB" sz="2100" dirty="0">
                <a:solidFill>
                  <a:schemeClr val="accent1">
                    <a:lumMod val="40000"/>
                    <a:lumOff val="60000"/>
                  </a:schemeClr>
                </a:solidFill>
              </a:rPr>
              <a:t>In his faith in the African peasantry as well as his emphasis on language, Fanon anticipates </a:t>
            </a:r>
            <a:r>
              <a:rPr lang="en-GB" sz="2100" dirty="0">
                <a:solidFill>
                  <a:srgbClr val="92D050"/>
                </a:solidFill>
              </a:rPr>
              <a:t>the work of Ngũgĩ </a:t>
            </a:r>
            <a:r>
              <a:rPr lang="en-GB" sz="2100" dirty="0" err="1">
                <a:solidFill>
                  <a:srgbClr val="92D050"/>
                </a:solidFill>
              </a:rPr>
              <a:t>wa</a:t>
            </a:r>
            <a:r>
              <a:rPr lang="en-GB" sz="2100" dirty="0">
                <a:solidFill>
                  <a:srgbClr val="92D050"/>
                </a:solidFill>
              </a:rPr>
              <a:t> </a:t>
            </a:r>
            <a:r>
              <a:rPr lang="en-GB" sz="2100" dirty="0" err="1">
                <a:solidFill>
                  <a:srgbClr val="92D050"/>
                </a:solidFill>
              </a:rPr>
              <a:t>Thiong’o</a:t>
            </a:r>
            <a:r>
              <a:rPr lang="en-GB" sz="2100" dirty="0">
                <a:solidFill>
                  <a:schemeClr val="accent1">
                    <a:lumMod val="40000"/>
                    <a:lumOff val="60000"/>
                  </a:schemeClr>
                </a:solidFill>
              </a:rPr>
              <a:t>, who finds revolutionary artistic power among the peasants.</a:t>
            </a:r>
          </a:p>
        </p:txBody>
      </p:sp>
      <p:pic>
        <p:nvPicPr>
          <p:cNvPr id="4098" name="Picture 2" descr="Medium_wretched_of_earth">
            <a:extLst>
              <a:ext uri="{FF2B5EF4-FFF2-40B4-BE49-F238E27FC236}">
                <a16:creationId xmlns:a16="http://schemas.microsoft.com/office/drawing/2014/main" id="{0247C304-2D5E-4813-B7D6-46B559DDE3A2}"/>
              </a:ext>
            </a:extLst>
          </p:cNvPr>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a:stretch/>
        </p:blipFill>
        <p:spPr bwMode="auto">
          <a:xfrm>
            <a:off x="9171966" y="965570"/>
            <a:ext cx="2857500" cy="40660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01977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C342982-199F-4824-9EFE-36F051B7FA48}"/>
              </a:ext>
            </a:extLst>
          </p:cNvPr>
          <p:cNvSpPr>
            <a:spLocks noGrp="1"/>
          </p:cNvSpPr>
          <p:nvPr>
            <p:ph idx="1"/>
          </p:nvPr>
        </p:nvSpPr>
        <p:spPr>
          <a:xfrm>
            <a:off x="339874" y="275457"/>
            <a:ext cx="11521280" cy="6603826"/>
          </a:xfrm>
        </p:spPr>
        <p:txBody>
          <a:bodyPr>
            <a:normAutofit/>
          </a:bodyPr>
          <a:lstStyle/>
          <a:p>
            <a:pPr marL="118872" indent="0">
              <a:buNone/>
            </a:pPr>
            <a:r>
              <a:rPr lang="en-GB" sz="2100" dirty="0">
                <a:solidFill>
                  <a:schemeClr val="bg1"/>
                </a:solidFill>
                <a:effectLst/>
                <a:latin typeface="Palatino Linotype" panose="02040502050505030304" pitchFamily="18" charset="0"/>
                <a:ea typeface="Calibri" panose="020F0502020204030204" pitchFamily="34" charset="0"/>
                <a:cs typeface="Times New Roman" panose="02020603050405020304" pitchFamily="18" charset="0"/>
              </a:rPr>
              <a:t>…the native intellectuals, since they could not stand wonderstruck before the </a:t>
            </a:r>
            <a:r>
              <a:rPr lang="en-GB" sz="2100" dirty="0">
                <a:solidFill>
                  <a:srgbClr val="92D050"/>
                </a:solidFill>
                <a:effectLst/>
                <a:latin typeface="Palatino Linotype" panose="02040502050505030304" pitchFamily="18" charset="0"/>
                <a:ea typeface="Calibri" panose="020F0502020204030204" pitchFamily="34" charset="0"/>
                <a:cs typeface="Times New Roman" panose="02020603050405020304" pitchFamily="18" charset="0"/>
              </a:rPr>
              <a:t>history of today's barbarit</a:t>
            </a:r>
            <a:r>
              <a:rPr lang="en-GB" sz="2100" dirty="0">
                <a:solidFill>
                  <a:schemeClr val="bg1"/>
                </a:solidFill>
                <a:effectLst/>
                <a:latin typeface="Palatino Linotype" panose="02040502050505030304" pitchFamily="18" charset="0"/>
                <a:ea typeface="Calibri" panose="020F0502020204030204" pitchFamily="34" charset="0"/>
                <a:cs typeface="Times New Roman" panose="02020603050405020304" pitchFamily="18" charset="0"/>
              </a:rPr>
              <a:t>y, decided to back further and to delve deeper down; and, </a:t>
            </a:r>
            <a:r>
              <a:rPr lang="en-GB" sz="2100" dirty="0">
                <a:solidFill>
                  <a:schemeClr val="accent1">
                    <a:lumMod val="40000"/>
                    <a:lumOff val="60000"/>
                  </a:schemeClr>
                </a:solidFill>
                <a:effectLst/>
                <a:latin typeface="Palatino Linotype" panose="02040502050505030304" pitchFamily="18" charset="0"/>
                <a:ea typeface="Calibri" panose="020F0502020204030204" pitchFamily="34" charset="0"/>
                <a:cs typeface="Times New Roman" panose="02020603050405020304" pitchFamily="18" charset="0"/>
              </a:rPr>
              <a:t>let us make no mistake, it was with the greatest delight that they discovered that there was nothing to be ashamed of in the past, but rather dignity, glory, and solemnity. </a:t>
            </a:r>
            <a:r>
              <a:rPr lang="en-GB" sz="2100" dirty="0">
                <a:solidFill>
                  <a:schemeClr val="bg1"/>
                </a:solidFill>
                <a:effectLst/>
                <a:latin typeface="Palatino Linotype" panose="02040502050505030304" pitchFamily="18" charset="0"/>
                <a:ea typeface="Calibri" panose="020F0502020204030204" pitchFamily="34" charset="0"/>
                <a:cs typeface="Times New Roman" panose="02020603050405020304" pitchFamily="18" charset="0"/>
              </a:rPr>
              <a:t>The claim to a national culture in the past does not only rehabilitate that nation and serve as a justification for the hope of a future national culture. In the sphere of psycho-affective equilibrium it is responsible for an important change in the native. Perhaps we have not sufficiently demonstrated that colonialism is not simply content to impose its rule upon the present and the future of a dominated country. </a:t>
            </a:r>
            <a:r>
              <a:rPr lang="en-GB" sz="2100" dirty="0">
                <a:solidFill>
                  <a:srgbClr val="92D050"/>
                </a:solidFill>
                <a:effectLst/>
                <a:latin typeface="Palatino Linotype" panose="02040502050505030304" pitchFamily="18" charset="0"/>
                <a:ea typeface="Calibri" panose="020F0502020204030204" pitchFamily="34" charset="0"/>
                <a:cs typeface="Times New Roman" panose="02020603050405020304" pitchFamily="18" charset="0"/>
              </a:rPr>
              <a:t>Colonialism is not satisfied merely with holding a people in its grip and emptying the native's brain of all form and content. By a kind of perverted logic, it turns to the past of the oppressed people, and distorts, disfigures, and destroys it. </a:t>
            </a:r>
            <a:r>
              <a:rPr lang="en-GB" sz="2100" dirty="0">
                <a:solidFill>
                  <a:schemeClr val="accent1">
                    <a:lumMod val="40000"/>
                    <a:lumOff val="60000"/>
                  </a:schemeClr>
                </a:solidFill>
                <a:effectLst/>
                <a:latin typeface="Palatino Linotype" panose="02040502050505030304" pitchFamily="18" charset="0"/>
                <a:ea typeface="Calibri" panose="020F0502020204030204" pitchFamily="34" charset="0"/>
                <a:cs typeface="Times New Roman" panose="02020603050405020304" pitchFamily="18" charset="0"/>
              </a:rPr>
              <a:t>This work of devaluing pre-colonial history takes on a dialectical significance today.</a:t>
            </a:r>
            <a:endParaRPr lang="en-GB" sz="2100" dirty="0">
              <a:solidFill>
                <a:schemeClr val="bg1"/>
              </a:solidFill>
              <a:latin typeface="Palatino Linotype" panose="02040502050505030304" pitchFamily="18" charset="0"/>
              <a:cs typeface="Times New Roman" panose="02020603050405020304" pitchFamily="18" charset="0"/>
            </a:endParaRPr>
          </a:p>
          <a:p>
            <a:pPr marL="118872" indent="0">
              <a:buNone/>
            </a:pPr>
            <a:endParaRPr lang="en-GB" sz="1000" dirty="0">
              <a:solidFill>
                <a:schemeClr val="bg1"/>
              </a:solidFill>
              <a:latin typeface="Palatino Linotype" panose="02040502050505030304" pitchFamily="18" charset="0"/>
              <a:cs typeface="Times New Roman" panose="02020603050405020304" pitchFamily="18" charset="0"/>
            </a:endParaRPr>
          </a:p>
          <a:p>
            <a:pPr marL="118872" indent="0">
              <a:buNone/>
            </a:pPr>
            <a:r>
              <a:rPr lang="en-GB" sz="2100" dirty="0">
                <a:solidFill>
                  <a:schemeClr val="bg1"/>
                </a:solidFill>
                <a:latin typeface="Palatino Linotype" panose="02040502050505030304" pitchFamily="18" charset="0"/>
                <a:cs typeface="Times New Roman" panose="02020603050405020304" pitchFamily="18" charset="0"/>
              </a:rPr>
              <a:t>When we consider the efforts made to carry out the cultural estrangement so characteristic of the colonial epoch, we realize that nothing has been left to chance and that the total result looked for by colonial domination was indeed to convince the natives that colonialism // came to lighten their darkness. </a:t>
            </a:r>
            <a:r>
              <a:rPr lang="en-GB" sz="2100" dirty="0">
                <a:solidFill>
                  <a:schemeClr val="accent1">
                    <a:lumMod val="40000"/>
                    <a:lumOff val="60000"/>
                  </a:schemeClr>
                </a:solidFill>
                <a:latin typeface="Palatino Linotype" panose="02040502050505030304" pitchFamily="18" charset="0"/>
                <a:cs typeface="Times New Roman" panose="02020603050405020304" pitchFamily="18" charset="0"/>
              </a:rPr>
              <a:t>The effect consciously sought by colonialism was to drive into the natives' heads the idea that if the settlers were to leave, they would at once fall back into barbarism, degradation, and bestiality. </a:t>
            </a:r>
          </a:p>
          <a:p>
            <a:pPr marL="118872" indent="0">
              <a:buNone/>
            </a:pPr>
            <a:endParaRPr lang="en-GB" sz="2200" dirty="0">
              <a:solidFill>
                <a:schemeClr val="accent1">
                  <a:lumMod val="40000"/>
                  <a:lumOff val="60000"/>
                </a:schemeClr>
              </a:solidFill>
            </a:endParaRPr>
          </a:p>
          <a:p>
            <a:pPr marL="118872" indent="0">
              <a:buNone/>
            </a:pPr>
            <a:endParaRPr lang="en-GB" sz="2200" dirty="0">
              <a:solidFill>
                <a:schemeClr val="accent1">
                  <a:lumMod val="40000"/>
                  <a:lumOff val="60000"/>
                </a:schemeClr>
              </a:solidFill>
            </a:endParaRPr>
          </a:p>
          <a:p>
            <a:pPr marL="118872" indent="0">
              <a:buNone/>
            </a:pPr>
            <a:endParaRPr lang="en-GB" sz="2200" dirty="0">
              <a:solidFill>
                <a:schemeClr val="accent1">
                  <a:lumMod val="40000"/>
                  <a:lumOff val="60000"/>
                </a:schemeClr>
              </a:solidFill>
            </a:endParaRPr>
          </a:p>
          <a:p>
            <a:pPr marL="118872" indent="0">
              <a:buNone/>
            </a:pPr>
            <a:endParaRPr lang="en-GB" i="1" dirty="0">
              <a:solidFill>
                <a:schemeClr val="bg1"/>
              </a:solidFill>
            </a:endParaRPr>
          </a:p>
        </p:txBody>
      </p:sp>
      <p:sp>
        <p:nvSpPr>
          <p:cNvPr id="5" name="TextBox 4">
            <a:extLst>
              <a:ext uri="{FF2B5EF4-FFF2-40B4-BE49-F238E27FC236}">
                <a16:creationId xmlns:a16="http://schemas.microsoft.com/office/drawing/2014/main" id="{EA1C5AD7-7EC1-4EC0-BFE5-27F60FB19E4E}"/>
              </a:ext>
            </a:extLst>
          </p:cNvPr>
          <p:cNvSpPr txBox="1"/>
          <p:nvPr/>
        </p:nvSpPr>
        <p:spPr>
          <a:xfrm>
            <a:off x="6060901" y="6237312"/>
            <a:ext cx="6096000" cy="461665"/>
          </a:xfrm>
          <a:prstGeom prst="rect">
            <a:avLst/>
          </a:prstGeom>
          <a:noFill/>
        </p:spPr>
        <p:txBody>
          <a:bodyPr wrap="square">
            <a:spAutoFit/>
          </a:bodyPr>
          <a:lstStyle/>
          <a:p>
            <a:r>
              <a:rPr lang="en-GB" sz="2400" dirty="0">
                <a:solidFill>
                  <a:srgbClr val="92D050"/>
                </a:solidFill>
              </a:rPr>
              <a:t>Frantz Fanon, </a:t>
            </a:r>
            <a:r>
              <a:rPr lang="en-GB" sz="2400" i="1" dirty="0">
                <a:solidFill>
                  <a:srgbClr val="92D050"/>
                </a:solidFill>
              </a:rPr>
              <a:t>The Wretched of the Earth </a:t>
            </a:r>
            <a:r>
              <a:rPr lang="en-GB" sz="2400" dirty="0">
                <a:solidFill>
                  <a:srgbClr val="92D050"/>
                </a:solidFill>
              </a:rPr>
              <a:t>1961</a:t>
            </a:r>
          </a:p>
        </p:txBody>
      </p:sp>
    </p:spTree>
    <p:extLst>
      <p:ext uri="{BB962C8B-B14F-4D97-AF65-F5344CB8AC3E}">
        <p14:creationId xmlns:p14="http://schemas.microsoft.com/office/powerpoint/2010/main" val="20232737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274B02-26EF-47E3-8D76-ED01A7AE1146}"/>
              </a:ext>
            </a:extLst>
          </p:cNvPr>
          <p:cNvSpPr>
            <a:spLocks noGrp="1"/>
          </p:cNvSpPr>
          <p:nvPr>
            <p:ph type="title"/>
          </p:nvPr>
        </p:nvSpPr>
        <p:spPr/>
        <p:txBody>
          <a:bodyPr>
            <a:noAutofit/>
          </a:bodyPr>
          <a:lstStyle/>
          <a:p>
            <a:pPr algn="ctr"/>
            <a:r>
              <a:rPr lang="en-GB" sz="3600" dirty="0">
                <a:solidFill>
                  <a:srgbClr val="92D050"/>
                </a:solidFill>
              </a:rPr>
              <a:t>Imaging the world: </a:t>
            </a:r>
            <a:br>
              <a:rPr lang="en-GB" sz="2800" dirty="0">
                <a:solidFill>
                  <a:srgbClr val="92D050"/>
                </a:solidFill>
              </a:rPr>
            </a:br>
            <a:r>
              <a:rPr lang="en-GB" sz="2800" dirty="0">
                <a:solidFill>
                  <a:srgbClr val="92D050"/>
                </a:solidFill>
              </a:rPr>
              <a:t>colonisers &amp; colonised; culture &amp; nature </a:t>
            </a:r>
          </a:p>
        </p:txBody>
      </p:sp>
      <p:sp>
        <p:nvSpPr>
          <p:cNvPr id="6" name="TextBox 5">
            <a:extLst>
              <a:ext uri="{FF2B5EF4-FFF2-40B4-BE49-F238E27FC236}">
                <a16:creationId xmlns:a16="http://schemas.microsoft.com/office/drawing/2014/main" id="{3BA6FB34-F040-4A38-8477-EAF9B05FE9D2}"/>
              </a:ext>
            </a:extLst>
          </p:cNvPr>
          <p:cNvSpPr txBox="1"/>
          <p:nvPr/>
        </p:nvSpPr>
        <p:spPr>
          <a:xfrm>
            <a:off x="1055440" y="6166813"/>
            <a:ext cx="10441160" cy="461665"/>
          </a:xfrm>
          <a:prstGeom prst="rect">
            <a:avLst/>
          </a:prstGeom>
          <a:noFill/>
        </p:spPr>
        <p:txBody>
          <a:bodyPr wrap="square">
            <a:spAutoFit/>
          </a:bodyPr>
          <a:lstStyle/>
          <a:p>
            <a:r>
              <a:rPr lang="en-GB" sz="2000" dirty="0">
                <a:solidFill>
                  <a:schemeClr val="bg1"/>
                </a:solidFill>
              </a:rPr>
              <a:t>  </a:t>
            </a:r>
            <a:r>
              <a:rPr lang="en-GB" sz="2400" dirty="0">
                <a:solidFill>
                  <a:srgbClr val="FFE9AB"/>
                </a:solidFill>
              </a:rPr>
              <a:t>Europe </a:t>
            </a:r>
            <a:r>
              <a:rPr lang="en-GB" sz="2000" dirty="0">
                <a:solidFill>
                  <a:srgbClr val="FFE9AB"/>
                </a:solidFill>
              </a:rPr>
              <a:t>	  	    </a:t>
            </a:r>
            <a:r>
              <a:rPr lang="en-GB" sz="2400" dirty="0">
                <a:solidFill>
                  <a:srgbClr val="FFE9AB"/>
                </a:solidFill>
              </a:rPr>
              <a:t>Egypt </a:t>
            </a:r>
            <a:r>
              <a:rPr lang="en-GB" sz="2000" dirty="0">
                <a:solidFill>
                  <a:srgbClr val="FFE9AB"/>
                </a:solidFill>
              </a:rPr>
              <a:t>	</a:t>
            </a:r>
            <a:r>
              <a:rPr lang="en-GB" sz="1600" dirty="0">
                <a:solidFill>
                  <a:srgbClr val="FFE9AB"/>
                </a:solidFill>
              </a:rPr>
              <a:t>	              </a:t>
            </a:r>
            <a:r>
              <a:rPr lang="en-GB" sz="2400" dirty="0">
                <a:solidFill>
                  <a:srgbClr val="FFE9AB"/>
                </a:solidFill>
              </a:rPr>
              <a:t>Africa 		    America </a:t>
            </a:r>
            <a:endParaRPr lang="en-GB" sz="2000" dirty="0">
              <a:solidFill>
                <a:srgbClr val="FFE9AB"/>
              </a:solidFill>
            </a:endParaRPr>
          </a:p>
        </p:txBody>
      </p:sp>
      <p:pic>
        <p:nvPicPr>
          <p:cNvPr id="10" name="Content Placeholder 9" descr="A vintage photo of some people&#10;&#10;Description automatically generated">
            <a:extLst>
              <a:ext uri="{FF2B5EF4-FFF2-40B4-BE49-F238E27FC236}">
                <a16:creationId xmlns:a16="http://schemas.microsoft.com/office/drawing/2014/main" id="{D96A3B9C-B31F-4583-A4C1-08E52ADA6CC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89620" y="1497717"/>
            <a:ext cx="10972800" cy="4588361"/>
          </a:xfrm>
        </p:spPr>
      </p:pic>
    </p:spTree>
    <p:extLst>
      <p:ext uri="{BB962C8B-B14F-4D97-AF65-F5344CB8AC3E}">
        <p14:creationId xmlns:p14="http://schemas.microsoft.com/office/powerpoint/2010/main" val="27576604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7E8C1B-113D-4708-BEBE-3565EF14F9F3}"/>
              </a:ext>
            </a:extLst>
          </p:cNvPr>
          <p:cNvSpPr>
            <a:spLocks noGrp="1"/>
          </p:cNvSpPr>
          <p:nvPr>
            <p:ph idx="1"/>
          </p:nvPr>
        </p:nvSpPr>
        <p:spPr>
          <a:xfrm>
            <a:off x="119336" y="58316"/>
            <a:ext cx="11737304" cy="6741367"/>
          </a:xfrm>
        </p:spPr>
        <p:txBody>
          <a:bodyPr>
            <a:normAutofit/>
          </a:bodyPr>
          <a:lstStyle/>
          <a:p>
            <a:pPr marL="118872" indent="0">
              <a:buNone/>
            </a:pPr>
            <a:r>
              <a:rPr lang="en-GB" sz="2200" dirty="0">
                <a:solidFill>
                  <a:schemeClr val="bg1"/>
                </a:solidFill>
              </a:rPr>
              <a:t>I come to the </a:t>
            </a:r>
            <a:r>
              <a:rPr lang="en-GB" sz="2200" u="sng" dirty="0">
                <a:solidFill>
                  <a:schemeClr val="bg1"/>
                </a:solidFill>
              </a:rPr>
              <a:t>third</a:t>
            </a:r>
            <a:r>
              <a:rPr lang="en-GB" sz="2200" dirty="0">
                <a:solidFill>
                  <a:schemeClr val="bg1"/>
                </a:solidFill>
              </a:rPr>
              <a:t> meaning of Orientalism, which is something more historically and materially defined than either of the other two. Taking the late eighteenth century as a very roughly defined starting point Orientalism can be discussed and </a:t>
            </a:r>
            <a:r>
              <a:rPr lang="en-GB" sz="2200" dirty="0" err="1">
                <a:solidFill>
                  <a:schemeClr val="bg1"/>
                </a:solidFill>
              </a:rPr>
              <a:t>analyzed</a:t>
            </a:r>
            <a:r>
              <a:rPr lang="en-GB" sz="2200" dirty="0">
                <a:solidFill>
                  <a:schemeClr val="bg1"/>
                </a:solidFill>
              </a:rPr>
              <a:t> as the corporate institution for dealing with the Orient-dealing with it by making statements about it. authorizing views of it. describing ./ it, by teaching it, settling it, ruling over it: in short, </a:t>
            </a:r>
            <a:r>
              <a:rPr lang="en-GB" sz="2200" dirty="0">
                <a:solidFill>
                  <a:schemeClr val="accent1">
                    <a:lumMod val="40000"/>
                    <a:lumOff val="60000"/>
                  </a:schemeClr>
                </a:solidFill>
              </a:rPr>
              <a:t>Orientalism is a Western style for dominating, restructuring, and having authority over the Orient</a:t>
            </a:r>
            <a:r>
              <a:rPr lang="en-GB" sz="2200" dirty="0">
                <a:solidFill>
                  <a:schemeClr val="bg1"/>
                </a:solidFill>
              </a:rPr>
              <a:t>. I have found it useful here to employ Michel Foucault's notion of a discourse, as described by him in </a:t>
            </a:r>
            <a:r>
              <a:rPr lang="en-GB" sz="2200" i="1" dirty="0">
                <a:solidFill>
                  <a:schemeClr val="bg1"/>
                </a:solidFill>
              </a:rPr>
              <a:t>The Archaeology of Knowledge </a:t>
            </a:r>
            <a:r>
              <a:rPr lang="en-GB" sz="2200" dirty="0">
                <a:solidFill>
                  <a:schemeClr val="bg1"/>
                </a:solidFill>
              </a:rPr>
              <a:t>and in </a:t>
            </a:r>
            <a:r>
              <a:rPr lang="en-GB" sz="2200" i="1" dirty="0">
                <a:solidFill>
                  <a:schemeClr val="bg1"/>
                </a:solidFill>
              </a:rPr>
              <a:t>Discipline and Punish</a:t>
            </a:r>
            <a:r>
              <a:rPr lang="en-GB" sz="2200" dirty="0">
                <a:solidFill>
                  <a:schemeClr val="bg1"/>
                </a:solidFill>
              </a:rPr>
              <a:t>, to identify Orientalism. </a:t>
            </a:r>
            <a:r>
              <a:rPr lang="en-GB" sz="2200" dirty="0">
                <a:solidFill>
                  <a:srgbClr val="92D050"/>
                </a:solidFill>
              </a:rPr>
              <a:t>My contention is that without examining Orientalism as a discourse one cannot possibly understand the enormously systematic discipline by which European culture was able to manage-and even produce-the Orient politically, sociologically, militarily, ideologically. scientifically. and imaginatively during the post-Enlightenment period</a:t>
            </a:r>
            <a:r>
              <a:rPr lang="en-GB" sz="2200" dirty="0">
                <a:solidFill>
                  <a:schemeClr val="accent1">
                    <a:lumMod val="40000"/>
                    <a:lumOff val="60000"/>
                  </a:schemeClr>
                </a:solidFill>
              </a:rPr>
              <a:t>. </a:t>
            </a:r>
            <a:r>
              <a:rPr lang="en-GB" sz="2200" dirty="0">
                <a:solidFill>
                  <a:schemeClr val="bg1"/>
                </a:solidFill>
              </a:rPr>
              <a:t>Moreover, so authoritative a position did Orientalism have that I believe no one writing, thinking. or acting on the Orient could do so without taking account of the limitations on thought and action imposed by Orientalism. </a:t>
            </a:r>
            <a:r>
              <a:rPr lang="en-GB" sz="2200" dirty="0">
                <a:solidFill>
                  <a:schemeClr val="accent1">
                    <a:lumMod val="40000"/>
                    <a:lumOff val="60000"/>
                  </a:schemeClr>
                </a:solidFill>
              </a:rPr>
              <a:t>In brief, because of Orientalism the Orient was not (and is not) a ' free subject of thought or action. </a:t>
            </a:r>
            <a:r>
              <a:rPr lang="en-GB" sz="2200" dirty="0">
                <a:solidFill>
                  <a:schemeClr val="bg1"/>
                </a:solidFill>
              </a:rPr>
              <a:t>This is not to say that Orientalism  unilaterally determines what can be said about the Orient, but that it is the whole network of interests inevitably brought to bear on (and therefore always involved in) any occasion when that peculiar entity "the Orient" is in question. </a:t>
            </a:r>
          </a:p>
        </p:txBody>
      </p:sp>
      <p:sp>
        <p:nvSpPr>
          <p:cNvPr id="5" name="TextBox 4">
            <a:extLst>
              <a:ext uri="{FF2B5EF4-FFF2-40B4-BE49-F238E27FC236}">
                <a16:creationId xmlns:a16="http://schemas.microsoft.com/office/drawing/2014/main" id="{F1EFE4FC-2BD3-4878-B6BA-3C94A70D06B5}"/>
              </a:ext>
            </a:extLst>
          </p:cNvPr>
          <p:cNvSpPr txBox="1"/>
          <p:nvPr/>
        </p:nvSpPr>
        <p:spPr>
          <a:xfrm>
            <a:off x="7464152" y="6399573"/>
            <a:ext cx="4727848" cy="400110"/>
          </a:xfrm>
          <a:prstGeom prst="rect">
            <a:avLst/>
          </a:prstGeom>
          <a:noFill/>
        </p:spPr>
        <p:txBody>
          <a:bodyPr wrap="square">
            <a:spAutoFit/>
          </a:bodyPr>
          <a:lstStyle/>
          <a:p>
            <a:r>
              <a:rPr lang="en-GB" sz="2000" dirty="0">
                <a:solidFill>
                  <a:srgbClr val="92D050"/>
                </a:solidFill>
              </a:rPr>
              <a:t>Edward Said, </a:t>
            </a:r>
            <a:r>
              <a:rPr lang="en-GB" sz="2000" i="1" dirty="0">
                <a:solidFill>
                  <a:srgbClr val="92D050"/>
                </a:solidFill>
              </a:rPr>
              <a:t>Orientalism, </a:t>
            </a:r>
            <a:r>
              <a:rPr lang="en-GB" sz="2000" dirty="0">
                <a:solidFill>
                  <a:srgbClr val="92D050"/>
                </a:solidFill>
              </a:rPr>
              <a:t>1979 p.3.</a:t>
            </a:r>
          </a:p>
        </p:txBody>
      </p:sp>
    </p:spTree>
    <p:extLst>
      <p:ext uri="{BB962C8B-B14F-4D97-AF65-F5344CB8AC3E}">
        <p14:creationId xmlns:p14="http://schemas.microsoft.com/office/powerpoint/2010/main" val="27173960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bg>
      <p:bgPr>
        <a:solidFill>
          <a:srgbClr val="360000"/>
        </a:solidFill>
        <a:effectLst/>
      </p:bgPr>
    </p:bg>
    <p:spTree>
      <p:nvGrpSpPr>
        <p:cNvPr id="1" name=""/>
        <p:cNvGrpSpPr/>
        <p:nvPr/>
      </p:nvGrpSpPr>
      <p:grpSpPr>
        <a:xfrm>
          <a:off x="0" y="0"/>
          <a:ext cx="0" cy="0"/>
          <a:chOff x="0" y="0"/>
          <a:chExt cx="0" cy="0"/>
        </a:xfrm>
      </p:grpSpPr>
      <p:pic>
        <p:nvPicPr>
          <p:cNvPr id="13" name="Picture 12" descr="Map&#10;&#10;Description automatically generated">
            <a:extLst>
              <a:ext uri="{FF2B5EF4-FFF2-40B4-BE49-F238E27FC236}">
                <a16:creationId xmlns:a16="http://schemas.microsoft.com/office/drawing/2014/main" id="{7E771453-38CA-4583-B779-F36346114BB5}"/>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p:blipFill>
        <p:spPr>
          <a:xfrm>
            <a:off x="263352" y="275364"/>
            <a:ext cx="5478373" cy="6307271"/>
          </a:xfrm>
          <a:prstGeom prst="rect">
            <a:avLst/>
          </a:prstGeom>
        </p:spPr>
      </p:pic>
      <p:sp>
        <p:nvSpPr>
          <p:cNvPr id="14" name="Oval 13">
            <a:extLst>
              <a:ext uri="{FF2B5EF4-FFF2-40B4-BE49-F238E27FC236}">
                <a16:creationId xmlns:a16="http://schemas.microsoft.com/office/drawing/2014/main" id="{B87B606C-77C5-4447-A2C0-17D0E31B97A7}"/>
              </a:ext>
            </a:extLst>
          </p:cNvPr>
          <p:cNvSpPr/>
          <p:nvPr/>
        </p:nvSpPr>
        <p:spPr>
          <a:xfrm>
            <a:off x="1199456" y="404664"/>
            <a:ext cx="1512168" cy="1008112"/>
          </a:xfrm>
          <a:prstGeom prst="ellipse">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14AD9A53-74D2-45EF-A58F-04CBA503E132}"/>
              </a:ext>
            </a:extLst>
          </p:cNvPr>
          <p:cNvSpPr/>
          <p:nvPr/>
        </p:nvSpPr>
        <p:spPr>
          <a:xfrm>
            <a:off x="3359696" y="2060848"/>
            <a:ext cx="1512168" cy="1008112"/>
          </a:xfrm>
          <a:prstGeom prst="ellipse">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0DF12826-7A89-4D67-9594-7D73C387AAF2}"/>
              </a:ext>
            </a:extLst>
          </p:cNvPr>
          <p:cNvSpPr/>
          <p:nvPr/>
        </p:nvSpPr>
        <p:spPr>
          <a:xfrm>
            <a:off x="1127448" y="5085184"/>
            <a:ext cx="936104" cy="648072"/>
          </a:xfrm>
          <a:prstGeom prst="ellipse">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D86C067D-DC1A-48A3-9AB7-B1C96E28A788}"/>
              </a:ext>
            </a:extLst>
          </p:cNvPr>
          <p:cNvSpPr txBox="1"/>
          <p:nvPr/>
        </p:nvSpPr>
        <p:spPr>
          <a:xfrm>
            <a:off x="6096000" y="275364"/>
            <a:ext cx="4608904" cy="6432530"/>
          </a:xfrm>
          <a:prstGeom prst="rect">
            <a:avLst/>
          </a:prstGeom>
          <a:noFill/>
        </p:spPr>
        <p:txBody>
          <a:bodyPr wrap="square">
            <a:spAutoFit/>
          </a:bodyPr>
          <a:lstStyle/>
          <a:p>
            <a:r>
              <a:rPr lang="en-GB" sz="3200" dirty="0">
                <a:solidFill>
                  <a:srgbClr val="FFC000"/>
                </a:solidFill>
              </a:rPr>
              <a:t>Kashmir </a:t>
            </a:r>
            <a:r>
              <a:rPr lang="en-GB" sz="2400" i="1" dirty="0">
                <a:solidFill>
                  <a:srgbClr val="FFC000"/>
                </a:solidFill>
              </a:rPr>
              <a:t>(strong local identity; caste less significant)</a:t>
            </a:r>
          </a:p>
          <a:p>
            <a:endParaRPr lang="en-GB" sz="4400" dirty="0">
              <a:solidFill>
                <a:srgbClr val="FFC000"/>
              </a:solidFill>
            </a:endParaRPr>
          </a:p>
          <a:p>
            <a:r>
              <a:rPr lang="en-GB" sz="3200" dirty="0">
                <a:solidFill>
                  <a:srgbClr val="FFC000"/>
                </a:solidFill>
              </a:rPr>
              <a:t>Bihar </a:t>
            </a:r>
            <a:r>
              <a:rPr lang="en-GB" sz="2400" i="1" dirty="0">
                <a:solidFill>
                  <a:srgbClr val="FFC000"/>
                </a:solidFill>
              </a:rPr>
              <a:t>(caste warfare/ no sense of local identity</a:t>
            </a:r>
            <a:endParaRPr lang="en-GB" sz="3200" i="1" dirty="0">
              <a:solidFill>
                <a:srgbClr val="FFC000"/>
              </a:solidFill>
            </a:endParaRPr>
          </a:p>
          <a:p>
            <a:endParaRPr lang="en-GB" sz="3200" dirty="0">
              <a:solidFill>
                <a:srgbClr val="FFC000"/>
              </a:solidFill>
            </a:endParaRPr>
          </a:p>
          <a:p>
            <a:endParaRPr lang="en-GB" sz="3200" dirty="0">
              <a:solidFill>
                <a:srgbClr val="FFC000"/>
              </a:solidFill>
            </a:endParaRPr>
          </a:p>
          <a:p>
            <a:endParaRPr lang="en-GB" sz="3200" dirty="0">
              <a:solidFill>
                <a:srgbClr val="FFC000"/>
              </a:solidFill>
            </a:endParaRPr>
          </a:p>
          <a:p>
            <a:endParaRPr lang="en-GB" sz="3200" dirty="0">
              <a:solidFill>
                <a:srgbClr val="FFC000"/>
              </a:solidFill>
            </a:endParaRPr>
          </a:p>
          <a:p>
            <a:endParaRPr lang="en-GB" sz="3200" dirty="0">
              <a:solidFill>
                <a:srgbClr val="FFC000"/>
              </a:solidFill>
            </a:endParaRPr>
          </a:p>
          <a:p>
            <a:r>
              <a:rPr lang="en-GB" sz="3200" dirty="0">
                <a:solidFill>
                  <a:srgbClr val="FFC000"/>
                </a:solidFill>
              </a:rPr>
              <a:t>Kerala (</a:t>
            </a:r>
            <a:r>
              <a:rPr lang="en-GB" sz="2400" i="1" dirty="0">
                <a:solidFill>
                  <a:srgbClr val="FFC000"/>
                </a:solidFill>
              </a:rPr>
              <a:t>identity in total flux: The God of Small Things</a:t>
            </a:r>
            <a:r>
              <a:rPr lang="en-GB" sz="2400" dirty="0">
                <a:solidFill>
                  <a:srgbClr val="FFC000"/>
                </a:solidFill>
              </a:rPr>
              <a:t>)</a:t>
            </a:r>
          </a:p>
          <a:p>
            <a:endParaRPr lang="en-GB" sz="3200" dirty="0">
              <a:solidFill>
                <a:srgbClr val="FFC000"/>
              </a:solidFill>
            </a:endParaRPr>
          </a:p>
        </p:txBody>
      </p:sp>
      <p:cxnSp>
        <p:nvCxnSpPr>
          <p:cNvPr id="21" name="Straight Arrow Connector 20">
            <a:extLst>
              <a:ext uri="{FF2B5EF4-FFF2-40B4-BE49-F238E27FC236}">
                <a16:creationId xmlns:a16="http://schemas.microsoft.com/office/drawing/2014/main" id="{31EC431F-7D2A-4EC1-A6EF-7374DE77A574}"/>
              </a:ext>
            </a:extLst>
          </p:cNvPr>
          <p:cNvCxnSpPr/>
          <p:nvPr/>
        </p:nvCxnSpPr>
        <p:spPr>
          <a:xfrm flipH="1">
            <a:off x="2711624" y="620688"/>
            <a:ext cx="3384376" cy="144016"/>
          </a:xfrm>
          <a:prstGeom prst="straightConnector1">
            <a:avLst/>
          </a:prstGeom>
          <a:ln w="1270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1407E9E1-D8F9-4DB2-B3A2-5CF9793F9B1E}"/>
              </a:ext>
            </a:extLst>
          </p:cNvPr>
          <p:cNvCxnSpPr/>
          <p:nvPr/>
        </p:nvCxnSpPr>
        <p:spPr>
          <a:xfrm flipH="1">
            <a:off x="4799856" y="2060848"/>
            <a:ext cx="1368152" cy="288032"/>
          </a:xfrm>
          <a:prstGeom prst="straightConnector1">
            <a:avLst/>
          </a:prstGeom>
          <a:ln w="1270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A4E979E5-682F-4B8E-9D54-267A33545A2C}"/>
              </a:ext>
            </a:extLst>
          </p:cNvPr>
          <p:cNvCxnSpPr/>
          <p:nvPr/>
        </p:nvCxnSpPr>
        <p:spPr>
          <a:xfrm flipH="1" flipV="1">
            <a:off x="2063552" y="5409220"/>
            <a:ext cx="4104456" cy="36004"/>
          </a:xfrm>
          <a:prstGeom prst="straightConnector1">
            <a:avLst/>
          </a:prstGeom>
          <a:ln w="19050">
            <a:solidFill>
              <a:srgbClr val="0070C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302975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33D189-F085-4BFC-8743-7BE7B9E2188F}"/>
              </a:ext>
            </a:extLst>
          </p:cNvPr>
          <p:cNvSpPr>
            <a:spLocks noGrp="1"/>
          </p:cNvSpPr>
          <p:nvPr>
            <p:ph type="title"/>
          </p:nvPr>
        </p:nvSpPr>
        <p:spPr>
          <a:xfrm>
            <a:off x="389906" y="260648"/>
            <a:ext cx="10972800" cy="753272"/>
          </a:xfrm>
        </p:spPr>
        <p:txBody>
          <a:bodyPr>
            <a:noAutofit/>
          </a:bodyPr>
          <a:lstStyle/>
          <a:p>
            <a:pPr algn="ctr"/>
            <a:r>
              <a:rPr lang="en-GB" sz="3200" dirty="0">
                <a:solidFill>
                  <a:srgbClr val="92D050"/>
                </a:solidFill>
              </a:rPr>
              <a:t>Questions of identity/categories: small things relate to big things   </a:t>
            </a:r>
            <a:endParaRPr lang="en-GB" sz="3200" i="1" dirty="0">
              <a:solidFill>
                <a:srgbClr val="92D050"/>
              </a:solidFill>
            </a:endParaRPr>
          </a:p>
        </p:txBody>
      </p:sp>
      <p:sp>
        <p:nvSpPr>
          <p:cNvPr id="3" name="Content Placeholder 2">
            <a:extLst>
              <a:ext uri="{FF2B5EF4-FFF2-40B4-BE49-F238E27FC236}">
                <a16:creationId xmlns:a16="http://schemas.microsoft.com/office/drawing/2014/main" id="{EA43851C-6917-4695-A9BC-5B5CC3F03C0C}"/>
              </a:ext>
            </a:extLst>
          </p:cNvPr>
          <p:cNvSpPr>
            <a:spLocks noGrp="1"/>
          </p:cNvSpPr>
          <p:nvPr>
            <p:ph idx="1"/>
          </p:nvPr>
        </p:nvSpPr>
        <p:spPr>
          <a:xfrm>
            <a:off x="389906" y="1268760"/>
            <a:ext cx="11682758" cy="5793832"/>
          </a:xfrm>
        </p:spPr>
        <p:txBody>
          <a:bodyPr>
            <a:normAutofit fontScale="92500" lnSpcReduction="10000"/>
          </a:bodyPr>
          <a:lstStyle/>
          <a:p>
            <a:pPr marL="633222" indent="-514350">
              <a:buClr>
                <a:schemeClr val="accent1">
                  <a:lumMod val="40000"/>
                  <a:lumOff val="60000"/>
                </a:schemeClr>
              </a:buClr>
              <a:buFont typeface="+mj-lt"/>
              <a:buAutoNum type="arabicPeriod"/>
            </a:pPr>
            <a:r>
              <a:rPr lang="en-GB" sz="2400" dirty="0">
                <a:solidFill>
                  <a:schemeClr val="bg1"/>
                </a:solidFill>
              </a:rPr>
              <a:t>Two egg twins – problem of self and other </a:t>
            </a:r>
          </a:p>
          <a:p>
            <a:pPr marL="633222" indent="-514350">
              <a:buClr>
                <a:schemeClr val="accent1">
                  <a:lumMod val="40000"/>
                  <a:lumOff val="60000"/>
                </a:schemeClr>
              </a:buClr>
              <a:buFont typeface="+mj-lt"/>
              <a:buAutoNum type="arabicPeriod"/>
            </a:pPr>
            <a:r>
              <a:rPr lang="en-GB" sz="2400" dirty="0">
                <a:solidFill>
                  <a:schemeClr val="bg1"/>
                </a:solidFill>
              </a:rPr>
              <a:t>Christian or Hindu or Communist </a:t>
            </a:r>
          </a:p>
          <a:p>
            <a:pPr marL="633222" indent="-514350">
              <a:buClr>
                <a:schemeClr val="accent1">
                  <a:lumMod val="40000"/>
                  <a:lumOff val="60000"/>
                </a:schemeClr>
              </a:buClr>
              <a:buFont typeface="+mj-lt"/>
              <a:buAutoNum type="arabicPeriod"/>
            </a:pPr>
            <a:r>
              <a:rPr lang="en-GB" sz="2400" dirty="0">
                <a:solidFill>
                  <a:schemeClr val="bg1"/>
                </a:solidFill>
              </a:rPr>
              <a:t>The question of caste: what is it? How can you have a </a:t>
            </a:r>
            <a:r>
              <a:rPr lang="en-GB" sz="2400" dirty="0" err="1">
                <a:solidFill>
                  <a:schemeClr val="bg1"/>
                </a:solidFill>
              </a:rPr>
              <a:t>Paravan</a:t>
            </a:r>
            <a:r>
              <a:rPr lang="en-GB" sz="2400" dirty="0">
                <a:solidFill>
                  <a:schemeClr val="bg1"/>
                </a:solidFill>
              </a:rPr>
              <a:t> Marxist, or a Brahman Christian; </a:t>
            </a:r>
          </a:p>
          <a:p>
            <a:pPr marL="633222" indent="-514350">
              <a:buClr>
                <a:schemeClr val="accent1">
                  <a:lumMod val="40000"/>
                  <a:lumOff val="60000"/>
                </a:schemeClr>
              </a:buClr>
              <a:buFont typeface="+mj-lt"/>
              <a:buAutoNum type="arabicPeriod"/>
            </a:pPr>
            <a:r>
              <a:rPr lang="en-GB" sz="2400" dirty="0">
                <a:solidFill>
                  <a:schemeClr val="bg1"/>
                </a:solidFill>
              </a:rPr>
              <a:t>What is it to be middle class Indian watching </a:t>
            </a:r>
            <a:r>
              <a:rPr lang="en-GB" sz="2400" i="1" dirty="0">
                <a:solidFill>
                  <a:schemeClr val="bg1"/>
                </a:solidFill>
              </a:rPr>
              <a:t>The Sound of Music </a:t>
            </a:r>
            <a:r>
              <a:rPr lang="en-GB" sz="2400" dirty="0">
                <a:solidFill>
                  <a:schemeClr val="bg1"/>
                </a:solidFill>
              </a:rPr>
              <a:t>and dressing like Elvis</a:t>
            </a:r>
          </a:p>
          <a:p>
            <a:pPr marL="633222" indent="-514350">
              <a:buClr>
                <a:schemeClr val="accent1">
                  <a:lumMod val="40000"/>
                  <a:lumOff val="60000"/>
                </a:schemeClr>
              </a:buClr>
              <a:buFont typeface="+mj-lt"/>
              <a:buAutoNum type="arabicPeriod"/>
            </a:pPr>
            <a:r>
              <a:rPr lang="en-GB" sz="2400" dirty="0">
                <a:solidFill>
                  <a:schemeClr val="bg1"/>
                </a:solidFill>
              </a:rPr>
              <a:t>What is it to be Indian in Britain (Chacko) – both love and hate</a:t>
            </a:r>
          </a:p>
          <a:p>
            <a:pPr marL="633222" indent="-514350">
              <a:buClr>
                <a:schemeClr val="accent1">
                  <a:lumMod val="40000"/>
                  <a:lumOff val="60000"/>
                </a:schemeClr>
              </a:buClr>
              <a:buFont typeface="+mj-lt"/>
              <a:buAutoNum type="arabicPeriod"/>
            </a:pPr>
            <a:r>
              <a:rPr lang="en-GB" sz="2400" dirty="0">
                <a:solidFill>
                  <a:schemeClr val="bg1"/>
                </a:solidFill>
              </a:rPr>
              <a:t>The police work to establish and sustain boundaries  (including the love laws)</a:t>
            </a:r>
          </a:p>
          <a:p>
            <a:pPr marL="633222" indent="-514350">
              <a:buClr>
                <a:schemeClr val="accent1">
                  <a:lumMod val="40000"/>
                  <a:lumOff val="60000"/>
                </a:schemeClr>
              </a:buClr>
              <a:buFont typeface="+mj-lt"/>
              <a:buAutoNum type="arabicPeriod"/>
            </a:pPr>
            <a:r>
              <a:rPr lang="en-GB" sz="2400" dirty="0">
                <a:solidFill>
                  <a:schemeClr val="bg1"/>
                </a:solidFill>
              </a:rPr>
              <a:t>Influence shifts from British to American (gardening to TV quiz shows: controlling land to controlling media) </a:t>
            </a:r>
          </a:p>
          <a:p>
            <a:pPr marL="633222" indent="-514350">
              <a:buClr>
                <a:schemeClr val="accent1">
                  <a:lumMod val="40000"/>
                  <a:lumOff val="60000"/>
                </a:schemeClr>
              </a:buClr>
              <a:buFont typeface="+mj-lt"/>
              <a:buAutoNum type="arabicPeriod"/>
            </a:pPr>
            <a:r>
              <a:rPr lang="en-GB" sz="2400" dirty="0">
                <a:solidFill>
                  <a:schemeClr val="bg1"/>
                </a:solidFill>
              </a:rPr>
              <a:t>History house moves from a site of oriental ‘going native’ (ref </a:t>
            </a:r>
            <a:r>
              <a:rPr lang="en-GB" sz="2400" i="1" dirty="0">
                <a:solidFill>
                  <a:schemeClr val="bg1"/>
                </a:solidFill>
              </a:rPr>
              <a:t>Heart of Darkness</a:t>
            </a:r>
            <a:r>
              <a:rPr lang="en-GB" sz="2400" dirty="0">
                <a:solidFill>
                  <a:schemeClr val="bg1"/>
                </a:solidFill>
              </a:rPr>
              <a:t>); to a site of punishment for crossing caste boundaries; </a:t>
            </a:r>
          </a:p>
          <a:p>
            <a:pPr marL="633222" indent="-514350">
              <a:buClr>
                <a:schemeClr val="accent1">
                  <a:lumMod val="40000"/>
                  <a:lumOff val="60000"/>
                </a:schemeClr>
              </a:buClr>
              <a:buFont typeface="+mj-lt"/>
              <a:buAutoNum type="arabicPeriod"/>
            </a:pPr>
            <a:r>
              <a:rPr lang="en-GB" sz="2400" dirty="0">
                <a:solidFill>
                  <a:schemeClr val="bg1"/>
                </a:solidFill>
              </a:rPr>
              <a:t>Other problems of categorisation (banana jam; </a:t>
            </a:r>
            <a:r>
              <a:rPr lang="en-GB" sz="2400" dirty="0" err="1">
                <a:solidFill>
                  <a:schemeClr val="bg1"/>
                </a:solidFill>
              </a:rPr>
              <a:t>Pappachi’s</a:t>
            </a:r>
            <a:r>
              <a:rPr lang="en-GB" sz="2400" dirty="0">
                <a:solidFill>
                  <a:schemeClr val="bg1"/>
                </a:solidFill>
              </a:rPr>
              <a:t> moth) </a:t>
            </a:r>
          </a:p>
          <a:p>
            <a:pPr marL="633222" indent="-514350">
              <a:buClr>
                <a:schemeClr val="accent1">
                  <a:lumMod val="40000"/>
                  <a:lumOff val="60000"/>
                </a:schemeClr>
              </a:buClr>
              <a:buFont typeface="+mj-lt"/>
              <a:buAutoNum type="arabicPeriod"/>
            </a:pPr>
            <a:r>
              <a:rPr lang="en-GB" sz="2400" dirty="0">
                <a:solidFill>
                  <a:schemeClr val="bg1"/>
                </a:solidFill>
              </a:rPr>
              <a:t>The figure of the Kathakali dancer – the </a:t>
            </a:r>
            <a:r>
              <a:rPr lang="en-GB" sz="2400" dirty="0" err="1">
                <a:solidFill>
                  <a:schemeClr val="bg1"/>
                </a:solidFill>
              </a:rPr>
              <a:t>enacter</a:t>
            </a:r>
            <a:r>
              <a:rPr lang="en-GB" sz="2400" dirty="0">
                <a:solidFill>
                  <a:schemeClr val="bg1"/>
                </a:solidFill>
              </a:rPr>
              <a:t> of sacred performances dramatizing cosmic struggles  - reduced</a:t>
            </a:r>
          </a:p>
          <a:p>
            <a:pPr marL="925830" lvl="1" indent="-514350">
              <a:buClr>
                <a:schemeClr val="accent1">
                  <a:lumMod val="40000"/>
                  <a:lumOff val="60000"/>
                </a:schemeClr>
              </a:buClr>
              <a:buFont typeface="+mj-lt"/>
              <a:buAutoNum type="romanLcPeriod"/>
            </a:pPr>
            <a:r>
              <a:rPr lang="en-GB" sz="2000" dirty="0">
                <a:solidFill>
                  <a:schemeClr val="bg1"/>
                </a:solidFill>
              </a:rPr>
              <a:t>To an exotic image to guarantee authenticity in the brand identity of Paradise pickles</a:t>
            </a:r>
          </a:p>
          <a:p>
            <a:pPr marL="925830" lvl="1" indent="-514350">
              <a:buClr>
                <a:schemeClr val="accent1">
                  <a:lumMod val="40000"/>
                  <a:lumOff val="60000"/>
                </a:schemeClr>
              </a:buClr>
              <a:buFont typeface="+mj-lt"/>
              <a:buAutoNum type="romanLcPeriod"/>
            </a:pPr>
            <a:r>
              <a:rPr lang="en-GB" sz="2000" dirty="0">
                <a:solidFill>
                  <a:schemeClr val="bg1"/>
                </a:solidFill>
              </a:rPr>
              <a:t>from 6 hour epic performances to 20 minute entertainments for tourists with limited attention spans</a:t>
            </a:r>
          </a:p>
          <a:p>
            <a:pPr marL="633222" indent="-514350">
              <a:buClr>
                <a:schemeClr val="accent1">
                  <a:lumMod val="40000"/>
                  <a:lumOff val="60000"/>
                </a:schemeClr>
              </a:buClr>
              <a:buFont typeface="+mj-lt"/>
              <a:buAutoNum type="arabicPeriod"/>
            </a:pPr>
            <a:endParaRPr lang="en-GB" sz="2400" dirty="0">
              <a:solidFill>
                <a:schemeClr val="bg1"/>
              </a:solidFill>
            </a:endParaRPr>
          </a:p>
          <a:p>
            <a:pPr marL="633222" indent="-514350">
              <a:buClr>
                <a:schemeClr val="accent1">
                  <a:lumMod val="40000"/>
                  <a:lumOff val="60000"/>
                </a:schemeClr>
              </a:buClr>
              <a:buFont typeface="+mj-lt"/>
              <a:buAutoNum type="arabicPeriod"/>
            </a:pPr>
            <a:endParaRPr lang="en-GB" dirty="0">
              <a:solidFill>
                <a:schemeClr val="bg1"/>
              </a:solidFill>
            </a:endParaRPr>
          </a:p>
        </p:txBody>
      </p:sp>
    </p:spTree>
    <p:extLst>
      <p:ext uri="{BB962C8B-B14F-4D97-AF65-F5344CB8AC3E}">
        <p14:creationId xmlns:p14="http://schemas.microsoft.com/office/powerpoint/2010/main" val="28297038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bg>
      <p:bgPr>
        <a:solidFill>
          <a:srgbClr val="360000"/>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42258DD-1AC3-4D28-A9DB-EE72B1AE8DA9}"/>
              </a:ext>
            </a:extLst>
          </p:cNvPr>
          <p:cNvSpPr>
            <a:spLocks noGrp="1"/>
          </p:cNvSpPr>
          <p:nvPr>
            <p:ph type="title"/>
          </p:nvPr>
        </p:nvSpPr>
        <p:spPr>
          <a:xfrm>
            <a:off x="407368" y="-34832"/>
            <a:ext cx="11247040" cy="785806"/>
          </a:xfrm>
        </p:spPr>
        <p:txBody>
          <a:bodyPr>
            <a:normAutofit/>
          </a:bodyPr>
          <a:lstStyle/>
          <a:p>
            <a:r>
              <a:rPr lang="en-GB" sz="3600" dirty="0">
                <a:solidFill>
                  <a:srgbClr val="FFC000"/>
                </a:solidFill>
              </a:rPr>
              <a:t>Which history? which story?</a:t>
            </a:r>
          </a:p>
        </p:txBody>
      </p:sp>
      <p:sp>
        <p:nvSpPr>
          <p:cNvPr id="9" name="TextBox 8">
            <a:extLst>
              <a:ext uri="{FF2B5EF4-FFF2-40B4-BE49-F238E27FC236}">
                <a16:creationId xmlns:a16="http://schemas.microsoft.com/office/drawing/2014/main" id="{774F86C3-4BAD-4DCA-8369-C710922E96F5}"/>
              </a:ext>
            </a:extLst>
          </p:cNvPr>
          <p:cNvSpPr txBox="1"/>
          <p:nvPr/>
        </p:nvSpPr>
        <p:spPr>
          <a:xfrm>
            <a:off x="263352" y="756654"/>
            <a:ext cx="11665296" cy="6093976"/>
          </a:xfrm>
          <a:prstGeom prst="rect">
            <a:avLst/>
          </a:prstGeom>
          <a:noFill/>
        </p:spPr>
        <p:txBody>
          <a:bodyPr wrap="square">
            <a:spAutoFit/>
          </a:bodyPr>
          <a:lstStyle/>
          <a:p>
            <a:pPr>
              <a:spcAft>
                <a:spcPts val="1000"/>
              </a:spcAft>
            </a:pPr>
            <a:r>
              <a:rPr lang="en-GB" sz="2000" dirty="0">
                <a:solidFill>
                  <a:schemeClr val="bg1"/>
                </a:solidFill>
              </a:rPr>
              <a:t>In a purely practical sense it would probably be correct to say that it all began when Sophie Mol came to </a:t>
            </a:r>
            <a:r>
              <a:rPr lang="en-GB" sz="2000" dirty="0" err="1">
                <a:solidFill>
                  <a:schemeClr val="bg1"/>
                </a:solidFill>
              </a:rPr>
              <a:t>Aymenem</a:t>
            </a:r>
            <a:r>
              <a:rPr lang="en-GB" sz="2000" dirty="0">
                <a:solidFill>
                  <a:schemeClr val="bg1"/>
                </a:solidFill>
              </a:rPr>
              <a:t>. Perhaps it's true that things can change in a day. That a few dozen hours can affect the outcome of whole lifetimes. And that when they do, those few dozen hours like the salvaged remains of a burned house - the charred clock, the singed photograph, the scorched furniture - must be resurrected from the ruins and examined. Preserved. Accounted for. 
Little events ordinary things, smashed and reconstituted. Imbued with new meaning. Suddenly they become the bleached bones of a story. 
Still, to say that it all began when Sophie Mol came to </a:t>
            </a:r>
            <a:r>
              <a:rPr lang="en-GB" sz="2000" dirty="0" err="1">
                <a:solidFill>
                  <a:schemeClr val="bg1"/>
                </a:solidFill>
              </a:rPr>
              <a:t>Aymenem</a:t>
            </a:r>
            <a:r>
              <a:rPr lang="en-GB" sz="2000" dirty="0">
                <a:solidFill>
                  <a:schemeClr val="bg1"/>
                </a:solidFill>
              </a:rPr>
              <a:t> is only one way of looking at it. </a:t>
            </a:r>
          </a:p>
          <a:p>
            <a:pPr>
              <a:spcAft>
                <a:spcPts val="1000"/>
              </a:spcAft>
            </a:pPr>
            <a:r>
              <a:rPr lang="en-GB" sz="2000" dirty="0">
                <a:solidFill>
                  <a:schemeClr val="bg1"/>
                </a:solidFill>
              </a:rPr>
              <a:t>Equally, it could be argued that it actually began thousands of years ago. Long before the Marxists came. Before the British took Malabar, before the Dutch Ascendancy, before Vasco da Gama arrived, before the Zamorin’s conquest of Calicut. Before three purple-robed Syrian Bishops murdered by the Portuguese were found floating in the sea, with coiled sea serpents riding on their chests and oysters knotted in their tangled beards. It could be argued that it began long before Christianity arrived in a boat UN seeped into Kerala like tea from a tea bag. 
That it really began in the days when the Love Laws were made. The laws that lay down who should be loved, and how. 
And how much.  (pp.32-33) </a:t>
            </a:r>
          </a:p>
        </p:txBody>
      </p:sp>
    </p:spTree>
    <p:extLst>
      <p:ext uri="{BB962C8B-B14F-4D97-AF65-F5344CB8AC3E}">
        <p14:creationId xmlns:p14="http://schemas.microsoft.com/office/powerpoint/2010/main" val="20540467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9B39D263-6845-49C9-99E8-76DF7945E63F}"/>
              </a:ext>
            </a:extLst>
          </p:cNvPr>
          <p:cNvSpPr>
            <a:spLocks noGrp="1"/>
          </p:cNvSpPr>
          <p:nvPr>
            <p:ph idx="1"/>
          </p:nvPr>
        </p:nvSpPr>
        <p:spPr>
          <a:xfrm>
            <a:off x="263352" y="239494"/>
            <a:ext cx="11593288" cy="5832648"/>
          </a:xfrm>
        </p:spPr>
        <p:txBody>
          <a:bodyPr>
            <a:normAutofit fontScale="55000" lnSpcReduction="20000"/>
          </a:bodyPr>
          <a:lstStyle/>
          <a:p>
            <a:pPr marL="118872" indent="0">
              <a:lnSpc>
                <a:spcPct val="120000"/>
              </a:lnSpc>
              <a:buNone/>
            </a:pPr>
            <a:r>
              <a:rPr lang="en-GB" sz="3600" dirty="0">
                <a:solidFill>
                  <a:schemeClr val="bg1"/>
                </a:solidFill>
              </a:rPr>
              <a:t>[a] nostalgic vision of narrative commonality cannot be sustained</a:t>
            </a:r>
            <a:r>
              <a:rPr lang="en-GB" sz="3600" i="1" dirty="0">
                <a:solidFill>
                  <a:schemeClr val="bg1"/>
                </a:solidFill>
              </a:rPr>
              <a:t> in The God of Small Things</a:t>
            </a:r>
            <a:r>
              <a:rPr lang="en-GB" sz="3600" dirty="0">
                <a:solidFill>
                  <a:schemeClr val="bg1"/>
                </a:solidFill>
              </a:rPr>
              <a:t>. Indeed, Roy </a:t>
            </a:r>
            <a:r>
              <a:rPr lang="en-GB" sz="3600" dirty="0">
                <a:solidFill>
                  <a:schemeClr val="accent1">
                    <a:lumMod val="40000"/>
                    <a:lumOff val="60000"/>
                  </a:schemeClr>
                </a:solidFill>
              </a:rPr>
              <a:t>undermines a sense of celebratory nativism in the ‘‘</a:t>
            </a:r>
            <a:r>
              <a:rPr lang="en-GB" sz="3600" dirty="0" err="1">
                <a:solidFill>
                  <a:schemeClr val="accent1">
                    <a:lumMod val="40000"/>
                    <a:lumOff val="60000"/>
                  </a:schemeClr>
                </a:solidFill>
              </a:rPr>
              <a:t>Kochu</a:t>
            </a:r>
            <a:r>
              <a:rPr lang="en-GB" sz="3600" dirty="0">
                <a:solidFill>
                  <a:schemeClr val="accent1">
                    <a:lumMod val="40000"/>
                    <a:lumOff val="60000"/>
                  </a:schemeClr>
                </a:solidFill>
              </a:rPr>
              <a:t> </a:t>
            </a:r>
            <a:r>
              <a:rPr lang="en-GB" sz="3600" dirty="0" err="1">
                <a:solidFill>
                  <a:schemeClr val="accent1">
                    <a:lumMod val="40000"/>
                    <a:lumOff val="60000"/>
                  </a:schemeClr>
                </a:solidFill>
              </a:rPr>
              <a:t>Thomban</a:t>
            </a:r>
            <a:r>
              <a:rPr lang="en-GB" sz="3600" dirty="0">
                <a:solidFill>
                  <a:schemeClr val="accent1">
                    <a:lumMod val="40000"/>
                    <a:lumOff val="60000"/>
                  </a:schemeClr>
                </a:solidFill>
              </a:rPr>
              <a:t>’’ chapter by associating the mythical source of the kathakali with the ‘‘love laws’’ (delineated in texts such as the </a:t>
            </a:r>
            <a:r>
              <a:rPr lang="en-GB" sz="3600" i="1" dirty="0" err="1">
                <a:solidFill>
                  <a:schemeClr val="accent1">
                    <a:lumMod val="40000"/>
                    <a:lumOff val="60000"/>
                  </a:schemeClr>
                </a:solidFill>
              </a:rPr>
              <a:t>Manusmriti</a:t>
            </a:r>
            <a:r>
              <a:rPr lang="en-GB" sz="3600" dirty="0">
                <a:solidFill>
                  <a:schemeClr val="accent1">
                    <a:lumMod val="40000"/>
                    <a:lumOff val="60000"/>
                  </a:schemeClr>
                </a:solidFill>
              </a:rPr>
              <a:t> or </a:t>
            </a:r>
            <a:r>
              <a:rPr lang="en-GB" sz="3600" i="1" dirty="0">
                <a:solidFill>
                  <a:schemeClr val="accent1">
                    <a:lumMod val="40000"/>
                    <a:lumOff val="60000"/>
                  </a:schemeClr>
                </a:solidFill>
              </a:rPr>
              <a:t>The Laws of Manu</a:t>
            </a:r>
            <a:r>
              <a:rPr lang="en-GB" sz="3600" dirty="0">
                <a:solidFill>
                  <a:schemeClr val="accent1">
                    <a:lumMod val="40000"/>
                    <a:lumOff val="60000"/>
                  </a:schemeClr>
                </a:solidFill>
              </a:rPr>
              <a:t>) which proscribe </a:t>
            </a:r>
            <a:r>
              <a:rPr lang="en-GB" sz="3600" dirty="0" err="1">
                <a:solidFill>
                  <a:schemeClr val="accent1">
                    <a:lumMod val="40000"/>
                    <a:lumOff val="60000"/>
                  </a:schemeClr>
                </a:solidFill>
              </a:rPr>
              <a:t>Ammu’s</a:t>
            </a:r>
            <a:r>
              <a:rPr lang="en-GB" sz="3600" dirty="0">
                <a:solidFill>
                  <a:schemeClr val="accent1">
                    <a:lumMod val="40000"/>
                    <a:lumOff val="60000"/>
                  </a:schemeClr>
                </a:solidFill>
              </a:rPr>
              <a:t> affair with </a:t>
            </a:r>
            <a:r>
              <a:rPr lang="en-GB" sz="3600" dirty="0" err="1">
                <a:solidFill>
                  <a:schemeClr val="accent1">
                    <a:lumMod val="40000"/>
                    <a:lumOff val="60000"/>
                  </a:schemeClr>
                </a:solidFill>
              </a:rPr>
              <a:t>Velutha</a:t>
            </a:r>
            <a:r>
              <a:rPr lang="en-GB" sz="3600" dirty="0">
                <a:solidFill>
                  <a:schemeClr val="accent1">
                    <a:lumMod val="40000"/>
                    <a:lumOff val="60000"/>
                  </a:schemeClr>
                </a:solidFill>
              </a:rPr>
              <a:t>. </a:t>
            </a:r>
            <a:r>
              <a:rPr lang="en-GB" sz="3600" dirty="0">
                <a:solidFill>
                  <a:schemeClr val="bg1"/>
                </a:solidFill>
              </a:rPr>
              <a:t>As the night-long drama in the temple unfolds, Roy points up the routine oppressions of the play-world, indicating that, when </a:t>
            </a:r>
            <a:r>
              <a:rPr lang="en-GB" sz="3600" dirty="0" err="1">
                <a:solidFill>
                  <a:schemeClr val="bg1"/>
                </a:solidFill>
              </a:rPr>
              <a:t>Dushasana</a:t>
            </a:r>
            <a:r>
              <a:rPr lang="en-GB" sz="3600" dirty="0">
                <a:solidFill>
                  <a:schemeClr val="bg1"/>
                </a:solidFill>
              </a:rPr>
              <a:t> tries publicly to undress Draupadi, the </a:t>
            </a:r>
            <a:r>
              <a:rPr lang="en-GB" sz="3600" dirty="0" err="1">
                <a:solidFill>
                  <a:schemeClr val="bg1"/>
                </a:solidFill>
              </a:rPr>
              <a:t>Pandava’s</a:t>
            </a:r>
            <a:r>
              <a:rPr lang="en-GB" sz="3600" dirty="0">
                <a:solidFill>
                  <a:schemeClr val="bg1"/>
                </a:solidFill>
              </a:rPr>
              <a:t> wife, after she has been staked in a game of dice …The patriarchal violence which informs idealized figures such as Draupadi is registered again in the sudden jolting bathos at the close of the drama, </a:t>
            </a:r>
            <a:r>
              <a:rPr lang="en-GB" sz="3600" dirty="0">
                <a:solidFill>
                  <a:schemeClr val="accent1">
                    <a:lumMod val="40000"/>
                    <a:lumOff val="60000"/>
                  </a:schemeClr>
                </a:solidFill>
              </a:rPr>
              <a:t>when dawn arrives, and the kathakali men take off ‘‘their make-up’’ and go ‘‘home to beat their wives’’.</a:t>
            </a:r>
          </a:p>
          <a:p>
            <a:pPr marL="118872" indent="0">
              <a:buNone/>
            </a:pPr>
            <a:endParaRPr lang="en-GB" sz="1300" dirty="0">
              <a:solidFill>
                <a:schemeClr val="bg1"/>
              </a:solidFill>
            </a:endParaRPr>
          </a:p>
          <a:p>
            <a:pPr marL="118872" indent="0">
              <a:lnSpc>
                <a:spcPct val="120000"/>
              </a:lnSpc>
              <a:buNone/>
            </a:pPr>
            <a:r>
              <a:rPr lang="en-GB" sz="3600" dirty="0">
                <a:solidFill>
                  <a:schemeClr val="bg1"/>
                </a:solidFill>
              </a:rPr>
              <a:t>As Roy suggests early in the text, whilst extrapolating possible beginnings for the events in her narrative, the origins of kathakali ‘‘</a:t>
            </a:r>
            <a:r>
              <a:rPr lang="en-GB" sz="3600" dirty="0" err="1">
                <a:solidFill>
                  <a:schemeClr val="bg1"/>
                </a:solidFill>
              </a:rPr>
              <a:t>lovelaws</a:t>
            </a:r>
            <a:r>
              <a:rPr lang="en-GB" sz="3600" dirty="0">
                <a:solidFill>
                  <a:schemeClr val="bg1"/>
                </a:solidFill>
              </a:rPr>
              <a:t>’’ demand a longer sense of history than most post-colonial readings allow. </a:t>
            </a:r>
            <a:r>
              <a:rPr lang="en-GB" sz="3600" dirty="0" err="1">
                <a:solidFill>
                  <a:schemeClr val="bg1"/>
                </a:solidFill>
              </a:rPr>
              <a:t>Velutha’s</a:t>
            </a:r>
            <a:r>
              <a:rPr lang="en-GB" sz="3600" dirty="0">
                <a:solidFill>
                  <a:schemeClr val="bg1"/>
                </a:solidFill>
              </a:rPr>
              <a:t> death may be the result of an unexpected power-alliance between a local Marxist demagogue and </a:t>
            </a:r>
            <a:r>
              <a:rPr lang="en-GB" sz="3600" dirty="0" err="1">
                <a:solidFill>
                  <a:schemeClr val="bg1"/>
                </a:solidFill>
              </a:rPr>
              <a:t>Ayemenem’s</a:t>
            </a:r>
            <a:r>
              <a:rPr lang="en-GB" sz="3600" dirty="0">
                <a:solidFill>
                  <a:schemeClr val="bg1"/>
                </a:solidFill>
              </a:rPr>
              <a:t> Christian police chief, but it is also presaged in the social and religious structures which existed before early Christianity incorporated the Malabar coast into its own history: … in this history of successive encounter, </a:t>
            </a:r>
            <a:r>
              <a:rPr lang="en-GB" sz="3600" dirty="0">
                <a:solidFill>
                  <a:schemeClr val="accent1">
                    <a:lumMod val="40000"/>
                    <a:lumOff val="60000"/>
                  </a:schemeClr>
                </a:solidFill>
              </a:rPr>
              <a:t>Roy recognizes the deeply cosmopolitan, syncretized nature of South India’s past, yet also maintains the rhetorical importance of (always-already compromised) authentic cultural times and spaces</a:t>
            </a:r>
            <a:r>
              <a:rPr lang="en-GB" sz="3600" dirty="0">
                <a:solidFill>
                  <a:schemeClr val="bg1"/>
                </a:solidFill>
              </a:rPr>
              <a:t>, as locations from which ‘‘equally viable’’ modes of postcolonial self-fashioning can occur. </a:t>
            </a:r>
          </a:p>
        </p:txBody>
      </p:sp>
      <p:sp>
        <p:nvSpPr>
          <p:cNvPr id="7" name="TextBox 6">
            <a:extLst>
              <a:ext uri="{FF2B5EF4-FFF2-40B4-BE49-F238E27FC236}">
                <a16:creationId xmlns:a16="http://schemas.microsoft.com/office/drawing/2014/main" id="{DF8CC068-A8F4-4D24-9D43-CBF8F1B86FE5}"/>
              </a:ext>
            </a:extLst>
          </p:cNvPr>
          <p:cNvSpPr txBox="1"/>
          <p:nvPr/>
        </p:nvSpPr>
        <p:spPr>
          <a:xfrm>
            <a:off x="1919536" y="6072142"/>
            <a:ext cx="10009112" cy="707886"/>
          </a:xfrm>
          <a:prstGeom prst="rect">
            <a:avLst/>
          </a:prstGeom>
          <a:noFill/>
        </p:spPr>
        <p:txBody>
          <a:bodyPr wrap="square">
            <a:spAutoFit/>
          </a:bodyPr>
          <a:lstStyle/>
          <a:p>
            <a:r>
              <a:rPr lang="en-GB" sz="2000" dirty="0">
                <a:solidFill>
                  <a:srgbClr val="92D050"/>
                </a:solidFill>
              </a:rPr>
              <a:t>Alex </a:t>
            </a:r>
            <a:r>
              <a:rPr lang="en-GB" sz="2000" dirty="0" err="1">
                <a:solidFill>
                  <a:srgbClr val="92D050"/>
                </a:solidFill>
              </a:rPr>
              <a:t>Tickell,‘</a:t>
            </a:r>
            <a:r>
              <a:rPr lang="en-GB" sz="2000" i="1" dirty="0" err="1">
                <a:solidFill>
                  <a:srgbClr val="92D050"/>
                </a:solidFill>
              </a:rPr>
              <a:t>The</a:t>
            </a:r>
            <a:r>
              <a:rPr lang="en-GB" sz="2000" i="1" dirty="0">
                <a:solidFill>
                  <a:srgbClr val="92D050"/>
                </a:solidFill>
              </a:rPr>
              <a:t> God of Small Things</a:t>
            </a:r>
            <a:r>
              <a:rPr lang="en-GB" sz="2000" dirty="0">
                <a:solidFill>
                  <a:srgbClr val="92D050"/>
                </a:solidFill>
              </a:rPr>
              <a:t>: Arundhati Roy’s Postcolonial Cosmopolitanism’ </a:t>
            </a:r>
            <a:r>
              <a:rPr lang="en-GB" sz="2000" i="1" dirty="0">
                <a:solidFill>
                  <a:srgbClr val="92D050"/>
                </a:solidFill>
              </a:rPr>
              <a:t>Journal of Commonwealth Literature</a:t>
            </a:r>
          </a:p>
        </p:txBody>
      </p:sp>
    </p:spTree>
    <p:extLst>
      <p:ext uri="{BB962C8B-B14F-4D97-AF65-F5344CB8AC3E}">
        <p14:creationId xmlns:p14="http://schemas.microsoft.com/office/powerpoint/2010/main" val="42947642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360000"/>
        </a:solidFill>
        <a:effectLst/>
      </p:bgPr>
    </p:bg>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1B3C467C-04D9-41FC-9545-CF975395290F}"/>
              </a:ext>
            </a:extLst>
          </p:cNvPr>
          <p:cNvSpPr>
            <a:spLocks noGrp="1"/>
          </p:cNvSpPr>
          <p:nvPr>
            <p:ph idx="1"/>
          </p:nvPr>
        </p:nvSpPr>
        <p:spPr>
          <a:xfrm>
            <a:off x="263352" y="959540"/>
            <a:ext cx="11449272" cy="6048672"/>
          </a:xfrm>
        </p:spPr>
        <p:txBody>
          <a:bodyPr/>
          <a:lstStyle/>
          <a:p>
            <a:pPr marL="118872" indent="0" algn="ctr">
              <a:buNone/>
            </a:pPr>
            <a:r>
              <a:rPr lang="en-GB" dirty="0">
                <a:solidFill>
                  <a:schemeClr val="bg1"/>
                </a:solidFill>
              </a:rPr>
              <a:t>  </a:t>
            </a:r>
          </a:p>
          <a:p>
            <a:pPr marL="118872" indent="0">
              <a:buNone/>
            </a:pPr>
            <a:endParaRPr lang="en-GB" sz="1000" dirty="0"/>
          </a:p>
          <a:p>
            <a:pPr marL="118872" indent="0">
              <a:buNone/>
            </a:pPr>
            <a:endParaRPr lang="en-GB" sz="2400" dirty="0">
              <a:solidFill>
                <a:schemeClr val="bg1"/>
              </a:solidFill>
            </a:endParaRPr>
          </a:p>
          <a:p>
            <a:pPr marL="118872" indent="0">
              <a:buNone/>
            </a:pPr>
            <a:r>
              <a:rPr lang="en-GB" sz="2400" dirty="0">
                <a:solidFill>
                  <a:schemeClr val="bg1"/>
                </a:solidFill>
              </a:rPr>
              <a:t>  </a:t>
            </a:r>
            <a:endParaRPr lang="en-GB" dirty="0">
              <a:solidFill>
                <a:schemeClr val="bg1"/>
              </a:solidFill>
            </a:endParaRPr>
          </a:p>
        </p:txBody>
      </p:sp>
      <p:sp>
        <p:nvSpPr>
          <p:cNvPr id="6" name="TextBox 5">
            <a:extLst>
              <a:ext uri="{FF2B5EF4-FFF2-40B4-BE49-F238E27FC236}">
                <a16:creationId xmlns:a16="http://schemas.microsoft.com/office/drawing/2014/main" id="{B9BA6DE9-3FAD-4EAC-8E34-ED63283E820B}"/>
              </a:ext>
            </a:extLst>
          </p:cNvPr>
          <p:cNvSpPr txBox="1"/>
          <p:nvPr/>
        </p:nvSpPr>
        <p:spPr>
          <a:xfrm>
            <a:off x="335360" y="1029221"/>
            <a:ext cx="11521280" cy="5447645"/>
          </a:xfrm>
          <a:prstGeom prst="rect">
            <a:avLst/>
          </a:prstGeom>
          <a:noFill/>
        </p:spPr>
        <p:txBody>
          <a:bodyPr wrap="square">
            <a:spAutoFit/>
          </a:bodyPr>
          <a:lstStyle/>
          <a:p>
            <a:r>
              <a:rPr lang="en-GB" sz="2200" dirty="0">
                <a:solidFill>
                  <a:schemeClr val="bg1"/>
                </a:solidFill>
              </a:rPr>
              <a:t>They were a whole family of Anglophiles. Pointed in the wrong direction, trapped outside their own history and unable to retrace their steps because their footprints had been swept away. He explained that </a:t>
            </a:r>
            <a:r>
              <a:rPr lang="en-GB" sz="2200" dirty="0">
                <a:solidFill>
                  <a:srgbClr val="FFE9AB"/>
                </a:solidFill>
              </a:rPr>
              <a:t>history was like an old house at night</a:t>
            </a:r>
            <a:r>
              <a:rPr lang="en-GB" sz="2200" dirty="0">
                <a:solidFill>
                  <a:schemeClr val="bg1"/>
                </a:solidFill>
              </a:rPr>
              <a:t>. With all the lamps lit. And ancestors whispering inside.</a:t>
            </a:r>
          </a:p>
          <a:p>
            <a:endParaRPr lang="en-GB" sz="2200" dirty="0">
              <a:solidFill>
                <a:schemeClr val="bg1"/>
              </a:solidFill>
            </a:endParaRPr>
          </a:p>
          <a:p>
            <a:r>
              <a:rPr lang="en-GB" sz="2200" dirty="0">
                <a:solidFill>
                  <a:schemeClr val="bg1"/>
                </a:solidFill>
              </a:rPr>
              <a:t>And when we look in through the windows, all we see are shadows. And when we try and listen, all we hear is a whispering. And we cannot understand the whispering, because our minds have been invaded by a war. A war that we have both won and lost. </a:t>
            </a:r>
            <a:r>
              <a:rPr lang="en-GB" sz="2200" dirty="0">
                <a:solidFill>
                  <a:srgbClr val="FFE9AB"/>
                </a:solidFill>
              </a:rPr>
              <a:t>The very worst sort of war. A war that captures dreams and re-dreams them. A war that has made us adore our conquerors and despise ourselves.</a:t>
            </a:r>
          </a:p>
          <a:p>
            <a:endParaRPr lang="en-GB" sz="2200" dirty="0">
              <a:solidFill>
                <a:srgbClr val="FFE9AB"/>
              </a:solidFill>
            </a:endParaRPr>
          </a:p>
          <a:p>
            <a:r>
              <a:rPr lang="en-GB" sz="2200" dirty="0" err="1">
                <a:solidFill>
                  <a:schemeClr val="bg1"/>
                </a:solidFill>
              </a:rPr>
              <a:t>Estha</a:t>
            </a:r>
            <a:r>
              <a:rPr lang="en-GB" sz="2200" dirty="0">
                <a:solidFill>
                  <a:schemeClr val="bg1"/>
                </a:solidFill>
              </a:rPr>
              <a:t> and </a:t>
            </a:r>
            <a:r>
              <a:rPr lang="en-GB" sz="2200" dirty="0" err="1">
                <a:solidFill>
                  <a:schemeClr val="bg1"/>
                </a:solidFill>
              </a:rPr>
              <a:t>Rahel</a:t>
            </a:r>
            <a:r>
              <a:rPr lang="en-GB" sz="2200" dirty="0">
                <a:solidFill>
                  <a:schemeClr val="bg1"/>
                </a:solidFill>
              </a:rPr>
              <a:t> had no doubt that the house Chacko meant was the house on the other side of the river…Kari </a:t>
            </a:r>
            <a:r>
              <a:rPr lang="en-GB" sz="2200" dirty="0" err="1">
                <a:solidFill>
                  <a:schemeClr val="bg1"/>
                </a:solidFill>
              </a:rPr>
              <a:t>Saipu’s</a:t>
            </a:r>
            <a:r>
              <a:rPr lang="en-GB" sz="2200" dirty="0">
                <a:solidFill>
                  <a:schemeClr val="bg1"/>
                </a:solidFill>
              </a:rPr>
              <a:t> house. The black Sahib.  The Englishman who had “gone native.”  Who spoke Malayalam and wore mundus.  </a:t>
            </a:r>
            <a:r>
              <a:rPr lang="en-GB" sz="2200" dirty="0" err="1">
                <a:solidFill>
                  <a:schemeClr val="bg1"/>
                </a:solidFill>
              </a:rPr>
              <a:t>Ayemenem’s</a:t>
            </a:r>
            <a:r>
              <a:rPr lang="en-GB" sz="2200" dirty="0">
                <a:solidFill>
                  <a:schemeClr val="bg1"/>
                </a:solidFill>
              </a:rPr>
              <a:t> own Kurtz.  </a:t>
            </a:r>
            <a:r>
              <a:rPr lang="en-GB" sz="2200" dirty="0" err="1">
                <a:solidFill>
                  <a:schemeClr val="bg1"/>
                </a:solidFill>
              </a:rPr>
              <a:t>Ayemenem</a:t>
            </a:r>
            <a:r>
              <a:rPr lang="en-GB" sz="2200" dirty="0">
                <a:solidFill>
                  <a:schemeClr val="bg1"/>
                </a:solidFill>
              </a:rPr>
              <a:t> his private Heart of Darkness” </a:t>
            </a:r>
          </a:p>
          <a:p>
            <a:endParaRPr lang="en-GB" dirty="0">
              <a:solidFill>
                <a:schemeClr val="bg1"/>
              </a:solidFill>
            </a:endParaRPr>
          </a:p>
        </p:txBody>
      </p:sp>
      <p:sp>
        <p:nvSpPr>
          <p:cNvPr id="8" name="TextBox 7">
            <a:extLst>
              <a:ext uri="{FF2B5EF4-FFF2-40B4-BE49-F238E27FC236}">
                <a16:creationId xmlns:a16="http://schemas.microsoft.com/office/drawing/2014/main" id="{C1BEB25C-7F77-4E48-A828-003E744BDE0E}"/>
              </a:ext>
            </a:extLst>
          </p:cNvPr>
          <p:cNvSpPr txBox="1"/>
          <p:nvPr/>
        </p:nvSpPr>
        <p:spPr>
          <a:xfrm>
            <a:off x="2260872" y="97378"/>
            <a:ext cx="6094520" cy="646331"/>
          </a:xfrm>
          <a:prstGeom prst="rect">
            <a:avLst/>
          </a:prstGeom>
          <a:noFill/>
        </p:spPr>
        <p:txBody>
          <a:bodyPr wrap="square">
            <a:spAutoFit/>
          </a:bodyPr>
          <a:lstStyle/>
          <a:p>
            <a:r>
              <a:rPr lang="en-GB" sz="3600" b="1" dirty="0">
                <a:solidFill>
                  <a:srgbClr val="FFC000"/>
                </a:solidFill>
                <a:latin typeface="+mj-lt"/>
                <a:ea typeface="+mj-ea"/>
                <a:cs typeface="+mj-cs"/>
              </a:rPr>
              <a:t>The History house</a:t>
            </a:r>
          </a:p>
        </p:txBody>
      </p:sp>
    </p:spTree>
    <p:extLst>
      <p:ext uri="{BB962C8B-B14F-4D97-AF65-F5344CB8AC3E}">
        <p14:creationId xmlns:p14="http://schemas.microsoft.com/office/powerpoint/2010/main" val="27599093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17FC9D-7A64-49C6-B458-80A65A2BA8BA}"/>
              </a:ext>
            </a:extLst>
          </p:cNvPr>
          <p:cNvSpPr>
            <a:spLocks noGrp="1"/>
          </p:cNvSpPr>
          <p:nvPr>
            <p:ph type="title"/>
          </p:nvPr>
        </p:nvSpPr>
        <p:spPr>
          <a:xfrm>
            <a:off x="371364" y="0"/>
            <a:ext cx="11665296" cy="825280"/>
          </a:xfrm>
        </p:spPr>
        <p:txBody>
          <a:bodyPr>
            <a:noAutofit/>
          </a:bodyPr>
          <a:lstStyle/>
          <a:p>
            <a:r>
              <a:rPr lang="en-GB" sz="3200" dirty="0">
                <a:solidFill>
                  <a:srgbClr val="92D050"/>
                </a:solidFill>
              </a:rPr>
              <a:t>The problem of speaking in the postcolonial text</a:t>
            </a:r>
          </a:p>
        </p:txBody>
      </p:sp>
      <p:sp>
        <p:nvSpPr>
          <p:cNvPr id="3" name="Content Placeholder 2">
            <a:extLst>
              <a:ext uri="{FF2B5EF4-FFF2-40B4-BE49-F238E27FC236}">
                <a16:creationId xmlns:a16="http://schemas.microsoft.com/office/drawing/2014/main" id="{E32D1E15-F839-4B48-84F9-FDFA4CE7A003}"/>
              </a:ext>
            </a:extLst>
          </p:cNvPr>
          <p:cNvSpPr>
            <a:spLocks noGrp="1"/>
          </p:cNvSpPr>
          <p:nvPr>
            <p:ph idx="1"/>
          </p:nvPr>
        </p:nvSpPr>
        <p:spPr>
          <a:xfrm>
            <a:off x="367619" y="703249"/>
            <a:ext cx="11449272" cy="5865840"/>
          </a:xfrm>
        </p:spPr>
        <p:txBody>
          <a:bodyPr>
            <a:normAutofit lnSpcReduction="10000"/>
          </a:bodyPr>
          <a:lstStyle/>
          <a:p>
            <a:pPr marL="118872" indent="0">
              <a:lnSpc>
                <a:spcPct val="120000"/>
              </a:lnSpc>
              <a:buNone/>
            </a:pPr>
            <a:r>
              <a:rPr lang="en-GB" sz="2000" dirty="0">
                <a:solidFill>
                  <a:schemeClr val="bg1"/>
                </a:solidFill>
              </a:rPr>
              <a:t>The search of </a:t>
            </a:r>
            <a:r>
              <a:rPr lang="en-GB" sz="2000" dirty="0">
                <a:solidFill>
                  <a:srgbClr val="92D050"/>
                </a:solidFill>
              </a:rPr>
              <a:t>subaltern studies </a:t>
            </a:r>
            <a:r>
              <a:rPr lang="en-GB" sz="2000" dirty="0">
                <a:solidFill>
                  <a:schemeClr val="bg1"/>
                </a:solidFill>
              </a:rPr>
              <a:t>for hidden pasts calls up textual criticism, fragmentary testimonies, and lost moments “to restore the integrity of indigenous histories that appear naturally in non-linear, oral, symbolic, vernacular, and dramatic forms” (Ludden 2002, p. 20).  </a:t>
            </a:r>
            <a:endParaRPr lang="en-GB" sz="3600" dirty="0">
              <a:solidFill>
                <a:schemeClr val="bg1"/>
              </a:solidFill>
            </a:endParaRPr>
          </a:p>
          <a:p>
            <a:pPr marL="118872" indent="0">
              <a:lnSpc>
                <a:spcPct val="120000"/>
              </a:lnSpc>
              <a:buNone/>
            </a:pPr>
            <a:r>
              <a:rPr lang="en-GB" sz="2000" dirty="0">
                <a:solidFill>
                  <a:schemeClr val="bg1"/>
                </a:solidFill>
              </a:rPr>
              <a:t>… the subaltern focus, which is to look for “a history in which the subaltern was the maker of his own destiny” brings into focus “the question of the relationship between texts and power” (Chakrabarty 2003, p. 198). Arundhati Roy’s novel, </a:t>
            </a:r>
            <a:r>
              <a:rPr lang="en-GB" sz="2000" i="1" dirty="0">
                <a:solidFill>
                  <a:schemeClr val="bg1"/>
                </a:solidFill>
              </a:rPr>
              <a:t>The God of Small Things</a:t>
            </a:r>
            <a:r>
              <a:rPr lang="en-GB" sz="2000" dirty="0">
                <a:solidFill>
                  <a:schemeClr val="bg1"/>
                </a:solidFill>
              </a:rPr>
              <a:t>, is a worthy example to examine the colonial discourse and Western style of thinking about and studying the subaltern, and how the colonizer and the colonized evolved within an unequal power relationship. In </a:t>
            </a:r>
            <a:r>
              <a:rPr lang="en-GB" sz="2000" i="1" dirty="0">
                <a:solidFill>
                  <a:schemeClr val="bg1"/>
                </a:solidFill>
              </a:rPr>
              <a:t>The God of Small Things, </a:t>
            </a:r>
            <a:r>
              <a:rPr lang="en-GB" sz="2000" dirty="0">
                <a:solidFill>
                  <a:schemeClr val="bg1"/>
                </a:solidFill>
              </a:rPr>
              <a:t>three groups of subaltern can be defined: </a:t>
            </a:r>
            <a:r>
              <a:rPr lang="en-GB" sz="2000" b="1" u="sng" dirty="0">
                <a:solidFill>
                  <a:schemeClr val="accent1">
                    <a:lumMod val="20000"/>
                    <a:lumOff val="80000"/>
                  </a:schemeClr>
                </a:solidFill>
              </a:rPr>
              <a:t>Firstly</a:t>
            </a:r>
            <a:r>
              <a:rPr lang="en-GB" sz="2000" dirty="0">
                <a:solidFill>
                  <a:schemeClr val="accent1">
                    <a:lumMod val="20000"/>
                    <a:lumOff val="80000"/>
                  </a:schemeClr>
                </a:solidFill>
              </a:rPr>
              <a:t>, all of the inhabitants of </a:t>
            </a:r>
            <a:r>
              <a:rPr lang="en-GB" sz="2000" dirty="0" err="1">
                <a:solidFill>
                  <a:schemeClr val="accent1">
                    <a:lumMod val="20000"/>
                    <a:lumOff val="80000"/>
                  </a:schemeClr>
                </a:solidFill>
              </a:rPr>
              <a:t>Ayemenem</a:t>
            </a:r>
            <a:r>
              <a:rPr lang="en-GB" sz="2000" dirty="0">
                <a:solidFill>
                  <a:schemeClr val="accent1">
                    <a:lumMod val="20000"/>
                    <a:lumOff val="80000"/>
                  </a:schemeClr>
                </a:solidFill>
              </a:rPr>
              <a:t>—whether touchable or untouchable—are the subaltern since they are all victims of colonization. Though they have been liberated from the colonialism in the sense of land occupation, they are still culturally and linguistically colonized. </a:t>
            </a:r>
            <a:r>
              <a:rPr lang="en-GB" sz="2000" b="1" u="sng" dirty="0">
                <a:solidFill>
                  <a:schemeClr val="accent1">
                    <a:lumMod val="40000"/>
                    <a:lumOff val="60000"/>
                  </a:schemeClr>
                </a:solidFill>
              </a:rPr>
              <a:t>Secondly</a:t>
            </a:r>
            <a:r>
              <a:rPr lang="en-GB" sz="2000" dirty="0">
                <a:solidFill>
                  <a:schemeClr val="accent1">
                    <a:lumMod val="40000"/>
                    <a:lumOff val="60000"/>
                  </a:schemeClr>
                </a:solidFill>
              </a:rPr>
              <a:t>, the Untouchables—</a:t>
            </a:r>
            <a:r>
              <a:rPr lang="en-GB" sz="2000" dirty="0" err="1">
                <a:solidFill>
                  <a:schemeClr val="accent1">
                    <a:lumMod val="40000"/>
                    <a:lumOff val="60000"/>
                  </a:schemeClr>
                </a:solidFill>
              </a:rPr>
              <a:t>Pelaya</a:t>
            </a:r>
            <a:r>
              <a:rPr lang="en-GB" sz="2000" dirty="0">
                <a:solidFill>
                  <a:schemeClr val="accent1">
                    <a:lumMod val="40000"/>
                    <a:lumOff val="60000"/>
                  </a:schemeClr>
                </a:solidFill>
              </a:rPr>
              <a:t>, </a:t>
            </a:r>
            <a:r>
              <a:rPr lang="en-GB" sz="2000" dirty="0" err="1">
                <a:solidFill>
                  <a:schemeClr val="accent1">
                    <a:lumMod val="40000"/>
                    <a:lumOff val="60000"/>
                  </a:schemeClr>
                </a:solidFill>
              </a:rPr>
              <a:t>Pulaya</a:t>
            </a:r>
            <a:r>
              <a:rPr lang="en-GB" sz="2000" dirty="0">
                <a:solidFill>
                  <a:schemeClr val="accent1">
                    <a:lumMod val="40000"/>
                    <a:lumOff val="60000"/>
                  </a:schemeClr>
                </a:solidFill>
              </a:rPr>
              <a:t>, </a:t>
            </a:r>
            <a:r>
              <a:rPr lang="en-GB" sz="2000" dirty="0" err="1">
                <a:solidFill>
                  <a:schemeClr val="accent1">
                    <a:lumMod val="40000"/>
                    <a:lumOff val="60000"/>
                  </a:schemeClr>
                </a:solidFill>
              </a:rPr>
              <a:t>Paravan</a:t>
            </a:r>
            <a:r>
              <a:rPr lang="en-GB" sz="2000" dirty="0">
                <a:solidFill>
                  <a:schemeClr val="accent1">
                    <a:lumMod val="40000"/>
                    <a:lumOff val="60000"/>
                  </a:schemeClr>
                </a:solidFill>
              </a:rPr>
              <a:t>— who are at the bottom of the caste system in India are subalterns. Though theoretically and legally, the caste system was abolished, in practice, it still dominates the social life ideologically.</a:t>
            </a:r>
            <a:r>
              <a:rPr lang="en-GB" sz="2000" dirty="0">
                <a:solidFill>
                  <a:schemeClr val="bg1"/>
                </a:solidFill>
              </a:rPr>
              <a:t> </a:t>
            </a:r>
            <a:r>
              <a:rPr lang="en-GB" sz="2000" b="1" u="sng" dirty="0">
                <a:solidFill>
                  <a:srgbClr val="92D050"/>
                </a:solidFill>
              </a:rPr>
              <a:t>Lastly</a:t>
            </a:r>
            <a:r>
              <a:rPr lang="en-GB" sz="2000" dirty="0">
                <a:solidFill>
                  <a:srgbClr val="92D050"/>
                </a:solidFill>
              </a:rPr>
              <a:t>, the women, whether upper class or lower class, are one of the subaltern groups since they are the other of the phallocentric Other.</a:t>
            </a:r>
          </a:p>
          <a:p>
            <a:pPr marL="118872" indent="0">
              <a:lnSpc>
                <a:spcPct val="120000"/>
              </a:lnSpc>
              <a:buNone/>
            </a:pPr>
            <a:endParaRPr lang="en-GB" sz="3600" dirty="0">
              <a:solidFill>
                <a:srgbClr val="92D050"/>
              </a:solidFill>
            </a:endParaRPr>
          </a:p>
        </p:txBody>
      </p:sp>
      <p:sp>
        <p:nvSpPr>
          <p:cNvPr id="4" name="TextBox 3">
            <a:extLst>
              <a:ext uri="{FF2B5EF4-FFF2-40B4-BE49-F238E27FC236}">
                <a16:creationId xmlns:a16="http://schemas.microsoft.com/office/drawing/2014/main" id="{EE0BA7E6-9194-4D43-9459-D80E6552C99E}"/>
              </a:ext>
            </a:extLst>
          </p:cNvPr>
          <p:cNvSpPr txBox="1"/>
          <p:nvPr/>
        </p:nvSpPr>
        <p:spPr>
          <a:xfrm>
            <a:off x="1559496" y="6245924"/>
            <a:ext cx="9672736" cy="646331"/>
          </a:xfrm>
          <a:prstGeom prst="rect">
            <a:avLst/>
          </a:prstGeom>
          <a:noFill/>
        </p:spPr>
        <p:txBody>
          <a:bodyPr wrap="square">
            <a:spAutoFit/>
          </a:bodyPr>
          <a:lstStyle/>
          <a:p>
            <a:r>
              <a:rPr lang="en-GB" dirty="0" err="1">
                <a:solidFill>
                  <a:schemeClr val="bg1"/>
                </a:solidFill>
              </a:rPr>
              <a:t>Şule</a:t>
            </a:r>
            <a:r>
              <a:rPr lang="en-GB" dirty="0">
                <a:solidFill>
                  <a:schemeClr val="bg1"/>
                </a:solidFill>
              </a:rPr>
              <a:t> </a:t>
            </a:r>
            <a:r>
              <a:rPr lang="en-GB" dirty="0" err="1">
                <a:solidFill>
                  <a:schemeClr val="bg1"/>
                </a:solidFill>
              </a:rPr>
              <a:t>Okuroğlu</a:t>
            </a:r>
            <a:r>
              <a:rPr lang="en-GB" dirty="0">
                <a:solidFill>
                  <a:schemeClr val="bg1"/>
                </a:solidFill>
              </a:rPr>
              <a:t> </a:t>
            </a:r>
            <a:r>
              <a:rPr lang="en-GB" dirty="0" err="1">
                <a:solidFill>
                  <a:schemeClr val="bg1"/>
                </a:solidFill>
              </a:rPr>
              <a:t>Özün</a:t>
            </a:r>
            <a:r>
              <a:rPr lang="en-GB" dirty="0">
                <a:solidFill>
                  <a:schemeClr val="bg1"/>
                </a:solidFill>
              </a:rPr>
              <a:t>* Ayşe Iren,  ‘Subalternity In Arundhati Roy’s </a:t>
            </a:r>
            <a:r>
              <a:rPr lang="en-GB" i="1" dirty="0">
                <a:solidFill>
                  <a:schemeClr val="bg1"/>
                </a:solidFill>
              </a:rPr>
              <a:t>The God Of Small Things,’ DEU Journal of GSSS, Vol: 22, Issue: 2</a:t>
            </a:r>
            <a:endParaRPr lang="en-GB" dirty="0">
              <a:solidFill>
                <a:schemeClr val="bg1"/>
              </a:solidFill>
            </a:endParaRPr>
          </a:p>
        </p:txBody>
      </p:sp>
    </p:spTree>
    <p:extLst>
      <p:ext uri="{BB962C8B-B14F-4D97-AF65-F5344CB8AC3E}">
        <p14:creationId xmlns:p14="http://schemas.microsoft.com/office/powerpoint/2010/main" val="20346631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57CB3E-8F08-4207-9D26-D6C1E8F005A5}"/>
              </a:ext>
            </a:extLst>
          </p:cNvPr>
          <p:cNvSpPr>
            <a:spLocks noGrp="1"/>
          </p:cNvSpPr>
          <p:nvPr>
            <p:ph type="title"/>
          </p:nvPr>
        </p:nvSpPr>
        <p:spPr>
          <a:xfrm>
            <a:off x="1055440" y="14139"/>
            <a:ext cx="10756776" cy="648072"/>
          </a:xfrm>
        </p:spPr>
        <p:txBody>
          <a:bodyPr>
            <a:normAutofit/>
          </a:bodyPr>
          <a:lstStyle/>
          <a:p>
            <a:r>
              <a:rPr lang="en-GB" sz="3200" dirty="0">
                <a:solidFill>
                  <a:srgbClr val="92D050"/>
                </a:solidFill>
              </a:rPr>
              <a:t>‘</a:t>
            </a:r>
            <a:r>
              <a:rPr lang="en-GB" sz="3200" dirty="0" err="1">
                <a:solidFill>
                  <a:srgbClr val="92D050"/>
                </a:solidFill>
              </a:rPr>
              <a:t>Inglish</a:t>
            </a:r>
            <a:r>
              <a:rPr lang="en-GB" sz="3200" dirty="0">
                <a:solidFill>
                  <a:srgbClr val="92D050"/>
                </a:solidFill>
              </a:rPr>
              <a:t>’ in </a:t>
            </a:r>
            <a:r>
              <a:rPr lang="en-GB" sz="3200" i="1" dirty="0">
                <a:solidFill>
                  <a:srgbClr val="92D050"/>
                </a:solidFill>
              </a:rPr>
              <a:t>the god of small things</a:t>
            </a:r>
          </a:p>
        </p:txBody>
      </p:sp>
      <p:sp>
        <p:nvSpPr>
          <p:cNvPr id="3" name="Content Placeholder 2">
            <a:extLst>
              <a:ext uri="{FF2B5EF4-FFF2-40B4-BE49-F238E27FC236}">
                <a16:creationId xmlns:a16="http://schemas.microsoft.com/office/drawing/2014/main" id="{3B3F131F-2254-4DF7-AC1C-CDFB3E91653E}"/>
              </a:ext>
            </a:extLst>
          </p:cNvPr>
          <p:cNvSpPr>
            <a:spLocks noGrp="1"/>
          </p:cNvSpPr>
          <p:nvPr>
            <p:ph idx="1"/>
          </p:nvPr>
        </p:nvSpPr>
        <p:spPr>
          <a:xfrm>
            <a:off x="191344" y="692349"/>
            <a:ext cx="11809312" cy="6264696"/>
          </a:xfrm>
        </p:spPr>
        <p:txBody>
          <a:bodyPr>
            <a:noAutofit/>
          </a:bodyPr>
          <a:lstStyle/>
          <a:p>
            <a:pPr marL="118872" indent="0">
              <a:buNone/>
            </a:pPr>
            <a:r>
              <a:rPr lang="en-GB" sz="1900" dirty="0">
                <a:solidFill>
                  <a:schemeClr val="bg1"/>
                </a:solidFill>
              </a:rPr>
              <a:t>Roy’s first novel can be set in the wider tradition of what is often called Indo-Anglian writing, …. This tradition spread first after its establishment as the language of the Indian Civil Service and thus of the administration and maintenance of Empire. The </a:t>
            </a:r>
            <a:r>
              <a:rPr lang="en-GB" sz="1900" dirty="0">
                <a:solidFill>
                  <a:schemeClr val="accent1">
                    <a:lumMod val="40000"/>
                    <a:lumOff val="60000"/>
                  </a:schemeClr>
                </a:solidFill>
              </a:rPr>
              <a:t>rise of the Indian novel in English…is linked particularly to the generation of authors writing in the 1930s which included Raja Rao and R.K Narayan</a:t>
            </a:r>
            <a:r>
              <a:rPr lang="en-GB" sz="1900" dirty="0">
                <a:solidFill>
                  <a:schemeClr val="bg1"/>
                </a:solidFill>
              </a:rPr>
              <a:t>. Decades later, it would be followed by writers as various as </a:t>
            </a:r>
            <a:r>
              <a:rPr lang="en-GB" sz="1900" dirty="0">
                <a:solidFill>
                  <a:schemeClr val="accent1">
                    <a:lumMod val="40000"/>
                    <a:lumOff val="60000"/>
                  </a:schemeClr>
                </a:solidFill>
              </a:rPr>
              <a:t>V.S. Naipaul, Amitav Ghosh, Anita Desai, Salman Rushdie and Vikram Chandra among others</a:t>
            </a:r>
            <a:r>
              <a:rPr lang="en-GB" sz="1900" dirty="0">
                <a:solidFill>
                  <a:schemeClr val="bg1"/>
                </a:solidFill>
              </a:rPr>
              <a:t>. Today Indo-Anglian fiction is largely a transnational, diasporic phenomenon that reveals that India itself is a hybrid creation, a conglomeration of what was brought in from outside, absorbed and reworked.  Taken to the level of language, </a:t>
            </a:r>
            <a:r>
              <a:rPr lang="en-GB" sz="1900" dirty="0">
                <a:solidFill>
                  <a:srgbClr val="92D050"/>
                </a:solidFill>
              </a:rPr>
              <a:t>hybridity must be understood, according to Mikhail Bakhtin, as “a mixture of two social languages within the limits of a single utterance, an encounter, within the arena of an utterance, between two different linguistic consciousness, separated from one another by an epoch, by social differentiation or by some other factor” </a:t>
            </a:r>
            <a:r>
              <a:rPr lang="en-GB" sz="1900" dirty="0">
                <a:solidFill>
                  <a:schemeClr val="bg1"/>
                </a:solidFill>
              </a:rPr>
              <a:t>(cited in Young 1995: 20). The use of language is in this way a crucial factor not only in determining identity and how speakers see themselves but also in creating thoughts and a concept of the world. Roy’s portrayal of </a:t>
            </a:r>
            <a:r>
              <a:rPr lang="en-GB" sz="1900" dirty="0" err="1">
                <a:solidFill>
                  <a:schemeClr val="bg1"/>
                </a:solidFill>
              </a:rPr>
              <a:t>Rahel</a:t>
            </a:r>
            <a:r>
              <a:rPr lang="en-GB" sz="1900" dirty="0">
                <a:solidFill>
                  <a:schemeClr val="bg1"/>
                </a:solidFill>
              </a:rPr>
              <a:t> and </a:t>
            </a:r>
            <a:r>
              <a:rPr lang="en-GB" sz="1900" dirty="0" err="1">
                <a:solidFill>
                  <a:schemeClr val="bg1"/>
                </a:solidFill>
              </a:rPr>
              <a:t>Estha’s</a:t>
            </a:r>
            <a:r>
              <a:rPr lang="en-GB" sz="1900" dirty="0">
                <a:solidFill>
                  <a:schemeClr val="bg1"/>
                </a:solidFill>
              </a:rPr>
              <a:t> use of </a:t>
            </a:r>
            <a:r>
              <a:rPr lang="en-GB" sz="1900" dirty="0" err="1">
                <a:solidFill>
                  <a:schemeClr val="bg1"/>
                </a:solidFill>
              </a:rPr>
              <a:t>Inglish</a:t>
            </a:r>
            <a:r>
              <a:rPr lang="en-GB" sz="1900" dirty="0">
                <a:solidFill>
                  <a:schemeClr val="bg1"/>
                </a:solidFill>
              </a:rPr>
              <a:t> throughout the novel reveals on the one hand the development of a hybrid conscience, and on the other, the author’s reappropriation of the imperial English to release it from the ideology and the political </a:t>
            </a:r>
            <a:r>
              <a:rPr lang="en-GB" sz="1900" dirty="0" err="1">
                <a:solidFill>
                  <a:schemeClr val="bg1"/>
                </a:solidFill>
              </a:rPr>
              <a:t>loadness</a:t>
            </a:r>
            <a:r>
              <a:rPr lang="en-GB" sz="1900" dirty="0">
                <a:solidFill>
                  <a:schemeClr val="bg1"/>
                </a:solidFill>
              </a:rPr>
              <a:t> of the old colonial discourse. As </a:t>
            </a:r>
            <a:r>
              <a:rPr lang="en-GB" sz="1900" dirty="0" err="1">
                <a:solidFill>
                  <a:schemeClr val="bg1"/>
                </a:solidFill>
              </a:rPr>
              <a:t>Homi</a:t>
            </a:r>
            <a:r>
              <a:rPr lang="en-GB" sz="1900" dirty="0">
                <a:solidFill>
                  <a:schemeClr val="bg1"/>
                </a:solidFill>
              </a:rPr>
              <a:t> Bhabha puts it, hybridity here is symbolized by “</a:t>
            </a:r>
            <a:r>
              <a:rPr lang="en-GB" sz="1900" dirty="0">
                <a:solidFill>
                  <a:schemeClr val="accent1">
                    <a:lumMod val="40000"/>
                    <a:lumOff val="60000"/>
                  </a:schemeClr>
                </a:solidFill>
              </a:rPr>
              <a:t>the moment in which the discourse of colonial authority loses its univocal grip on meaning and finds itself open to the trace of language of the other, enabling the critic to trace complex movements of disarming alterity of the colonial text” </a:t>
            </a:r>
            <a:r>
              <a:rPr lang="en-GB" sz="1900" dirty="0">
                <a:solidFill>
                  <a:schemeClr val="bg1"/>
                </a:solidFill>
              </a:rPr>
              <a:t>(1990: 22). </a:t>
            </a:r>
          </a:p>
          <a:p>
            <a:pPr marL="118872" indent="0">
              <a:buNone/>
            </a:pPr>
            <a:endParaRPr lang="en-GB" sz="1100" dirty="0">
              <a:solidFill>
                <a:schemeClr val="bg1"/>
              </a:solidFill>
            </a:endParaRPr>
          </a:p>
          <a:p>
            <a:pPr marL="118872" indent="0" algn="r">
              <a:buNone/>
            </a:pPr>
            <a:r>
              <a:rPr lang="en-GB" sz="1900" dirty="0" err="1">
                <a:solidFill>
                  <a:srgbClr val="92D050"/>
                </a:solidFill>
              </a:rPr>
              <a:t>Agustín</a:t>
            </a:r>
            <a:r>
              <a:rPr lang="en-GB" sz="1900" dirty="0">
                <a:solidFill>
                  <a:srgbClr val="92D050"/>
                </a:solidFill>
              </a:rPr>
              <a:t> Reyes Torres ‘Roy’s </a:t>
            </a:r>
            <a:r>
              <a:rPr lang="en-GB" sz="1900" dirty="0" err="1">
                <a:solidFill>
                  <a:srgbClr val="92D050"/>
                </a:solidFill>
              </a:rPr>
              <a:t>Inglish</a:t>
            </a:r>
            <a:r>
              <a:rPr lang="en-GB" sz="1900" dirty="0">
                <a:solidFill>
                  <a:srgbClr val="92D050"/>
                </a:solidFill>
              </a:rPr>
              <a:t> in </a:t>
            </a:r>
            <a:r>
              <a:rPr lang="en-GB" sz="1900" i="1" dirty="0">
                <a:solidFill>
                  <a:srgbClr val="92D050"/>
                </a:solidFill>
              </a:rPr>
              <a:t>The God of Small Things</a:t>
            </a:r>
            <a:r>
              <a:rPr lang="en-GB" sz="1900" dirty="0">
                <a:solidFill>
                  <a:srgbClr val="92D050"/>
                </a:solidFill>
              </a:rPr>
              <a:t>:’,’</a:t>
            </a:r>
            <a:r>
              <a:rPr lang="pt-BR" sz="1900" i="1" dirty="0">
                <a:solidFill>
                  <a:srgbClr val="92D050"/>
                </a:solidFill>
              </a:rPr>
              <a:t>Odisea</a:t>
            </a:r>
            <a:r>
              <a:rPr lang="pt-BR" sz="1900" dirty="0">
                <a:solidFill>
                  <a:srgbClr val="92D050"/>
                </a:solidFill>
              </a:rPr>
              <a:t>, nº 12,, 2011, 195-204</a:t>
            </a:r>
            <a:endParaRPr lang="en-GB" sz="1900" dirty="0">
              <a:solidFill>
                <a:srgbClr val="92D050"/>
              </a:solidFill>
            </a:endParaRPr>
          </a:p>
        </p:txBody>
      </p:sp>
    </p:spTree>
    <p:extLst>
      <p:ext uri="{BB962C8B-B14F-4D97-AF65-F5344CB8AC3E}">
        <p14:creationId xmlns:p14="http://schemas.microsoft.com/office/powerpoint/2010/main" val="6565769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35BBFC4-C75D-4996-BF1C-43BFC2F9D2AF}"/>
              </a:ext>
            </a:extLst>
          </p:cNvPr>
          <p:cNvSpPr>
            <a:spLocks noGrp="1"/>
          </p:cNvSpPr>
          <p:nvPr>
            <p:ph idx="1"/>
          </p:nvPr>
        </p:nvSpPr>
        <p:spPr>
          <a:xfrm>
            <a:off x="2855640" y="1592796"/>
            <a:ext cx="6480720" cy="3672408"/>
          </a:xfrm>
        </p:spPr>
        <p:txBody>
          <a:bodyPr>
            <a:normAutofit/>
          </a:bodyPr>
          <a:lstStyle/>
          <a:p>
            <a:pPr marL="118872" indent="0" algn="ctr">
              <a:buNone/>
            </a:pPr>
            <a:r>
              <a:rPr lang="en-GB" sz="5100" dirty="0">
                <a:solidFill>
                  <a:srgbClr val="92D050"/>
                </a:solidFill>
                <a:latin typeface="+mj-lt"/>
              </a:rPr>
              <a:t>Discussion: </a:t>
            </a:r>
            <a:r>
              <a:rPr lang="en-GB" sz="3600" dirty="0">
                <a:solidFill>
                  <a:schemeClr val="accent1">
                    <a:lumMod val="40000"/>
                    <a:lumOff val="60000"/>
                  </a:schemeClr>
                </a:solidFill>
                <a:latin typeface="+mj-lt"/>
              </a:rPr>
              <a:t>postcolonial literature</a:t>
            </a:r>
          </a:p>
          <a:p>
            <a:pPr marL="118872" indent="0" algn="ctr">
              <a:buNone/>
            </a:pPr>
            <a:r>
              <a:rPr lang="en-GB" sz="3600" dirty="0">
                <a:solidFill>
                  <a:schemeClr val="accent1">
                    <a:lumMod val="40000"/>
                    <a:lumOff val="60000"/>
                  </a:schemeClr>
                </a:solidFill>
                <a:latin typeface="+mj-lt"/>
              </a:rPr>
              <a:t>&amp; history</a:t>
            </a:r>
          </a:p>
          <a:p>
            <a:pPr marL="118872" indent="0">
              <a:buNone/>
            </a:pPr>
            <a:endParaRPr lang="en-GB" dirty="0">
              <a:solidFill>
                <a:schemeClr val="bg1"/>
              </a:solidFill>
            </a:endParaRPr>
          </a:p>
          <a:p>
            <a:endParaRPr lang="en-GB" dirty="0">
              <a:solidFill>
                <a:schemeClr val="bg1"/>
              </a:solidFill>
            </a:endParaRPr>
          </a:p>
        </p:txBody>
      </p:sp>
    </p:spTree>
    <p:extLst>
      <p:ext uri="{BB962C8B-B14F-4D97-AF65-F5344CB8AC3E}">
        <p14:creationId xmlns:p14="http://schemas.microsoft.com/office/powerpoint/2010/main" val="32843204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509165-A006-48CD-8491-EABE2E98F042}"/>
              </a:ext>
            </a:extLst>
          </p:cNvPr>
          <p:cNvSpPr>
            <a:spLocks noGrp="1"/>
          </p:cNvSpPr>
          <p:nvPr>
            <p:ph idx="1"/>
          </p:nvPr>
        </p:nvSpPr>
        <p:spPr>
          <a:xfrm>
            <a:off x="263352" y="208048"/>
            <a:ext cx="11305256" cy="6101272"/>
          </a:xfrm>
        </p:spPr>
        <p:txBody>
          <a:bodyPr>
            <a:noAutofit/>
          </a:bodyPr>
          <a:lstStyle/>
          <a:p>
            <a:pPr marL="118872" indent="0">
              <a:buNone/>
            </a:pPr>
            <a:r>
              <a:rPr lang="en-GB" sz="2100" dirty="0">
                <a:solidFill>
                  <a:schemeClr val="bg1"/>
                </a:solidFill>
              </a:rPr>
              <a:t>‘I actually started writing with a single image in my head: the sky blue Plymouth [car] with two twins inside it, a Marxist procession surrounding it. . . . [The story] just developed from there’’. …this ‘‘single image’’ is divided across the second chapter of the novel, forming the centre-piece of a larger episode which recounts a family outing to Cochin in the southern Indian state of Kerala, during which </a:t>
            </a:r>
            <a:r>
              <a:rPr lang="en-GB" sz="2100" dirty="0">
                <a:solidFill>
                  <a:schemeClr val="accent1">
                    <a:lumMod val="40000"/>
                    <a:lumOff val="60000"/>
                  </a:schemeClr>
                </a:solidFill>
              </a:rPr>
              <a:t>Roy’s protagonists, middle-class Syrian Christians who run a failing pickle-factory</a:t>
            </a:r>
            <a:r>
              <a:rPr lang="en-GB" sz="2100" dirty="0">
                <a:solidFill>
                  <a:schemeClr val="bg1"/>
                </a:solidFill>
              </a:rPr>
              <a:t>, find their car surrounded by a trade-union demonstration at a rural level-crossing.</a:t>
            </a:r>
          </a:p>
          <a:p>
            <a:pPr marL="118872" indent="0">
              <a:buNone/>
            </a:pPr>
            <a:endParaRPr lang="en-GB" sz="800" dirty="0">
              <a:solidFill>
                <a:schemeClr val="bg1"/>
              </a:solidFill>
            </a:endParaRPr>
          </a:p>
          <a:p>
            <a:pPr marL="118872" indent="0">
              <a:buNone/>
            </a:pPr>
            <a:r>
              <a:rPr lang="en-GB" sz="2100" dirty="0">
                <a:solidFill>
                  <a:schemeClr val="bg1"/>
                </a:solidFill>
              </a:rPr>
              <a:t>…. the scene offers itself very readily as a metaphor for some important literary-theoretical issues which inform contemporary South Asian writing – </a:t>
            </a:r>
            <a:r>
              <a:rPr lang="en-GB" sz="2100" dirty="0">
                <a:solidFill>
                  <a:srgbClr val="92D050"/>
                </a:solidFill>
              </a:rPr>
              <a:t>the family group confined in the foreign, socially contained space of the sky-blue Plymouth could be seen as a fitting analogy for the creative situation of the postcolonial author, as s/he relates the transcultural preoccupations of an anglicized, often elite Indian middle-class, and couches these within the appropriated form of the novel. </a:t>
            </a:r>
            <a:r>
              <a:rPr lang="en-GB" sz="2100" dirty="0">
                <a:solidFill>
                  <a:schemeClr val="bg1"/>
                </a:solidFill>
              </a:rPr>
              <a:t>Moreover, like many of the more commercially successful South Asian novels published in recent years, </a:t>
            </a:r>
            <a:r>
              <a:rPr lang="en-GB" sz="2100" dirty="0">
                <a:solidFill>
                  <a:schemeClr val="accent1">
                    <a:lumMod val="40000"/>
                    <a:lumOff val="60000"/>
                  </a:schemeClr>
                </a:solidFill>
              </a:rPr>
              <a:t>the vehicle in Roy’s work is conspicuously hybrid in its construction. </a:t>
            </a:r>
            <a:r>
              <a:rPr lang="en-GB" sz="2100" dirty="0">
                <a:solidFill>
                  <a:schemeClr val="bg1"/>
                </a:solidFill>
              </a:rPr>
              <a:t>On the Plymouth roof-rack, we are told, there is ‘‘a four-sided, tin-lined plywood billboard’’ advertising the family pickle business (Paradise Pickles &amp; Preserves), complete with painted pickle-jars and a picture of a kathakali dancer to give the products, as Uncle Chacko states, a ‘‘Regional Flavour’’. </a:t>
            </a:r>
          </a:p>
        </p:txBody>
      </p:sp>
      <p:sp>
        <p:nvSpPr>
          <p:cNvPr id="4" name="TextBox 3">
            <a:extLst>
              <a:ext uri="{FF2B5EF4-FFF2-40B4-BE49-F238E27FC236}">
                <a16:creationId xmlns:a16="http://schemas.microsoft.com/office/drawing/2014/main" id="{0AD42C67-2DC7-441F-8A54-4D4600D151C3}"/>
              </a:ext>
            </a:extLst>
          </p:cNvPr>
          <p:cNvSpPr txBox="1"/>
          <p:nvPr/>
        </p:nvSpPr>
        <p:spPr>
          <a:xfrm>
            <a:off x="1919536" y="6309320"/>
            <a:ext cx="10009112" cy="400110"/>
          </a:xfrm>
          <a:prstGeom prst="rect">
            <a:avLst/>
          </a:prstGeom>
          <a:noFill/>
        </p:spPr>
        <p:txBody>
          <a:bodyPr wrap="square">
            <a:spAutoFit/>
          </a:bodyPr>
          <a:lstStyle/>
          <a:p>
            <a:r>
              <a:rPr lang="en-GB" sz="2000" dirty="0">
                <a:solidFill>
                  <a:srgbClr val="92D050"/>
                </a:solidFill>
              </a:rPr>
              <a:t>Alex </a:t>
            </a:r>
            <a:r>
              <a:rPr lang="en-GB" sz="2000" dirty="0" err="1">
                <a:solidFill>
                  <a:srgbClr val="92D050"/>
                </a:solidFill>
              </a:rPr>
              <a:t>Tickell,‘</a:t>
            </a:r>
            <a:r>
              <a:rPr lang="en-GB" sz="2000" i="1" dirty="0" err="1">
                <a:solidFill>
                  <a:srgbClr val="92D050"/>
                </a:solidFill>
              </a:rPr>
              <a:t>The</a:t>
            </a:r>
            <a:r>
              <a:rPr lang="en-GB" sz="2000" i="1" dirty="0">
                <a:solidFill>
                  <a:srgbClr val="92D050"/>
                </a:solidFill>
              </a:rPr>
              <a:t> God of Small Things</a:t>
            </a:r>
            <a:r>
              <a:rPr lang="en-GB" sz="2000" dirty="0">
                <a:solidFill>
                  <a:srgbClr val="92D050"/>
                </a:solidFill>
              </a:rPr>
              <a:t>: Arundhati Roy’s Postcolonial Cosmopolitanism’</a:t>
            </a:r>
            <a:endParaRPr lang="en-GB" sz="2000" i="1" dirty="0">
              <a:solidFill>
                <a:srgbClr val="92D050"/>
              </a:solidFill>
            </a:endParaRPr>
          </a:p>
        </p:txBody>
      </p:sp>
    </p:spTree>
    <p:extLst>
      <p:ext uri="{BB962C8B-B14F-4D97-AF65-F5344CB8AC3E}">
        <p14:creationId xmlns:p14="http://schemas.microsoft.com/office/powerpoint/2010/main" val="40400225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80BFB96-4422-45D4-8D3B-083C46C3CC7A}"/>
              </a:ext>
            </a:extLst>
          </p:cNvPr>
          <p:cNvSpPr txBox="1"/>
          <p:nvPr/>
        </p:nvSpPr>
        <p:spPr>
          <a:xfrm>
            <a:off x="227348" y="1196752"/>
            <a:ext cx="11737304" cy="5324535"/>
          </a:xfrm>
          <a:prstGeom prst="rect">
            <a:avLst/>
          </a:prstGeom>
          <a:noFill/>
        </p:spPr>
        <p:txBody>
          <a:bodyPr wrap="square">
            <a:spAutoFit/>
          </a:bodyPr>
          <a:lstStyle/>
          <a:p>
            <a:r>
              <a:rPr lang="en-GB" sz="2000" dirty="0">
                <a:solidFill>
                  <a:schemeClr val="bg1"/>
                </a:solidFill>
              </a:rPr>
              <a:t>Ever since human beings have existed, </a:t>
            </a:r>
            <a:r>
              <a:rPr lang="en-GB" sz="2000" dirty="0">
                <a:solidFill>
                  <a:schemeClr val="accent1">
                    <a:lumMod val="40000"/>
                    <a:lumOff val="60000"/>
                  </a:schemeClr>
                </a:solidFill>
              </a:rPr>
              <a:t>we’ve measured time by observing the natural world</a:t>
            </a:r>
            <a:r>
              <a:rPr lang="en-GB" sz="2000" dirty="0">
                <a:solidFill>
                  <a:schemeClr val="bg1"/>
                </a:solidFill>
              </a:rPr>
              <a:t>: the flux of seasons, the dance of heavenly bodies across the sky. More than 30,000 years ago, men and women in what’s now central Europe tracked the moon and stars by carving notches into mammoth tusks. From Stonehenge to the ancient Chinese observatory at Shanxi, many Neolithic structures were originally built to mark the midwinter solstice and celebrate the start of a new year. Some 4,000 years ago, it was the summer flooding of the Nile that </a:t>
            </a:r>
            <a:r>
              <a:rPr lang="en-GB" sz="2000" dirty="0" err="1">
                <a:solidFill>
                  <a:schemeClr val="bg1"/>
                </a:solidFill>
              </a:rPr>
              <a:t>signaled</a:t>
            </a:r>
            <a:r>
              <a:rPr lang="en-GB" sz="2000" dirty="0">
                <a:solidFill>
                  <a:schemeClr val="bg1"/>
                </a:solidFill>
              </a:rPr>
              <a:t> to ancient Egyptians that another year had passed. …</a:t>
            </a:r>
          </a:p>
          <a:p>
            <a:endParaRPr lang="en-GB" sz="900" dirty="0">
              <a:solidFill>
                <a:schemeClr val="bg1"/>
              </a:solidFill>
            </a:endParaRPr>
          </a:p>
          <a:p>
            <a:r>
              <a:rPr lang="en-GB" sz="2000" dirty="0">
                <a:solidFill>
                  <a:schemeClr val="bg1"/>
                </a:solidFill>
              </a:rPr>
              <a:t>Yet time isn’t as natural or as objective as it seems. Indeed, </a:t>
            </a:r>
            <a:r>
              <a:rPr lang="en-GB" sz="2000" dirty="0">
                <a:solidFill>
                  <a:schemeClr val="accent1">
                    <a:lumMod val="40000"/>
                    <a:lumOff val="60000"/>
                  </a:schemeClr>
                </a:solidFill>
              </a:rPr>
              <a:t>our sense of time has everything to do with how we relate to one another and understand our place in the universe</a:t>
            </a:r>
            <a:r>
              <a:rPr lang="en-GB" sz="2000" dirty="0">
                <a:solidFill>
                  <a:schemeClr val="bg1"/>
                </a:solidFill>
              </a:rPr>
              <a:t>. </a:t>
            </a:r>
            <a:r>
              <a:rPr lang="en-GB" sz="2000" dirty="0">
                <a:solidFill>
                  <a:srgbClr val="92D050"/>
                </a:solidFill>
              </a:rPr>
              <a:t>Judeo-Christian societies</a:t>
            </a:r>
            <a:r>
              <a:rPr lang="en-GB" sz="2000" dirty="0">
                <a:solidFill>
                  <a:schemeClr val="bg1"/>
                </a:solidFill>
              </a:rPr>
              <a:t> </a:t>
            </a:r>
            <a:r>
              <a:rPr lang="en-GB" sz="2000" dirty="0">
                <a:solidFill>
                  <a:srgbClr val="92D050"/>
                </a:solidFill>
              </a:rPr>
              <a:t>learned to perceive historical time as linear and unidirectional because of a particular story they told themselves about the fate of humankind</a:t>
            </a:r>
            <a:r>
              <a:rPr lang="en-GB" sz="2000" dirty="0">
                <a:solidFill>
                  <a:schemeClr val="bg1"/>
                </a:solidFill>
              </a:rPr>
              <a:t>.</a:t>
            </a:r>
            <a:r>
              <a:rPr lang="en-GB" sz="2000" dirty="0">
                <a:solidFill>
                  <a:schemeClr val="accent1">
                    <a:lumMod val="40000"/>
                    <a:lumOff val="60000"/>
                  </a:schemeClr>
                </a:solidFill>
              </a:rPr>
              <a:t> The Inca and the Mayans drew different cosmologies from different tales, cyclical and continuous. </a:t>
            </a:r>
            <a:r>
              <a:rPr lang="en-GB" sz="2000" dirty="0">
                <a:solidFill>
                  <a:schemeClr val="bg1"/>
                </a:solidFill>
              </a:rPr>
              <a:t>Time, in other words, has always been a product of the human imagination—and a source of tremendous political power. Julius Caesar knew this when he reshuffled the Roman calendar in 46 B.C.E. to insulate it from the priesthood. Joseph Stalin thought the weekend was a bourgeois luxury; he abolished it in 1929 in a bid to transform ordinary Russians into good Communists.</a:t>
            </a:r>
          </a:p>
        </p:txBody>
      </p:sp>
      <p:sp>
        <p:nvSpPr>
          <p:cNvPr id="6" name="TextBox 5">
            <a:extLst>
              <a:ext uri="{FF2B5EF4-FFF2-40B4-BE49-F238E27FC236}">
                <a16:creationId xmlns:a16="http://schemas.microsoft.com/office/drawing/2014/main" id="{E8C942EB-D6BC-48C5-89AF-895753B085DC}"/>
              </a:ext>
            </a:extLst>
          </p:cNvPr>
          <p:cNvSpPr txBox="1"/>
          <p:nvPr/>
        </p:nvSpPr>
        <p:spPr>
          <a:xfrm>
            <a:off x="227348" y="188640"/>
            <a:ext cx="12025336" cy="954107"/>
          </a:xfrm>
          <a:prstGeom prst="rect">
            <a:avLst/>
          </a:prstGeom>
          <a:noFill/>
        </p:spPr>
        <p:txBody>
          <a:bodyPr wrap="square">
            <a:spAutoFit/>
          </a:bodyPr>
          <a:lstStyle/>
          <a:p>
            <a:pPr algn="ctr"/>
            <a:r>
              <a:rPr lang="en-GB" sz="2800" dirty="0">
                <a:solidFill>
                  <a:srgbClr val="92D050"/>
                </a:solidFill>
                <a:latin typeface="+mj-lt"/>
              </a:rPr>
              <a:t>The history of </a:t>
            </a:r>
            <a:r>
              <a:rPr lang="en-GB" sz="2800" dirty="0">
                <a:solidFill>
                  <a:schemeClr val="accent1">
                    <a:lumMod val="40000"/>
                    <a:lumOff val="60000"/>
                  </a:schemeClr>
                </a:solidFill>
                <a:latin typeface="+mj-lt"/>
              </a:rPr>
              <a:t>time</a:t>
            </a:r>
            <a:r>
              <a:rPr lang="en-GB" sz="2800" dirty="0">
                <a:solidFill>
                  <a:srgbClr val="92D050"/>
                </a:solidFill>
                <a:latin typeface="+mj-lt"/>
              </a:rPr>
              <a:t>: linear or cyclical, fragmentary or continuous, solar or lunar  </a:t>
            </a:r>
          </a:p>
        </p:txBody>
      </p:sp>
      <p:sp>
        <p:nvSpPr>
          <p:cNvPr id="8" name="TextBox 7">
            <a:extLst>
              <a:ext uri="{FF2B5EF4-FFF2-40B4-BE49-F238E27FC236}">
                <a16:creationId xmlns:a16="http://schemas.microsoft.com/office/drawing/2014/main" id="{430E7D03-DDFD-4237-8DC5-6DA9D3328AEE}"/>
              </a:ext>
            </a:extLst>
          </p:cNvPr>
          <p:cNvSpPr txBox="1"/>
          <p:nvPr/>
        </p:nvSpPr>
        <p:spPr>
          <a:xfrm>
            <a:off x="3401182" y="6165304"/>
            <a:ext cx="8851502" cy="646331"/>
          </a:xfrm>
          <a:prstGeom prst="rect">
            <a:avLst/>
          </a:prstGeom>
          <a:noFill/>
        </p:spPr>
        <p:txBody>
          <a:bodyPr wrap="square">
            <a:spAutoFit/>
          </a:bodyPr>
          <a:lstStyle/>
          <a:p>
            <a:r>
              <a:rPr lang="en-GB" dirty="0">
                <a:solidFill>
                  <a:schemeClr val="accent1">
                    <a:lumMod val="20000"/>
                    <a:lumOff val="80000"/>
                  </a:schemeClr>
                </a:solidFill>
              </a:rPr>
              <a:t>Ian P. </a:t>
            </a:r>
            <a:r>
              <a:rPr lang="en-GB" dirty="0" err="1">
                <a:solidFill>
                  <a:schemeClr val="accent1">
                    <a:lumMod val="20000"/>
                    <a:lumOff val="80000"/>
                  </a:schemeClr>
                </a:solidFill>
              </a:rPr>
              <a:t>Beacock</a:t>
            </a:r>
            <a:r>
              <a:rPr lang="en-GB" dirty="0">
                <a:solidFill>
                  <a:schemeClr val="accent1">
                    <a:lumMod val="20000"/>
                    <a:lumOff val="80000"/>
                  </a:schemeClr>
                </a:solidFill>
              </a:rPr>
              <a:t> ‘A Brief History of (Modern) Time: Our global system of timekeeping didn’t just emerge—it had to be imposed.’ </a:t>
            </a:r>
            <a:r>
              <a:rPr lang="en-GB" i="1" dirty="0">
                <a:solidFill>
                  <a:schemeClr val="accent1">
                    <a:lumMod val="20000"/>
                    <a:lumOff val="80000"/>
                  </a:schemeClr>
                </a:solidFill>
              </a:rPr>
              <a:t>Atlantic</a:t>
            </a:r>
            <a:r>
              <a:rPr lang="en-GB" dirty="0">
                <a:solidFill>
                  <a:schemeClr val="accent1">
                    <a:lumMod val="20000"/>
                    <a:lumOff val="80000"/>
                  </a:schemeClr>
                </a:solidFill>
              </a:rPr>
              <a:t>, 22 December, 2015</a:t>
            </a:r>
          </a:p>
        </p:txBody>
      </p:sp>
    </p:spTree>
    <p:extLst>
      <p:ext uri="{BB962C8B-B14F-4D97-AF65-F5344CB8AC3E}">
        <p14:creationId xmlns:p14="http://schemas.microsoft.com/office/powerpoint/2010/main" val="28910304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F4DF622-1674-443E-8B24-7B53349E19EE}"/>
              </a:ext>
            </a:extLst>
          </p:cNvPr>
          <p:cNvSpPr txBox="1"/>
          <p:nvPr/>
        </p:nvSpPr>
        <p:spPr>
          <a:xfrm>
            <a:off x="407368" y="12680"/>
            <a:ext cx="11521280" cy="6832640"/>
          </a:xfrm>
          <a:prstGeom prst="rect">
            <a:avLst/>
          </a:prstGeom>
          <a:noFill/>
        </p:spPr>
        <p:txBody>
          <a:bodyPr wrap="square">
            <a:spAutoFit/>
          </a:bodyPr>
          <a:lstStyle/>
          <a:p>
            <a:r>
              <a:rPr lang="en-GB" sz="2000" dirty="0">
                <a:solidFill>
                  <a:schemeClr val="bg1"/>
                </a:solidFill>
              </a:rPr>
              <a:t>…Ogle frames time reform chiefly as a story about globalization. Built impressively on archival research conducted in eight countries and multiple languages, her book reveals that worldwide integration has always been uneven and contested. She reminds us that transnational networks and flows are never neutral and that globalization is an ideological process. Like Sven </a:t>
            </a:r>
            <a:r>
              <a:rPr lang="en-GB" sz="2000" dirty="0" err="1">
                <a:solidFill>
                  <a:schemeClr val="bg1"/>
                </a:solidFill>
              </a:rPr>
              <a:t>Beckert’s</a:t>
            </a:r>
            <a:r>
              <a:rPr lang="en-GB" sz="2000" dirty="0">
                <a:solidFill>
                  <a:schemeClr val="bg1"/>
                </a:solidFill>
              </a:rPr>
              <a:t> sensational </a:t>
            </a:r>
            <a:r>
              <a:rPr lang="en-GB" sz="2000" i="1" dirty="0">
                <a:solidFill>
                  <a:schemeClr val="bg1"/>
                </a:solidFill>
              </a:rPr>
              <a:t>Empire of Cotton</a:t>
            </a:r>
            <a:r>
              <a:rPr lang="en-GB" sz="2000" dirty="0">
                <a:solidFill>
                  <a:schemeClr val="bg1"/>
                </a:solidFill>
              </a:rPr>
              <a:t>, </a:t>
            </a:r>
            <a:r>
              <a:rPr lang="en-GB" sz="2000" dirty="0">
                <a:solidFill>
                  <a:schemeClr val="accent1">
                    <a:lumMod val="40000"/>
                    <a:lumOff val="60000"/>
                  </a:schemeClr>
                </a:solidFill>
              </a:rPr>
              <a:t>Ogle’s formidable work contributes to </a:t>
            </a:r>
            <a:r>
              <a:rPr lang="en-GB" sz="2000" dirty="0">
                <a:solidFill>
                  <a:srgbClr val="92D050"/>
                </a:solidFill>
              </a:rPr>
              <a:t>a new history of political economy which takes seriously the ideas, values, and acts of violence behind the emergence of global capitalism</a:t>
            </a:r>
            <a:r>
              <a:rPr lang="en-GB" dirty="0">
                <a:solidFill>
                  <a:srgbClr val="92D050"/>
                </a:solidFill>
              </a:rPr>
              <a:t>.</a:t>
            </a:r>
          </a:p>
          <a:p>
            <a:r>
              <a:rPr lang="en-GB" dirty="0">
                <a:solidFill>
                  <a:schemeClr val="bg1"/>
                </a:solidFill>
              </a:rPr>
              <a:t>….</a:t>
            </a:r>
          </a:p>
          <a:p>
            <a:endParaRPr lang="en-GB" sz="800" dirty="0">
              <a:solidFill>
                <a:schemeClr val="bg1"/>
              </a:solidFill>
            </a:endParaRPr>
          </a:p>
          <a:p>
            <a:r>
              <a:rPr lang="en-GB" sz="2000" dirty="0">
                <a:solidFill>
                  <a:schemeClr val="bg1"/>
                </a:solidFill>
              </a:rPr>
              <a:t>What we learn from Ogle’s genealogy of time zones is that technology changes the world not by its own Promethean logic but rather according to ours. </a:t>
            </a:r>
            <a:r>
              <a:rPr lang="en-GB" sz="2000" dirty="0">
                <a:solidFill>
                  <a:schemeClr val="accent1">
                    <a:lumMod val="40000"/>
                    <a:lumOff val="60000"/>
                  </a:schemeClr>
                </a:solidFill>
              </a:rPr>
              <a:t>Telegraphs and steamships and railways generated the future they did only because they were harnessed to a particular political vision: a liberal world order under European auspices. </a:t>
            </a:r>
            <a:r>
              <a:rPr lang="en-GB" sz="2000" dirty="0">
                <a:solidFill>
                  <a:schemeClr val="bg1"/>
                </a:solidFill>
              </a:rPr>
              <a:t>High-minded concepts like uniformity, efficiency, and progress were as ideological as they were scientific. Taking Western superiority for granted, they reflected European convictions about human reason and the remaking of the world.</a:t>
            </a:r>
          </a:p>
          <a:p>
            <a:endParaRPr lang="en-GB" sz="1200" dirty="0">
              <a:solidFill>
                <a:schemeClr val="bg1"/>
              </a:solidFill>
            </a:endParaRPr>
          </a:p>
          <a:p>
            <a:r>
              <a:rPr lang="en-GB" sz="2000" dirty="0">
                <a:solidFill>
                  <a:schemeClr val="bg1"/>
                </a:solidFill>
              </a:rPr>
              <a:t>Time reform was modernity defined in Western terms, developed to suit the interests and assumptions of the world’s wealthiest and most powerful citizens. Synchronization made it easier for European elites to project their influence and sell their goods. … In Natal, for instance, indigenous populations lost the right to mark time for themselves after missionaries deemed Zulu calendars wasteful and backwards. …</a:t>
            </a:r>
            <a:r>
              <a:rPr lang="en-GB" sz="2000" dirty="0">
                <a:solidFill>
                  <a:srgbClr val="92D050"/>
                </a:solidFill>
              </a:rPr>
              <a:t>Opponents of time reform were astute enough to recognize that the future they were being straitjacketed into was neither necessary nor equal nor democratic. It was designed to benefit some more than others</a:t>
            </a:r>
            <a:r>
              <a:rPr lang="en-GB" sz="2000" dirty="0">
                <a:solidFill>
                  <a:schemeClr val="accent1">
                    <a:lumMod val="40000"/>
                    <a:lumOff val="60000"/>
                  </a:schemeClr>
                </a:solidFill>
              </a:rPr>
              <a:t>.</a:t>
            </a:r>
          </a:p>
        </p:txBody>
      </p:sp>
    </p:spTree>
    <p:extLst>
      <p:ext uri="{BB962C8B-B14F-4D97-AF65-F5344CB8AC3E}">
        <p14:creationId xmlns:p14="http://schemas.microsoft.com/office/powerpoint/2010/main" val="26901262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360000"/>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B77F491-1FF8-47F9-8D3F-F013AAE52F0F}"/>
              </a:ext>
            </a:extLst>
          </p:cNvPr>
          <p:cNvSpPr>
            <a:spLocks noGrp="1"/>
          </p:cNvSpPr>
          <p:nvPr>
            <p:ph idx="1"/>
          </p:nvPr>
        </p:nvSpPr>
        <p:spPr>
          <a:xfrm>
            <a:off x="551384" y="1628800"/>
            <a:ext cx="10972800" cy="4896544"/>
          </a:xfrm>
        </p:spPr>
        <p:txBody>
          <a:bodyPr>
            <a:normAutofit/>
          </a:bodyPr>
          <a:lstStyle/>
          <a:p>
            <a:pPr marL="118872" indent="0" fontAlgn="base">
              <a:buNone/>
            </a:pPr>
            <a:r>
              <a:rPr lang="en-GB" sz="2200" dirty="0">
                <a:solidFill>
                  <a:schemeClr val="bg1"/>
                </a:solidFill>
                <a:effectLst/>
                <a:ea typeface="Times New Roman" panose="02020603050405020304" pitchFamily="18" charset="0"/>
              </a:rPr>
              <a:t>Recently , after enduring more than half a century of relentless, </a:t>
            </a:r>
            <a:r>
              <a:rPr lang="en-GB" sz="2200" dirty="0" err="1">
                <a:solidFill>
                  <a:schemeClr val="bg1"/>
                </a:solidFill>
                <a:effectLst/>
                <a:ea typeface="Times New Roman" panose="02020603050405020304" pitchFamily="18" charset="0"/>
              </a:rPr>
              <a:t>pernickity</a:t>
            </a:r>
            <a:r>
              <a:rPr lang="en-GB" sz="2200" dirty="0">
                <a:solidFill>
                  <a:schemeClr val="bg1"/>
                </a:solidFill>
                <a:effectLst/>
                <a:ea typeface="Times New Roman" panose="02020603050405020304" pitchFamily="18" charset="0"/>
              </a:rPr>
              <a:t> attention, </a:t>
            </a:r>
            <a:r>
              <a:rPr lang="en-GB" sz="2200" dirty="0">
                <a:solidFill>
                  <a:srgbClr val="FFE9AB"/>
                </a:solidFill>
                <a:effectLst/>
                <a:ea typeface="Times New Roman" panose="02020603050405020304" pitchFamily="18" charset="0"/>
              </a:rPr>
              <a:t>the ornamental garden had been abandoned</a:t>
            </a:r>
            <a:r>
              <a:rPr lang="en-GB" sz="2200" dirty="0">
                <a:solidFill>
                  <a:schemeClr val="bg1"/>
                </a:solidFill>
                <a:effectLst/>
                <a:ea typeface="Times New Roman" panose="02020603050405020304" pitchFamily="18" charset="0"/>
              </a:rPr>
              <a:t>. Left to its own devices, it had grown knotted and wild, like a circus whose animals had forgotten their tricks. ... </a:t>
            </a:r>
          </a:p>
          <a:p>
            <a:pPr marL="118872" indent="0" fontAlgn="base">
              <a:buNone/>
            </a:pPr>
            <a:endParaRPr lang="en-GB" sz="2200" dirty="0">
              <a:solidFill>
                <a:schemeClr val="bg1"/>
              </a:solidFill>
              <a:effectLst/>
              <a:ea typeface="Times New Roman" panose="02020603050405020304" pitchFamily="18" charset="0"/>
            </a:endParaRPr>
          </a:p>
          <a:p>
            <a:pPr marL="118872" indent="0" fontAlgn="base">
              <a:buNone/>
            </a:pPr>
            <a:r>
              <a:rPr lang="en-GB" sz="2200" dirty="0">
                <a:solidFill>
                  <a:schemeClr val="bg1"/>
                </a:solidFill>
                <a:effectLst/>
                <a:ea typeface="Times New Roman" panose="02020603050405020304" pitchFamily="18" charset="0"/>
              </a:rPr>
              <a:t>The reason for this sudden , unceremonious dumping was a new love. Baby </a:t>
            </a:r>
            <a:r>
              <a:rPr lang="en-GB" sz="2200" dirty="0" err="1">
                <a:solidFill>
                  <a:schemeClr val="bg1"/>
                </a:solidFill>
                <a:effectLst/>
                <a:ea typeface="Times New Roman" panose="02020603050405020304" pitchFamily="18" charset="0"/>
              </a:rPr>
              <a:t>Kochamma</a:t>
            </a:r>
            <a:r>
              <a:rPr lang="en-GB" sz="2200" dirty="0">
                <a:solidFill>
                  <a:schemeClr val="bg1"/>
                </a:solidFill>
                <a:effectLst/>
                <a:ea typeface="Times New Roman" panose="02020603050405020304" pitchFamily="18" charset="0"/>
              </a:rPr>
              <a:t> had installed a dish antenna on the roof of the </a:t>
            </a:r>
            <a:r>
              <a:rPr lang="en-GB" sz="2200" dirty="0" err="1">
                <a:solidFill>
                  <a:schemeClr val="bg1"/>
                </a:solidFill>
                <a:effectLst/>
                <a:ea typeface="Times New Roman" panose="02020603050405020304" pitchFamily="18" charset="0"/>
              </a:rPr>
              <a:t>Ayemenem</a:t>
            </a:r>
            <a:r>
              <a:rPr lang="en-GB" sz="2200" dirty="0">
                <a:solidFill>
                  <a:schemeClr val="bg1"/>
                </a:solidFill>
                <a:effectLst/>
                <a:ea typeface="Times New Roman" panose="02020603050405020304" pitchFamily="18" charset="0"/>
              </a:rPr>
              <a:t> house. </a:t>
            </a:r>
            <a:r>
              <a:rPr lang="en-GB" sz="2200" dirty="0">
                <a:solidFill>
                  <a:srgbClr val="FFE9AB"/>
                </a:solidFill>
                <a:effectLst/>
                <a:ea typeface="Times New Roman" panose="02020603050405020304" pitchFamily="18" charset="0"/>
              </a:rPr>
              <a:t>She presided over the World in her drawing room on satellite TV. </a:t>
            </a:r>
            <a:r>
              <a:rPr lang="en-GB" sz="2200" dirty="0">
                <a:solidFill>
                  <a:schemeClr val="bg1"/>
                </a:solidFill>
                <a:effectLst/>
                <a:ea typeface="Times New Roman" panose="02020603050405020304" pitchFamily="18" charset="0"/>
              </a:rPr>
              <a:t>The impossible excitement that this engendered in Baby </a:t>
            </a:r>
            <a:r>
              <a:rPr lang="en-GB" sz="2200" dirty="0" err="1">
                <a:solidFill>
                  <a:schemeClr val="bg1"/>
                </a:solidFill>
                <a:effectLst/>
                <a:ea typeface="Times New Roman" panose="02020603050405020304" pitchFamily="18" charset="0"/>
              </a:rPr>
              <a:t>Kochamma</a:t>
            </a:r>
            <a:r>
              <a:rPr lang="en-GB" sz="2200" dirty="0">
                <a:solidFill>
                  <a:schemeClr val="bg1"/>
                </a:solidFill>
                <a:effectLst/>
                <a:ea typeface="Times New Roman" panose="02020603050405020304" pitchFamily="18" charset="0"/>
              </a:rPr>
              <a:t> wasn't hard to understand. It wasn't something that happened gradually. It happened overnight. Blondes, wars, famines, football, sex, music, coup d’état - they all arrived on the same train. They unpacked together. They stayed at the same hotel . And </a:t>
            </a:r>
            <a:r>
              <a:rPr lang="en-GB" sz="2200" dirty="0">
                <a:solidFill>
                  <a:srgbClr val="FFE9AB"/>
                </a:solidFill>
                <a:effectLst/>
                <a:ea typeface="Times New Roman" panose="02020603050405020304" pitchFamily="18" charset="0"/>
              </a:rPr>
              <a:t>in </a:t>
            </a:r>
            <a:r>
              <a:rPr lang="en-GB" sz="2200" dirty="0" err="1">
                <a:solidFill>
                  <a:srgbClr val="FFE9AB"/>
                </a:solidFill>
                <a:effectLst/>
                <a:ea typeface="Times New Roman" panose="02020603050405020304" pitchFamily="18" charset="0"/>
              </a:rPr>
              <a:t>Ayemenem</a:t>
            </a:r>
            <a:r>
              <a:rPr lang="en-GB" sz="2200" dirty="0">
                <a:solidFill>
                  <a:srgbClr val="FFE9AB"/>
                </a:solidFill>
                <a:effectLst/>
                <a:ea typeface="Times New Roman" panose="02020603050405020304" pitchFamily="18" charset="0"/>
              </a:rPr>
              <a:t>, where once the loudest sound had been a musical bus horn, now whole wars, famines, picturesque </a:t>
            </a:r>
            <a:r>
              <a:rPr lang="en-GB" sz="2200" dirty="0">
                <a:solidFill>
                  <a:srgbClr val="FFE9AB"/>
                </a:solidFill>
              </a:rPr>
              <a:t>massacres and Bill Clinton could be summoned up like servants  (p.27)</a:t>
            </a:r>
          </a:p>
          <a:p>
            <a:pPr marL="118872" indent="0">
              <a:buNone/>
            </a:pPr>
            <a:endParaRPr lang="en-GB" dirty="0"/>
          </a:p>
        </p:txBody>
      </p:sp>
      <p:sp>
        <p:nvSpPr>
          <p:cNvPr id="4" name="TextBox 3">
            <a:extLst>
              <a:ext uri="{FF2B5EF4-FFF2-40B4-BE49-F238E27FC236}">
                <a16:creationId xmlns:a16="http://schemas.microsoft.com/office/drawing/2014/main" id="{EBA49423-94CF-4AFB-A9A4-D0CD1297F262}"/>
              </a:ext>
            </a:extLst>
          </p:cNvPr>
          <p:cNvSpPr txBox="1"/>
          <p:nvPr/>
        </p:nvSpPr>
        <p:spPr>
          <a:xfrm>
            <a:off x="911424" y="101773"/>
            <a:ext cx="9505056" cy="1200329"/>
          </a:xfrm>
          <a:prstGeom prst="rect">
            <a:avLst/>
          </a:prstGeom>
          <a:noFill/>
        </p:spPr>
        <p:txBody>
          <a:bodyPr wrap="square">
            <a:spAutoFit/>
          </a:bodyPr>
          <a:lstStyle/>
          <a:p>
            <a:r>
              <a:rPr lang="en-GB" sz="3600" b="1" dirty="0">
                <a:solidFill>
                  <a:srgbClr val="FFC000"/>
                </a:solidFill>
                <a:effectLst/>
                <a:latin typeface="+mj-lt"/>
                <a:ea typeface="Times New Roman" panose="02020603050405020304" pitchFamily="18" charset="0"/>
              </a:rPr>
              <a:t>From colonial to </a:t>
            </a:r>
            <a:r>
              <a:rPr lang="en-GB" sz="3600" b="1" dirty="0" err="1">
                <a:solidFill>
                  <a:srgbClr val="FFC000"/>
                </a:solidFill>
                <a:effectLst/>
                <a:latin typeface="+mj-lt"/>
                <a:ea typeface="Times New Roman" panose="02020603050405020304" pitchFamily="18" charset="0"/>
              </a:rPr>
              <a:t>neocolonial</a:t>
            </a:r>
            <a:r>
              <a:rPr lang="en-GB" sz="3600" b="1" dirty="0">
                <a:solidFill>
                  <a:srgbClr val="FFC000"/>
                </a:solidFill>
                <a:effectLst/>
                <a:latin typeface="+mj-lt"/>
                <a:ea typeface="Times New Roman" panose="02020603050405020304" pitchFamily="18" charset="0"/>
              </a:rPr>
              <a:t>: big things rendered small</a:t>
            </a:r>
            <a:endParaRPr lang="en-GB" sz="3600" b="1" dirty="0">
              <a:solidFill>
                <a:srgbClr val="FFC000"/>
              </a:solidFill>
              <a:latin typeface="+mj-lt"/>
            </a:endParaRPr>
          </a:p>
        </p:txBody>
      </p:sp>
    </p:spTree>
    <p:extLst>
      <p:ext uri="{BB962C8B-B14F-4D97-AF65-F5344CB8AC3E}">
        <p14:creationId xmlns:p14="http://schemas.microsoft.com/office/powerpoint/2010/main" val="30015277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bg>
      <p:bgPr>
        <a:solidFill>
          <a:srgbClr val="3600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EE0DE7-5978-4078-B525-B5E967B8DAF2}"/>
              </a:ext>
            </a:extLst>
          </p:cNvPr>
          <p:cNvSpPr>
            <a:spLocks noGrp="1"/>
          </p:cNvSpPr>
          <p:nvPr>
            <p:ph type="title"/>
          </p:nvPr>
        </p:nvSpPr>
        <p:spPr>
          <a:xfrm>
            <a:off x="609600" y="260648"/>
            <a:ext cx="10972800" cy="1252728"/>
          </a:xfrm>
        </p:spPr>
        <p:txBody>
          <a:bodyPr>
            <a:normAutofit/>
          </a:bodyPr>
          <a:lstStyle/>
          <a:p>
            <a:r>
              <a:rPr lang="en-GB" sz="3200" dirty="0">
                <a:solidFill>
                  <a:srgbClr val="FFC000"/>
                </a:solidFill>
              </a:rPr>
              <a:t>toy history for tourists: History and Literature enlisted by commerce </a:t>
            </a:r>
          </a:p>
        </p:txBody>
      </p:sp>
      <p:sp>
        <p:nvSpPr>
          <p:cNvPr id="3" name="Content Placeholder 2">
            <a:extLst>
              <a:ext uri="{FF2B5EF4-FFF2-40B4-BE49-F238E27FC236}">
                <a16:creationId xmlns:a16="http://schemas.microsoft.com/office/drawing/2014/main" id="{00E2469A-9A40-4F6D-9740-A1B9EB31F1A2}"/>
              </a:ext>
            </a:extLst>
          </p:cNvPr>
          <p:cNvSpPr>
            <a:spLocks noGrp="1"/>
          </p:cNvSpPr>
          <p:nvPr>
            <p:ph idx="1"/>
          </p:nvPr>
        </p:nvSpPr>
        <p:spPr/>
        <p:txBody>
          <a:bodyPr>
            <a:normAutofit lnSpcReduction="10000"/>
          </a:bodyPr>
          <a:lstStyle/>
          <a:p>
            <a:pPr marL="118872" indent="0" fontAlgn="base">
              <a:buNone/>
            </a:pPr>
            <a:r>
              <a:rPr lang="en-GB" sz="2400" dirty="0">
                <a:solidFill>
                  <a:schemeClr val="bg1"/>
                </a:solidFill>
                <a:cs typeface="Arial" panose="020B0604020202020204" pitchFamily="34" charset="0"/>
              </a:rPr>
              <a:t>The house had been renovated and painted . It had become the </a:t>
            </a:r>
            <a:r>
              <a:rPr lang="en-GB" sz="2400" dirty="0" err="1">
                <a:solidFill>
                  <a:schemeClr val="bg1"/>
                </a:solidFill>
                <a:cs typeface="Arial" panose="020B0604020202020204" pitchFamily="34" charset="0"/>
              </a:rPr>
              <a:t>centerpiece</a:t>
            </a:r>
            <a:r>
              <a:rPr lang="en-GB" sz="2400" dirty="0">
                <a:solidFill>
                  <a:schemeClr val="bg1"/>
                </a:solidFill>
                <a:cs typeface="Arial" panose="020B0604020202020204" pitchFamily="34" charset="0"/>
              </a:rPr>
              <a:t> of an elaborate complex, crisscrossed with artificial canals and connecting bridges. . . . The old colonial bungalow with its deep </a:t>
            </a:r>
            <a:r>
              <a:rPr lang="en-GB" sz="2400" dirty="0" err="1">
                <a:solidFill>
                  <a:schemeClr val="bg1"/>
                </a:solidFill>
                <a:cs typeface="Arial" panose="020B0604020202020204" pitchFamily="34" charset="0"/>
              </a:rPr>
              <a:t>verandah</a:t>
            </a:r>
            <a:r>
              <a:rPr lang="en-GB" sz="2400" dirty="0">
                <a:solidFill>
                  <a:schemeClr val="bg1"/>
                </a:solidFill>
                <a:cs typeface="Arial" panose="020B0604020202020204" pitchFamily="34" charset="0"/>
              </a:rPr>
              <a:t> and Doric columns, was surrounded by smaller, older, wooden houses - ancestral homes - that the hotel chain had bought from old families and transplanted in the Heart of Darkness. </a:t>
            </a:r>
            <a:r>
              <a:rPr lang="en-GB" sz="2400" dirty="0">
                <a:solidFill>
                  <a:srgbClr val="FFE9AB"/>
                </a:solidFill>
                <a:cs typeface="Arial" panose="020B0604020202020204" pitchFamily="34" charset="0"/>
              </a:rPr>
              <a:t>Toy Histories for rich tourists to play in. ... "Heritage," the hotel was called. </a:t>
            </a:r>
          </a:p>
          <a:p>
            <a:pPr marL="118872" indent="0" fontAlgn="base">
              <a:buNone/>
            </a:pPr>
            <a:r>
              <a:rPr lang="en-GB" sz="2400" dirty="0">
                <a:solidFill>
                  <a:schemeClr val="bg1"/>
                </a:solidFill>
                <a:cs typeface="Arial" panose="020B0604020202020204" pitchFamily="34" charset="0"/>
              </a:rPr>
              <a:t>. . . The furniture and knick-knacks that came with the house were on display. A reed umbrella, a wicker couch. A wooden dowry box. They were </a:t>
            </a:r>
            <a:r>
              <a:rPr lang="en-GB" sz="2400" dirty="0" err="1">
                <a:solidFill>
                  <a:schemeClr val="bg1"/>
                </a:solidFill>
                <a:cs typeface="Arial" panose="020B0604020202020204" pitchFamily="34" charset="0"/>
              </a:rPr>
              <a:t>labeled</a:t>
            </a:r>
            <a:r>
              <a:rPr lang="en-GB" sz="2400" dirty="0">
                <a:solidFill>
                  <a:schemeClr val="bg1"/>
                </a:solidFill>
                <a:cs typeface="Arial" panose="020B0604020202020204" pitchFamily="34" charset="0"/>
              </a:rPr>
              <a:t> with edifying placards that said </a:t>
            </a:r>
            <a:r>
              <a:rPr lang="en-GB" sz="2400" i="1" dirty="0">
                <a:solidFill>
                  <a:schemeClr val="bg1"/>
                </a:solidFill>
                <a:cs typeface="Arial" panose="020B0604020202020204" pitchFamily="34" charset="0"/>
              </a:rPr>
              <a:t>Traditional Kerala Umbrella </a:t>
            </a:r>
            <a:r>
              <a:rPr lang="en-GB" sz="2400" dirty="0">
                <a:solidFill>
                  <a:schemeClr val="bg1"/>
                </a:solidFill>
                <a:cs typeface="Arial" panose="020B0604020202020204" pitchFamily="34" charset="0"/>
              </a:rPr>
              <a:t>and </a:t>
            </a:r>
            <a:r>
              <a:rPr lang="en-GB" sz="2400" i="1" dirty="0">
                <a:solidFill>
                  <a:schemeClr val="bg1"/>
                </a:solidFill>
                <a:cs typeface="Arial" panose="020B0604020202020204" pitchFamily="34" charset="0"/>
              </a:rPr>
              <a:t>Traditional Bridal Dowry-box. </a:t>
            </a:r>
          </a:p>
          <a:p>
            <a:pPr marL="118872" indent="0" fontAlgn="base">
              <a:buNone/>
            </a:pPr>
            <a:r>
              <a:rPr lang="en-GB" sz="2400" dirty="0">
                <a:solidFill>
                  <a:schemeClr val="bg1"/>
                </a:solidFill>
                <a:cs typeface="Arial" panose="020B0604020202020204" pitchFamily="34" charset="0"/>
              </a:rPr>
              <a:t>So there it was then, </a:t>
            </a:r>
            <a:r>
              <a:rPr lang="en-GB" sz="2400" dirty="0">
                <a:solidFill>
                  <a:srgbClr val="FFE9AB"/>
                </a:solidFill>
                <a:cs typeface="Arial" panose="020B0604020202020204" pitchFamily="34" charset="0"/>
              </a:rPr>
              <a:t>History and Literature enlisted by commerce</a:t>
            </a:r>
            <a:r>
              <a:rPr lang="en-GB" sz="2400" dirty="0">
                <a:solidFill>
                  <a:schemeClr val="bg1"/>
                </a:solidFill>
                <a:cs typeface="Arial" panose="020B0604020202020204" pitchFamily="34" charset="0"/>
              </a:rPr>
              <a:t>. </a:t>
            </a:r>
          </a:p>
          <a:p>
            <a:pPr marL="118872" indent="0" fontAlgn="base">
              <a:buNone/>
            </a:pPr>
            <a:r>
              <a:rPr lang="en-GB" sz="2400" dirty="0">
                <a:solidFill>
                  <a:schemeClr val="bg1"/>
                </a:solidFill>
                <a:cs typeface="Arial" panose="020B0604020202020204" pitchFamily="34" charset="0"/>
              </a:rPr>
              <a:t>									(p. 120)</a:t>
            </a:r>
          </a:p>
          <a:p>
            <a:pPr marL="118872" indent="0">
              <a:buNone/>
            </a:pPr>
            <a:endParaRPr lang="en-GB" dirty="0"/>
          </a:p>
        </p:txBody>
      </p:sp>
    </p:spTree>
    <p:extLst>
      <p:ext uri="{BB962C8B-B14F-4D97-AF65-F5344CB8AC3E}">
        <p14:creationId xmlns:p14="http://schemas.microsoft.com/office/powerpoint/2010/main" val="8794762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68B19-A816-4799-9314-A2B861E61A39}"/>
              </a:ext>
            </a:extLst>
          </p:cNvPr>
          <p:cNvSpPr>
            <a:spLocks noGrp="1"/>
          </p:cNvSpPr>
          <p:nvPr>
            <p:ph type="title"/>
          </p:nvPr>
        </p:nvSpPr>
        <p:spPr>
          <a:xfrm>
            <a:off x="335360" y="155448"/>
            <a:ext cx="11521280" cy="1185320"/>
          </a:xfrm>
        </p:spPr>
        <p:txBody>
          <a:bodyPr>
            <a:normAutofit/>
          </a:bodyPr>
          <a:lstStyle/>
          <a:p>
            <a:pPr algn="ctr"/>
            <a:r>
              <a:rPr lang="en-GB" sz="3200" dirty="0">
                <a:solidFill>
                  <a:srgbClr val="92D050"/>
                </a:solidFill>
                <a:ea typeface="+mn-ea"/>
                <a:cs typeface="+mn-cs"/>
              </a:rPr>
              <a:t>Frozen time: history amputated by commercial colonization</a:t>
            </a:r>
          </a:p>
        </p:txBody>
      </p:sp>
      <p:sp>
        <p:nvSpPr>
          <p:cNvPr id="3" name="Content Placeholder 2">
            <a:extLst>
              <a:ext uri="{FF2B5EF4-FFF2-40B4-BE49-F238E27FC236}">
                <a16:creationId xmlns:a16="http://schemas.microsoft.com/office/drawing/2014/main" id="{DF4B7554-F9FA-43CE-A003-C3CAA644B0CC}"/>
              </a:ext>
            </a:extLst>
          </p:cNvPr>
          <p:cNvSpPr>
            <a:spLocks noGrp="1"/>
          </p:cNvSpPr>
          <p:nvPr>
            <p:ph idx="1"/>
          </p:nvPr>
        </p:nvSpPr>
        <p:spPr>
          <a:xfrm>
            <a:off x="609600" y="1138463"/>
            <a:ext cx="10972800" cy="5564089"/>
          </a:xfrm>
        </p:spPr>
        <p:txBody>
          <a:bodyPr>
            <a:normAutofit fontScale="92500" lnSpcReduction="10000"/>
          </a:bodyPr>
          <a:lstStyle/>
          <a:p>
            <a:pPr marL="118872" indent="0">
              <a:buNone/>
            </a:pPr>
            <a:r>
              <a:rPr lang="en-GB" dirty="0">
                <a:solidFill>
                  <a:schemeClr val="bg1"/>
                </a:solidFill>
              </a:rPr>
              <a:t>  </a:t>
            </a:r>
            <a:r>
              <a:rPr lang="en-GB" sz="2400" dirty="0">
                <a:solidFill>
                  <a:schemeClr val="bg1"/>
                </a:solidFill>
              </a:rPr>
              <a:t>This new commercial "Heritage" cuts culture and history into truncated forms to be packaged and sold as bits of "authentic" culture. </a:t>
            </a:r>
            <a:r>
              <a:rPr lang="en-GB" sz="2400" dirty="0">
                <a:solidFill>
                  <a:schemeClr val="accent1">
                    <a:lumMod val="40000"/>
                    <a:lumOff val="60000"/>
                  </a:schemeClr>
                </a:solidFill>
              </a:rPr>
              <a:t>The History House even offers its guests, for "Regional </a:t>
            </a:r>
            <a:r>
              <a:rPr lang="en-GB" sz="2400" dirty="0" err="1">
                <a:solidFill>
                  <a:schemeClr val="accent1">
                    <a:lumMod val="40000"/>
                    <a:lumOff val="60000"/>
                  </a:schemeClr>
                </a:solidFill>
              </a:rPr>
              <a:t>Flavor</a:t>
            </a:r>
            <a:r>
              <a:rPr lang="en-GB" sz="2400" dirty="0">
                <a:solidFill>
                  <a:schemeClr val="accent1">
                    <a:lumMod val="40000"/>
                    <a:lumOff val="60000"/>
                  </a:schemeClr>
                </a:solidFill>
              </a:rPr>
              <a:t>," drastically shortened performances by kathakali </a:t>
            </a:r>
            <a:r>
              <a:rPr lang="en-GB" sz="2400" dirty="0" err="1">
                <a:solidFill>
                  <a:schemeClr val="accent1">
                    <a:lumMod val="40000"/>
                    <a:lumOff val="60000"/>
                  </a:schemeClr>
                </a:solidFill>
              </a:rPr>
              <a:t>danc</a:t>
            </a:r>
            <a:r>
              <a:rPr lang="en-GB" sz="2400" dirty="0">
                <a:solidFill>
                  <a:schemeClr val="accent1">
                    <a:lumMod val="40000"/>
                    <a:lumOff val="60000"/>
                  </a:schemeClr>
                </a:solidFill>
              </a:rPr>
              <a:t>- </a:t>
            </a:r>
            <a:r>
              <a:rPr lang="en-GB" sz="2400" dirty="0" err="1">
                <a:solidFill>
                  <a:schemeClr val="accent1">
                    <a:lumMod val="40000"/>
                    <a:lumOff val="60000"/>
                  </a:schemeClr>
                </a:solidFill>
              </a:rPr>
              <a:t>ers</a:t>
            </a:r>
            <a:r>
              <a:rPr lang="en-GB" sz="2400" dirty="0">
                <a:solidFill>
                  <a:schemeClr val="accent1">
                    <a:lumMod val="40000"/>
                    <a:lumOff val="60000"/>
                  </a:schemeClr>
                </a:solidFill>
              </a:rPr>
              <a:t>, "so ancient stories were collapsed and amputated</a:t>
            </a:r>
            <a:r>
              <a:rPr lang="en-GB" sz="2400" dirty="0">
                <a:solidFill>
                  <a:schemeClr val="bg1"/>
                </a:solidFill>
              </a:rPr>
              <a:t>. Six-hour classics were slashed to twenty-minute cameos" (121). The new resort unsettles and indeed traumatizes history (stories are "amputated"), forming a perverse temporal hybridity, where various times, and indeed various traditions, are pushed together and abbreviated. It is a commercial colonization, built alongside - and intertwined with - a political one.  […] </a:t>
            </a:r>
            <a:r>
              <a:rPr lang="en-GB" sz="2400" dirty="0">
                <a:solidFill>
                  <a:schemeClr val="accent1">
                    <a:lumMod val="40000"/>
                    <a:lumOff val="60000"/>
                  </a:schemeClr>
                </a:solidFill>
              </a:rPr>
              <a:t>the new History House also literally covers over and erases the twin's personal history,</a:t>
            </a:r>
            <a:r>
              <a:rPr lang="en-GB" sz="2400" dirty="0">
                <a:solidFill>
                  <a:schemeClr val="bg1"/>
                </a:solidFill>
              </a:rPr>
              <a:t> as it is outside its doors where they witnessed the beating of </a:t>
            </a:r>
            <a:r>
              <a:rPr lang="en-GB" sz="2400" dirty="0" err="1">
                <a:solidFill>
                  <a:schemeClr val="bg1"/>
                </a:solidFill>
              </a:rPr>
              <a:t>Velutha</a:t>
            </a:r>
            <a:r>
              <a:rPr lang="en-GB" sz="2400" dirty="0">
                <a:solidFill>
                  <a:schemeClr val="bg1"/>
                </a:solidFill>
              </a:rPr>
              <a:t>. Buried in the ground remains, however, </a:t>
            </a:r>
            <a:r>
              <a:rPr lang="en-GB" sz="2400" dirty="0" err="1">
                <a:solidFill>
                  <a:schemeClr val="bg1"/>
                </a:solidFill>
              </a:rPr>
              <a:t>Rahel's</a:t>
            </a:r>
            <a:r>
              <a:rPr lang="en-GB" sz="2400" dirty="0">
                <a:solidFill>
                  <a:schemeClr val="bg1"/>
                </a:solidFill>
              </a:rPr>
              <a:t> plastic wristwatch, where time is frozen at ten to two, reflecting the still present trauma that lies beneath. Time here is pictured almost as disrupted archaeological layers, the "Toy Histories" in the hotel piled on top of the individual and collective traumas represented  by </a:t>
            </a:r>
            <a:r>
              <a:rPr lang="en-GB" sz="2400" dirty="0" err="1">
                <a:solidFill>
                  <a:schemeClr val="bg1"/>
                </a:solidFill>
              </a:rPr>
              <a:t>Rahel's</a:t>
            </a:r>
            <a:r>
              <a:rPr lang="en-GB" sz="2400" dirty="0">
                <a:solidFill>
                  <a:schemeClr val="bg1"/>
                </a:solidFill>
              </a:rPr>
              <a:t> watch and the hotel’s very location.</a:t>
            </a:r>
          </a:p>
          <a:p>
            <a:pPr marL="411480" lvl="1" indent="0">
              <a:buNone/>
            </a:pPr>
            <a:r>
              <a:rPr lang="en-GB" sz="2200" dirty="0">
                <a:solidFill>
                  <a:srgbClr val="92D050"/>
                </a:solidFill>
              </a:rPr>
              <a:t>Elizabeth </a:t>
            </a:r>
            <a:r>
              <a:rPr lang="en-GB" sz="2200" dirty="0" err="1">
                <a:solidFill>
                  <a:srgbClr val="92D050"/>
                </a:solidFill>
              </a:rPr>
              <a:t>Outka</a:t>
            </a:r>
            <a:r>
              <a:rPr lang="en-GB" sz="2200" dirty="0">
                <a:solidFill>
                  <a:srgbClr val="92D050"/>
                </a:solidFill>
              </a:rPr>
              <a:t>, ‘Trauma and Temporal Hybridity in Arundhati Roy's "The God Of Small Things“’ </a:t>
            </a:r>
            <a:r>
              <a:rPr lang="en-GB" sz="2200" i="1" dirty="0">
                <a:solidFill>
                  <a:srgbClr val="92D050"/>
                </a:solidFill>
              </a:rPr>
              <a:t>Contemporary Literature </a:t>
            </a:r>
            <a:r>
              <a:rPr lang="en-GB" sz="2200" dirty="0">
                <a:solidFill>
                  <a:srgbClr val="92D050"/>
                </a:solidFill>
              </a:rPr>
              <a:t>, Spring 2011, Vol. 52, No. 1: 21-53</a:t>
            </a:r>
          </a:p>
          <a:p>
            <a:pPr marL="118872" indent="0">
              <a:buNone/>
            </a:pPr>
            <a:endParaRPr lang="en-GB" sz="2400" dirty="0">
              <a:solidFill>
                <a:schemeClr val="bg1"/>
              </a:solidFill>
            </a:endParaRPr>
          </a:p>
        </p:txBody>
      </p:sp>
    </p:spTree>
    <p:extLst>
      <p:ext uri="{BB962C8B-B14F-4D97-AF65-F5344CB8AC3E}">
        <p14:creationId xmlns:p14="http://schemas.microsoft.com/office/powerpoint/2010/main" val="25122784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05B98C-12C6-4826-A62E-B822F3472A39}"/>
              </a:ext>
            </a:extLst>
          </p:cNvPr>
          <p:cNvSpPr>
            <a:spLocks noGrp="1"/>
          </p:cNvSpPr>
          <p:nvPr>
            <p:ph type="title"/>
          </p:nvPr>
        </p:nvSpPr>
        <p:spPr/>
        <p:txBody>
          <a:bodyPr>
            <a:normAutofit/>
          </a:bodyPr>
          <a:lstStyle/>
          <a:p>
            <a:r>
              <a:rPr lang="en-GB" sz="4000" dirty="0">
                <a:solidFill>
                  <a:srgbClr val="92D050"/>
                </a:solidFill>
              </a:rPr>
              <a:t>Writing histories of ambivalence </a:t>
            </a:r>
          </a:p>
        </p:txBody>
      </p:sp>
      <p:sp>
        <p:nvSpPr>
          <p:cNvPr id="3" name="Content Placeholder 2">
            <a:extLst>
              <a:ext uri="{FF2B5EF4-FFF2-40B4-BE49-F238E27FC236}">
                <a16:creationId xmlns:a16="http://schemas.microsoft.com/office/drawing/2014/main" id="{B199B4FF-F1D6-4E73-82E5-5BFFB8C290FC}"/>
              </a:ext>
            </a:extLst>
          </p:cNvPr>
          <p:cNvSpPr>
            <a:spLocks noGrp="1"/>
          </p:cNvSpPr>
          <p:nvPr>
            <p:ph idx="1"/>
          </p:nvPr>
        </p:nvSpPr>
        <p:spPr>
          <a:xfrm>
            <a:off x="609600" y="1408176"/>
            <a:ext cx="10972800" cy="4992625"/>
          </a:xfrm>
        </p:spPr>
        <p:txBody>
          <a:bodyPr>
            <a:normAutofit fontScale="92500" lnSpcReduction="10000"/>
          </a:bodyPr>
          <a:lstStyle/>
          <a:p>
            <a:pPr marL="118872" indent="0">
              <a:lnSpc>
                <a:spcPct val="110000"/>
              </a:lnSpc>
              <a:buNone/>
            </a:pPr>
            <a:r>
              <a:rPr lang="en-GB" sz="2400" dirty="0">
                <a:solidFill>
                  <a:schemeClr val="bg1"/>
                </a:solidFill>
                <a:effectLst/>
                <a:latin typeface="Palatino Linotype" panose="02040502050505030304" pitchFamily="18" charset="0"/>
                <a:ea typeface="Times New Roman" panose="02020603050405020304" pitchFamily="18" charset="0"/>
                <a:cs typeface="Arial" panose="020B0604020202020204" pitchFamily="34" charset="0"/>
              </a:rPr>
              <a:t>The link to Conrad in the history house is also part of a larger set of references to British and American authors and movies , all of which serve simultaneously to highlight Roy's own articulation of </a:t>
            </a:r>
            <a:r>
              <a:rPr lang="en-GB" sz="2400" dirty="0">
                <a:solidFill>
                  <a:schemeClr val="accent1">
                    <a:lumMod val="40000"/>
                    <a:lumOff val="60000"/>
                  </a:schemeClr>
                </a:solidFill>
                <a:effectLst/>
                <a:latin typeface="Palatino Linotype" panose="02040502050505030304" pitchFamily="18" charset="0"/>
                <a:ea typeface="Times New Roman" panose="02020603050405020304" pitchFamily="18" charset="0"/>
                <a:cs typeface="Arial" panose="020B0604020202020204" pitchFamily="34" charset="0"/>
              </a:rPr>
              <a:t>the Indian voices left outside of these cultural texts </a:t>
            </a:r>
            <a:r>
              <a:rPr lang="en-GB" sz="2400" dirty="0">
                <a:solidFill>
                  <a:schemeClr val="bg1"/>
                </a:solidFill>
                <a:effectLst/>
                <a:latin typeface="Palatino Linotype" panose="02040502050505030304" pitchFamily="18" charset="0"/>
                <a:ea typeface="Times New Roman" panose="02020603050405020304" pitchFamily="18" charset="0"/>
                <a:cs typeface="Arial" panose="020B0604020202020204" pitchFamily="34" charset="0"/>
              </a:rPr>
              <a:t>and to emphasise how damaging this exclusion remains, especially for the Twins. </a:t>
            </a:r>
            <a:r>
              <a:rPr lang="en-GB" sz="2400" dirty="0">
                <a:solidFill>
                  <a:schemeClr val="accent1">
                    <a:lumMod val="40000"/>
                    <a:lumOff val="60000"/>
                  </a:schemeClr>
                </a:solidFill>
                <a:effectLst/>
                <a:latin typeface="Palatino Linotype" panose="02040502050505030304" pitchFamily="18" charset="0"/>
                <a:ea typeface="Times New Roman" panose="02020603050405020304" pitchFamily="18" charset="0"/>
                <a:cs typeface="Arial" panose="020B0604020202020204" pitchFamily="34" charset="0"/>
              </a:rPr>
              <a:t>Chacko, </a:t>
            </a:r>
            <a:r>
              <a:rPr lang="en-GB" sz="2400" dirty="0" err="1">
                <a:solidFill>
                  <a:schemeClr val="accent1">
                    <a:lumMod val="40000"/>
                    <a:lumOff val="60000"/>
                  </a:schemeClr>
                </a:solidFill>
                <a:effectLst/>
                <a:latin typeface="Palatino Linotype" panose="02040502050505030304" pitchFamily="18" charset="0"/>
                <a:ea typeface="Times New Roman" panose="02020603050405020304" pitchFamily="18" charset="0"/>
                <a:cs typeface="Arial" panose="020B0604020202020204" pitchFamily="34" charset="0"/>
              </a:rPr>
              <a:t>Rahel</a:t>
            </a:r>
            <a:r>
              <a:rPr lang="en-GB" sz="2400" dirty="0">
                <a:solidFill>
                  <a:schemeClr val="accent1">
                    <a:lumMod val="40000"/>
                    <a:lumOff val="60000"/>
                  </a:schemeClr>
                </a:solidFill>
                <a:effectLst/>
                <a:latin typeface="Palatino Linotype" panose="02040502050505030304" pitchFamily="18" charset="0"/>
                <a:ea typeface="Times New Roman" panose="02020603050405020304" pitchFamily="18" charset="0"/>
                <a:cs typeface="Arial" panose="020B0604020202020204" pitchFamily="34" charset="0"/>
              </a:rPr>
              <a:t>, and </a:t>
            </a:r>
            <a:r>
              <a:rPr lang="en-GB" sz="2400" dirty="0" err="1">
                <a:solidFill>
                  <a:schemeClr val="accent1">
                    <a:lumMod val="40000"/>
                    <a:lumOff val="60000"/>
                  </a:schemeClr>
                </a:solidFill>
                <a:effectLst/>
                <a:latin typeface="Palatino Linotype" panose="02040502050505030304" pitchFamily="18" charset="0"/>
                <a:ea typeface="Times New Roman" panose="02020603050405020304" pitchFamily="18" charset="0"/>
                <a:cs typeface="Arial" panose="020B0604020202020204" pitchFamily="34" charset="0"/>
              </a:rPr>
              <a:t>Estha</a:t>
            </a:r>
            <a:r>
              <a:rPr lang="en-GB" sz="2400" dirty="0">
                <a:solidFill>
                  <a:schemeClr val="accent1">
                    <a:lumMod val="40000"/>
                    <a:lumOff val="60000"/>
                  </a:schemeClr>
                </a:solidFill>
                <a:effectLst/>
                <a:latin typeface="Palatino Linotype" panose="02040502050505030304" pitchFamily="18" charset="0"/>
                <a:ea typeface="Times New Roman" panose="02020603050405020304" pitchFamily="18" charset="0"/>
                <a:cs typeface="Arial" panose="020B0604020202020204" pitchFamily="34" charset="0"/>
              </a:rPr>
              <a:t> frequently use British and American texts to narrate or to form their lives: </a:t>
            </a:r>
            <a:r>
              <a:rPr lang="en-GB" sz="2400" dirty="0">
                <a:solidFill>
                  <a:schemeClr val="bg1"/>
                </a:solidFill>
                <a:effectLst/>
                <a:latin typeface="Palatino Linotype" panose="02040502050505030304" pitchFamily="18" charset="0"/>
                <a:ea typeface="Times New Roman" panose="02020603050405020304" pitchFamily="18" charset="0"/>
                <a:cs typeface="Arial" panose="020B0604020202020204" pitchFamily="34" charset="0"/>
              </a:rPr>
              <a:t>Chacko quotes </a:t>
            </a:r>
            <a:r>
              <a:rPr lang="en-GB" sz="2400" i="1" dirty="0">
                <a:solidFill>
                  <a:schemeClr val="bg1"/>
                </a:solidFill>
                <a:effectLst/>
                <a:latin typeface="Palatino Linotype" panose="02040502050505030304" pitchFamily="18" charset="0"/>
                <a:ea typeface="Times New Roman" panose="02020603050405020304" pitchFamily="18" charset="0"/>
                <a:cs typeface="Arial" panose="020B0604020202020204" pitchFamily="34" charset="0"/>
              </a:rPr>
              <a:t>The Great Gatsby</a:t>
            </a:r>
            <a:r>
              <a:rPr lang="en-GB" sz="2400" dirty="0">
                <a:solidFill>
                  <a:schemeClr val="bg1"/>
                </a:solidFill>
                <a:effectLst/>
                <a:latin typeface="Palatino Linotype" panose="02040502050505030304" pitchFamily="18" charset="0"/>
                <a:ea typeface="Times New Roman" panose="02020603050405020304" pitchFamily="18" charset="0"/>
                <a:cs typeface="Arial" panose="020B0604020202020204" pitchFamily="34" charset="0"/>
              </a:rPr>
              <a:t>, </a:t>
            </a:r>
            <a:r>
              <a:rPr lang="en-GB" sz="2400" dirty="0" err="1">
                <a:solidFill>
                  <a:schemeClr val="bg1"/>
                </a:solidFill>
                <a:effectLst/>
                <a:latin typeface="Palatino Linotype" panose="02040502050505030304" pitchFamily="18" charset="0"/>
                <a:ea typeface="Times New Roman" panose="02020603050405020304" pitchFamily="18" charset="0"/>
                <a:cs typeface="Arial" panose="020B0604020202020204" pitchFamily="34" charset="0"/>
              </a:rPr>
              <a:t>Estha</a:t>
            </a:r>
            <a:r>
              <a:rPr lang="en-GB" sz="2400" dirty="0">
                <a:solidFill>
                  <a:schemeClr val="bg1"/>
                </a:solidFill>
                <a:effectLst/>
                <a:latin typeface="Palatino Linotype" panose="02040502050505030304" pitchFamily="18" charset="0"/>
                <a:ea typeface="Times New Roman" panose="02020603050405020304" pitchFamily="18" charset="0"/>
                <a:cs typeface="Arial" panose="020B0604020202020204" pitchFamily="34" charset="0"/>
              </a:rPr>
              <a:t> cites </a:t>
            </a:r>
            <a:r>
              <a:rPr lang="en-GB" sz="2400" i="1" dirty="0">
                <a:solidFill>
                  <a:schemeClr val="bg1"/>
                </a:solidFill>
                <a:effectLst/>
                <a:latin typeface="Palatino Linotype" panose="02040502050505030304" pitchFamily="18" charset="0"/>
                <a:ea typeface="Times New Roman" panose="02020603050405020304" pitchFamily="18" charset="0"/>
                <a:cs typeface="Arial" panose="020B0604020202020204" pitchFamily="34" charset="0"/>
              </a:rPr>
              <a:t>A Tale of Two Cities</a:t>
            </a:r>
            <a:r>
              <a:rPr lang="en-GB" sz="2400" dirty="0">
                <a:solidFill>
                  <a:schemeClr val="bg1"/>
                </a:solidFill>
                <a:effectLst/>
                <a:latin typeface="Palatino Linotype" panose="02040502050505030304" pitchFamily="18" charset="0"/>
                <a:ea typeface="Times New Roman" panose="02020603050405020304" pitchFamily="18" charset="0"/>
                <a:cs typeface="Arial" panose="020B0604020202020204" pitchFamily="34" charset="0"/>
              </a:rPr>
              <a:t>, the twins know both </a:t>
            </a:r>
            <a:r>
              <a:rPr lang="en-GB" sz="2400" i="1" dirty="0">
                <a:solidFill>
                  <a:schemeClr val="bg1"/>
                </a:solidFill>
                <a:effectLst/>
                <a:latin typeface="Palatino Linotype" panose="02040502050505030304" pitchFamily="18" charset="0"/>
                <a:ea typeface="Times New Roman" panose="02020603050405020304" pitchFamily="18" charset="0"/>
                <a:cs typeface="Arial" panose="020B0604020202020204" pitchFamily="34" charset="0"/>
              </a:rPr>
              <a:t>The Jungle Book</a:t>
            </a:r>
            <a:r>
              <a:rPr lang="en-GB" sz="2400" dirty="0">
                <a:solidFill>
                  <a:schemeClr val="bg1"/>
                </a:solidFill>
                <a:effectLst/>
                <a:latin typeface="Palatino Linotype" panose="02040502050505030304" pitchFamily="18" charset="0"/>
                <a:ea typeface="Times New Roman" panose="02020603050405020304" pitchFamily="18" charset="0"/>
                <a:cs typeface="Arial" panose="020B0604020202020204" pitchFamily="34" charset="0"/>
              </a:rPr>
              <a:t> and parts of </a:t>
            </a:r>
            <a:r>
              <a:rPr lang="en-GB" sz="2400" i="1" dirty="0">
                <a:solidFill>
                  <a:schemeClr val="bg1"/>
                </a:solidFill>
                <a:effectLst/>
                <a:latin typeface="Palatino Linotype" panose="02040502050505030304" pitchFamily="18" charset="0"/>
                <a:ea typeface="Times New Roman" panose="02020603050405020304" pitchFamily="18" charset="0"/>
                <a:cs typeface="Arial" panose="020B0604020202020204" pitchFamily="34" charset="0"/>
              </a:rPr>
              <a:t>The Tempest</a:t>
            </a:r>
            <a:r>
              <a:rPr lang="en-GB" sz="2400" dirty="0">
                <a:solidFill>
                  <a:schemeClr val="bg1"/>
                </a:solidFill>
                <a:effectLst/>
                <a:latin typeface="Palatino Linotype" panose="02040502050505030304" pitchFamily="18" charset="0"/>
                <a:ea typeface="Times New Roman" panose="02020603050405020304" pitchFamily="18" charset="0"/>
                <a:cs typeface="Arial" panose="020B0604020202020204" pitchFamily="34" charset="0"/>
              </a:rPr>
              <a:t> by heart, and the whole family is captivated by </a:t>
            </a:r>
            <a:r>
              <a:rPr lang="en-GB" sz="2400" i="1" dirty="0">
                <a:solidFill>
                  <a:schemeClr val="bg1"/>
                </a:solidFill>
                <a:effectLst/>
                <a:latin typeface="Palatino Linotype" panose="02040502050505030304" pitchFamily="18" charset="0"/>
                <a:ea typeface="Times New Roman" panose="02020603050405020304" pitchFamily="18" charset="0"/>
                <a:cs typeface="Arial" panose="020B0604020202020204" pitchFamily="34" charset="0"/>
              </a:rPr>
              <a:t>The Sound of Music</a:t>
            </a:r>
            <a:r>
              <a:rPr lang="en-GB" sz="2400" dirty="0">
                <a:solidFill>
                  <a:schemeClr val="bg1"/>
                </a:solidFill>
                <a:effectLst/>
                <a:latin typeface="Palatino Linotype" panose="02040502050505030304" pitchFamily="18" charset="0"/>
                <a:ea typeface="Times New Roman" panose="02020603050405020304" pitchFamily="18" charset="0"/>
                <a:cs typeface="Arial" panose="020B0604020202020204" pitchFamily="34" charset="0"/>
              </a:rPr>
              <a:t>. All of these texts reflect a cultural and a temporal past that haunts and indeed disrupts the present moment for the characters, at the same time that they reflect Roy's own rewriting of these past texts. </a:t>
            </a:r>
            <a:r>
              <a:rPr lang="en-GB" sz="2400" i="1" dirty="0">
                <a:solidFill>
                  <a:schemeClr val="bg1"/>
                </a:solidFill>
                <a:effectLst/>
                <a:latin typeface="Palatino Linotype" panose="02040502050505030304" pitchFamily="18" charset="0"/>
                <a:ea typeface="Times New Roman" panose="02020603050405020304" pitchFamily="18" charset="0"/>
                <a:cs typeface="Arial" panose="020B0604020202020204" pitchFamily="34" charset="0"/>
              </a:rPr>
              <a:t>The Sound of Music</a:t>
            </a:r>
            <a:r>
              <a:rPr lang="en-GB" sz="2400" dirty="0">
                <a:solidFill>
                  <a:schemeClr val="bg1"/>
                </a:solidFill>
                <a:effectLst/>
                <a:latin typeface="Palatino Linotype" panose="02040502050505030304" pitchFamily="18" charset="0"/>
                <a:ea typeface="Times New Roman" panose="02020603050405020304" pitchFamily="18" charset="0"/>
                <a:cs typeface="Arial" panose="020B0604020202020204" pitchFamily="34" charset="0"/>
              </a:rPr>
              <a:t> in particular disturbs </a:t>
            </a:r>
            <a:r>
              <a:rPr lang="en-GB" sz="2400" dirty="0" err="1">
                <a:solidFill>
                  <a:schemeClr val="bg1"/>
                </a:solidFill>
                <a:effectLst/>
                <a:latin typeface="Palatino Linotype" panose="02040502050505030304" pitchFamily="18" charset="0"/>
                <a:ea typeface="Times New Roman" panose="02020603050405020304" pitchFamily="18" charset="0"/>
                <a:cs typeface="Arial" panose="020B0604020202020204" pitchFamily="34" charset="0"/>
              </a:rPr>
              <a:t>Estha</a:t>
            </a:r>
            <a:r>
              <a:rPr lang="en-GB" sz="2400" dirty="0">
                <a:solidFill>
                  <a:schemeClr val="bg1"/>
                </a:solidFill>
                <a:effectLst/>
                <a:latin typeface="Palatino Linotype" panose="02040502050505030304" pitchFamily="18" charset="0"/>
                <a:ea typeface="Times New Roman" panose="02020603050405020304" pitchFamily="18" charset="0"/>
                <a:cs typeface="Arial" panose="020B0604020202020204" pitchFamily="34" charset="0"/>
              </a:rPr>
              <a:t>, as it is during the movie when he is molested by the </a:t>
            </a:r>
            <a:r>
              <a:rPr lang="en-GB" sz="2400" dirty="0" err="1">
                <a:solidFill>
                  <a:schemeClr val="bg1"/>
                </a:solidFill>
                <a:effectLst/>
                <a:latin typeface="Palatino Linotype" panose="02040502050505030304" pitchFamily="18" charset="0"/>
                <a:ea typeface="Times New Roman" panose="02020603050405020304" pitchFamily="18" charset="0"/>
                <a:cs typeface="Arial" panose="020B0604020202020204" pitchFamily="34" charset="0"/>
              </a:rPr>
              <a:t>Orangedrink</a:t>
            </a:r>
            <a:r>
              <a:rPr lang="en-GB" sz="2400" dirty="0">
                <a:solidFill>
                  <a:schemeClr val="bg1"/>
                </a:solidFill>
                <a:effectLst/>
                <a:latin typeface="Palatino Linotype" panose="02040502050505030304" pitchFamily="18" charset="0"/>
                <a:ea typeface="Times New Roman" panose="02020603050405020304" pitchFamily="18" charset="0"/>
                <a:cs typeface="Arial" panose="020B0604020202020204" pitchFamily="34" charset="0"/>
              </a:rPr>
              <a:t> </a:t>
            </a:r>
            <a:r>
              <a:rPr lang="en-GB" sz="2400" dirty="0" err="1">
                <a:solidFill>
                  <a:schemeClr val="bg1"/>
                </a:solidFill>
                <a:effectLst/>
                <a:latin typeface="Palatino Linotype" panose="02040502050505030304" pitchFamily="18" charset="0"/>
                <a:ea typeface="Times New Roman" panose="02020603050405020304" pitchFamily="18" charset="0"/>
                <a:cs typeface="Arial" panose="020B0604020202020204" pitchFamily="34" charset="0"/>
              </a:rPr>
              <a:t>Lemondrink</a:t>
            </a:r>
            <a:r>
              <a:rPr lang="en-GB" sz="2400" dirty="0">
                <a:solidFill>
                  <a:schemeClr val="bg1"/>
                </a:solidFill>
                <a:effectLst/>
                <a:latin typeface="Palatino Linotype" panose="02040502050505030304" pitchFamily="18" charset="0"/>
                <a:ea typeface="Times New Roman" panose="02020603050405020304" pitchFamily="18" charset="0"/>
                <a:cs typeface="Arial" panose="020B0604020202020204" pitchFamily="34" charset="0"/>
              </a:rPr>
              <a:t> Man; </a:t>
            </a:r>
            <a:r>
              <a:rPr lang="en-GB" sz="2400" dirty="0">
                <a:solidFill>
                  <a:schemeClr val="accent1">
                    <a:lumMod val="40000"/>
                    <a:lumOff val="60000"/>
                  </a:schemeClr>
                </a:solidFill>
                <a:effectLst/>
                <a:latin typeface="Palatino Linotype" panose="02040502050505030304" pitchFamily="18" charset="0"/>
                <a:ea typeface="Times New Roman" panose="02020603050405020304" pitchFamily="18" charset="0"/>
                <a:cs typeface="Arial" panose="020B0604020202020204" pitchFamily="34" charset="0"/>
              </a:rPr>
              <a:t>his feelings of shame from the sexual trauma blend with his larger sense that as an Indian child, he lies outside of what he views as the "clean white children" from the movie </a:t>
            </a:r>
            <a:endParaRPr lang="en-GB" sz="2400" dirty="0">
              <a:solidFill>
                <a:schemeClr val="accent1">
                  <a:lumMod val="40000"/>
                  <a:lumOff val="60000"/>
                </a:schemeClr>
              </a:solidFill>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id="{8DFED0D6-06C8-45F1-8B0C-75BCFB7CABC6}"/>
              </a:ext>
            </a:extLst>
          </p:cNvPr>
          <p:cNvSpPr txBox="1"/>
          <p:nvPr/>
        </p:nvSpPr>
        <p:spPr>
          <a:xfrm>
            <a:off x="5951984" y="6216135"/>
            <a:ext cx="6096000" cy="369332"/>
          </a:xfrm>
          <a:prstGeom prst="rect">
            <a:avLst/>
          </a:prstGeom>
          <a:noFill/>
        </p:spPr>
        <p:txBody>
          <a:bodyPr wrap="square">
            <a:spAutoFit/>
          </a:bodyPr>
          <a:lstStyle/>
          <a:p>
            <a:r>
              <a:rPr lang="en-GB" sz="1800" b="1" dirty="0">
                <a:solidFill>
                  <a:srgbClr val="92D050"/>
                </a:solidFill>
              </a:rPr>
              <a:t>Elizabeth </a:t>
            </a:r>
            <a:r>
              <a:rPr lang="en-GB" sz="1800" b="1" dirty="0" err="1">
                <a:solidFill>
                  <a:srgbClr val="92D050"/>
                </a:solidFill>
              </a:rPr>
              <a:t>Outka</a:t>
            </a:r>
            <a:r>
              <a:rPr lang="en-GB" sz="1800" b="1" dirty="0">
                <a:solidFill>
                  <a:srgbClr val="92D050"/>
                </a:solidFill>
              </a:rPr>
              <a:t>, ‘Trauma and Temporal Hybridity’</a:t>
            </a:r>
            <a:endParaRPr lang="en-GB" b="1" dirty="0">
              <a:solidFill>
                <a:srgbClr val="92D050"/>
              </a:solidFill>
            </a:endParaRPr>
          </a:p>
        </p:txBody>
      </p:sp>
    </p:spTree>
    <p:extLst>
      <p:ext uri="{BB962C8B-B14F-4D97-AF65-F5344CB8AC3E}">
        <p14:creationId xmlns:p14="http://schemas.microsoft.com/office/powerpoint/2010/main" val="27533970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2759F8-66A4-4696-B66F-F6966F63F943}"/>
              </a:ext>
            </a:extLst>
          </p:cNvPr>
          <p:cNvSpPr>
            <a:spLocks noGrp="1"/>
          </p:cNvSpPr>
          <p:nvPr>
            <p:ph idx="1"/>
          </p:nvPr>
        </p:nvSpPr>
        <p:spPr>
          <a:xfrm>
            <a:off x="407368" y="1130250"/>
            <a:ext cx="11377264" cy="5877271"/>
          </a:xfrm>
        </p:spPr>
        <p:txBody>
          <a:bodyPr>
            <a:normAutofit lnSpcReduction="10000"/>
          </a:bodyPr>
          <a:lstStyle/>
          <a:p>
            <a:pPr marL="118872" indent="0">
              <a:lnSpc>
                <a:spcPct val="110000"/>
              </a:lnSpc>
              <a:spcAft>
                <a:spcPts val="600"/>
              </a:spcAft>
              <a:buNone/>
            </a:pPr>
            <a:r>
              <a:rPr lang="en-GB" sz="2000" dirty="0">
                <a:solidFill>
                  <a:schemeClr val="bg1"/>
                </a:solidFill>
              </a:rPr>
              <a:t>2 arguments: caste defined  pre and colonial rule</a:t>
            </a:r>
          </a:p>
          <a:p>
            <a:pPr marL="118872" indent="0">
              <a:lnSpc>
                <a:spcPct val="110000"/>
              </a:lnSpc>
              <a:spcAft>
                <a:spcPts val="600"/>
              </a:spcAft>
              <a:buNone/>
            </a:pPr>
            <a:r>
              <a:rPr lang="en-GB" sz="2000" dirty="0">
                <a:solidFill>
                  <a:schemeClr val="bg1"/>
                </a:solidFill>
              </a:rPr>
              <a:t>Until the 18th Century, the formal distinctions of caste were of limited importance to Indians, social identities were much more flexible and people could move easily from one caste to another.</a:t>
            </a:r>
          </a:p>
          <a:p>
            <a:pPr marL="118872" indent="0">
              <a:lnSpc>
                <a:spcPct val="110000"/>
              </a:lnSpc>
              <a:spcAft>
                <a:spcPts val="600"/>
              </a:spcAft>
              <a:buNone/>
            </a:pPr>
            <a:r>
              <a:rPr lang="en-GB" sz="2000" dirty="0">
                <a:solidFill>
                  <a:schemeClr val="bg1"/>
                </a:solidFill>
              </a:rPr>
              <a:t>Prof. </a:t>
            </a:r>
            <a:r>
              <a:rPr lang="en-GB" sz="2000" dirty="0" err="1">
                <a:solidFill>
                  <a:schemeClr val="bg1"/>
                </a:solidFill>
              </a:rPr>
              <a:t>Mridu</a:t>
            </a:r>
            <a:r>
              <a:rPr lang="en-GB" sz="2000" dirty="0">
                <a:solidFill>
                  <a:schemeClr val="bg1"/>
                </a:solidFill>
              </a:rPr>
              <a:t> Rai argues that Caste makes no sense outside of locality </a:t>
            </a:r>
          </a:p>
          <a:p>
            <a:pPr marL="118872" indent="0">
              <a:lnSpc>
                <a:spcPct val="110000"/>
              </a:lnSpc>
              <a:spcAft>
                <a:spcPts val="600"/>
              </a:spcAft>
              <a:buNone/>
            </a:pPr>
            <a:r>
              <a:rPr lang="en-GB" sz="2000" dirty="0">
                <a:solidFill>
                  <a:schemeClr val="bg1"/>
                </a:solidFill>
              </a:rPr>
              <a:t>British changed the arena by making it an identity recorded in successive censuses where identity had to be defined to engage with state /colonial </a:t>
            </a:r>
            <a:r>
              <a:rPr lang="en-GB" sz="2000" dirty="0" err="1">
                <a:solidFill>
                  <a:schemeClr val="bg1"/>
                </a:solidFill>
              </a:rPr>
              <a:t>administative</a:t>
            </a:r>
            <a:r>
              <a:rPr lang="en-GB" sz="2000" dirty="0">
                <a:solidFill>
                  <a:schemeClr val="bg1"/>
                </a:solidFill>
              </a:rPr>
              <a:t> systems  that fixed caste and a rigid and inherited social feature  </a:t>
            </a:r>
          </a:p>
          <a:p>
            <a:pPr marL="118872" indent="0">
              <a:lnSpc>
                <a:spcPct val="110000"/>
              </a:lnSpc>
              <a:spcAft>
                <a:spcPts val="600"/>
              </a:spcAft>
              <a:buNone/>
            </a:pPr>
            <a:r>
              <a:rPr lang="en-GB" sz="2000" dirty="0">
                <a:solidFill>
                  <a:schemeClr val="bg1"/>
                </a:solidFill>
              </a:rPr>
              <a:t>This simplified the system, enabling the creation of a single society that could be easily governed with a common law </a:t>
            </a:r>
          </a:p>
          <a:p>
            <a:pPr marL="118872" indent="0">
              <a:lnSpc>
                <a:spcPct val="110000"/>
              </a:lnSpc>
              <a:spcAft>
                <a:spcPts val="600"/>
              </a:spcAft>
              <a:buNone/>
            </a:pPr>
            <a:r>
              <a:rPr lang="en-GB" sz="2000" dirty="0">
                <a:solidFill>
                  <a:schemeClr val="bg1"/>
                </a:solidFill>
              </a:rPr>
              <a:t>By the late 19th  the relation of caste and locality was broken. Earlier versions of caste relations always involved reciprocity; what happened was an extreme fragmentation of communities</a:t>
            </a:r>
          </a:p>
          <a:p>
            <a:pPr marL="118872" indent="0">
              <a:lnSpc>
                <a:spcPct val="110000"/>
              </a:lnSpc>
              <a:spcAft>
                <a:spcPts val="600"/>
              </a:spcAft>
              <a:buNone/>
            </a:pPr>
            <a:r>
              <a:rPr lang="en-GB" sz="2000" dirty="0">
                <a:solidFill>
                  <a:schemeClr val="bg1"/>
                </a:solidFill>
              </a:rPr>
              <a:t>Northern India a particular case in point: Bihar has no clear regional identity and is wracked by caste violence all attempts to create a regional identity founder on the problem of caste. In fact it is a system of caste warfare and the upper caste have private armies that terrorise the local populations. </a:t>
            </a:r>
          </a:p>
          <a:p>
            <a:pPr marL="118872" indent="0">
              <a:lnSpc>
                <a:spcPct val="110000"/>
              </a:lnSpc>
              <a:spcAft>
                <a:spcPts val="600"/>
              </a:spcAft>
              <a:buNone/>
            </a:pPr>
            <a:r>
              <a:rPr lang="en-GB" sz="2000" dirty="0">
                <a:solidFill>
                  <a:schemeClr val="bg1"/>
                </a:solidFill>
              </a:rPr>
              <a:t>In Kashmir, by contrast, regional identity overcomes religion and caste</a:t>
            </a:r>
            <a:endParaRPr lang="en-GB" sz="2000" dirty="0"/>
          </a:p>
        </p:txBody>
      </p:sp>
      <p:sp>
        <p:nvSpPr>
          <p:cNvPr id="4" name="Title 1">
            <a:extLst>
              <a:ext uri="{FF2B5EF4-FFF2-40B4-BE49-F238E27FC236}">
                <a16:creationId xmlns:a16="http://schemas.microsoft.com/office/drawing/2014/main" id="{53FB00C0-7D4B-44AB-A593-6F06785AF741}"/>
              </a:ext>
            </a:extLst>
          </p:cNvPr>
          <p:cNvSpPr>
            <a:spLocks noGrp="1"/>
          </p:cNvSpPr>
          <p:nvPr>
            <p:ph type="title"/>
          </p:nvPr>
        </p:nvSpPr>
        <p:spPr>
          <a:xfrm>
            <a:off x="609600" y="17065"/>
            <a:ext cx="10972800" cy="1113185"/>
          </a:xfrm>
        </p:spPr>
        <p:txBody>
          <a:bodyPr>
            <a:normAutofit/>
          </a:bodyPr>
          <a:lstStyle/>
          <a:p>
            <a:pPr algn="ctr"/>
            <a:r>
              <a:rPr lang="en-GB" sz="2800" dirty="0">
                <a:solidFill>
                  <a:srgbClr val="92D050"/>
                </a:solidFill>
                <a:latin typeface="Felix Titling" panose="04060505060202020A04" pitchFamily="82" charset="0"/>
              </a:rPr>
              <a:t>history: the caste system ancient and immutable or reframed for administrative purposes?</a:t>
            </a:r>
            <a:endParaRPr lang="en-GB" sz="3600" dirty="0">
              <a:solidFill>
                <a:srgbClr val="92D050"/>
              </a:solidFill>
              <a:latin typeface="Felix Titling" panose="04060505060202020A04" pitchFamily="82" charset="0"/>
            </a:endParaRPr>
          </a:p>
        </p:txBody>
      </p:sp>
    </p:spTree>
    <p:extLst>
      <p:ext uri="{BB962C8B-B14F-4D97-AF65-F5344CB8AC3E}">
        <p14:creationId xmlns:p14="http://schemas.microsoft.com/office/powerpoint/2010/main" val="6478294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bg>
      <p:bgPr>
        <a:solidFill>
          <a:srgbClr val="360000"/>
        </a:solid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FEFC64F0-F64D-4BA9-B0B4-6C9E8D90B2C3}"/>
              </a:ext>
            </a:extLst>
          </p:cNvPr>
          <p:cNvSpPr>
            <a:spLocks noGrp="1"/>
          </p:cNvSpPr>
          <p:nvPr>
            <p:ph idx="1"/>
          </p:nvPr>
        </p:nvSpPr>
        <p:spPr>
          <a:xfrm>
            <a:off x="299356" y="1484784"/>
            <a:ext cx="11809312" cy="5544616"/>
          </a:xfrm>
        </p:spPr>
        <p:txBody>
          <a:bodyPr>
            <a:normAutofit/>
          </a:bodyPr>
          <a:lstStyle/>
          <a:p>
            <a:pPr marL="118872" indent="0">
              <a:buNone/>
            </a:pPr>
            <a:r>
              <a:rPr lang="en-GB" sz="2200" b="0" i="0" dirty="0">
                <a:solidFill>
                  <a:schemeClr val="bg1"/>
                </a:solidFill>
                <a:effectLst/>
              </a:rPr>
              <a:t>They heard the thud of wood on flesh. Boot on bone. On teeth. The muffled grunt when a stomach is kicked in The muted crunch of skull on cement. The gurgle of blood on a man's breath when his lung is torn by the jagged end of a broken rib.</a:t>
            </a:r>
          </a:p>
          <a:p>
            <a:pPr marL="118872" indent="0">
              <a:buNone/>
            </a:pPr>
            <a:br>
              <a:rPr lang="en-GB" sz="900" dirty="0">
                <a:solidFill>
                  <a:schemeClr val="bg1"/>
                </a:solidFill>
              </a:rPr>
            </a:br>
            <a:r>
              <a:rPr lang="en-GB" sz="2200" b="0" i="0" dirty="0">
                <a:solidFill>
                  <a:schemeClr val="bg1"/>
                </a:solidFill>
                <a:effectLst/>
              </a:rPr>
              <a:t>Blue-lipped and dinner-plate-eyed, they watched, mesmerized by something that they sensed but didn't understand: the absence of caprice in what the policemen did. The abyss where anger should have been. The sober, steady brutality, the economy of it all.</a:t>
            </a:r>
            <a:br>
              <a:rPr lang="en-GB" sz="2200" dirty="0">
                <a:solidFill>
                  <a:schemeClr val="bg1"/>
                </a:solidFill>
              </a:rPr>
            </a:br>
            <a:r>
              <a:rPr lang="en-GB" sz="2200" b="0" i="0" dirty="0">
                <a:solidFill>
                  <a:schemeClr val="bg1"/>
                </a:solidFill>
                <a:effectLst/>
              </a:rPr>
              <a:t>They were opening a bottle.</a:t>
            </a:r>
            <a:br>
              <a:rPr lang="en-GB" sz="2200" dirty="0">
                <a:solidFill>
                  <a:schemeClr val="bg1"/>
                </a:solidFill>
              </a:rPr>
            </a:br>
            <a:r>
              <a:rPr lang="en-GB" sz="2200" b="0" i="0" dirty="0">
                <a:solidFill>
                  <a:schemeClr val="bg1"/>
                </a:solidFill>
                <a:effectLst/>
              </a:rPr>
              <a:t>Or shutting a tap.</a:t>
            </a:r>
            <a:br>
              <a:rPr lang="en-GB" sz="2200" dirty="0">
                <a:solidFill>
                  <a:schemeClr val="bg1"/>
                </a:solidFill>
              </a:rPr>
            </a:br>
            <a:r>
              <a:rPr lang="en-GB" sz="2200" b="0" i="0" dirty="0">
                <a:solidFill>
                  <a:schemeClr val="bg1"/>
                </a:solidFill>
                <a:effectLst/>
              </a:rPr>
              <a:t>Cracking an egg to make an omelette.</a:t>
            </a:r>
            <a:br>
              <a:rPr lang="en-GB" sz="2200" dirty="0">
                <a:solidFill>
                  <a:schemeClr val="bg1"/>
                </a:solidFill>
              </a:rPr>
            </a:br>
            <a:br>
              <a:rPr lang="en-GB" sz="900" dirty="0">
                <a:solidFill>
                  <a:schemeClr val="bg1"/>
                </a:solidFill>
              </a:rPr>
            </a:br>
            <a:r>
              <a:rPr lang="en-GB" sz="2200" b="0" i="0" dirty="0">
                <a:solidFill>
                  <a:srgbClr val="FFC000"/>
                </a:solidFill>
                <a:effectLst/>
              </a:rPr>
              <a:t>The twins were too young to know that these were only history’s henchmen. Sent to square the books and collect the dues from those who broke its laws. </a:t>
            </a:r>
            <a:r>
              <a:rPr lang="en-GB" sz="2200" b="0" i="0" dirty="0">
                <a:solidFill>
                  <a:schemeClr val="bg1"/>
                </a:solidFill>
                <a:effectLst/>
              </a:rPr>
              <a:t>Impelled by feelings that were primal yet paradoxically wholly impersonal. Feelings of contempt born of inchoate, unacknowledged fear — civilization’s fear of nature, men’s fear of women, power’s fear of powerlessness.</a:t>
            </a:r>
            <a:endParaRPr lang="en-GB" sz="2200" dirty="0">
              <a:solidFill>
                <a:srgbClr val="FFC000"/>
              </a:solidFill>
            </a:endParaRPr>
          </a:p>
        </p:txBody>
      </p:sp>
      <p:sp>
        <p:nvSpPr>
          <p:cNvPr id="4" name="TextBox 3">
            <a:extLst>
              <a:ext uri="{FF2B5EF4-FFF2-40B4-BE49-F238E27FC236}">
                <a16:creationId xmlns:a16="http://schemas.microsoft.com/office/drawing/2014/main" id="{FE5BA585-42E7-4665-B523-96BF5D18119C}"/>
              </a:ext>
            </a:extLst>
          </p:cNvPr>
          <p:cNvSpPr txBox="1"/>
          <p:nvPr/>
        </p:nvSpPr>
        <p:spPr>
          <a:xfrm>
            <a:off x="299356" y="168871"/>
            <a:ext cx="11737304" cy="954107"/>
          </a:xfrm>
          <a:prstGeom prst="rect">
            <a:avLst/>
          </a:prstGeom>
          <a:noFill/>
        </p:spPr>
        <p:txBody>
          <a:bodyPr wrap="square">
            <a:spAutoFit/>
          </a:bodyPr>
          <a:lstStyle/>
          <a:p>
            <a:r>
              <a:rPr lang="en-GB" sz="2800" dirty="0">
                <a:solidFill>
                  <a:srgbClr val="FFC000"/>
                </a:solidFill>
                <a:latin typeface="+mj-lt"/>
              </a:rPr>
              <a:t>history’s henchmen. Sent to square the books and collect the dues from those who broke its laws</a:t>
            </a:r>
          </a:p>
        </p:txBody>
      </p:sp>
    </p:spTree>
    <p:extLst>
      <p:ext uri="{BB962C8B-B14F-4D97-AF65-F5344CB8AC3E}">
        <p14:creationId xmlns:p14="http://schemas.microsoft.com/office/powerpoint/2010/main" val="9663917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bg>
      <p:bgPr>
        <a:solidFill>
          <a:srgbClr val="360000"/>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55290A8-2C5C-4B87-ADD1-4831562FCEF1}"/>
              </a:ext>
            </a:extLst>
          </p:cNvPr>
          <p:cNvSpPr txBox="1"/>
          <p:nvPr/>
        </p:nvSpPr>
        <p:spPr>
          <a:xfrm>
            <a:off x="983432" y="1700808"/>
            <a:ext cx="10441160" cy="4154984"/>
          </a:xfrm>
          <a:prstGeom prst="rect">
            <a:avLst/>
          </a:prstGeom>
          <a:noFill/>
        </p:spPr>
        <p:txBody>
          <a:bodyPr wrap="square">
            <a:spAutoFit/>
          </a:bodyPr>
          <a:lstStyle/>
          <a:p>
            <a:r>
              <a:rPr lang="en-GB" sz="2400" dirty="0">
                <a:solidFill>
                  <a:schemeClr val="bg1"/>
                </a:solidFill>
              </a:rPr>
              <a:t>What </a:t>
            </a:r>
            <a:r>
              <a:rPr lang="en-GB" sz="2400" dirty="0" err="1">
                <a:solidFill>
                  <a:schemeClr val="bg1"/>
                </a:solidFill>
              </a:rPr>
              <a:t>Esthappen</a:t>
            </a:r>
            <a:r>
              <a:rPr lang="en-GB" sz="2400" dirty="0">
                <a:solidFill>
                  <a:schemeClr val="bg1"/>
                </a:solidFill>
              </a:rPr>
              <a:t> and </a:t>
            </a:r>
            <a:r>
              <a:rPr lang="en-GB" sz="2400" dirty="0" err="1">
                <a:solidFill>
                  <a:schemeClr val="bg1"/>
                </a:solidFill>
              </a:rPr>
              <a:t>Rahel</a:t>
            </a:r>
            <a:r>
              <a:rPr lang="en-GB" sz="2400" dirty="0">
                <a:solidFill>
                  <a:schemeClr val="bg1"/>
                </a:solidFill>
              </a:rPr>
              <a:t> witnessed that morning, though they didn’t know it then, was a clinical demonstration in controlled conditions (this was not war after all, or genocide) of </a:t>
            </a:r>
            <a:r>
              <a:rPr lang="en-GB" sz="2400" b="0" i="0" dirty="0">
                <a:solidFill>
                  <a:srgbClr val="FFC000"/>
                </a:solidFill>
                <a:effectLst/>
              </a:rPr>
              <a:t>human nature’s pursuit of ascendancy. Structure. Order Complete monopoly. It was human history, masquerading as God’s Purpose, revealing herself to an under-age audience.</a:t>
            </a:r>
          </a:p>
          <a:p>
            <a:br>
              <a:rPr lang="en-GB" sz="2400" dirty="0">
                <a:solidFill>
                  <a:schemeClr val="bg1"/>
                </a:solidFill>
              </a:rPr>
            </a:br>
            <a:r>
              <a:rPr lang="en-GB" sz="2400" b="0" i="0" dirty="0">
                <a:solidFill>
                  <a:schemeClr val="bg1"/>
                </a:solidFill>
                <a:effectLst/>
              </a:rPr>
              <a:t>There was nothing accidental about what happened that morning. Nothing incidental. It was no stray mugging or personal settling of scores. This was an era imprinting itself on those who lived in it.</a:t>
            </a:r>
          </a:p>
          <a:p>
            <a:br>
              <a:rPr lang="en-GB" sz="2400" dirty="0">
                <a:solidFill>
                  <a:schemeClr val="bg1"/>
                </a:solidFill>
              </a:rPr>
            </a:br>
            <a:r>
              <a:rPr lang="en-GB" sz="2400" b="0" i="0" dirty="0">
                <a:solidFill>
                  <a:srgbClr val="FFC000"/>
                </a:solidFill>
                <a:effectLst/>
              </a:rPr>
              <a:t>History in live performance.</a:t>
            </a:r>
            <a:endParaRPr lang="en-GB" sz="2400" dirty="0"/>
          </a:p>
        </p:txBody>
      </p:sp>
      <p:sp>
        <p:nvSpPr>
          <p:cNvPr id="5" name="TextBox 4">
            <a:extLst>
              <a:ext uri="{FF2B5EF4-FFF2-40B4-BE49-F238E27FC236}">
                <a16:creationId xmlns:a16="http://schemas.microsoft.com/office/drawing/2014/main" id="{11A83707-4556-4BBE-965D-C7508BDC6215}"/>
              </a:ext>
            </a:extLst>
          </p:cNvPr>
          <p:cNvSpPr txBox="1"/>
          <p:nvPr/>
        </p:nvSpPr>
        <p:spPr>
          <a:xfrm>
            <a:off x="551384" y="413663"/>
            <a:ext cx="11305256" cy="584775"/>
          </a:xfrm>
          <a:prstGeom prst="rect">
            <a:avLst/>
          </a:prstGeom>
          <a:noFill/>
        </p:spPr>
        <p:txBody>
          <a:bodyPr wrap="square">
            <a:spAutoFit/>
          </a:bodyPr>
          <a:lstStyle/>
          <a:p>
            <a:r>
              <a:rPr lang="en-GB" sz="3200" b="0" i="0" dirty="0">
                <a:solidFill>
                  <a:srgbClr val="FFC000"/>
                </a:solidFill>
                <a:effectLst/>
                <a:latin typeface="+mj-lt"/>
              </a:rPr>
              <a:t>human history masquerading as God’s Purpose, </a:t>
            </a:r>
            <a:endParaRPr lang="en-GB" sz="3200" dirty="0">
              <a:latin typeface="+mj-lt"/>
            </a:endParaRPr>
          </a:p>
        </p:txBody>
      </p:sp>
    </p:spTree>
    <p:extLst>
      <p:ext uri="{BB962C8B-B14F-4D97-AF65-F5344CB8AC3E}">
        <p14:creationId xmlns:p14="http://schemas.microsoft.com/office/powerpoint/2010/main" val="1567675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35BBFC4-C75D-4996-BF1C-43BFC2F9D2AF}"/>
              </a:ext>
            </a:extLst>
          </p:cNvPr>
          <p:cNvSpPr>
            <a:spLocks noGrp="1"/>
          </p:cNvSpPr>
          <p:nvPr>
            <p:ph idx="1"/>
          </p:nvPr>
        </p:nvSpPr>
        <p:spPr>
          <a:xfrm>
            <a:off x="479376" y="2204864"/>
            <a:ext cx="10972800" cy="1368152"/>
          </a:xfrm>
        </p:spPr>
        <p:txBody>
          <a:bodyPr>
            <a:normAutofit/>
          </a:bodyPr>
          <a:lstStyle/>
          <a:p>
            <a:pPr marL="118872" indent="0" algn="ctr">
              <a:buNone/>
            </a:pPr>
            <a:r>
              <a:rPr lang="en-GB" sz="4400" dirty="0">
                <a:solidFill>
                  <a:srgbClr val="92D050"/>
                </a:solidFill>
                <a:latin typeface="+mj-lt"/>
              </a:rPr>
              <a:t>Final discussion</a:t>
            </a:r>
          </a:p>
        </p:txBody>
      </p:sp>
    </p:spTree>
    <p:extLst>
      <p:ext uri="{BB962C8B-B14F-4D97-AF65-F5344CB8AC3E}">
        <p14:creationId xmlns:p14="http://schemas.microsoft.com/office/powerpoint/2010/main" val="351180176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Custom 2">
      <a:majorFont>
        <a:latin typeface="Felix Titling"/>
        <a:ea typeface=""/>
        <a:cs typeface=""/>
      </a:majorFont>
      <a:minorFont>
        <a:latin typeface="Palatino Linotype"/>
        <a:ea typeface=""/>
        <a:cs typeface=""/>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7317</TotalTime>
  <Words>5834</Words>
  <Application>Microsoft Office PowerPoint</Application>
  <PresentationFormat>Widescreen</PresentationFormat>
  <Paragraphs>185</Paragraphs>
  <Slides>32</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32</vt:i4>
      </vt:variant>
    </vt:vector>
  </HeadingPairs>
  <TitlesOfParts>
    <vt:vector size="42" baseType="lpstr">
      <vt:lpstr>Alegreya Sans</vt:lpstr>
      <vt:lpstr>Arial</vt:lpstr>
      <vt:lpstr>Calibri</vt:lpstr>
      <vt:lpstr>Felix Titling</vt:lpstr>
      <vt:lpstr>Palatino Linotype</vt:lpstr>
      <vt:lpstr>Times New Roman</vt:lpstr>
      <vt:lpstr>Wingdings</vt:lpstr>
      <vt:lpstr>Wingdings 2</vt:lpstr>
      <vt:lpstr>Wingdings 3</vt:lpstr>
      <vt:lpstr>Module</vt:lpstr>
      <vt:lpstr> </vt:lpstr>
      <vt:lpstr>  LEARNING OUTCOMES</vt:lpstr>
      <vt:lpstr>Literature &amp; history: Theoretical /historical contexts</vt:lpstr>
      <vt:lpstr>‘Core-periphery’ in History</vt:lpstr>
      <vt:lpstr>PowerPoint Presentation</vt:lpstr>
      <vt:lpstr>World Systems</vt:lpstr>
      <vt:lpstr>NARRATIVES &amp; SELVES AS HISTORICAL CONSTRUCTS</vt:lpstr>
      <vt:lpstr>Black Skin, White Masks (1952)</vt:lpstr>
      <vt:lpstr>A DYING COLONIALISM (1959)</vt:lpstr>
      <vt:lpstr>The Wretched of the Earth (1963)</vt:lpstr>
      <vt:lpstr>PowerPoint Presentation</vt:lpstr>
      <vt:lpstr>Imaging the world:  colonisers &amp; colonised; culture &amp; nature </vt:lpstr>
      <vt:lpstr>PowerPoint Presentation</vt:lpstr>
      <vt:lpstr>PowerPoint Presentation</vt:lpstr>
      <vt:lpstr>Questions of identity/categories: small things relate to big things   </vt:lpstr>
      <vt:lpstr>Which history? which story?</vt:lpstr>
      <vt:lpstr>PowerPoint Presentation</vt:lpstr>
      <vt:lpstr>PowerPoint Presentation</vt:lpstr>
      <vt:lpstr>The problem of speaking in the postcolonial text</vt:lpstr>
      <vt:lpstr>‘Inglish’ in the god of small things</vt:lpstr>
      <vt:lpstr>PowerPoint Presentation</vt:lpstr>
      <vt:lpstr>PowerPoint Presentation</vt:lpstr>
      <vt:lpstr>PowerPoint Presentation</vt:lpstr>
      <vt:lpstr>PowerPoint Presentation</vt:lpstr>
      <vt:lpstr>PowerPoint Presentation</vt:lpstr>
      <vt:lpstr>toy history for tourists: History and Literature enlisted by commerce </vt:lpstr>
      <vt:lpstr>Frozen time: history amputated by commercial colonization</vt:lpstr>
      <vt:lpstr>Writing histories of ambivalence </vt:lpstr>
      <vt:lpstr>history: the caste system ancient and immutable or reframed for administrative purposes?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CSEN 4011:WAYS OF READING</dc:title>
  <dc:creator>sh095</dc:creator>
  <cp:lastModifiedBy>Jeni Williams</cp:lastModifiedBy>
  <cp:revision>179</cp:revision>
  <dcterms:created xsi:type="dcterms:W3CDTF">2013-10-15T14:59:08Z</dcterms:created>
  <dcterms:modified xsi:type="dcterms:W3CDTF">2020-12-08T02:51:58Z</dcterms:modified>
</cp:coreProperties>
</file>