
<file path=[Content_Types].xml><?xml version="1.0" encoding="utf-8"?>
<Types xmlns="http://schemas.openxmlformats.org/package/2006/content-types">
  <Default Extension="bin" ContentType="application/vnd.openxmlformats-officedocument.oleObject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Agrandir" panose="020B0604020202020204" charset="0"/>
      <p:regular r:id="rId17"/>
    </p:embeddedFont>
    <p:embeddedFont>
      <p:font typeface="Agrandir Bold" panose="020B0604020202020204" charset="0"/>
      <p:regular r:id="rId18"/>
    </p:embeddedFont>
    <p:embeddedFont>
      <p:font typeface="League Spartan" panose="020B0604020202020204" charset="0"/>
      <p:regular r:id="rId19"/>
    </p:embeddedFont>
    <p:embeddedFont>
      <p:font typeface="Open Sans Bold" panose="020B0604020202020204" charset="0"/>
      <p:regular r:id="rId20"/>
    </p:embeddedFont>
    <p:embeddedFont>
      <p:font typeface="Open Sauce" panose="020B0604020202020204" charset="0"/>
      <p:regular r:id="rId21"/>
    </p:embeddedFont>
    <p:embeddedFont>
      <p:font typeface="Open Sauce Bold" panose="020B0604020202020204" charset="0"/>
      <p:regular r:id="rId22"/>
    </p:embeddedFont>
    <p:embeddedFont>
      <p:font typeface="Open Sauce Italics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7386" autoAdjust="0"/>
  </p:normalViewPr>
  <p:slideViewPr>
    <p:cSldViewPr>
      <p:cViewPr varScale="1">
        <p:scale>
          <a:sx n="104" d="100"/>
          <a:sy n="104" d="100"/>
        </p:scale>
        <p:origin x="2706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07.10.2026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140587" y="5046029"/>
            <a:ext cx="3889119" cy="6380485"/>
            <a:chOff x="0" y="0"/>
            <a:chExt cx="1024295" cy="168045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4295" cy="1680457"/>
            </a:xfrm>
            <a:custGeom>
              <a:avLst/>
              <a:gdLst/>
              <a:ahLst/>
              <a:cxnLst/>
              <a:rect l="l" t="t" r="r" b="b"/>
              <a:pathLst>
                <a:path w="1024295" h="1680457">
                  <a:moveTo>
                    <a:pt x="0" y="0"/>
                  </a:moveTo>
                  <a:lnTo>
                    <a:pt x="1024295" y="0"/>
                  </a:lnTo>
                  <a:lnTo>
                    <a:pt x="1024295" y="1680457"/>
                  </a:lnTo>
                  <a:lnTo>
                    <a:pt x="0" y="1680457"/>
                  </a:lnTo>
                  <a:close/>
                </a:path>
              </a:pathLst>
            </a:custGeom>
            <a:solidFill>
              <a:srgbClr val="E1E2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24295" cy="17185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801310" y="1240244"/>
            <a:ext cx="341587" cy="4143097"/>
            <a:chOff x="0" y="0"/>
            <a:chExt cx="89965" cy="10911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9965" cy="1091186"/>
            </a:xfrm>
            <a:custGeom>
              <a:avLst/>
              <a:gdLst/>
              <a:ahLst/>
              <a:cxnLst/>
              <a:rect l="l" t="t" r="r" b="b"/>
              <a:pathLst>
                <a:path w="89965" h="1091186">
                  <a:moveTo>
                    <a:pt x="0" y="0"/>
                  </a:moveTo>
                  <a:lnTo>
                    <a:pt x="89965" y="0"/>
                  </a:lnTo>
                  <a:lnTo>
                    <a:pt x="89965" y="1091186"/>
                  </a:lnTo>
                  <a:lnTo>
                    <a:pt x="0" y="1091186"/>
                  </a:lnTo>
                  <a:close/>
                </a:path>
              </a:pathLst>
            </a:custGeom>
            <a:solidFill>
              <a:srgbClr val="32487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9965" cy="11292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801310" y="5816344"/>
            <a:ext cx="341587" cy="3124901"/>
            <a:chOff x="0" y="0"/>
            <a:chExt cx="89965" cy="8230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9965" cy="823019"/>
            </a:xfrm>
            <a:custGeom>
              <a:avLst/>
              <a:gdLst/>
              <a:ahLst/>
              <a:cxnLst/>
              <a:rect l="l" t="t" r="r" b="b"/>
              <a:pathLst>
                <a:path w="89965" h="823019">
                  <a:moveTo>
                    <a:pt x="0" y="0"/>
                  </a:moveTo>
                  <a:lnTo>
                    <a:pt x="89965" y="0"/>
                  </a:lnTo>
                  <a:lnTo>
                    <a:pt x="89965" y="823019"/>
                  </a:lnTo>
                  <a:lnTo>
                    <a:pt x="0" y="823019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89965" cy="8611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-5400000">
            <a:off x="7769020" y="1038177"/>
            <a:ext cx="47625" cy="9127710"/>
            <a:chOff x="0" y="0"/>
            <a:chExt cx="12543" cy="240400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543" cy="2404006"/>
            </a:xfrm>
            <a:custGeom>
              <a:avLst/>
              <a:gdLst/>
              <a:ahLst/>
              <a:cxnLst/>
              <a:rect l="l" t="t" r="r" b="b"/>
              <a:pathLst>
                <a:path w="12543" h="2404006">
                  <a:moveTo>
                    <a:pt x="0" y="0"/>
                  </a:moveTo>
                  <a:lnTo>
                    <a:pt x="12543" y="0"/>
                  </a:lnTo>
                  <a:lnTo>
                    <a:pt x="12543" y="2404006"/>
                  </a:lnTo>
                  <a:lnTo>
                    <a:pt x="0" y="2404006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2543" cy="24421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5140587" y="1028700"/>
            <a:ext cx="2439725" cy="2439725"/>
          </a:xfrm>
          <a:custGeom>
            <a:avLst/>
            <a:gdLst/>
            <a:ahLst/>
            <a:cxnLst/>
            <a:rect l="l" t="t" r="r" b="b"/>
            <a:pathLst>
              <a:path w="2439725" h="2439725">
                <a:moveTo>
                  <a:pt x="0" y="0"/>
                </a:moveTo>
                <a:lnTo>
                  <a:pt x="2439724" y="0"/>
                </a:lnTo>
                <a:lnTo>
                  <a:pt x="2439724" y="2439725"/>
                </a:lnTo>
                <a:lnTo>
                  <a:pt x="0" y="243972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15140587" y="3468425"/>
            <a:ext cx="2439725" cy="1355403"/>
          </a:xfrm>
          <a:custGeom>
            <a:avLst/>
            <a:gdLst/>
            <a:ahLst/>
            <a:cxnLst/>
            <a:rect l="l" t="t" r="r" b="b"/>
            <a:pathLst>
              <a:path w="2439725" h="1355403">
                <a:moveTo>
                  <a:pt x="0" y="0"/>
                </a:moveTo>
                <a:lnTo>
                  <a:pt x="2439724" y="0"/>
                </a:lnTo>
                <a:lnTo>
                  <a:pt x="2439724" y="1355403"/>
                </a:lnTo>
                <a:lnTo>
                  <a:pt x="0" y="13554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3228977" y="2518012"/>
            <a:ext cx="10651429" cy="2865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36"/>
              </a:lnSpc>
            </a:pPr>
            <a:r>
              <a:rPr lang="en-US" sz="4545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The Efficacy of Somatic Micro-Practices on Psychophysical Tension and Performance Anxiety in Jakarta Choral Singers: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228977" y="5606794"/>
            <a:ext cx="9223567" cy="862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20"/>
              </a:lnSpc>
            </a:pPr>
            <a:r>
              <a:rPr lang="en-US" sz="4300" b="1">
                <a:solidFill>
                  <a:srgbClr val="34363A"/>
                </a:solidFill>
                <a:latin typeface="Agrandir Bold"/>
                <a:ea typeface="Agrandir Bold"/>
                <a:cs typeface="Agrandir Bold"/>
                <a:sym typeface="Agrandir Bold"/>
              </a:rPr>
              <a:t>A Practice-as-Research Study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228977" y="7727126"/>
            <a:ext cx="9434714" cy="12141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60"/>
              </a:lnSpc>
            </a:pPr>
            <a:r>
              <a:rPr lang="en-US" sz="3400" b="1">
                <a:solidFill>
                  <a:srgbClr val="34363A"/>
                </a:solidFill>
                <a:latin typeface="Agrandir Bold"/>
                <a:ea typeface="Agrandir Bold"/>
                <a:cs typeface="Agrandir Bold"/>
                <a:sym typeface="Agrandir Bold"/>
              </a:rPr>
              <a:t>Dani W. Dumadi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ID: 2246858 (Cohort - M)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1 of 14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228976" y="1106894"/>
            <a:ext cx="4848223" cy="5072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BMPF 7010 - </a:t>
            </a:r>
            <a:r>
              <a:rPr lang="en-US" sz="2999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Module 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6035" y="4959193"/>
            <a:ext cx="7970866" cy="1273687"/>
            <a:chOff x="0" y="0"/>
            <a:chExt cx="10627822" cy="1698249"/>
          </a:xfrm>
        </p:grpSpPr>
        <p:grpSp>
          <p:nvGrpSpPr>
            <p:cNvPr id="3" name="Group 3"/>
            <p:cNvGrpSpPr/>
            <p:nvPr/>
          </p:nvGrpSpPr>
          <p:grpSpPr>
            <a:xfrm rot="-5400000">
              <a:off x="5104243" y="-3556861"/>
              <a:ext cx="150867" cy="10359353"/>
              <a:chOff x="0" y="0"/>
              <a:chExt cx="29801" cy="2046292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29801" cy="2046292"/>
              </a:xfrm>
              <a:custGeom>
                <a:avLst/>
                <a:gdLst/>
                <a:ahLst/>
                <a:cxnLst/>
                <a:rect l="l" t="t" r="r" b="b"/>
                <a:pathLst>
                  <a:path w="29801" h="2046292">
                    <a:moveTo>
                      <a:pt x="0" y="0"/>
                    </a:moveTo>
                    <a:lnTo>
                      <a:pt x="29801" y="0"/>
                    </a:lnTo>
                    <a:lnTo>
                      <a:pt x="29801" y="2046292"/>
                    </a:lnTo>
                    <a:lnTo>
                      <a:pt x="0" y="2046292"/>
                    </a:lnTo>
                    <a:close/>
                  </a:path>
                </a:pathLst>
              </a:custGeom>
              <a:solidFill>
                <a:srgbClr val="99B7A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29801" cy="208439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6" name="TextBox 6"/>
            <p:cNvSpPr txBox="1"/>
            <p:nvPr/>
          </p:nvSpPr>
          <p:spPr>
            <a:xfrm>
              <a:off x="0" y="-28575"/>
              <a:ext cx="10627822" cy="13187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935"/>
                </a:lnSpc>
              </a:pPr>
              <a:r>
                <a:rPr lang="en-US" sz="6399">
                  <a:solidFill>
                    <a:srgbClr val="324879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Context</a:t>
              </a:r>
            </a:p>
          </p:txBody>
        </p:sp>
      </p:grpSp>
      <p:sp>
        <p:nvSpPr>
          <p:cNvPr id="7" name="Freeform 7"/>
          <p:cNvSpPr/>
          <p:nvPr/>
        </p:nvSpPr>
        <p:spPr>
          <a:xfrm>
            <a:off x="0" y="-81157"/>
            <a:ext cx="18656323" cy="4663331"/>
          </a:xfrm>
          <a:custGeom>
            <a:avLst/>
            <a:gdLst/>
            <a:ahLst/>
            <a:cxnLst/>
            <a:rect l="l" t="t" r="r" b="b"/>
            <a:pathLst>
              <a:path w="18656323" h="4663331">
                <a:moveTo>
                  <a:pt x="0" y="0"/>
                </a:moveTo>
                <a:lnTo>
                  <a:pt x="18656323" y="0"/>
                </a:lnTo>
                <a:lnTo>
                  <a:pt x="18656323" y="4663331"/>
                </a:lnTo>
                <a:lnTo>
                  <a:pt x="0" y="46633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77288" b="-8942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735605" y="6565487"/>
            <a:ext cx="16816789" cy="2154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4556" lvl="1" indent="-322278" algn="l">
              <a:lnSpc>
                <a:spcPts val="4179"/>
              </a:lnSpc>
              <a:buFont typeface="Arial"/>
              <a:buChar char="•"/>
            </a:pPr>
            <a:r>
              <a:rPr lang="en-US" sz="2985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Participants: Catholic church choir in East Jakarta (Leo Agung Choir)</a:t>
            </a:r>
          </a:p>
          <a:p>
            <a:pPr marL="644556" lvl="1" indent="-322278" algn="l">
              <a:lnSpc>
                <a:spcPts val="4179"/>
              </a:lnSpc>
              <a:buFont typeface="Arial"/>
              <a:buChar char="•"/>
            </a:pPr>
            <a:r>
              <a:rPr lang="en-US" sz="2985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Transition from local church singing and local choir competition to the 7th Penabur International Choir Competition, 2-12 September 2026 </a:t>
            </a:r>
          </a:p>
          <a:p>
            <a:pPr marL="644556" lvl="1" indent="-322278" algn="l">
              <a:lnSpc>
                <a:spcPts val="4179"/>
              </a:lnSpc>
              <a:buFont typeface="Arial"/>
              <a:buChar char="•"/>
            </a:pPr>
            <a:r>
              <a:rPr lang="en-US" sz="2985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Higher stakes: International judges, demanding repertoire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2 of 14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5803899" y="-152699"/>
            <a:ext cx="47625" cy="7826284"/>
            <a:chOff x="0" y="0"/>
            <a:chExt cx="12543" cy="20612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43" cy="2061244"/>
            </a:xfrm>
            <a:custGeom>
              <a:avLst/>
              <a:gdLst/>
              <a:ahLst/>
              <a:cxnLst/>
              <a:rect l="l" t="t" r="r" b="b"/>
              <a:pathLst>
                <a:path w="12543" h="2061244">
                  <a:moveTo>
                    <a:pt x="0" y="0"/>
                  </a:moveTo>
                  <a:lnTo>
                    <a:pt x="12543" y="0"/>
                  </a:lnTo>
                  <a:lnTo>
                    <a:pt x="12543" y="2061244"/>
                  </a:lnTo>
                  <a:lnTo>
                    <a:pt x="0" y="2061244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2543" cy="20993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285043" y="9293847"/>
            <a:ext cx="3889119" cy="421308"/>
            <a:chOff x="0" y="0"/>
            <a:chExt cx="1024295" cy="11096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24295" cy="110962"/>
            </a:xfrm>
            <a:custGeom>
              <a:avLst/>
              <a:gdLst/>
              <a:ahLst/>
              <a:cxnLst/>
              <a:rect l="l" t="t" r="r" b="b"/>
              <a:pathLst>
                <a:path w="1024295" h="110962">
                  <a:moveTo>
                    <a:pt x="0" y="0"/>
                  </a:moveTo>
                  <a:lnTo>
                    <a:pt x="1024295" y="0"/>
                  </a:lnTo>
                  <a:lnTo>
                    <a:pt x="1024295" y="110962"/>
                  </a:lnTo>
                  <a:lnTo>
                    <a:pt x="0" y="110962"/>
                  </a:lnTo>
                  <a:close/>
                </a:path>
              </a:pathLst>
            </a:custGeom>
            <a:solidFill>
              <a:srgbClr val="32487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24295" cy="1490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898798" y="9293847"/>
            <a:ext cx="3889119" cy="421308"/>
            <a:chOff x="0" y="0"/>
            <a:chExt cx="1024295" cy="1109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24295" cy="110962"/>
            </a:xfrm>
            <a:custGeom>
              <a:avLst/>
              <a:gdLst/>
              <a:ahLst/>
              <a:cxnLst/>
              <a:rect l="l" t="t" r="r" b="b"/>
              <a:pathLst>
                <a:path w="1024295" h="110962">
                  <a:moveTo>
                    <a:pt x="0" y="0"/>
                  </a:moveTo>
                  <a:lnTo>
                    <a:pt x="1024295" y="0"/>
                  </a:lnTo>
                  <a:lnTo>
                    <a:pt x="1024295" y="110962"/>
                  </a:lnTo>
                  <a:lnTo>
                    <a:pt x="0" y="110962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024295" cy="1490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914569" y="626870"/>
            <a:ext cx="6454709" cy="426873"/>
            <a:chOff x="0" y="0"/>
            <a:chExt cx="1700006" cy="11242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700006" cy="112428"/>
            </a:xfrm>
            <a:custGeom>
              <a:avLst/>
              <a:gdLst/>
              <a:ahLst/>
              <a:cxnLst/>
              <a:rect l="l" t="t" r="r" b="b"/>
              <a:pathLst>
                <a:path w="1700006" h="112428">
                  <a:moveTo>
                    <a:pt x="0" y="0"/>
                  </a:moveTo>
                  <a:lnTo>
                    <a:pt x="1700006" y="0"/>
                  </a:lnTo>
                  <a:lnTo>
                    <a:pt x="1700006" y="112428"/>
                  </a:lnTo>
                  <a:lnTo>
                    <a:pt x="0" y="112428"/>
                  </a:lnTo>
                  <a:close/>
                </a:path>
              </a:pathLst>
            </a:custGeom>
            <a:solidFill>
              <a:srgbClr val="32487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700006" cy="1505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-2152639" y="607392"/>
            <a:ext cx="3766683" cy="460265"/>
            <a:chOff x="0" y="0"/>
            <a:chExt cx="992048" cy="12122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92048" cy="121222"/>
            </a:xfrm>
            <a:custGeom>
              <a:avLst/>
              <a:gdLst/>
              <a:ahLst/>
              <a:cxnLst/>
              <a:rect l="l" t="t" r="r" b="b"/>
              <a:pathLst>
                <a:path w="992048" h="121222">
                  <a:moveTo>
                    <a:pt x="0" y="0"/>
                  </a:moveTo>
                  <a:lnTo>
                    <a:pt x="992048" y="0"/>
                  </a:lnTo>
                  <a:lnTo>
                    <a:pt x="992048" y="121222"/>
                  </a:lnTo>
                  <a:lnTo>
                    <a:pt x="0" y="121222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992048" cy="1593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914569" y="2464218"/>
            <a:ext cx="7970866" cy="996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35"/>
              </a:lnSpc>
            </a:pPr>
            <a:r>
              <a:rPr lang="en-US" sz="6399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Challenges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14569" y="3927131"/>
            <a:ext cx="7721735" cy="4174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Attention to the physical tensions the singers often show during rehearsals, based on observation.</a:t>
            </a:r>
          </a:p>
          <a:p>
            <a:pPr algn="l">
              <a:lnSpc>
                <a:spcPts val="4060"/>
              </a:lnSpc>
            </a:pPr>
            <a:endParaRPr lang="en-US" sz="2900">
              <a:solidFill>
                <a:srgbClr val="34363A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Unusual (more demanding) repertoires; anticipating unusual competition, added to personal/occupational stress, leads to anxiety/stage-nerves.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3 of 14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4159836"/>
            <a:ext cx="11722898" cy="4808247"/>
            <a:chOff x="0" y="0"/>
            <a:chExt cx="3087512" cy="1266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087512" cy="1266370"/>
            </a:xfrm>
            <a:custGeom>
              <a:avLst/>
              <a:gdLst/>
              <a:ahLst/>
              <a:cxnLst/>
              <a:rect l="l" t="t" r="r" b="b"/>
              <a:pathLst>
                <a:path w="3087512" h="1266370">
                  <a:moveTo>
                    <a:pt x="0" y="0"/>
                  </a:moveTo>
                  <a:lnTo>
                    <a:pt x="3087512" y="0"/>
                  </a:lnTo>
                  <a:lnTo>
                    <a:pt x="3087512" y="1266370"/>
                  </a:lnTo>
                  <a:lnTo>
                    <a:pt x="0" y="1266370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087512" cy="1304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208403" y="5700351"/>
            <a:ext cx="4777620" cy="6380485"/>
            <a:chOff x="0" y="0"/>
            <a:chExt cx="1258303" cy="168045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58303" cy="1680457"/>
            </a:xfrm>
            <a:custGeom>
              <a:avLst/>
              <a:gdLst/>
              <a:ahLst/>
              <a:cxnLst/>
              <a:rect l="l" t="t" r="r" b="b"/>
              <a:pathLst>
                <a:path w="1258303" h="1680457">
                  <a:moveTo>
                    <a:pt x="0" y="0"/>
                  </a:moveTo>
                  <a:lnTo>
                    <a:pt x="1258303" y="0"/>
                  </a:lnTo>
                  <a:lnTo>
                    <a:pt x="1258303" y="1680457"/>
                  </a:lnTo>
                  <a:lnTo>
                    <a:pt x="0" y="1680457"/>
                  </a:lnTo>
                  <a:close/>
                </a:path>
              </a:pathLst>
            </a:custGeom>
            <a:solidFill>
              <a:srgbClr val="E1E2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258303" cy="17185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6866336" y="-2122223"/>
            <a:ext cx="47625" cy="11722898"/>
            <a:chOff x="0" y="0"/>
            <a:chExt cx="12543" cy="308751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543" cy="3087512"/>
            </a:xfrm>
            <a:custGeom>
              <a:avLst/>
              <a:gdLst/>
              <a:ahLst/>
              <a:cxnLst/>
              <a:rect l="l" t="t" r="r" b="b"/>
              <a:pathLst>
                <a:path w="12543" h="3087512">
                  <a:moveTo>
                    <a:pt x="0" y="0"/>
                  </a:moveTo>
                  <a:lnTo>
                    <a:pt x="12543" y="0"/>
                  </a:lnTo>
                  <a:lnTo>
                    <a:pt x="12543" y="3087512"/>
                  </a:lnTo>
                  <a:lnTo>
                    <a:pt x="0" y="3087512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2543" cy="31256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706602" y="1028700"/>
            <a:ext cx="3889119" cy="564910"/>
            <a:chOff x="0" y="0"/>
            <a:chExt cx="1024295" cy="14878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24295" cy="148783"/>
            </a:xfrm>
            <a:custGeom>
              <a:avLst/>
              <a:gdLst/>
              <a:ahLst/>
              <a:cxnLst/>
              <a:rect l="l" t="t" r="r" b="b"/>
              <a:pathLst>
                <a:path w="1024295" h="148783">
                  <a:moveTo>
                    <a:pt x="0" y="0"/>
                  </a:moveTo>
                  <a:lnTo>
                    <a:pt x="1024295" y="0"/>
                  </a:lnTo>
                  <a:lnTo>
                    <a:pt x="1024295" y="148783"/>
                  </a:lnTo>
                  <a:lnTo>
                    <a:pt x="0" y="148783"/>
                  </a:lnTo>
                  <a:close/>
                </a:path>
              </a:pathLst>
            </a:custGeom>
            <a:solidFill>
              <a:srgbClr val="32487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024295" cy="1868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-1679642" y="1028700"/>
            <a:ext cx="3889119" cy="564910"/>
            <a:chOff x="0" y="0"/>
            <a:chExt cx="1024295" cy="14878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24295" cy="148783"/>
            </a:xfrm>
            <a:custGeom>
              <a:avLst/>
              <a:gdLst/>
              <a:ahLst/>
              <a:cxnLst/>
              <a:rect l="l" t="t" r="r" b="b"/>
              <a:pathLst>
                <a:path w="1024295" h="148783">
                  <a:moveTo>
                    <a:pt x="0" y="0"/>
                  </a:moveTo>
                  <a:lnTo>
                    <a:pt x="1024295" y="0"/>
                  </a:lnTo>
                  <a:lnTo>
                    <a:pt x="1024295" y="148783"/>
                  </a:lnTo>
                  <a:lnTo>
                    <a:pt x="0" y="148783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024295" cy="1868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028700" y="2627846"/>
            <a:ext cx="11722898" cy="996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35"/>
              </a:lnSpc>
            </a:pPr>
            <a:r>
              <a:rPr lang="en-US" sz="6399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Somatic Micro-Practice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95601" y="4210684"/>
            <a:ext cx="11559121" cy="4017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22644" lvl="1" indent="-361322" algn="l">
              <a:lnSpc>
                <a:spcPts val="6359"/>
              </a:lnSpc>
              <a:buFont typeface="Arial"/>
              <a:buChar char="•"/>
            </a:pPr>
            <a:r>
              <a:rPr lang="en-US" sz="3347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Key Constraint: 15 Minutes, standing only</a:t>
            </a:r>
          </a:p>
          <a:p>
            <a:pPr marL="722644" lvl="1" indent="-361322" algn="l">
              <a:lnSpc>
                <a:spcPts val="6359"/>
              </a:lnSpc>
              <a:buFont typeface="Arial"/>
              <a:buChar char="•"/>
            </a:pPr>
            <a:r>
              <a:rPr lang="en-US" sz="3347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Four Core Methods: Alexander Technique, Feldenkrais Method, Linklater Voice, and Lessac Kinesensics</a:t>
            </a:r>
          </a:p>
          <a:p>
            <a:pPr marL="722644" lvl="1" indent="-361322" algn="l">
              <a:lnSpc>
                <a:spcPts val="6359"/>
              </a:lnSpc>
              <a:buFont typeface="Arial"/>
              <a:buChar char="•"/>
            </a:pPr>
            <a:r>
              <a:rPr lang="en-US" sz="3347" strike="sngStrike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Feldenkrais Voiceworks</a:t>
            </a:r>
            <a:r>
              <a:rPr lang="en-US" sz="3347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 (due to impractical for this setting)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4 of 14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5892511" y="-958529"/>
            <a:ext cx="72677" cy="8928575"/>
            <a:chOff x="0" y="0"/>
            <a:chExt cx="19141" cy="23515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41" cy="2351559"/>
            </a:xfrm>
            <a:custGeom>
              <a:avLst/>
              <a:gdLst/>
              <a:ahLst/>
              <a:cxnLst/>
              <a:rect l="l" t="t" r="r" b="b"/>
              <a:pathLst>
                <a:path w="19141" h="2351559">
                  <a:moveTo>
                    <a:pt x="0" y="0"/>
                  </a:moveTo>
                  <a:lnTo>
                    <a:pt x="19141" y="0"/>
                  </a:lnTo>
                  <a:lnTo>
                    <a:pt x="19141" y="2351559"/>
                  </a:lnTo>
                  <a:lnTo>
                    <a:pt x="0" y="2351559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9141" cy="23896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285043" y="8494926"/>
            <a:ext cx="3889119" cy="743980"/>
            <a:chOff x="0" y="0"/>
            <a:chExt cx="1024295" cy="19594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24295" cy="195945"/>
            </a:xfrm>
            <a:custGeom>
              <a:avLst/>
              <a:gdLst/>
              <a:ahLst/>
              <a:cxnLst/>
              <a:rect l="l" t="t" r="r" b="b"/>
              <a:pathLst>
                <a:path w="1024295" h="195945">
                  <a:moveTo>
                    <a:pt x="0" y="0"/>
                  </a:moveTo>
                  <a:lnTo>
                    <a:pt x="1024295" y="0"/>
                  </a:lnTo>
                  <a:lnTo>
                    <a:pt x="1024295" y="195945"/>
                  </a:lnTo>
                  <a:lnTo>
                    <a:pt x="0" y="195945"/>
                  </a:lnTo>
                  <a:close/>
                </a:path>
              </a:pathLst>
            </a:custGeom>
            <a:solidFill>
              <a:srgbClr val="32487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24295" cy="234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898798" y="8494926"/>
            <a:ext cx="3889119" cy="743980"/>
            <a:chOff x="0" y="0"/>
            <a:chExt cx="1024295" cy="19594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24295" cy="195945"/>
            </a:xfrm>
            <a:custGeom>
              <a:avLst/>
              <a:gdLst/>
              <a:ahLst/>
              <a:cxnLst/>
              <a:rect l="l" t="t" r="r" b="b"/>
              <a:pathLst>
                <a:path w="1024295" h="195945">
                  <a:moveTo>
                    <a:pt x="0" y="0"/>
                  </a:moveTo>
                  <a:lnTo>
                    <a:pt x="1024295" y="0"/>
                  </a:lnTo>
                  <a:lnTo>
                    <a:pt x="1024295" y="195945"/>
                  </a:lnTo>
                  <a:lnTo>
                    <a:pt x="0" y="195945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024295" cy="234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464562" y="2266272"/>
            <a:ext cx="10338285" cy="968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8"/>
              </a:lnSpc>
            </a:pPr>
            <a:r>
              <a:rPr lang="en-US" sz="6200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Research Design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64562" y="3917315"/>
            <a:ext cx="9868027" cy="2309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Paradigm: Pragmatism</a:t>
            </a: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Framework: Practice-as-Research (PaR)</a:t>
            </a: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Data Collection: Mixed Methods </a:t>
            </a:r>
          </a:p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      (Google Forms + Reflective Field Journal)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5 of 14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5892511" y="-958529"/>
            <a:ext cx="72677" cy="8928575"/>
            <a:chOff x="0" y="0"/>
            <a:chExt cx="19141" cy="23515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41" cy="2351559"/>
            </a:xfrm>
            <a:custGeom>
              <a:avLst/>
              <a:gdLst/>
              <a:ahLst/>
              <a:cxnLst/>
              <a:rect l="l" t="t" r="r" b="b"/>
              <a:pathLst>
                <a:path w="19141" h="2351559">
                  <a:moveTo>
                    <a:pt x="0" y="0"/>
                  </a:moveTo>
                  <a:lnTo>
                    <a:pt x="19141" y="0"/>
                  </a:lnTo>
                  <a:lnTo>
                    <a:pt x="19141" y="2351559"/>
                  </a:lnTo>
                  <a:lnTo>
                    <a:pt x="0" y="2351559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9141" cy="23896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285043" y="8494926"/>
            <a:ext cx="3889119" cy="743980"/>
            <a:chOff x="0" y="0"/>
            <a:chExt cx="1024295" cy="19594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24295" cy="195945"/>
            </a:xfrm>
            <a:custGeom>
              <a:avLst/>
              <a:gdLst/>
              <a:ahLst/>
              <a:cxnLst/>
              <a:rect l="l" t="t" r="r" b="b"/>
              <a:pathLst>
                <a:path w="1024295" h="195945">
                  <a:moveTo>
                    <a:pt x="0" y="0"/>
                  </a:moveTo>
                  <a:lnTo>
                    <a:pt x="1024295" y="0"/>
                  </a:lnTo>
                  <a:lnTo>
                    <a:pt x="1024295" y="195945"/>
                  </a:lnTo>
                  <a:lnTo>
                    <a:pt x="0" y="195945"/>
                  </a:lnTo>
                  <a:close/>
                </a:path>
              </a:pathLst>
            </a:custGeom>
            <a:solidFill>
              <a:srgbClr val="32487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24295" cy="234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898798" y="8494926"/>
            <a:ext cx="3889119" cy="743980"/>
            <a:chOff x="0" y="0"/>
            <a:chExt cx="1024295" cy="19594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24295" cy="195945"/>
            </a:xfrm>
            <a:custGeom>
              <a:avLst/>
              <a:gdLst/>
              <a:ahLst/>
              <a:cxnLst/>
              <a:rect l="l" t="t" r="r" b="b"/>
              <a:pathLst>
                <a:path w="1024295" h="195945">
                  <a:moveTo>
                    <a:pt x="0" y="0"/>
                  </a:moveTo>
                  <a:lnTo>
                    <a:pt x="1024295" y="0"/>
                  </a:lnTo>
                  <a:lnTo>
                    <a:pt x="1024295" y="195945"/>
                  </a:lnTo>
                  <a:lnTo>
                    <a:pt x="0" y="195945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024295" cy="234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1765270" y="1726311"/>
            <a:ext cx="5551806" cy="3631572"/>
          </a:xfrm>
          <a:custGeom>
            <a:avLst/>
            <a:gdLst/>
            <a:ahLst/>
            <a:cxnLst/>
            <a:rect l="l" t="t" r="r" b="b"/>
            <a:pathLst>
              <a:path w="5551806" h="3631572">
                <a:moveTo>
                  <a:pt x="0" y="0"/>
                </a:moveTo>
                <a:lnTo>
                  <a:pt x="5551805" y="0"/>
                </a:lnTo>
                <a:lnTo>
                  <a:pt x="5551805" y="3631572"/>
                </a:lnTo>
                <a:lnTo>
                  <a:pt x="0" y="363157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1464562" y="2266272"/>
            <a:ext cx="10338285" cy="968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8"/>
              </a:lnSpc>
            </a:pPr>
            <a:r>
              <a:rPr lang="en-US" sz="6200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Insider Research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64562" y="3917315"/>
            <a:ext cx="9868027" cy="1747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Managing Insider Bias &amp; Power Dynamics</a:t>
            </a: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Anonymous Participant Codes</a:t>
            </a: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Committee Gatekeepers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6 of 14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072704" y="5560060"/>
            <a:ext cx="6936937" cy="758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Figure 1a. The “duck-rabbit” illusion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(source: Nelson, 2022)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/>
          <p:nvPr/>
        </p:nvGraphicFramePr>
        <p:xfrm>
          <a:off x="9056104" y="2819969"/>
          <a:ext cx="3771900" cy="5157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800600" imgH="6184900" progId="Excel.Sheet.12">
                  <p:embed/>
                </p:oleObj>
              </mc:Choice>
              <mc:Fallback>
                <p:oleObj name="Worksheet" r:id="rId2" imgW="4800600" imgH="61849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056104" y="2819969"/>
                        <a:ext cx="3771900" cy="51577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3"/>
          <p:cNvGraphicFramePr/>
          <p:nvPr/>
        </p:nvGraphicFramePr>
        <p:xfrm>
          <a:off x="13936838" y="2819969"/>
          <a:ext cx="3771900" cy="6386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4" imgW="5041900" imgH="7658100" progId="Excel.Sheet.12">
                  <p:embed/>
                </p:oleObj>
              </mc:Choice>
              <mc:Fallback>
                <p:oleObj name="Worksheet" r:id="rId4" imgW="5041900" imgH="76581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3936838" y="2819969"/>
                        <a:ext cx="3771900" cy="6386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4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7 of 14</a:t>
            </a:r>
          </a:p>
        </p:txBody>
      </p:sp>
      <p:sp>
        <p:nvSpPr>
          <p:cNvPr id="5" name="Freeform 5"/>
          <p:cNvSpPr/>
          <p:nvPr/>
        </p:nvSpPr>
        <p:spPr>
          <a:xfrm>
            <a:off x="1028700" y="2819969"/>
            <a:ext cx="7189645" cy="3594822"/>
          </a:xfrm>
          <a:custGeom>
            <a:avLst/>
            <a:gdLst/>
            <a:ahLst/>
            <a:cxnLst/>
            <a:rect l="l" t="t" r="r" b="b"/>
            <a:pathLst>
              <a:path w="7189645" h="3594822">
                <a:moveTo>
                  <a:pt x="0" y="0"/>
                </a:moveTo>
                <a:lnTo>
                  <a:pt x="7189645" y="0"/>
                </a:lnTo>
                <a:lnTo>
                  <a:pt x="7189645" y="3594822"/>
                </a:lnTo>
                <a:lnTo>
                  <a:pt x="0" y="359482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2081542" y="7473068"/>
            <a:ext cx="5083961" cy="317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32"/>
              </a:lnSpc>
              <a:spcBef>
                <a:spcPct val="0"/>
              </a:spcBef>
            </a:pPr>
            <a:r>
              <a:rPr lang="en-US" sz="188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Figure 2. Participants’ typical day activities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904290" y="7482593"/>
            <a:ext cx="3535710" cy="762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86"/>
              </a:lnSpc>
              <a:spcBef>
                <a:spcPct val="0"/>
              </a:spcBef>
            </a:pPr>
            <a:r>
              <a:rPr lang="en-US" sz="149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Table 1b. Perceived tension locations </a:t>
            </a:r>
          </a:p>
          <a:p>
            <a:pPr algn="ctr">
              <a:lnSpc>
                <a:spcPts val="2086"/>
              </a:lnSpc>
              <a:spcBef>
                <a:spcPct val="0"/>
              </a:spcBef>
            </a:pPr>
            <a:r>
              <a:rPr lang="en-US" sz="149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based on pre-session survey </a:t>
            </a:r>
          </a:p>
          <a:p>
            <a:pPr algn="ctr">
              <a:lnSpc>
                <a:spcPts val="2086"/>
              </a:lnSpc>
              <a:spcBef>
                <a:spcPct val="0"/>
              </a:spcBef>
            </a:pPr>
            <a:r>
              <a:rPr lang="en-US" sz="149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from session 1 to 10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551918" y="7482593"/>
            <a:ext cx="4780274" cy="540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Table 1a. Common perceived tension locations </a:t>
            </a:r>
          </a:p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based on pre-study survey</a:t>
            </a:r>
          </a:p>
        </p:txBody>
      </p:sp>
      <p:grpSp>
        <p:nvGrpSpPr>
          <p:cNvPr id="9" name="Group 9"/>
          <p:cNvGrpSpPr/>
          <p:nvPr/>
        </p:nvGrpSpPr>
        <p:grpSpPr>
          <a:xfrm rot="-5400000">
            <a:off x="2890734" y="-256830"/>
            <a:ext cx="48000" cy="3772068"/>
            <a:chOff x="0" y="0"/>
            <a:chExt cx="12642" cy="993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642" cy="993466"/>
            </a:xfrm>
            <a:custGeom>
              <a:avLst/>
              <a:gdLst/>
              <a:ahLst/>
              <a:cxnLst/>
              <a:rect l="l" t="t" r="r" b="b"/>
              <a:pathLst>
                <a:path w="12642" h="993466">
                  <a:moveTo>
                    <a:pt x="0" y="0"/>
                  </a:moveTo>
                  <a:lnTo>
                    <a:pt x="12642" y="0"/>
                  </a:lnTo>
                  <a:lnTo>
                    <a:pt x="12642" y="993466"/>
                  </a:lnTo>
                  <a:lnTo>
                    <a:pt x="0" y="993466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2642" cy="1031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576424"/>
            <a:ext cx="4114058" cy="866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55"/>
              </a:lnSpc>
            </a:pPr>
            <a:r>
              <a:rPr lang="en-US" sz="5609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Findings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5673225"/>
            <a:ext cx="7061234" cy="3889196"/>
          </a:xfrm>
          <a:custGeom>
            <a:avLst/>
            <a:gdLst/>
            <a:ahLst/>
            <a:cxnLst/>
            <a:rect l="l" t="t" r="r" b="b"/>
            <a:pathLst>
              <a:path w="7061234" h="3889196">
                <a:moveTo>
                  <a:pt x="0" y="0"/>
                </a:moveTo>
                <a:lnTo>
                  <a:pt x="7061234" y="0"/>
                </a:lnTo>
                <a:lnTo>
                  <a:pt x="7061234" y="3889195"/>
                </a:lnTo>
                <a:lnTo>
                  <a:pt x="0" y="388919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8800487" y="5605535"/>
            <a:ext cx="7184132" cy="3956885"/>
          </a:xfrm>
          <a:custGeom>
            <a:avLst/>
            <a:gdLst/>
            <a:ahLst/>
            <a:cxnLst/>
            <a:rect l="l" t="t" r="r" b="b"/>
            <a:pathLst>
              <a:path w="7184132" h="3956885">
                <a:moveTo>
                  <a:pt x="0" y="0"/>
                </a:moveTo>
                <a:lnTo>
                  <a:pt x="7184132" y="0"/>
                </a:lnTo>
                <a:lnTo>
                  <a:pt x="7184132" y="3956885"/>
                </a:lnTo>
                <a:lnTo>
                  <a:pt x="0" y="395688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5379554" y="444600"/>
            <a:ext cx="10605065" cy="4582953"/>
          </a:xfrm>
          <a:custGeom>
            <a:avLst/>
            <a:gdLst/>
            <a:ahLst/>
            <a:cxnLst/>
            <a:rect l="l" t="t" r="r" b="b"/>
            <a:pathLst>
              <a:path w="10605065" h="4582953">
                <a:moveTo>
                  <a:pt x="0" y="0"/>
                </a:moveTo>
                <a:lnTo>
                  <a:pt x="10605065" y="0"/>
                </a:lnTo>
                <a:lnTo>
                  <a:pt x="10605065" y="4582953"/>
                </a:lnTo>
                <a:lnTo>
                  <a:pt x="0" y="458295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8 of 14</a:t>
            </a:r>
          </a:p>
        </p:txBody>
      </p:sp>
      <p:grpSp>
        <p:nvGrpSpPr>
          <p:cNvPr id="6" name="Group 6"/>
          <p:cNvGrpSpPr/>
          <p:nvPr/>
        </p:nvGrpSpPr>
        <p:grpSpPr>
          <a:xfrm rot="-5400000">
            <a:off x="2890734" y="-256830"/>
            <a:ext cx="48000" cy="3772068"/>
            <a:chOff x="0" y="0"/>
            <a:chExt cx="12642" cy="99346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642" cy="993466"/>
            </a:xfrm>
            <a:custGeom>
              <a:avLst/>
              <a:gdLst/>
              <a:ahLst/>
              <a:cxnLst/>
              <a:rect l="l" t="t" r="r" b="b"/>
              <a:pathLst>
                <a:path w="12642" h="993466">
                  <a:moveTo>
                    <a:pt x="0" y="0"/>
                  </a:moveTo>
                  <a:lnTo>
                    <a:pt x="12642" y="0"/>
                  </a:lnTo>
                  <a:lnTo>
                    <a:pt x="12642" y="993466"/>
                  </a:lnTo>
                  <a:lnTo>
                    <a:pt x="0" y="993466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2642" cy="1031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28700" y="576424"/>
            <a:ext cx="4114058" cy="866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55"/>
              </a:lnSpc>
            </a:pPr>
            <a:r>
              <a:rPr lang="en-US" sz="5609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Findings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2890734" y="-256830"/>
            <a:ext cx="48000" cy="3772068"/>
            <a:chOff x="0" y="0"/>
            <a:chExt cx="12642" cy="993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642" cy="993466"/>
            </a:xfrm>
            <a:custGeom>
              <a:avLst/>
              <a:gdLst/>
              <a:ahLst/>
              <a:cxnLst/>
              <a:rect l="l" t="t" r="r" b="b"/>
              <a:pathLst>
                <a:path w="12642" h="993466">
                  <a:moveTo>
                    <a:pt x="0" y="0"/>
                  </a:moveTo>
                  <a:lnTo>
                    <a:pt x="12642" y="0"/>
                  </a:lnTo>
                  <a:lnTo>
                    <a:pt x="12642" y="993466"/>
                  </a:lnTo>
                  <a:lnTo>
                    <a:pt x="0" y="993466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2642" cy="1031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5713477" y="595474"/>
            <a:ext cx="11212140" cy="3035411"/>
          </a:xfrm>
          <a:custGeom>
            <a:avLst/>
            <a:gdLst/>
            <a:ahLst/>
            <a:cxnLst/>
            <a:rect l="l" t="t" r="r" b="b"/>
            <a:pathLst>
              <a:path w="11212140" h="3035411">
                <a:moveTo>
                  <a:pt x="0" y="0"/>
                </a:moveTo>
                <a:lnTo>
                  <a:pt x="11212140" y="0"/>
                </a:lnTo>
                <a:lnTo>
                  <a:pt x="11212140" y="3035411"/>
                </a:lnTo>
                <a:lnTo>
                  <a:pt x="0" y="30354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5710256" y="4408984"/>
            <a:ext cx="11215360" cy="3699763"/>
          </a:xfrm>
          <a:custGeom>
            <a:avLst/>
            <a:gdLst/>
            <a:ahLst/>
            <a:cxnLst/>
            <a:rect l="l" t="t" r="r" b="b"/>
            <a:pathLst>
              <a:path w="11215360" h="3699763">
                <a:moveTo>
                  <a:pt x="0" y="0"/>
                </a:moveTo>
                <a:lnTo>
                  <a:pt x="11215361" y="0"/>
                </a:lnTo>
                <a:lnTo>
                  <a:pt x="11215361" y="3699763"/>
                </a:lnTo>
                <a:lnTo>
                  <a:pt x="0" y="36997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9 of 14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576424"/>
            <a:ext cx="4114058" cy="866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55"/>
              </a:lnSpc>
            </a:pPr>
            <a:r>
              <a:rPr lang="en-US" sz="5609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Findings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65927" y="2435440"/>
            <a:ext cx="5316795" cy="5765201"/>
          </a:xfrm>
          <a:custGeom>
            <a:avLst/>
            <a:gdLst/>
            <a:ahLst/>
            <a:cxnLst/>
            <a:rect l="l" t="t" r="r" b="b"/>
            <a:pathLst>
              <a:path w="5316795" h="5765201">
                <a:moveTo>
                  <a:pt x="0" y="0"/>
                </a:moveTo>
                <a:lnTo>
                  <a:pt x="5316795" y="0"/>
                </a:lnTo>
                <a:lnTo>
                  <a:pt x="5316795" y="5765201"/>
                </a:lnTo>
                <a:lnTo>
                  <a:pt x="0" y="57652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296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028700" y="2435440"/>
            <a:ext cx="9762296" cy="5765201"/>
          </a:xfrm>
          <a:custGeom>
            <a:avLst/>
            <a:gdLst/>
            <a:ahLst/>
            <a:cxnLst/>
            <a:rect l="l" t="t" r="r" b="b"/>
            <a:pathLst>
              <a:path w="9762296" h="5765201">
                <a:moveTo>
                  <a:pt x="0" y="0"/>
                </a:moveTo>
                <a:lnTo>
                  <a:pt x="9762296" y="0"/>
                </a:lnTo>
                <a:lnTo>
                  <a:pt x="9762296" y="5765201"/>
                </a:lnTo>
                <a:lnTo>
                  <a:pt x="0" y="57652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10 of 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6447" y="8496050"/>
            <a:ext cx="8367564" cy="762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86"/>
              </a:lnSpc>
              <a:spcBef>
                <a:spcPct val="0"/>
              </a:spcBef>
            </a:pPr>
            <a:r>
              <a:rPr lang="en-US" sz="149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Figure 4a. Documentation of the choir performing Linklater’s  forward bend roll exercise </a:t>
            </a:r>
          </a:p>
          <a:p>
            <a:pPr algn="ctr">
              <a:lnSpc>
                <a:spcPts val="2086"/>
              </a:lnSpc>
              <a:spcBef>
                <a:spcPct val="0"/>
              </a:spcBef>
            </a:pPr>
            <a:r>
              <a:rPr lang="en-US" sz="149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(source: Documentation of Session #9)</a:t>
            </a:r>
          </a:p>
          <a:p>
            <a:pPr algn="ctr">
              <a:lnSpc>
                <a:spcPts val="2086"/>
              </a:lnSpc>
              <a:spcBef>
                <a:spcPct val="0"/>
              </a:spcBef>
            </a:pPr>
            <a:endParaRPr lang="en-US" sz="1490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1498058" y="8496050"/>
            <a:ext cx="5384664" cy="1019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86"/>
              </a:lnSpc>
              <a:spcBef>
                <a:spcPct val="0"/>
              </a:spcBef>
            </a:pPr>
            <a:r>
              <a:rPr lang="en-US" sz="149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Figure 4b. Modified seated-version of the Linklater’s forward bend roll </a:t>
            </a:r>
          </a:p>
          <a:p>
            <a:pPr algn="ctr">
              <a:lnSpc>
                <a:spcPts val="2086"/>
              </a:lnSpc>
              <a:spcBef>
                <a:spcPct val="0"/>
              </a:spcBef>
            </a:pPr>
            <a:r>
              <a:rPr lang="en-US" sz="149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(Source: Documentation Session #3)</a:t>
            </a:r>
          </a:p>
          <a:p>
            <a:pPr algn="ctr">
              <a:lnSpc>
                <a:spcPts val="2086"/>
              </a:lnSpc>
              <a:spcBef>
                <a:spcPct val="0"/>
              </a:spcBef>
            </a:pPr>
            <a:endParaRPr lang="en-US" sz="1490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grpSp>
        <p:nvGrpSpPr>
          <p:cNvPr id="7" name="Group 7"/>
          <p:cNvGrpSpPr/>
          <p:nvPr/>
        </p:nvGrpSpPr>
        <p:grpSpPr>
          <a:xfrm rot="-5400000">
            <a:off x="8966347" y="-5967983"/>
            <a:ext cx="47625" cy="15922919"/>
            <a:chOff x="0" y="0"/>
            <a:chExt cx="16745" cy="559863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745" cy="5598630"/>
            </a:xfrm>
            <a:custGeom>
              <a:avLst/>
              <a:gdLst/>
              <a:ahLst/>
              <a:cxnLst/>
              <a:rect l="l" t="t" r="r" b="b"/>
              <a:pathLst>
                <a:path w="16745" h="5598630">
                  <a:moveTo>
                    <a:pt x="0" y="0"/>
                  </a:moveTo>
                  <a:lnTo>
                    <a:pt x="16745" y="0"/>
                  </a:lnTo>
                  <a:lnTo>
                    <a:pt x="16745" y="5598630"/>
                  </a:lnTo>
                  <a:lnTo>
                    <a:pt x="0" y="5598630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6745" cy="56367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28700" y="942791"/>
            <a:ext cx="7801300" cy="883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3"/>
              </a:lnSpc>
            </a:pPr>
            <a:r>
              <a:rPr lang="en-US" sz="5704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Pedagogical Agility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29161" y="753061"/>
            <a:ext cx="5453561" cy="1073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769"/>
              </a:lnSpc>
            </a:pPr>
            <a:r>
              <a:rPr lang="en-US" sz="1977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“Being, Doing, Thinking”. </a:t>
            </a:r>
          </a:p>
          <a:p>
            <a:pPr algn="r">
              <a:lnSpc>
                <a:spcPts val="2769"/>
              </a:lnSpc>
            </a:pPr>
            <a:r>
              <a:rPr lang="en-US" sz="1977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Accommodating injuries, vocal and repertoire needs, and bridging cultural gaps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8966347" y="-5967983"/>
            <a:ext cx="47625" cy="15922919"/>
            <a:chOff x="0" y="0"/>
            <a:chExt cx="16745" cy="55986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745" cy="5598630"/>
            </a:xfrm>
            <a:custGeom>
              <a:avLst/>
              <a:gdLst/>
              <a:ahLst/>
              <a:cxnLst/>
              <a:rect l="l" t="t" r="r" b="b"/>
              <a:pathLst>
                <a:path w="16745" h="5598630">
                  <a:moveTo>
                    <a:pt x="0" y="0"/>
                  </a:moveTo>
                  <a:lnTo>
                    <a:pt x="16745" y="0"/>
                  </a:lnTo>
                  <a:lnTo>
                    <a:pt x="16745" y="5598630"/>
                  </a:lnTo>
                  <a:lnTo>
                    <a:pt x="0" y="5598630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6745" cy="56367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28700" y="2365973"/>
            <a:ext cx="11337752" cy="6245194"/>
          </a:xfrm>
          <a:custGeom>
            <a:avLst/>
            <a:gdLst/>
            <a:ahLst/>
            <a:cxnLst/>
            <a:rect l="l" t="t" r="r" b="b"/>
            <a:pathLst>
              <a:path w="11337752" h="6245194">
                <a:moveTo>
                  <a:pt x="0" y="0"/>
                </a:moveTo>
                <a:lnTo>
                  <a:pt x="11337752" y="0"/>
                </a:lnTo>
                <a:lnTo>
                  <a:pt x="11337752" y="6245194"/>
                </a:lnTo>
                <a:lnTo>
                  <a:pt x="0" y="62451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11 of 14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942791"/>
            <a:ext cx="7801300" cy="883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3"/>
              </a:lnSpc>
            </a:pPr>
            <a:r>
              <a:rPr lang="en-US" sz="5704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Pedagogical Agility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429161" y="753061"/>
            <a:ext cx="5453561" cy="1073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769"/>
              </a:lnSpc>
            </a:pPr>
            <a:r>
              <a:rPr lang="en-US" sz="1977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“Being, Doing, Thinking”. </a:t>
            </a:r>
          </a:p>
          <a:p>
            <a:pPr algn="r">
              <a:lnSpc>
                <a:spcPts val="2769"/>
              </a:lnSpc>
            </a:pPr>
            <a:r>
              <a:rPr lang="en-US" sz="1977">
                <a:solidFill>
                  <a:srgbClr val="34363A"/>
                </a:solidFill>
                <a:latin typeface="Agrandir"/>
                <a:ea typeface="Agrandir"/>
                <a:cs typeface="Agrandir"/>
                <a:sym typeface="Agrandir"/>
              </a:rPr>
              <a:t>Accommodating injuries, vocal and repertoire needs, and bridging cultural gaps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2826038" y="6395236"/>
            <a:ext cx="4056685" cy="2215930"/>
            <a:chOff x="0" y="0"/>
            <a:chExt cx="5408913" cy="2954574"/>
          </a:xfrm>
        </p:grpSpPr>
        <p:sp>
          <p:nvSpPr>
            <p:cNvPr id="10" name="TextBox 10"/>
            <p:cNvSpPr txBox="1"/>
            <p:nvPr/>
          </p:nvSpPr>
          <p:spPr>
            <a:xfrm>
              <a:off x="0" y="764882"/>
              <a:ext cx="5408913" cy="21896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Figure 5. Documentation photo of ‘</a:t>
              </a:r>
              <a:r>
                <a:rPr lang="en-US" sz="2000" i="1">
                  <a:solidFill>
                    <a:srgbClr val="000000"/>
                  </a:solidFill>
                  <a:latin typeface="Open Sauce Italics"/>
                  <a:ea typeface="Open Sauce Italics"/>
                  <a:cs typeface="Open Sauce Italics"/>
                  <a:sym typeface="Open Sauce Italics"/>
                </a:rPr>
                <a:t>Ondel-ondel</a:t>
              </a:r>
              <a:r>
                <a:rPr lang="en-US" sz="200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’ Torso Twist movement </a:t>
              </a: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(Source: Documentation of Session #7)</a:t>
              </a:r>
            </a:p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 lang="en-US" sz="14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65306" y="-38100"/>
              <a:ext cx="5078301" cy="5690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96"/>
                </a:lnSpc>
                <a:spcBef>
                  <a:spcPct val="0"/>
                </a:spcBef>
              </a:pPr>
              <a:r>
                <a:rPr lang="en-US" sz="2640" b="1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Adapting Local Culture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51176" y="2517890"/>
            <a:ext cx="6522666" cy="5251219"/>
            <a:chOff x="0" y="0"/>
            <a:chExt cx="8696888" cy="70016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696888" cy="6099901"/>
            </a:xfrm>
            <a:custGeom>
              <a:avLst/>
              <a:gdLst/>
              <a:ahLst/>
              <a:cxnLst/>
              <a:rect l="l" t="t" r="r" b="b"/>
              <a:pathLst>
                <a:path w="8696888" h="6099901">
                  <a:moveTo>
                    <a:pt x="0" y="0"/>
                  </a:moveTo>
                  <a:lnTo>
                    <a:pt x="8696888" y="0"/>
                  </a:lnTo>
                  <a:lnTo>
                    <a:pt x="8696888" y="6099901"/>
                  </a:lnTo>
                  <a:lnTo>
                    <a:pt x="0" y="60999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09374" y="6309001"/>
              <a:ext cx="6078140" cy="6926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32"/>
                </a:lnSpc>
                <a:spcBef>
                  <a:spcPct val="0"/>
                </a:spcBef>
              </a:pPr>
              <a:r>
                <a:rPr lang="en-US" sz="1522" b="1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Table 3a. Thematic grouping of qualitative feedback of “immediate changes”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9771580" y="1991508"/>
            <a:ext cx="7130871" cy="5203640"/>
          </a:xfrm>
          <a:custGeom>
            <a:avLst/>
            <a:gdLst/>
            <a:ahLst/>
            <a:cxnLst/>
            <a:rect l="l" t="t" r="r" b="b"/>
            <a:pathLst>
              <a:path w="7130871" h="5203640">
                <a:moveTo>
                  <a:pt x="0" y="0"/>
                </a:moveTo>
                <a:lnTo>
                  <a:pt x="7130871" y="0"/>
                </a:lnTo>
                <a:lnTo>
                  <a:pt x="7130871" y="5203640"/>
                </a:lnTo>
                <a:lnTo>
                  <a:pt x="0" y="52036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832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12 of 14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65724" y="7384937"/>
            <a:ext cx="3342583" cy="5192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Table 3b. Thematic grouping for “Exercise Favoritism”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028700" y="947554"/>
            <a:ext cx="15922919" cy="1069735"/>
            <a:chOff x="0" y="-19049"/>
            <a:chExt cx="21230559" cy="1426313"/>
          </a:xfrm>
        </p:grpSpPr>
        <p:grpSp>
          <p:nvGrpSpPr>
            <p:cNvPr id="9" name="Group 9"/>
            <p:cNvGrpSpPr/>
            <p:nvPr/>
          </p:nvGrpSpPr>
          <p:grpSpPr>
            <a:xfrm rot="-5400000">
              <a:off x="10583530" y="-9239766"/>
              <a:ext cx="63500" cy="21230559"/>
              <a:chOff x="0" y="0"/>
              <a:chExt cx="16745" cy="559863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6745" cy="5598630"/>
              </a:xfrm>
              <a:custGeom>
                <a:avLst/>
                <a:gdLst/>
                <a:ahLst/>
                <a:cxnLst/>
                <a:rect l="l" t="t" r="r" b="b"/>
                <a:pathLst>
                  <a:path w="16745" h="5598630">
                    <a:moveTo>
                      <a:pt x="0" y="0"/>
                    </a:moveTo>
                    <a:lnTo>
                      <a:pt x="16745" y="0"/>
                    </a:lnTo>
                    <a:lnTo>
                      <a:pt x="16745" y="5598630"/>
                    </a:lnTo>
                    <a:lnTo>
                      <a:pt x="0" y="5598630"/>
                    </a:lnTo>
                    <a:close/>
                  </a:path>
                </a:pathLst>
              </a:custGeom>
              <a:solidFill>
                <a:srgbClr val="99B7A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16745" cy="563673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0" y="-19049"/>
              <a:ext cx="11947304" cy="12140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073"/>
                </a:lnSpc>
              </a:pPr>
              <a:r>
                <a:rPr lang="en-US" sz="5704" dirty="0">
                  <a:solidFill>
                    <a:srgbClr val="324879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Impact of the Exercises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8966347" y="-5967983"/>
            <a:ext cx="47625" cy="15922919"/>
            <a:chOff x="0" y="0"/>
            <a:chExt cx="16745" cy="55986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745" cy="5598630"/>
            </a:xfrm>
            <a:custGeom>
              <a:avLst/>
              <a:gdLst/>
              <a:ahLst/>
              <a:cxnLst/>
              <a:rect l="l" t="t" r="r" b="b"/>
              <a:pathLst>
                <a:path w="16745" h="5598630">
                  <a:moveTo>
                    <a:pt x="0" y="0"/>
                  </a:moveTo>
                  <a:lnTo>
                    <a:pt x="16745" y="0"/>
                  </a:lnTo>
                  <a:lnTo>
                    <a:pt x="16745" y="5598630"/>
                  </a:lnTo>
                  <a:lnTo>
                    <a:pt x="0" y="5598630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6745" cy="56367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461536" y="2630984"/>
            <a:ext cx="7490084" cy="5322270"/>
            <a:chOff x="0" y="0"/>
            <a:chExt cx="589804" cy="4191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89804" cy="419100"/>
            </a:xfrm>
            <a:custGeom>
              <a:avLst/>
              <a:gdLst/>
              <a:ahLst/>
              <a:cxnLst/>
              <a:rect l="l" t="t" r="r" b="b"/>
              <a:pathLst>
                <a:path w="589804" h="419100">
                  <a:moveTo>
                    <a:pt x="20188" y="0"/>
                  </a:moveTo>
                  <a:lnTo>
                    <a:pt x="569616" y="0"/>
                  </a:lnTo>
                  <a:cubicBezTo>
                    <a:pt x="574970" y="0"/>
                    <a:pt x="580105" y="2127"/>
                    <a:pt x="583891" y="5913"/>
                  </a:cubicBezTo>
                  <a:cubicBezTo>
                    <a:pt x="587677" y="9699"/>
                    <a:pt x="589804" y="14834"/>
                    <a:pt x="589804" y="20188"/>
                  </a:cubicBezTo>
                  <a:lnTo>
                    <a:pt x="589804" y="398912"/>
                  </a:lnTo>
                  <a:cubicBezTo>
                    <a:pt x="589804" y="404266"/>
                    <a:pt x="587677" y="409401"/>
                    <a:pt x="583891" y="413187"/>
                  </a:cubicBezTo>
                  <a:cubicBezTo>
                    <a:pt x="580105" y="416973"/>
                    <a:pt x="574970" y="419100"/>
                    <a:pt x="569616" y="419100"/>
                  </a:cubicBezTo>
                  <a:lnTo>
                    <a:pt x="20188" y="419100"/>
                  </a:lnTo>
                  <a:cubicBezTo>
                    <a:pt x="14834" y="419100"/>
                    <a:pt x="9699" y="416973"/>
                    <a:pt x="5913" y="413187"/>
                  </a:cubicBezTo>
                  <a:cubicBezTo>
                    <a:pt x="2127" y="409401"/>
                    <a:pt x="0" y="404266"/>
                    <a:pt x="0" y="398912"/>
                  </a:cubicBezTo>
                  <a:lnTo>
                    <a:pt x="0" y="20188"/>
                  </a:lnTo>
                  <a:cubicBezTo>
                    <a:pt x="0" y="14834"/>
                    <a:pt x="2127" y="9699"/>
                    <a:pt x="5913" y="5913"/>
                  </a:cubicBezTo>
                  <a:cubicBezTo>
                    <a:pt x="9699" y="2127"/>
                    <a:pt x="14834" y="0"/>
                    <a:pt x="20188" y="0"/>
                  </a:cubicBez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589804" cy="466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13 of 14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1121129"/>
            <a:ext cx="15922919" cy="604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4"/>
              </a:lnSpc>
            </a:pPr>
            <a:r>
              <a:rPr lang="en-US" sz="3922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Pragmatic Viability, Future Applications, Anomalies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76291" y="2623500"/>
            <a:ext cx="7037696" cy="947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57"/>
              </a:lnSpc>
              <a:spcBef>
                <a:spcPct val="0"/>
              </a:spcBef>
            </a:pPr>
            <a:r>
              <a:rPr lang="en-US" sz="182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From the 38 participants who submitted the post-study survey, 27 of them stated that the time allocation for these exercises was “Just right”.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76291" y="4368258"/>
            <a:ext cx="6931620" cy="3584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97"/>
              </a:lnSpc>
              <a:spcBef>
                <a:spcPct val="0"/>
              </a:spcBef>
            </a:pPr>
            <a:r>
              <a:rPr lang="en-US" sz="156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“</a:t>
            </a:r>
            <a:r>
              <a:rPr lang="en-US" sz="1569" i="1">
                <a:solidFill>
                  <a:srgbClr val="00000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Yes, please keep the somatic exercise as a permanent part of the rehearsals</a:t>
            </a:r>
            <a:r>
              <a:rPr lang="en-US" sz="156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”, Participant #2</a:t>
            </a:r>
          </a:p>
          <a:p>
            <a:pPr algn="ctr">
              <a:lnSpc>
                <a:spcPts val="2197"/>
              </a:lnSpc>
              <a:spcBef>
                <a:spcPct val="0"/>
              </a:spcBef>
            </a:pPr>
            <a:endParaRPr lang="en-US" sz="156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ctr">
              <a:lnSpc>
                <a:spcPts val="2197"/>
              </a:lnSpc>
              <a:spcBef>
                <a:spcPct val="0"/>
              </a:spcBef>
            </a:pPr>
            <a:r>
              <a:rPr lang="en-US" sz="1569" i="1">
                <a:solidFill>
                  <a:srgbClr val="00000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“This somatic training needs to be maintained and made a "culture" for all choirs because it is so beneficial. If necessary, special training should be provided to discuss and explore it, training coaches so they are confident and accustomed to it.”</a:t>
            </a:r>
            <a:r>
              <a:rPr lang="en-US" sz="156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, Participant #14</a:t>
            </a:r>
          </a:p>
          <a:p>
            <a:pPr algn="ctr">
              <a:lnSpc>
                <a:spcPts val="2197"/>
              </a:lnSpc>
              <a:spcBef>
                <a:spcPct val="0"/>
              </a:spcBef>
            </a:pPr>
            <a:endParaRPr lang="en-US" sz="156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ctr">
              <a:lnSpc>
                <a:spcPts val="2197"/>
              </a:lnSpc>
              <a:spcBef>
                <a:spcPct val="0"/>
              </a:spcBef>
            </a:pPr>
            <a:r>
              <a:rPr lang="en-US" sz="156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“</a:t>
            </a:r>
            <a:r>
              <a:rPr lang="en-US" sz="1569" i="1">
                <a:solidFill>
                  <a:srgbClr val="00000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I believe somatic training is essential for continued practice, as it's proven to produce a strong, cohesive sound. It should be taught to various choir groups to achieve similar results, similar to those achieved by our choir</a:t>
            </a:r>
            <a:r>
              <a:rPr lang="en-US" sz="156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”, Participant #5</a:t>
            </a:r>
          </a:p>
          <a:p>
            <a:pPr algn="ctr">
              <a:lnSpc>
                <a:spcPts val="2197"/>
              </a:lnSpc>
              <a:spcBef>
                <a:spcPct val="0"/>
              </a:spcBef>
            </a:pPr>
            <a:endParaRPr lang="en-US" sz="156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942310" y="3000491"/>
            <a:ext cx="6528536" cy="4247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1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2601"/>
              </a:lnSpc>
              <a:spcBef>
                <a:spcPct val="0"/>
              </a:spcBef>
            </a:pPr>
            <a:r>
              <a:rPr lang="en-US" sz="185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"</a:t>
            </a:r>
            <a:r>
              <a:rPr lang="en-US" sz="1858" i="1">
                <a:solidFill>
                  <a:srgbClr val="00000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Yg bagian menggantung kepala makin ke bawah, agak pusing" (The part where the head hangs further down makes me a bit dizzy)</a:t>
            </a:r>
            <a:r>
              <a:rPr lang="en-US" sz="185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, Participant #20 (19/7)</a:t>
            </a:r>
          </a:p>
          <a:p>
            <a:pPr algn="ctr">
              <a:lnSpc>
                <a:spcPts val="2601"/>
              </a:lnSpc>
              <a:spcBef>
                <a:spcPct val="0"/>
              </a:spcBef>
            </a:pPr>
            <a:endParaRPr lang="en-US" sz="1858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ctr">
              <a:lnSpc>
                <a:spcPts val="2601"/>
              </a:lnSpc>
              <a:spcBef>
                <a:spcPct val="0"/>
              </a:spcBef>
            </a:pPr>
            <a:r>
              <a:rPr lang="en-US" sz="185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"</a:t>
            </a:r>
            <a:r>
              <a:rPr lang="en-US" sz="1858" i="1">
                <a:solidFill>
                  <a:srgbClr val="00000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Bowing down triggered migraine more</a:t>
            </a:r>
            <a:r>
              <a:rPr lang="en-US" sz="185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", Participant #12 (19/7)</a:t>
            </a:r>
          </a:p>
          <a:p>
            <a:pPr algn="ctr">
              <a:lnSpc>
                <a:spcPts val="2601"/>
              </a:lnSpc>
              <a:spcBef>
                <a:spcPct val="0"/>
              </a:spcBef>
            </a:pPr>
            <a:endParaRPr lang="en-US" sz="1858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ctr">
              <a:lnSpc>
                <a:spcPts val="2601"/>
              </a:lnSpc>
              <a:spcBef>
                <a:spcPct val="0"/>
              </a:spcBef>
            </a:pPr>
            <a:r>
              <a:rPr lang="en-US" sz="185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"</a:t>
            </a:r>
            <a:r>
              <a:rPr lang="en-US" sz="1858" i="1">
                <a:solidFill>
                  <a:srgbClr val="00000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Menunduk, waktu kembali tegak goyang, ga langsung stabil" (Bending down, when returning to standing upright, I sway and am not immediately stable)</a:t>
            </a:r>
            <a:r>
              <a:rPr lang="en-US" sz="185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, Participant #28 (14/8)</a:t>
            </a:r>
          </a:p>
          <a:p>
            <a:pPr algn="ctr">
              <a:lnSpc>
                <a:spcPts val="2601"/>
              </a:lnSpc>
              <a:spcBef>
                <a:spcPct val="0"/>
              </a:spcBef>
            </a:pPr>
            <a:endParaRPr lang="en-US" sz="1858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7372">
            <a:off x="2455680" y="-1585166"/>
            <a:ext cx="11927045" cy="6323367"/>
          </a:xfrm>
          <a:custGeom>
            <a:avLst/>
            <a:gdLst/>
            <a:ahLst/>
            <a:cxnLst/>
            <a:rect l="l" t="t" r="r" b="b"/>
            <a:pathLst>
              <a:path w="11927045" h="6323367">
                <a:moveTo>
                  <a:pt x="0" y="231433"/>
                </a:moveTo>
                <a:lnTo>
                  <a:pt x="11807642" y="0"/>
                </a:lnTo>
                <a:lnTo>
                  <a:pt x="11927046" y="6091934"/>
                </a:lnTo>
                <a:lnTo>
                  <a:pt x="119404" y="6323367"/>
                </a:lnTo>
                <a:lnTo>
                  <a:pt x="0" y="231433"/>
                </a:lnTo>
                <a:close/>
              </a:path>
            </a:pathLst>
          </a:custGeom>
          <a:blipFill>
            <a:blip r:embed="rId2"/>
            <a:stretch>
              <a:fillRect l="-808" r="-1100" b="-2814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6211539" y="9363983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898989"/>
                </a:solidFill>
                <a:latin typeface="Open Sauce"/>
                <a:ea typeface="Open Sauce"/>
                <a:cs typeface="Open Sauce"/>
                <a:sym typeface="Open Sauce"/>
              </a:rPr>
              <a:t>Page 14 of 14</a:t>
            </a:r>
          </a:p>
        </p:txBody>
      </p:sp>
      <p:grpSp>
        <p:nvGrpSpPr>
          <p:cNvPr id="4" name="Group 4"/>
          <p:cNvGrpSpPr/>
          <p:nvPr/>
        </p:nvGrpSpPr>
        <p:grpSpPr>
          <a:xfrm rot="-5400000">
            <a:off x="8017704" y="268216"/>
            <a:ext cx="68431" cy="11075342"/>
            <a:chOff x="0" y="0"/>
            <a:chExt cx="28549" cy="462054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8549" cy="4620542"/>
            </a:xfrm>
            <a:custGeom>
              <a:avLst/>
              <a:gdLst/>
              <a:ahLst/>
              <a:cxnLst/>
              <a:rect l="l" t="t" r="r" b="b"/>
              <a:pathLst>
                <a:path w="28549" h="4620542">
                  <a:moveTo>
                    <a:pt x="0" y="0"/>
                  </a:moveTo>
                  <a:lnTo>
                    <a:pt x="28549" y="0"/>
                  </a:lnTo>
                  <a:lnTo>
                    <a:pt x="28549" y="4620542"/>
                  </a:lnTo>
                  <a:lnTo>
                    <a:pt x="0" y="4620542"/>
                  </a:lnTo>
                  <a:close/>
                </a:path>
              </a:pathLst>
            </a:custGeom>
            <a:solidFill>
              <a:srgbClr val="99B7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8549" cy="4658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514248" y="6029929"/>
            <a:ext cx="9255327" cy="26591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8410" lvl="1" indent="-234205" algn="l">
              <a:lnSpc>
                <a:spcPts val="3037"/>
              </a:lnSpc>
              <a:spcBef>
                <a:spcPct val="0"/>
              </a:spcBef>
              <a:buFont typeface="Arial"/>
              <a:buChar char="•"/>
            </a:pPr>
            <a:r>
              <a:rPr lang="en-US" sz="216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Somatic micro-practices effectively mitigate occupational fatigue and performance anxiety.</a:t>
            </a:r>
          </a:p>
          <a:p>
            <a:pPr algn="l">
              <a:lnSpc>
                <a:spcPts val="3037"/>
              </a:lnSpc>
              <a:spcBef>
                <a:spcPct val="0"/>
              </a:spcBef>
            </a:pPr>
            <a:endParaRPr lang="en-US" sz="216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468410" lvl="1" indent="-234205" algn="l">
              <a:lnSpc>
                <a:spcPts val="3037"/>
              </a:lnSpc>
              <a:spcBef>
                <a:spcPct val="0"/>
              </a:spcBef>
              <a:buFont typeface="Arial"/>
              <a:buChar char="•"/>
            </a:pPr>
            <a:r>
              <a:rPr lang="en-US" sz="216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Pedagogical agility (Practice-as-Research) is essential for real-world application because it enables adaptation and responsiveness.</a:t>
            </a:r>
          </a:p>
          <a:p>
            <a:pPr algn="l">
              <a:lnSpc>
                <a:spcPts val="3037"/>
              </a:lnSpc>
              <a:spcBef>
                <a:spcPct val="0"/>
              </a:spcBef>
            </a:pPr>
            <a:endParaRPr lang="en-US" sz="216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2514248" y="5084578"/>
            <a:ext cx="6526592" cy="602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53"/>
              </a:lnSpc>
            </a:pPr>
            <a:r>
              <a:rPr lang="en-US" sz="3914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Conclusion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14248" y="8917657"/>
            <a:ext cx="3697846" cy="493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61"/>
              </a:lnSpc>
            </a:pPr>
            <a:r>
              <a:rPr lang="en-US" sz="3194">
                <a:solidFill>
                  <a:srgbClr val="32487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 You!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709</Words>
  <Application>Microsoft Office PowerPoint</Application>
  <PresentationFormat>Custom</PresentationFormat>
  <Paragraphs>97</Paragraphs>
  <Slides>14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Open Sans Bold</vt:lpstr>
      <vt:lpstr>League Spartan</vt:lpstr>
      <vt:lpstr>Open Sauce</vt:lpstr>
      <vt:lpstr>Agrandir</vt:lpstr>
      <vt:lpstr>Arial</vt:lpstr>
      <vt:lpstr>Open Sauce Italics</vt:lpstr>
      <vt:lpstr>Agrandir Bold</vt:lpstr>
      <vt:lpstr>Open Sauce Bold</vt:lpstr>
      <vt:lpstr>Calibri</vt:lpstr>
      <vt:lpstr>Office Theme</vt:lpstr>
      <vt:lpstr>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6 Presentation</dc:title>
  <cp:lastModifiedBy>Dani Dumadi</cp:lastModifiedBy>
  <cp:revision>3</cp:revision>
  <dcterms:created xsi:type="dcterms:W3CDTF">2006-08-16T00:00:00Z</dcterms:created>
  <dcterms:modified xsi:type="dcterms:W3CDTF">2026-10-06T17:11:40Z</dcterms:modified>
  <dc:identifier>DAHXDtaCkWU</dc:identifier>
</cp:coreProperties>
</file>