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63AB1F-93A9-4CED-9327-D889542DEA4C}" v="35" dt="2021-04-06T20:39:27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78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6T15:32:29.95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06T15:36:05.2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184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611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642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211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612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430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412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068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113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532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485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29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EA98CD34-68E7-4182-B165-8643541F96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34" r="-1" b="-1"/>
          <a:stretch/>
        </p:blipFill>
        <p:spPr>
          <a:xfrm>
            <a:off x="20" y="10"/>
            <a:ext cx="121858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9D1047C-7BE7-47BE-ABA7-DE6801D1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03A75-04D6-458C-9959-36412FD26C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Books of Prime Entry, Double Entry and Trial Balance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BB84C9-E980-4BD0-8FE0-D0FADC7F86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1572768"/>
          </a:xfrm>
        </p:spPr>
        <p:txBody>
          <a:bodyPr>
            <a:normAutofit/>
          </a:bodyPr>
          <a:lstStyle/>
          <a:p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641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C34D54"/>
          </a:solidFill>
          <a:ln w="38100" cap="rnd">
            <a:solidFill>
              <a:srgbClr val="C34D5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11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7C728-1168-4EC4-A08D-49A574B2B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Books of Prime Entry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34D54"/>
          </a:solidFill>
          <a:ln w="38100" cap="rnd">
            <a:solidFill>
              <a:srgbClr val="C34D5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lide33">
            <a:extLst>
              <a:ext uri="{FF2B5EF4-FFF2-40B4-BE49-F238E27FC236}">
                <a16:creationId xmlns:a16="http://schemas.microsoft.com/office/drawing/2014/main" id="{32C8AFFF-B5E0-4DC3-8A00-AE98D9FBF3F7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0" t="13514" r="13284" b="17270"/>
          <a:stretch/>
        </p:blipFill>
        <p:spPr>
          <a:xfrm>
            <a:off x="4654296" y="1086900"/>
            <a:ext cx="7214616" cy="4656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105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1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2">
            <a:extLst>
              <a:ext uri="{FF2B5EF4-FFF2-40B4-BE49-F238E27FC236}">
                <a16:creationId xmlns:a16="http://schemas.microsoft.com/office/drawing/2014/main" id="{D010E05E-9237-4321-84BB-69C0F225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999492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C34D54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D54A1-9A66-43E8-891A-11422AA64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163" y="1762169"/>
            <a:ext cx="4073110" cy="3122092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100" dirty="0">
                <a:solidFill>
                  <a:srgbClr val="FFFFFF"/>
                </a:solidFill>
              </a:rPr>
              <a:t>What are the Books of Prime Entry?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9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4884261"/>
              <a:ext cx="360" cy="2160"/>
            </p14:xfrm>
          </p:contentPart>
        </mc:Choice>
        <mc:Fallback xmlns="">
          <p:pic>
            <p:nvPicPr>
              <p:cNvPr id="9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4868832"/>
                <a:ext cx="36000" cy="32709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3AE65D4C-AEA8-4724-AA7F-A539FDA91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4572001"/>
            <a:ext cx="5452872" cy="1655064"/>
          </a:xfrm>
        </p:spPr>
        <p:txBody>
          <a:bodyPr anchor="t">
            <a:normAutofit/>
          </a:bodyPr>
          <a:lstStyle/>
          <a:p>
            <a:endParaRPr lang="en-US" sz="2000" dirty="0"/>
          </a:p>
        </p:txBody>
      </p:sp>
      <p:pic>
        <p:nvPicPr>
          <p:cNvPr id="4" name="Content Placeholder 3" descr="Slide34">
            <a:extLst>
              <a:ext uri="{FF2B5EF4-FFF2-40B4-BE49-F238E27FC236}">
                <a16:creationId xmlns:a16="http://schemas.microsoft.com/office/drawing/2014/main" id="{99F0C270-865C-414E-B5FA-D0E0DC9B239C}"/>
              </a:ext>
            </a:extLst>
          </p:cNvPr>
          <p:cNvPicPr>
            <a:picLocks noChangeAspect="1"/>
          </p:cNvPicPr>
          <p:nvPr isPhoto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" t="18686" r="4050" b="30902"/>
          <a:stretch/>
        </p:blipFill>
        <p:spPr>
          <a:xfrm>
            <a:off x="5232921" y="1359610"/>
            <a:ext cx="7047569" cy="3645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058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010E05E-9237-4321-84BB-69C0F225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999492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C34D54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DE63C-ABA6-4426-9ED2-AFBCF27CB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163" y="1762169"/>
            <a:ext cx="4073110" cy="3122092"/>
          </a:xfrm>
        </p:spPr>
        <p:txBody>
          <a:bodyPr anchor="ctr">
            <a:normAutofit/>
          </a:bodyPr>
          <a:lstStyle/>
          <a:p>
            <a:pPr algn="ctr"/>
            <a:r>
              <a:rPr lang="en-GB" sz="6000">
                <a:solidFill>
                  <a:srgbClr val="FFFFFF"/>
                </a:solidFill>
              </a:rPr>
              <a:t>Sales Day Book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4884261"/>
              <a:ext cx="360" cy="2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4868832"/>
                <a:ext cx="36000" cy="32709"/>
              </a:xfrm>
              <a:prstGeom prst="rect">
                <a:avLst/>
              </a:prstGeom>
            </p:spPr>
          </p:pic>
        </mc:Fallback>
      </mc:AlternateContent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4A36B5-6D27-4BA6-8363-7102FB954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4572001"/>
            <a:ext cx="5452872" cy="1655064"/>
          </a:xfrm>
        </p:spPr>
        <p:txBody>
          <a:bodyPr anchor="t">
            <a:normAutofit/>
          </a:bodyPr>
          <a:lstStyle/>
          <a:p>
            <a:endParaRPr lang="en-US" sz="2000"/>
          </a:p>
        </p:txBody>
      </p:sp>
      <p:pic>
        <p:nvPicPr>
          <p:cNvPr id="4" name="Content Placeholder 3" descr="Slide35">
            <a:extLst>
              <a:ext uri="{FF2B5EF4-FFF2-40B4-BE49-F238E27FC236}">
                <a16:creationId xmlns:a16="http://schemas.microsoft.com/office/drawing/2014/main" id="{BA116C53-240C-4A28-A766-804F679AC7DF}"/>
              </a:ext>
            </a:extLst>
          </p:cNvPr>
          <p:cNvPicPr>
            <a:picLocks noChangeAspect="1"/>
          </p:cNvPicPr>
          <p:nvPr isPhoto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66" b="27909"/>
          <a:stretch/>
        </p:blipFill>
        <p:spPr>
          <a:xfrm>
            <a:off x="5368414" y="1762168"/>
            <a:ext cx="7118554" cy="341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251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D58B9-0C58-4FC0-A2A8-3DC2066A9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Sales Day Book</a:t>
            </a:r>
            <a:endParaRPr lang="en-GB" dirty="0"/>
          </a:p>
        </p:txBody>
      </p:sp>
      <p:pic>
        <p:nvPicPr>
          <p:cNvPr id="4" name="Content Placeholder 3" descr="Slide36">
            <a:extLst>
              <a:ext uri="{FF2B5EF4-FFF2-40B4-BE49-F238E27FC236}">
                <a16:creationId xmlns:a16="http://schemas.microsoft.com/office/drawing/2014/main" id="{B2770F8B-6DC9-46F9-B7EE-E0637EDF1EAC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4" t="17565" r="23472" b="19354"/>
          <a:stretch/>
        </p:blipFill>
        <p:spPr>
          <a:xfrm>
            <a:off x="-235973" y="1630286"/>
            <a:ext cx="12260826" cy="512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431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69629-8545-452F-8F62-B01473CAC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dirty="0"/>
              <a:t>Purchase Day Book</a:t>
            </a: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34D54"/>
          </a:solidFill>
          <a:ln w="38100" cap="rnd">
            <a:solidFill>
              <a:srgbClr val="C34D5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lide37">
            <a:extLst>
              <a:ext uri="{FF2B5EF4-FFF2-40B4-BE49-F238E27FC236}">
                <a16:creationId xmlns:a16="http://schemas.microsoft.com/office/drawing/2014/main" id="{21A296FE-F846-4834-AB4A-2B7C92238789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79" b="21890"/>
          <a:stretch/>
        </p:blipFill>
        <p:spPr>
          <a:xfrm>
            <a:off x="4654296" y="1809135"/>
            <a:ext cx="7214616" cy="3546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449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43BE24-AE7F-4D33-A5A2-074FE88E3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581" y="643467"/>
            <a:ext cx="3562483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dirty="0"/>
              <a:t>Purchase Day Book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34D54"/>
          </a:solidFill>
          <a:ln w="38100" cap="rnd">
            <a:solidFill>
              <a:srgbClr val="C34D5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lide38">
            <a:extLst>
              <a:ext uri="{FF2B5EF4-FFF2-40B4-BE49-F238E27FC236}">
                <a16:creationId xmlns:a16="http://schemas.microsoft.com/office/drawing/2014/main" id="{42CE92FC-452D-4BBE-AF59-193B1CCC395F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44" t="17762" r="24685" b="15887"/>
          <a:stretch/>
        </p:blipFill>
        <p:spPr>
          <a:xfrm>
            <a:off x="1045750" y="349934"/>
            <a:ext cx="6485759" cy="6302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797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CC3FC-FC54-4B0E-B7E5-FA83715B3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Cash Book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34D54"/>
          </a:solidFill>
          <a:ln w="38100" cap="rnd">
            <a:solidFill>
              <a:srgbClr val="C34D5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lide39">
            <a:extLst>
              <a:ext uri="{FF2B5EF4-FFF2-40B4-BE49-F238E27FC236}">
                <a16:creationId xmlns:a16="http://schemas.microsoft.com/office/drawing/2014/main" id="{1E46E1CC-0B5B-4760-8A49-895FAFC400F8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43" b="33689"/>
          <a:stretch/>
        </p:blipFill>
        <p:spPr>
          <a:xfrm>
            <a:off x="4654295" y="2282553"/>
            <a:ext cx="8029317" cy="3546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196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80038-C8DF-4523-B6C8-A05954B93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Cash Receipt Book</a:t>
            </a:r>
          </a:p>
        </p:txBody>
      </p:sp>
      <p:pic>
        <p:nvPicPr>
          <p:cNvPr id="4" name="Content Placeholder 3" descr="Slide40">
            <a:extLst>
              <a:ext uri="{FF2B5EF4-FFF2-40B4-BE49-F238E27FC236}">
                <a16:creationId xmlns:a16="http://schemas.microsoft.com/office/drawing/2014/main" id="{8DC17187-3808-480E-8F78-8374C706906C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5" t="26316" r="5091" b="31146"/>
          <a:stretch/>
        </p:blipFill>
        <p:spPr>
          <a:xfrm>
            <a:off x="1889159" y="2367963"/>
            <a:ext cx="8110247" cy="403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720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 descr="Slide41">
            <a:extLst>
              <a:ext uri="{FF2B5EF4-FFF2-40B4-BE49-F238E27FC236}">
                <a16:creationId xmlns:a16="http://schemas.microsoft.com/office/drawing/2014/main" id="{F7BC5CDA-EA12-4EEE-8005-B7360749F98D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51" b="11849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E78066-0504-4114-B271-5B72BDC80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600">
                <a:solidFill>
                  <a:schemeClr val="bg1"/>
                </a:solidFill>
              </a:rPr>
              <a:t>Cash Receipt Book</a:t>
            </a:r>
          </a:p>
        </p:txBody>
      </p:sp>
    </p:spTree>
    <p:extLst>
      <p:ext uri="{BB962C8B-B14F-4D97-AF65-F5344CB8AC3E}">
        <p14:creationId xmlns:p14="http://schemas.microsoft.com/office/powerpoint/2010/main" val="1490463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14772-D48B-415B-A8FB-8CF07B020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Cash Payment Book</a:t>
            </a:r>
            <a:endParaRPr lang="en-GB" dirty="0"/>
          </a:p>
        </p:txBody>
      </p:sp>
      <p:pic>
        <p:nvPicPr>
          <p:cNvPr id="4" name="Content Placeholder 3" descr="Slide42">
            <a:extLst>
              <a:ext uri="{FF2B5EF4-FFF2-40B4-BE49-F238E27FC236}">
                <a16:creationId xmlns:a16="http://schemas.microsoft.com/office/drawing/2014/main" id="{BE94CE35-1C84-46A8-89CF-33D35586753B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91" r="3878" b="41549"/>
          <a:stretch/>
        </p:blipFill>
        <p:spPr>
          <a:xfrm>
            <a:off x="1011855" y="2330245"/>
            <a:ext cx="11130012" cy="2871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83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3040A-F55B-4CDB-9941-D8183088D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Cash Payment Book</a:t>
            </a:r>
          </a:p>
        </p:txBody>
      </p:sp>
      <p:pic>
        <p:nvPicPr>
          <p:cNvPr id="4" name="Content Placeholder 3" descr="Slide43">
            <a:extLst>
              <a:ext uri="{FF2B5EF4-FFF2-40B4-BE49-F238E27FC236}">
                <a16:creationId xmlns:a16="http://schemas.microsoft.com/office/drawing/2014/main" id="{24FC1312-F1CC-41BE-AEE3-0610FD9D6310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6" t="21230" r="21737" b="18661"/>
          <a:stretch/>
        </p:blipFill>
        <p:spPr>
          <a:xfrm>
            <a:off x="3244645" y="1514945"/>
            <a:ext cx="7472516" cy="569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704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E6916-606A-492F-A4F8-F51B52527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Petty Cash Book</a:t>
            </a:r>
            <a:endParaRPr lang="en-GB" dirty="0"/>
          </a:p>
        </p:txBody>
      </p:sp>
      <p:pic>
        <p:nvPicPr>
          <p:cNvPr id="4" name="Content Placeholder 3" descr="Slide48">
            <a:extLst>
              <a:ext uri="{FF2B5EF4-FFF2-40B4-BE49-F238E27FC236}">
                <a16:creationId xmlns:a16="http://schemas.microsoft.com/office/drawing/2014/main" id="{4BA46902-D500-4A3F-BF1A-65722B6EEB46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8" t="25391" r="3531" b="21898"/>
          <a:stretch/>
        </p:blipFill>
        <p:spPr>
          <a:xfrm>
            <a:off x="1061883" y="1994247"/>
            <a:ext cx="10595453" cy="4498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822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F0D68-5520-47B7-BE6A-32A59FB8D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Petty Cash Book</a:t>
            </a:r>
          </a:p>
        </p:txBody>
      </p:sp>
      <p:pic>
        <p:nvPicPr>
          <p:cNvPr id="4" name="Content Placeholder 3" descr="Slide49">
            <a:extLst>
              <a:ext uri="{FF2B5EF4-FFF2-40B4-BE49-F238E27FC236}">
                <a16:creationId xmlns:a16="http://schemas.microsoft.com/office/drawing/2014/main" id="{92BD0BC9-0BCA-4853-A50C-F2A56D7CD08B}"/>
              </a:ext>
            </a:extLst>
          </p:cNvPr>
          <p:cNvPicPr>
            <a:picLocks noGrp="1" noChangeAspect="1"/>
          </p:cNvPicPr>
          <p:nvPr isPhoto="1">
            <p:ph idx="1"/>
          </p:nvPr>
        </p:nvPicPr>
        <p:blipFill rotWithShape="1"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22" r="23991" b="16812"/>
          <a:stretch/>
        </p:blipFill>
        <p:spPr>
          <a:xfrm>
            <a:off x="1553497" y="1248574"/>
            <a:ext cx="8770373" cy="575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2212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rgbClr val="C34D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D778E-7161-43BC-88DA-A0B7A030B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100">
                <a:solidFill>
                  <a:srgbClr val="FFFFFF"/>
                </a:solidFill>
              </a:rPr>
              <a:t>Double Entry</a:t>
            </a:r>
            <a:br>
              <a:rPr lang="en-US" sz="5100">
                <a:solidFill>
                  <a:srgbClr val="FFFFFF"/>
                </a:solidFill>
              </a:rPr>
            </a:br>
            <a:r>
              <a:rPr lang="en-US" sz="5100">
                <a:solidFill>
                  <a:srgbClr val="FFFFFF"/>
                </a:solidFill>
              </a:rPr>
              <a:t>Journal</a:t>
            </a:r>
          </a:p>
        </p:txBody>
      </p:sp>
      <p:sp>
        <p:nvSpPr>
          <p:cNvPr id="17" name="Rectangle 7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0AF3F60-7908-4CF7-8FB0-E109ACE556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2488" b="21987"/>
          <a:stretch/>
        </p:blipFill>
        <p:spPr>
          <a:xfrm>
            <a:off x="442452" y="2223104"/>
            <a:ext cx="11448613" cy="476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264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rgbClr val="C34D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FE3C2-24DA-412F-B3AF-289C0BBEA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>
                <a:solidFill>
                  <a:srgbClr val="FFFFFF"/>
                </a:solidFill>
              </a:rPr>
              <a:t>Journals Continued </a:t>
            </a:r>
          </a:p>
        </p:txBody>
      </p:sp>
      <p:sp>
        <p:nvSpPr>
          <p:cNvPr id="79" name="Rectangle 7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E0E39BF5-6A2A-4302-824C-1D50ADD85E0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71" b="6509"/>
          <a:stretch/>
        </p:blipFill>
        <p:spPr bwMode="auto">
          <a:xfrm>
            <a:off x="1573162" y="1664693"/>
            <a:ext cx="9517626" cy="507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702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32357-D328-425B-9F9B-67915CE1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Trial Balance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8C22104-3FF8-4B30-BD7C-6776155979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121" b="7564"/>
          <a:stretch/>
        </p:blipFill>
        <p:spPr>
          <a:xfrm>
            <a:off x="2094271" y="1331494"/>
            <a:ext cx="8485240" cy="5620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3671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6B2BA-61DA-4FC7-A220-DB823BB7A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You Need A Trial Balance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A172E1-6814-4704-97C4-C4F365C5E7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815" b="22592"/>
          <a:stretch/>
        </p:blipFill>
        <p:spPr>
          <a:xfrm>
            <a:off x="1248697" y="2133599"/>
            <a:ext cx="8888361" cy="483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769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31EC0-2264-49F8-A0A0-808724DE2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Method Of Preparing Trial Balance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7613444-6B9D-48FA-A943-F2F8991BE7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121" b="7333"/>
          <a:stretch/>
        </p:blipFill>
        <p:spPr>
          <a:xfrm>
            <a:off x="1907458" y="1766949"/>
            <a:ext cx="7698658" cy="5112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4583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7" name="Rectangle 10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12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rgbClr val="C34D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E3BD9-3EE2-4AB3-B58C-141E4A2EE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>
                <a:solidFill>
                  <a:srgbClr val="FFFFFF"/>
                </a:solidFill>
              </a:rPr>
              <a:t>Example of Trial Balance</a:t>
            </a:r>
          </a:p>
        </p:txBody>
      </p:sp>
      <p:sp>
        <p:nvSpPr>
          <p:cNvPr id="15" name="Rectangle 7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E9FF220-AEFF-4DF9-921F-A17E8879E4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208" b="15425"/>
          <a:stretch/>
        </p:blipFill>
        <p:spPr>
          <a:xfrm>
            <a:off x="1622323" y="1865056"/>
            <a:ext cx="9438967" cy="4863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5163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RegularSeedRightStep">
      <a:dk1>
        <a:srgbClr val="000000"/>
      </a:dk1>
      <a:lt1>
        <a:srgbClr val="FFFFFF"/>
      </a:lt1>
      <a:dk2>
        <a:srgbClr val="3A3621"/>
      </a:dk2>
      <a:lt2>
        <a:srgbClr val="E2E8E8"/>
      </a:lt2>
      <a:accent1>
        <a:srgbClr val="C34D54"/>
      </a:accent1>
      <a:accent2>
        <a:srgbClr val="B1653B"/>
      </a:accent2>
      <a:accent3>
        <a:srgbClr val="BBA149"/>
      </a:accent3>
      <a:accent4>
        <a:srgbClr val="97AD39"/>
      </a:accent4>
      <a:accent5>
        <a:srgbClr val="72B346"/>
      </a:accent5>
      <a:accent6>
        <a:srgbClr val="3BB13D"/>
      </a:accent6>
      <a:hlink>
        <a:srgbClr val="30928C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95</TotalTime>
  <Words>78</Words>
  <Application>Microsoft Office PowerPoint</Application>
  <PresentationFormat>Widescreen</PresentationFormat>
  <Paragraphs>20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Modern Love</vt:lpstr>
      <vt:lpstr>The Hand</vt:lpstr>
      <vt:lpstr>SketchyVTI</vt:lpstr>
      <vt:lpstr>Books of Prime Entry, Double Entry and Trial Balance</vt:lpstr>
      <vt:lpstr>Books of Prime Entry</vt:lpstr>
      <vt:lpstr>What are the Books of Prime Entry?</vt:lpstr>
      <vt:lpstr>Sales Day Book</vt:lpstr>
      <vt:lpstr>Sales Day Book</vt:lpstr>
      <vt:lpstr>Purchase Day Book</vt:lpstr>
      <vt:lpstr>Purchase Day Book</vt:lpstr>
      <vt:lpstr>Cash Book</vt:lpstr>
      <vt:lpstr>Cash Receipt Book</vt:lpstr>
      <vt:lpstr>Cash Receipt Book</vt:lpstr>
      <vt:lpstr>Cash Payment Book</vt:lpstr>
      <vt:lpstr>Cash Payment Book</vt:lpstr>
      <vt:lpstr>Petty Cash Book</vt:lpstr>
      <vt:lpstr>Petty Cash Book</vt:lpstr>
      <vt:lpstr>Double Entry Journal</vt:lpstr>
      <vt:lpstr>Journals Continued </vt:lpstr>
      <vt:lpstr>Trial Balance</vt:lpstr>
      <vt:lpstr>Why Do You Need A Trial Balance</vt:lpstr>
      <vt:lpstr>Method Of Preparing Trial Balance</vt:lpstr>
      <vt:lpstr>Example of Trial Balance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Books of prime entry</dc:title>
  <dc:creator>NAV K</dc:creator>
  <cp:lastModifiedBy>NAV K</cp:lastModifiedBy>
  <cp:revision>2</cp:revision>
  <dcterms:created xsi:type="dcterms:W3CDTF">2021-04-06T15:13:55Z</dcterms:created>
  <dcterms:modified xsi:type="dcterms:W3CDTF">2023-01-31T11:14:01Z</dcterms:modified>
</cp:coreProperties>
</file>