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97" r:id="rId1"/>
  </p:sldMasterIdLst>
  <p:notesMasterIdLst>
    <p:notesMasterId r:id="rId55"/>
  </p:notes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311" r:id="rId16"/>
    <p:sldId id="272" r:id="rId17"/>
    <p:sldId id="273" r:id="rId18"/>
    <p:sldId id="319" r:id="rId19"/>
    <p:sldId id="274" r:id="rId20"/>
    <p:sldId id="312" r:id="rId21"/>
    <p:sldId id="275" r:id="rId22"/>
    <p:sldId id="320" r:id="rId23"/>
    <p:sldId id="321" r:id="rId24"/>
    <p:sldId id="322" r:id="rId25"/>
    <p:sldId id="323" r:id="rId26"/>
    <p:sldId id="279" r:id="rId27"/>
    <p:sldId id="280" r:id="rId28"/>
    <p:sldId id="302" r:id="rId29"/>
    <p:sldId id="303" r:id="rId30"/>
    <p:sldId id="308" r:id="rId31"/>
    <p:sldId id="305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309" r:id="rId40"/>
    <p:sldId id="310" r:id="rId41"/>
    <p:sldId id="288" r:id="rId42"/>
    <p:sldId id="289" r:id="rId43"/>
    <p:sldId id="290" r:id="rId44"/>
    <p:sldId id="291" r:id="rId45"/>
    <p:sldId id="292" r:id="rId46"/>
    <p:sldId id="293" r:id="rId47"/>
    <p:sldId id="294" r:id="rId48"/>
    <p:sldId id="295" r:id="rId49"/>
    <p:sldId id="296" r:id="rId50"/>
    <p:sldId id="297" r:id="rId51"/>
    <p:sldId id="298" r:id="rId52"/>
    <p:sldId id="301" r:id="rId53"/>
    <p:sldId id="299" r:id="rId54"/>
  </p:sldIdLst>
  <p:sldSz cx="9144000" cy="6858000" type="screen4x3"/>
  <p:notesSz cx="6858000" cy="9144000"/>
  <p:defaultTextStyle>
    <a:defPPr>
      <a:defRPr lang="en-GB"/>
    </a:defPPr>
    <a:lvl1pPr algn="l" defTabSz="457200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kern="1200">
        <a:solidFill>
          <a:schemeClr val="bg1"/>
        </a:solidFill>
        <a:latin typeface="Times New Roman" pitchFamily="16" charset="0"/>
        <a:ea typeface="+mn-ea"/>
        <a:cs typeface="Times New Roman" pitchFamily="16" charset="0"/>
      </a:defRPr>
    </a:lvl1pPr>
    <a:lvl2pPr marL="742950" indent="-285750" algn="l" defTabSz="457200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kern="1200">
        <a:solidFill>
          <a:schemeClr val="bg1"/>
        </a:solidFill>
        <a:latin typeface="Times New Roman" pitchFamily="16" charset="0"/>
        <a:ea typeface="+mn-ea"/>
        <a:cs typeface="Times New Roman" pitchFamily="16" charset="0"/>
      </a:defRPr>
    </a:lvl2pPr>
    <a:lvl3pPr marL="1143000" indent="-228600" algn="l" defTabSz="457200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kern="1200">
        <a:solidFill>
          <a:schemeClr val="bg1"/>
        </a:solidFill>
        <a:latin typeface="Times New Roman" pitchFamily="16" charset="0"/>
        <a:ea typeface="+mn-ea"/>
        <a:cs typeface="Times New Roman" pitchFamily="16" charset="0"/>
      </a:defRPr>
    </a:lvl3pPr>
    <a:lvl4pPr marL="1600200" indent="-228600" algn="l" defTabSz="457200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kern="1200">
        <a:solidFill>
          <a:schemeClr val="bg1"/>
        </a:solidFill>
        <a:latin typeface="Times New Roman" pitchFamily="16" charset="0"/>
        <a:ea typeface="+mn-ea"/>
        <a:cs typeface="Times New Roman" pitchFamily="16" charset="0"/>
      </a:defRPr>
    </a:lvl4pPr>
    <a:lvl5pPr marL="2057400" indent="-228600" algn="l" defTabSz="457200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kern="1200">
        <a:solidFill>
          <a:schemeClr val="bg1"/>
        </a:solidFill>
        <a:latin typeface="Times New Roman" pitchFamily="16" charset="0"/>
        <a:ea typeface="+mn-ea"/>
        <a:cs typeface="Times New Roman" pitchFamily="16" charset="0"/>
      </a:defRPr>
    </a:lvl5pPr>
    <a:lvl6pPr marL="2286000" algn="l" defTabSz="914400" rtl="0" eaLnBrk="1" latinLnBrk="0" hangingPunct="1">
      <a:defRPr sz="2400" kern="1200">
        <a:solidFill>
          <a:schemeClr val="bg1"/>
        </a:solidFill>
        <a:latin typeface="Times New Roman" pitchFamily="16" charset="0"/>
        <a:ea typeface="+mn-ea"/>
        <a:cs typeface="Times New Roman" pitchFamily="16" charset="0"/>
      </a:defRPr>
    </a:lvl6pPr>
    <a:lvl7pPr marL="2743200" algn="l" defTabSz="914400" rtl="0" eaLnBrk="1" latinLnBrk="0" hangingPunct="1">
      <a:defRPr sz="2400" kern="1200">
        <a:solidFill>
          <a:schemeClr val="bg1"/>
        </a:solidFill>
        <a:latin typeface="Times New Roman" pitchFamily="16" charset="0"/>
        <a:ea typeface="+mn-ea"/>
        <a:cs typeface="Times New Roman" pitchFamily="16" charset="0"/>
      </a:defRPr>
    </a:lvl7pPr>
    <a:lvl8pPr marL="3200400" algn="l" defTabSz="914400" rtl="0" eaLnBrk="1" latinLnBrk="0" hangingPunct="1">
      <a:defRPr sz="2400" kern="1200">
        <a:solidFill>
          <a:schemeClr val="bg1"/>
        </a:solidFill>
        <a:latin typeface="Times New Roman" pitchFamily="16" charset="0"/>
        <a:ea typeface="+mn-ea"/>
        <a:cs typeface="Times New Roman" pitchFamily="16" charset="0"/>
      </a:defRPr>
    </a:lvl8pPr>
    <a:lvl9pPr marL="3657600" algn="l" defTabSz="914400" rtl="0" eaLnBrk="1" latinLnBrk="0" hangingPunct="1">
      <a:defRPr sz="2400" kern="1200">
        <a:solidFill>
          <a:schemeClr val="bg1"/>
        </a:solidFill>
        <a:latin typeface="Times New Roman" pitchFamily="16" charset="0"/>
        <a:ea typeface="+mn-ea"/>
        <a:cs typeface="Times New Roman" pitchFamily="16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22" autoAdjust="0"/>
    <p:restoredTop sz="86448" autoAdjust="0"/>
  </p:normalViewPr>
  <p:slideViewPr>
    <p:cSldViewPr>
      <p:cViewPr varScale="1">
        <p:scale>
          <a:sx n="71" d="100"/>
          <a:sy n="71" d="100"/>
        </p:scale>
        <p:origin x="1205" y="5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0" y="-26142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51203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51204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51205" name="AutoShape 4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51206" name="AutoShape 5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51207" name="AutoShape 6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51208" name="Rectangle 7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-11798300" y="-11796713"/>
            <a:ext cx="11788775" cy="12482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3080" name="Rectangle 8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42165320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57200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28278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1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00501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5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50894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9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73042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3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201463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4225588" y="-11796713"/>
            <a:ext cx="16648113" cy="12487276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7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0050" cy="410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14684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53595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891185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08113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81969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46458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95519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80085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3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814593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81919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758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18365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64808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94829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373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93317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683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57269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2707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05041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79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75746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6803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8278578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7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3722249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8851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6005101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9875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88782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899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55427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23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320464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2947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893890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52500" y="750888"/>
            <a:ext cx="4957763" cy="37179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3971" name="Text Box 2"/>
          <p:cNvSpPr txBox="1">
            <a:spLocks noChangeArrowheads="1"/>
          </p:cNvSpPr>
          <p:nvPr/>
        </p:nvSpPr>
        <p:spPr bwMode="auto">
          <a:xfrm>
            <a:off x="914400" y="4724400"/>
            <a:ext cx="5029200" cy="447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3600" tIns="48600" rIns="93600" bIns="48600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>
              <a:spcBef>
                <a:spcPts val="450"/>
              </a:spcBef>
              <a:buClrTx/>
              <a:buFontTx/>
              <a:buNone/>
            </a:pPr>
            <a:r>
              <a:rPr lang="en-US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Faults:</a:t>
            </a:r>
          </a:p>
          <a:p>
            <a:pPr eaLnBrk="1" hangingPunct="1">
              <a:spcBef>
                <a:spcPts val="450"/>
              </a:spcBef>
              <a:buClrTx/>
              <a:buFontTx/>
              <a:buNone/>
            </a:pPr>
            <a:r>
              <a:rPr lang="en-US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	- bugs, errors, mistakes</a:t>
            </a:r>
          </a:p>
          <a:p>
            <a:pPr eaLnBrk="1" hangingPunct="1">
              <a:spcBef>
                <a:spcPts val="450"/>
              </a:spcBef>
              <a:buClrTx/>
              <a:buFontTx/>
              <a:buNone/>
            </a:pPr>
            <a:r>
              <a:rPr lang="en-US" altLang="en-US" sz="1200" dirty="0">
                <a:solidFill>
                  <a:srgbClr val="000000"/>
                </a:solidFill>
                <a:latin typeface="Calibri" panose="020F0502020204030204" pitchFamily="34" charset="0"/>
              </a:rPr>
              <a:t>	- doing things that design did not account for or expect</a:t>
            </a:r>
          </a:p>
        </p:txBody>
      </p:sp>
    </p:spTree>
    <p:extLst>
      <p:ext uri="{BB962C8B-B14F-4D97-AF65-F5344CB8AC3E}">
        <p14:creationId xmlns:p14="http://schemas.microsoft.com/office/powerpoint/2010/main" val="376515728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4995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211176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6019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938908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3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9255933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8067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65174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9091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1530087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0115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1822807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1139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66270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63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9445904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3187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546732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4211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702659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5235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437432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6259" name="Text Box 2"/>
          <p:cNvSpPr txBox="1">
            <a:spLocks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06287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7AD6B-5F5E-4DD3-9D89-4B5B2E3CDDF7}" type="datetime1">
              <a:rPr lang="en-GB" smtClean="0"/>
              <a:t>28/05/2024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E7818A-6734-47AF-849F-5B64EAF58748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942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AEF5E-7BE8-4914-BACC-D8D594BF9D37}" type="datetime1">
              <a:rPr lang="en-GB" smtClean="0"/>
              <a:t>28/05/2024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364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5C428-FE96-46D2-BF18-D1D043C4A3C4}" type="datetime1">
              <a:rPr lang="en-GB" smtClean="0"/>
              <a:t>28/05/2024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CCF107-CD63-4E7C-823D-1FFE514D539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67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6E7E-25F5-4134-BC52-3A4B46C5A648}" type="datetime1">
              <a:rPr lang="en-GB" smtClean="0"/>
              <a:t>28/05/2024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6E9437-FF12-495C-980F-E425A13D302D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890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FB96A-444C-4D2D-901C-EAC283334009}" type="datetime1">
              <a:rPr lang="en-GB" smtClean="0"/>
              <a:t>28/05/2024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F781D3-C6C1-4184-A42B-D29BEC122C9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762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F2A8F-98CC-4645-BEF9-DA8074F1E97F}" type="datetime1">
              <a:rPr lang="en-GB" smtClean="0"/>
              <a:t>28/05/2024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D4F8F5-CAA5-4E88-8AFD-9E483DF2C47E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021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B60A5CC7-3D9B-4D1C-9807-366427AC5466}" type="datetime1">
              <a:rPr lang="en-GB" smtClean="0"/>
              <a:pPr/>
              <a:t>28/05/2024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056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7E035-7114-41DA-BAC3-89D571817E90}" type="datetime1">
              <a:rPr lang="en-GB" smtClean="0"/>
              <a:t>28/05/2024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DCA9CB-88E6-4E84-9C69-3E773033D86D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226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42A1F-501A-4AE2-944A-2AB0119FE7FC}" type="datetime1">
              <a:rPr lang="en-GB" smtClean="0"/>
              <a:t>28/05/2024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F180C0-0231-4C67-88F1-206A1AE4A9A2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9698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64FF-FC50-4181-8CF2-D931F76ED3BF}" type="datetime1">
              <a:rPr lang="en-GB" smtClean="0"/>
              <a:t>28/05/2024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EB5992-EEF4-4B62-A6C7-6585ABD71872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189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2B474-2726-45C7-96E1-E2F06BDE06E3}" type="datetime1">
              <a:rPr lang="en-GB" smtClean="0"/>
              <a:t>28/05/2024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A5FDFF-F2DB-4C5E-9982-AD5B72B06D9C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602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616560B2-375B-41B3-A6B3-40BACF8D4F90}" type="datetime1">
              <a:rPr lang="en-GB" smtClean="0"/>
              <a:pPr/>
              <a:t>28/05/2024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40C56BB-833A-4A35-B29D-638797901867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036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udjzy3E91Q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github.com/AhmadNaserTurnkeySolutions/emu8086/blob/master/examples/bin2dec.asm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red.com/science/discoveries/news/2008/05/dayintech_0508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"/>
          <p:cNvSpPr txBox="1">
            <a:spLocks noChangeArrowheads="1"/>
          </p:cNvSpPr>
          <p:nvPr/>
        </p:nvSpPr>
        <p:spPr bwMode="auto">
          <a:xfrm>
            <a:off x="685800" y="22860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 dirty="0">
                <a:solidFill>
                  <a:srgbClr val="000000"/>
                </a:solidFill>
                <a:latin typeface="+mn-lt"/>
              </a:rPr>
              <a:t>Computational Thinking</a:t>
            </a:r>
          </a:p>
        </p:txBody>
      </p:sp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1371600" y="3501008"/>
            <a:ext cx="64008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spcBef>
                <a:spcPts val="800"/>
              </a:spcBef>
              <a:buClrTx/>
              <a:buFontTx/>
              <a:buNone/>
            </a:pPr>
            <a:r>
              <a:rPr lang="en-GB" altLang="en-US">
                <a:solidFill>
                  <a:srgbClr val="000000"/>
                </a:solidFill>
                <a:latin typeface="+mn-lt"/>
              </a:rPr>
              <a:t>Nathan </a:t>
            </a:r>
            <a:r>
              <a:rPr lang="en-GB" altLang="en-US" dirty="0">
                <a:solidFill>
                  <a:srgbClr val="000000"/>
                </a:solidFill>
                <a:latin typeface="+mn-lt"/>
              </a:rPr>
              <a:t>Morgan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n-lt"/>
              </a:rPr>
              <a:pPr>
                <a:defRPr/>
              </a:pPr>
              <a:t>1</a:t>
            </a:fld>
            <a:endParaRPr lang="en-US">
              <a:latin typeface="+mn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"/>
          <p:cNvSpPr txBox="1">
            <a:spLocks noChangeArrowheads="1"/>
          </p:cNvSpPr>
          <p:nvPr/>
        </p:nvSpPr>
        <p:spPr bwMode="auto">
          <a:xfrm>
            <a:off x="685800" y="260648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 dirty="0">
                <a:solidFill>
                  <a:srgbClr val="000000"/>
                </a:solidFill>
                <a:latin typeface="+mj-lt"/>
              </a:rPr>
              <a:t>Introduction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85800" y="1600200"/>
            <a:ext cx="777240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n-lt"/>
              </a:rPr>
              <a:t>This first lecture introduces several topics the aim of which is to put the rest of the module into context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n-lt"/>
              </a:rPr>
              <a:t>Algorithms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n-lt"/>
              </a:rPr>
              <a:t>Programming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n-lt"/>
              </a:rPr>
              <a:t>Software Engineering</a:t>
            </a:r>
          </a:p>
          <a:p>
            <a:pPr marL="333375" indent="-331788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n-lt"/>
            </a:endParaRP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n-lt"/>
            </a:endParaRP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 dirty="0">
                <a:solidFill>
                  <a:srgbClr val="000000"/>
                </a:solidFill>
                <a:latin typeface="+mj-lt"/>
              </a:rPr>
              <a:t>What is Programming?</a:t>
            </a: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n-lt"/>
              </a:rPr>
              <a:t>Programming is the process of writing programs. </a:t>
            </a:r>
          </a:p>
          <a:p>
            <a:pPr marL="333375" indent="-331788"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n-lt"/>
            </a:endParaRPr>
          </a:p>
          <a:p>
            <a:pPr marL="331788" indent="-331788"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n-lt"/>
              </a:rPr>
              <a:t>Programs are sequences of instructions (algorithms) written in machine code (binary) which the computer executes on demand to produce some desired functionality.</a:t>
            </a:r>
          </a:p>
          <a:p>
            <a:pPr marL="333375" indent="-331788"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n-lt"/>
            </a:endParaRPr>
          </a:p>
          <a:p>
            <a:pPr marL="331788" indent="-331788"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n-lt"/>
              </a:rPr>
              <a:t>So programming is writing algorithms for the computer to perform?</a:t>
            </a:r>
          </a:p>
          <a:p>
            <a:pPr marL="333375" indent="-331788"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n-lt"/>
            </a:endParaRPr>
          </a:p>
          <a:p>
            <a:pPr marL="333375" indent="-331788"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n-lt"/>
            </a:endParaRPr>
          </a:p>
          <a:p>
            <a:pPr marL="333375" indent="-331788"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1"/>
          <p:cNvSpPr txBox="1">
            <a:spLocks noChangeArrowheads="1"/>
          </p:cNvSpPr>
          <p:nvPr/>
        </p:nvSpPr>
        <p:spPr bwMode="auto">
          <a:xfrm>
            <a:off x="685800" y="608013"/>
            <a:ext cx="7772400" cy="1236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6147" name="Text Box 2"/>
          <p:cNvSpPr txBox="1"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>
            <a:lvl1pPr marL="331788" indent="-33178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marL="731838" indent="-27463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>
              <a:spcBef>
                <a:spcPts val="700"/>
              </a:spcBef>
              <a:buFont typeface="Times New Roman" pitchFamily="16" charset="0"/>
              <a:buChar char="•"/>
            </a:pPr>
            <a:r>
              <a:rPr lang="en-GB" altLang="en-US" sz="2800" dirty="0">
                <a:solidFill>
                  <a:srgbClr val="000000"/>
                </a:solidFill>
                <a:latin typeface="+mn-lt"/>
              </a:rPr>
              <a:t>It’s a little more complicated!</a:t>
            </a:r>
          </a:p>
          <a:p>
            <a:pPr lvl="1" eaLnBrk="1" hangingPunct="1">
              <a:spcBef>
                <a:spcPts val="600"/>
              </a:spcBef>
              <a:buFont typeface="Times New Roman" pitchFamily="16" charset="0"/>
              <a:buChar char="–"/>
            </a:pPr>
            <a:r>
              <a:rPr lang="en-GB" altLang="en-US" dirty="0">
                <a:solidFill>
                  <a:srgbClr val="000000"/>
                </a:solidFill>
                <a:latin typeface="+mn-lt"/>
              </a:rPr>
              <a:t>Abstraction</a:t>
            </a:r>
          </a:p>
          <a:p>
            <a:pPr lvl="2" eaLnBrk="1" hangingPunct="1">
              <a:spcBef>
                <a:spcPts val="500"/>
              </a:spcBef>
              <a:buFont typeface="Times New Roman" pitchFamily="16" charset="0"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+mn-lt"/>
              </a:rPr>
              <a:t>Usually we need to take components of the problem and abstract them</a:t>
            </a:r>
          </a:p>
          <a:p>
            <a:pPr lvl="1" eaLnBrk="1" hangingPunct="1">
              <a:spcBef>
                <a:spcPts val="600"/>
              </a:spcBef>
              <a:buFont typeface="Times New Roman" pitchFamily="16" charset="0"/>
              <a:buChar char="–"/>
            </a:pPr>
            <a:r>
              <a:rPr lang="en-GB" altLang="en-US" dirty="0">
                <a:solidFill>
                  <a:srgbClr val="000000"/>
                </a:solidFill>
                <a:latin typeface="+mn-lt"/>
              </a:rPr>
              <a:t>Machine Control</a:t>
            </a:r>
          </a:p>
          <a:p>
            <a:pPr lvl="2" eaLnBrk="1" hangingPunct="1">
              <a:spcBef>
                <a:spcPts val="500"/>
              </a:spcBef>
              <a:buFont typeface="Times New Roman" pitchFamily="16" charset="0"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+mn-lt"/>
              </a:rPr>
              <a:t>The logic and control structures required for our algorithm are accompanied by those required to control the machine</a:t>
            </a:r>
          </a:p>
          <a:p>
            <a:pPr lvl="1" eaLnBrk="1" hangingPunct="1"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 dirty="0">
                <a:solidFill>
                  <a:srgbClr val="000000"/>
                </a:solidFill>
                <a:latin typeface="+mn-lt"/>
              </a:rPr>
              <a:t>Example</a:t>
            </a:r>
          </a:p>
          <a:p>
            <a:pPr lvl="2" eaLnBrk="1" hangingPunct="1">
              <a:spcBef>
                <a:spcPts val="600"/>
              </a:spcBef>
              <a:buFont typeface="Times New Roman" pitchFamily="16" charset="0"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+mn-lt"/>
              </a:rPr>
              <a:t>Finding average age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 dirty="0">
                <a:solidFill>
                  <a:srgbClr val="000000"/>
                </a:solidFill>
                <a:latin typeface="+mj-lt"/>
              </a:rPr>
              <a:t>Why do we program?</a:t>
            </a: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spcBef>
                <a:spcPts val="7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800" dirty="0">
                <a:solidFill>
                  <a:srgbClr val="000000"/>
                </a:solidFill>
                <a:latin typeface="+mn-lt"/>
              </a:rPr>
              <a:t>Writing your own code is the only way to solve specialised problems</a:t>
            </a:r>
          </a:p>
          <a:p>
            <a:pPr marL="731838" lvl="1" indent="-274638">
              <a:spcBef>
                <a:spcPts val="6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n-lt"/>
              </a:rPr>
              <a:t>Writing applications from scratch</a:t>
            </a:r>
          </a:p>
          <a:p>
            <a:pPr marL="731838" lvl="1" indent="-274638">
              <a:spcBef>
                <a:spcPts val="6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n-lt"/>
              </a:rPr>
              <a:t>Extending applications via scripting, re-development or extensions such as plug-ins</a:t>
            </a:r>
          </a:p>
          <a:p>
            <a:pPr marL="333375" indent="-331788">
              <a:spcBef>
                <a:spcPts val="7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800" dirty="0">
              <a:solidFill>
                <a:srgbClr val="000000"/>
              </a:solidFill>
              <a:latin typeface="+mn-lt"/>
            </a:endParaRPr>
          </a:p>
          <a:p>
            <a:pPr marL="331788" indent="-331788">
              <a:spcBef>
                <a:spcPts val="7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800" dirty="0">
                <a:solidFill>
                  <a:srgbClr val="000000"/>
                </a:solidFill>
                <a:latin typeface="+mn-lt"/>
              </a:rPr>
              <a:t>In all computing professions and related industries the ability to program is highly valued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66050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 dirty="0">
                <a:solidFill>
                  <a:srgbClr val="000000"/>
                </a:solidFill>
                <a:latin typeface="+mn-lt"/>
              </a:rPr>
              <a:t>Examples of Programs</a:t>
            </a:r>
          </a:p>
        </p:txBody>
      </p:sp>
      <p:sp>
        <p:nvSpPr>
          <p:cNvPr id="8195" name="Text Box 2"/>
          <p:cNvSpPr txBox="1">
            <a:spLocks noChangeArrowheads="1"/>
          </p:cNvSpPr>
          <p:nvPr/>
        </p:nvSpPr>
        <p:spPr bwMode="auto">
          <a:xfrm>
            <a:off x="685800" y="1981200"/>
            <a:ext cx="7766050" cy="428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33375"/>
            <a:ext cx="6048375" cy="4160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2636838"/>
            <a:ext cx="5259388" cy="405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836613"/>
            <a:ext cx="8191500" cy="475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173163"/>
            <a:ext cx="7416800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2541587" cy="1906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1268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794" y="620688"/>
            <a:ext cx="249555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404813"/>
            <a:ext cx="4870450" cy="331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229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943225"/>
            <a:ext cx="4235450" cy="3176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5438" y="333375"/>
            <a:ext cx="5976938" cy="597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4508500"/>
            <a:ext cx="320040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3316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700213"/>
            <a:ext cx="4275138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hangingPunct="1">
              <a:lnSpc>
                <a:spcPct val="100000"/>
              </a:lnSpc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</a:tabLst>
            </a:pPr>
            <a:r>
              <a:rPr lang="en-US" altLang="en-US" sz="4400" dirty="0"/>
              <a:t>The Difference Engine (1832)</a:t>
            </a:r>
            <a:br>
              <a:rPr lang="en-US" altLang="en-US" sz="4400" dirty="0"/>
            </a:br>
            <a:r>
              <a:rPr lang="en-US" altLang="en-US" sz="4400" dirty="0"/>
              <a:t>(Charles Babbage)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z="1600" smtClean="0">
                <a:latin typeface="+mn-lt"/>
              </a:rPr>
              <a:pPr>
                <a:defRPr/>
              </a:pPr>
              <a:t>12</a:t>
            </a:fld>
            <a:endParaRPr lang="en-US" sz="1600" dirty="0">
              <a:latin typeface="+mn-lt"/>
            </a:endParaRP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557338"/>
            <a:ext cx="390525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4340" name="AutoShape 3"/>
          <p:cNvSpPr>
            <a:spLocks noChangeArrowheads="1"/>
          </p:cNvSpPr>
          <p:nvPr/>
        </p:nvSpPr>
        <p:spPr bwMode="auto">
          <a:xfrm>
            <a:off x="4859338" y="1700213"/>
            <a:ext cx="3816350" cy="1736725"/>
          </a:xfrm>
          <a:custGeom>
            <a:avLst/>
            <a:gdLst>
              <a:gd name="T0" fmla="*/ 3816350 w 3816350"/>
              <a:gd name="T1" fmla="*/ 868363 h 1736725"/>
              <a:gd name="T2" fmla="*/ 1908175 w 3816350"/>
              <a:gd name="T3" fmla="*/ 1736725 h 1736725"/>
              <a:gd name="T4" fmla="*/ 0 w 3816350"/>
              <a:gd name="T5" fmla="*/ 868363 h 1736725"/>
              <a:gd name="T6" fmla="*/ 1908175 w 3816350"/>
              <a:gd name="T7" fmla="*/ 0 h 1736725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3816350"/>
              <a:gd name="T13" fmla="*/ 0 h 1736725"/>
              <a:gd name="T14" fmla="*/ 3816350 w 3816350"/>
              <a:gd name="T15" fmla="*/ 1736725 h 173672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816350" h="1736725">
                <a:moveTo>
                  <a:pt x="0" y="0"/>
                </a:moveTo>
                <a:lnTo>
                  <a:pt x="10601" y="0"/>
                </a:lnTo>
                <a:lnTo>
                  <a:pt x="10601" y="4824"/>
                </a:lnTo>
                <a:lnTo>
                  <a:pt x="0" y="4824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 b="1" dirty="0">
                <a:solidFill>
                  <a:srgbClr val="000000"/>
                </a:solidFill>
                <a:latin typeface="Calibri" charset="0"/>
              </a:rPr>
              <a:t>Mechanical Computing</a:t>
            </a:r>
          </a:p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Designed to generate accurate numerical tables for navigation purposes</a:t>
            </a:r>
            <a:br>
              <a:rPr lang="en-GB" altLang="en-US" sz="1800" dirty="0">
                <a:solidFill>
                  <a:srgbClr val="000000"/>
                </a:solidFill>
                <a:latin typeface="Calibri" charset="0"/>
              </a:rPr>
            </a:br>
            <a:endParaRPr lang="en-GB" altLang="en-US" sz="1800" dirty="0">
              <a:solidFill>
                <a:srgbClr val="000000"/>
              </a:solidFill>
              <a:latin typeface="Calibri" charset="0"/>
            </a:endParaRPr>
          </a:p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Never completed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lnSpc>
                <a:spcPct val="100000"/>
              </a:lnSpc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</a:tabLst>
            </a:pPr>
            <a:r>
              <a:rPr lang="en-US" altLang="en-US" sz="4400" dirty="0"/>
              <a:t>ABC (1940)</a:t>
            </a:r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619250"/>
            <a:ext cx="4762500" cy="361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5364" name="AutoShape 3"/>
          <p:cNvSpPr>
            <a:spLocks noChangeArrowheads="1"/>
          </p:cNvSpPr>
          <p:nvPr/>
        </p:nvSpPr>
        <p:spPr bwMode="auto">
          <a:xfrm>
            <a:off x="5435600" y="1700213"/>
            <a:ext cx="3311525" cy="3656012"/>
          </a:xfrm>
          <a:custGeom>
            <a:avLst/>
            <a:gdLst>
              <a:gd name="T0" fmla="*/ 3311525 w 3311525"/>
              <a:gd name="T1" fmla="*/ 1828006 h 3656012"/>
              <a:gd name="T2" fmla="*/ 1655769 w 3311525"/>
              <a:gd name="T3" fmla="*/ 3656012 h 3656012"/>
              <a:gd name="T4" fmla="*/ 0 w 3311525"/>
              <a:gd name="T5" fmla="*/ 1828006 h 3656012"/>
              <a:gd name="T6" fmla="*/ 1655769 w 3311525"/>
              <a:gd name="T7" fmla="*/ 0 h 3656012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3311525"/>
              <a:gd name="T13" fmla="*/ 0 h 3656012"/>
              <a:gd name="T14" fmla="*/ 3311525 w 3311525"/>
              <a:gd name="T15" fmla="*/ 3656012 h 36560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311525" h="3656012">
                <a:moveTo>
                  <a:pt x="0" y="0"/>
                </a:moveTo>
                <a:lnTo>
                  <a:pt x="9201" y="0"/>
                </a:lnTo>
                <a:lnTo>
                  <a:pt x="9201" y="10158"/>
                </a:lnTo>
                <a:lnTo>
                  <a:pt x="0" y="1015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First electronic computer developed in Iowa, USA</a:t>
            </a:r>
          </a:p>
          <a:p>
            <a:pPr eaLnBrk="1" hangingPunct="1"/>
            <a:endParaRPr lang="en-GB" altLang="en-US" sz="1800" dirty="0">
              <a:solidFill>
                <a:srgbClr val="000000"/>
              </a:solidFill>
              <a:latin typeface="Calibri" charset="0"/>
            </a:endParaRPr>
          </a:p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Full arithmetic unit and the two-drum stores worked perfectly, as did most of the supporting components of the input-output system</a:t>
            </a:r>
          </a:p>
          <a:p>
            <a:pPr eaLnBrk="1" hangingPunct="1"/>
            <a:endParaRPr lang="en-GB" altLang="en-US" sz="1800" dirty="0">
              <a:solidFill>
                <a:srgbClr val="000000"/>
              </a:solidFill>
              <a:latin typeface="Calibri" charset="0"/>
            </a:endParaRPr>
          </a:p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However, the card reading and writing method sporadically failed, a problem that was never resolved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lnSpc>
                <a:spcPct val="100000"/>
              </a:lnSpc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</a:tabLst>
            </a:pPr>
            <a:r>
              <a:rPr lang="en-US" altLang="en-US" sz="4400" dirty="0"/>
              <a:t>Colossus (1943)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628775"/>
            <a:ext cx="6408737" cy="4805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6388" name="AutoShape 3"/>
          <p:cNvSpPr>
            <a:spLocks noChangeArrowheads="1"/>
          </p:cNvSpPr>
          <p:nvPr/>
        </p:nvSpPr>
        <p:spPr bwMode="auto">
          <a:xfrm>
            <a:off x="252413" y="1196975"/>
            <a:ext cx="6408737" cy="365125"/>
          </a:xfrm>
          <a:custGeom>
            <a:avLst/>
            <a:gdLst>
              <a:gd name="T0" fmla="*/ 6408737 w 6408737"/>
              <a:gd name="T1" fmla="*/ 182563 h 365125"/>
              <a:gd name="T2" fmla="*/ 3204369 w 6408737"/>
              <a:gd name="T3" fmla="*/ 365125 h 365125"/>
              <a:gd name="T4" fmla="*/ 0 w 6408737"/>
              <a:gd name="T5" fmla="*/ 182563 h 365125"/>
              <a:gd name="T6" fmla="*/ 3204369 w 6408737"/>
              <a:gd name="T7" fmla="*/ 0 h 365125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6408737"/>
              <a:gd name="T13" fmla="*/ 0 h 365125"/>
              <a:gd name="T14" fmla="*/ 6408737 w 6408737"/>
              <a:gd name="T15" fmla="*/ 365125 h 36512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6408737" h="365125">
                <a:moveTo>
                  <a:pt x="0" y="0"/>
                </a:moveTo>
                <a:lnTo>
                  <a:pt x="17802" y="0"/>
                </a:lnTo>
                <a:lnTo>
                  <a:pt x="17802" y="1014"/>
                </a:lnTo>
                <a:lnTo>
                  <a:pt x="0" y="1014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The first working digital electronic programmable computer</a:t>
            </a:r>
          </a:p>
        </p:txBody>
      </p:sp>
      <p:pic>
        <p:nvPicPr>
          <p:cNvPr id="16389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713" y="2579688"/>
            <a:ext cx="2225675" cy="203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6390" name="AutoShape 5"/>
          <p:cNvSpPr>
            <a:spLocks noChangeArrowheads="1"/>
          </p:cNvSpPr>
          <p:nvPr/>
        </p:nvSpPr>
        <p:spPr bwMode="auto">
          <a:xfrm>
            <a:off x="6843713" y="4616450"/>
            <a:ext cx="2225675" cy="1462088"/>
          </a:xfrm>
          <a:custGeom>
            <a:avLst/>
            <a:gdLst>
              <a:gd name="T0" fmla="*/ 2225675 w 2225675"/>
              <a:gd name="T1" fmla="*/ 731044 h 1462088"/>
              <a:gd name="T2" fmla="*/ 1112844 w 2225675"/>
              <a:gd name="T3" fmla="*/ 1462088 h 1462088"/>
              <a:gd name="T4" fmla="*/ 0 w 2225675"/>
              <a:gd name="T5" fmla="*/ 731044 h 1462088"/>
              <a:gd name="T6" fmla="*/ 1112844 w 2225675"/>
              <a:gd name="T7" fmla="*/ 0 h 1462088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2225675"/>
              <a:gd name="T13" fmla="*/ 0 h 1462088"/>
              <a:gd name="T14" fmla="*/ 2225675 w 2225675"/>
              <a:gd name="T15" fmla="*/ 1462088 h 14620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225675" h="1462088">
                <a:moveTo>
                  <a:pt x="0" y="0"/>
                </a:moveTo>
                <a:lnTo>
                  <a:pt x="6182" y="0"/>
                </a:lnTo>
                <a:lnTo>
                  <a:pt x="6182" y="4062"/>
                </a:lnTo>
                <a:lnTo>
                  <a:pt x="0" y="4062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German Lorenz Machine -- used by the German high command including Hitler</a:t>
            </a:r>
          </a:p>
        </p:txBody>
      </p:sp>
      <p:sp>
        <p:nvSpPr>
          <p:cNvPr id="16391" name="AutoShape 6"/>
          <p:cNvSpPr>
            <a:spLocks noChangeArrowheads="1"/>
          </p:cNvSpPr>
          <p:nvPr/>
        </p:nvSpPr>
        <p:spPr bwMode="auto">
          <a:xfrm>
            <a:off x="6843713" y="1655763"/>
            <a:ext cx="2225675" cy="912812"/>
          </a:xfrm>
          <a:custGeom>
            <a:avLst/>
            <a:gdLst>
              <a:gd name="T0" fmla="*/ 2225675 w 2225675"/>
              <a:gd name="T1" fmla="*/ 456406 h 912812"/>
              <a:gd name="T2" fmla="*/ 1112844 w 2225675"/>
              <a:gd name="T3" fmla="*/ 912812 h 912812"/>
              <a:gd name="T4" fmla="*/ 0 w 2225675"/>
              <a:gd name="T5" fmla="*/ 456406 h 912812"/>
              <a:gd name="T6" fmla="*/ 1112844 w 2225675"/>
              <a:gd name="T7" fmla="*/ 0 h 912812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2225675"/>
              <a:gd name="T13" fmla="*/ 0 h 912812"/>
              <a:gd name="T14" fmla="*/ 2225675 w 2225675"/>
              <a:gd name="T15" fmla="*/ 912812 h 9128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225675" h="912812">
                <a:moveTo>
                  <a:pt x="0" y="0"/>
                </a:moveTo>
                <a:lnTo>
                  <a:pt x="6182" y="0"/>
                </a:lnTo>
                <a:lnTo>
                  <a:pt x="6182" y="2538"/>
                </a:lnTo>
                <a:lnTo>
                  <a:pt x="0" y="253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Used to crack encrypted messages generated by the</a:t>
            </a:r>
          </a:p>
        </p:txBody>
      </p:sp>
      <p:pic>
        <p:nvPicPr>
          <p:cNvPr id="16392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150" y="188913"/>
            <a:ext cx="235585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SOAC students viewing Colossus </a:t>
            </a:r>
            <a:br>
              <a:rPr lang="en-GB" dirty="0"/>
            </a:br>
            <a:r>
              <a:rPr lang="en-GB" dirty="0"/>
              <a:t>in 2015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9246" y="1600200"/>
            <a:ext cx="6885508" cy="4525963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>
                <a:solidFill>
                  <a:schemeClr val="tx1"/>
                </a:solidFill>
                <a:latin typeface="+mn-lt"/>
              </a:rPr>
              <a:pPr>
                <a:defRPr/>
              </a:pPr>
              <a:t>15</a:t>
            </a:fld>
            <a:endParaRPr lang="en-US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72573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lnSpc>
                <a:spcPct val="100000"/>
              </a:lnSpc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</a:tabLst>
            </a:pPr>
            <a:r>
              <a:rPr lang="en-US" altLang="en-US" sz="4400" dirty="0"/>
              <a:t>ENIAC (1945)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773238"/>
            <a:ext cx="4495800" cy="353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7412" name="AutoShape 3"/>
          <p:cNvSpPr>
            <a:spLocks noChangeArrowheads="1"/>
          </p:cNvSpPr>
          <p:nvPr/>
        </p:nvSpPr>
        <p:spPr bwMode="auto">
          <a:xfrm>
            <a:off x="5435600" y="1412875"/>
            <a:ext cx="3527425" cy="5027613"/>
          </a:xfrm>
          <a:custGeom>
            <a:avLst/>
            <a:gdLst>
              <a:gd name="T0" fmla="*/ 3527425 w 3527425"/>
              <a:gd name="T1" fmla="*/ 2513807 h 5027613"/>
              <a:gd name="T2" fmla="*/ 1763719 w 3527425"/>
              <a:gd name="T3" fmla="*/ 5027613 h 5027613"/>
              <a:gd name="T4" fmla="*/ 0 w 3527425"/>
              <a:gd name="T5" fmla="*/ 2513807 h 5027613"/>
              <a:gd name="T6" fmla="*/ 1763719 w 3527425"/>
              <a:gd name="T7" fmla="*/ 0 h 5027613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3527425"/>
              <a:gd name="T13" fmla="*/ 0 h 5027613"/>
              <a:gd name="T14" fmla="*/ 3527425 w 3527425"/>
              <a:gd name="T15" fmla="*/ 5027613 h 5027613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527425" h="5027613">
                <a:moveTo>
                  <a:pt x="0" y="0"/>
                </a:moveTo>
                <a:lnTo>
                  <a:pt x="9801" y="0"/>
                </a:lnTo>
                <a:lnTo>
                  <a:pt x="9801" y="13968"/>
                </a:lnTo>
                <a:lnTo>
                  <a:pt x="0" y="1396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A gunner firing a Long-range gun often couldn't see his target over the hills, he relied on a booklet of firing tables to aim the artillery gun.</a:t>
            </a:r>
          </a:p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A typical gun required a firing table with five hundred different sets of conditions.</a:t>
            </a:r>
          </a:p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The USA Army used a staff of 176 people (so called </a:t>
            </a:r>
            <a:r>
              <a:rPr lang="en-GB" altLang="en-US" sz="1800" b="1" i="1">
                <a:solidFill>
                  <a:srgbClr val="000000"/>
                </a:solidFill>
                <a:latin typeface="Calibri" charset="0"/>
              </a:rPr>
              <a:t>computers</a:t>
            </a:r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) to do the calculations using desk calculators with push buttons and a large handle to pull to complete each arithmetic operation.</a:t>
            </a:r>
          </a:p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Unfortunately, the couldn’t keep up with demand… guns were being delivered to Europe and Africa that were essentially useless, because they could not be aimed</a:t>
            </a:r>
          </a:p>
        </p:txBody>
      </p:sp>
      <p:sp>
        <p:nvSpPr>
          <p:cNvPr id="17413" name="AutoShape 4"/>
          <p:cNvSpPr>
            <a:spLocks noChangeArrowheads="1"/>
          </p:cNvSpPr>
          <p:nvPr/>
        </p:nvSpPr>
        <p:spPr bwMode="auto">
          <a:xfrm>
            <a:off x="539750" y="5589588"/>
            <a:ext cx="4422775" cy="912812"/>
          </a:xfrm>
          <a:custGeom>
            <a:avLst/>
            <a:gdLst>
              <a:gd name="T0" fmla="*/ 4422775 w 4422775"/>
              <a:gd name="T1" fmla="*/ 456406 h 912812"/>
              <a:gd name="T2" fmla="*/ 2211400 w 4422775"/>
              <a:gd name="T3" fmla="*/ 912812 h 912812"/>
              <a:gd name="T4" fmla="*/ 0 w 4422775"/>
              <a:gd name="T5" fmla="*/ 456406 h 912812"/>
              <a:gd name="T6" fmla="*/ 2211400 w 4422775"/>
              <a:gd name="T7" fmla="*/ 0 h 912812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4422775"/>
              <a:gd name="T13" fmla="*/ 0 h 912812"/>
              <a:gd name="T14" fmla="*/ 4422775 w 4422775"/>
              <a:gd name="T15" fmla="*/ 912812 h 9128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4422775" h="912812">
                <a:moveTo>
                  <a:pt x="0" y="0"/>
                </a:moveTo>
                <a:lnTo>
                  <a:pt x="12288" y="0"/>
                </a:lnTo>
                <a:lnTo>
                  <a:pt x="12288" y="2538"/>
                </a:lnTo>
                <a:lnTo>
                  <a:pt x="0" y="253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In thirty seconds, ENIAC could calculate a single trajectory, something that would take twenty hours with a desk calculator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8229600" cy="1100137"/>
          </a:xfrm>
        </p:spPr>
        <p:txBody>
          <a:bodyPr/>
          <a:lstStyle/>
          <a:p>
            <a:pPr algn="ctr" eaLnBrk="1" hangingPunct="1">
              <a:lnSpc>
                <a:spcPct val="100000"/>
              </a:lnSpc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</a:tabLst>
            </a:pPr>
            <a:r>
              <a:rPr lang="en-US" altLang="en-US" sz="4400" dirty="0"/>
              <a:t>Ferranti Mark 1 (1951)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  <p:sp>
        <p:nvSpPr>
          <p:cNvPr id="18435" name="AutoShape 2"/>
          <p:cNvSpPr>
            <a:spLocks noChangeArrowheads="1"/>
          </p:cNvSpPr>
          <p:nvPr/>
        </p:nvSpPr>
        <p:spPr bwMode="auto">
          <a:xfrm>
            <a:off x="5003800" y="1773238"/>
            <a:ext cx="3600450" cy="365125"/>
          </a:xfrm>
          <a:custGeom>
            <a:avLst/>
            <a:gdLst>
              <a:gd name="T0" fmla="*/ 3600450 w 3600450"/>
              <a:gd name="T1" fmla="*/ 182563 h 365125"/>
              <a:gd name="T2" fmla="*/ 1800225 w 3600450"/>
              <a:gd name="T3" fmla="*/ 365125 h 365125"/>
              <a:gd name="T4" fmla="*/ 0 w 3600450"/>
              <a:gd name="T5" fmla="*/ 182563 h 365125"/>
              <a:gd name="T6" fmla="*/ 1800225 w 3600450"/>
              <a:gd name="T7" fmla="*/ 0 h 365125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3600450"/>
              <a:gd name="T13" fmla="*/ 0 h 365125"/>
              <a:gd name="T14" fmla="*/ 3600450 w 3600450"/>
              <a:gd name="T15" fmla="*/ 365125 h 36512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600450" h="365125">
                <a:moveTo>
                  <a:pt x="0" y="0"/>
                </a:moveTo>
                <a:lnTo>
                  <a:pt x="10001" y="0"/>
                </a:lnTo>
                <a:lnTo>
                  <a:pt x="10001" y="1014"/>
                </a:lnTo>
                <a:lnTo>
                  <a:pt x="0" y="1014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Worlds first commercial computer</a:t>
            </a:r>
          </a:p>
        </p:txBody>
      </p:sp>
      <p:pic>
        <p:nvPicPr>
          <p:cNvPr id="1843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950" y="3141663"/>
            <a:ext cx="4370388" cy="3240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1843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217613"/>
            <a:ext cx="3830637" cy="535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Cray Supercomputer (1972)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89652" y="1600200"/>
            <a:ext cx="3564696" cy="4525963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8600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lnSpc>
                <a:spcPct val="100000"/>
              </a:lnSpc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</a:tabLst>
            </a:pPr>
            <a:r>
              <a:rPr lang="en-US" altLang="en-US" sz="4400" dirty="0"/>
              <a:t>Personal Computers (1980s)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557338"/>
            <a:ext cx="4110037" cy="2735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9460" name="AutoShape 3"/>
          <p:cNvSpPr>
            <a:spLocks noChangeArrowheads="1"/>
          </p:cNvSpPr>
          <p:nvPr/>
        </p:nvSpPr>
        <p:spPr bwMode="auto">
          <a:xfrm>
            <a:off x="442913" y="4292600"/>
            <a:ext cx="1143000" cy="365125"/>
          </a:xfrm>
          <a:custGeom>
            <a:avLst/>
            <a:gdLst>
              <a:gd name="T0" fmla="*/ 1143000 w 1143000"/>
              <a:gd name="T1" fmla="*/ 182563 h 365125"/>
              <a:gd name="T2" fmla="*/ 571500 w 1143000"/>
              <a:gd name="T3" fmla="*/ 365125 h 365125"/>
              <a:gd name="T4" fmla="*/ 0 w 1143000"/>
              <a:gd name="T5" fmla="*/ 182563 h 365125"/>
              <a:gd name="T6" fmla="*/ 571500 w 1143000"/>
              <a:gd name="T7" fmla="*/ 0 h 365125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1143000"/>
              <a:gd name="T13" fmla="*/ 0 h 365125"/>
              <a:gd name="T14" fmla="*/ 1143000 w 1143000"/>
              <a:gd name="T15" fmla="*/ 365125 h 36512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143000" h="365125">
                <a:moveTo>
                  <a:pt x="0" y="0"/>
                </a:moveTo>
                <a:lnTo>
                  <a:pt x="3175" y="0"/>
                </a:lnTo>
                <a:lnTo>
                  <a:pt x="3175" y="1014"/>
                </a:lnTo>
                <a:lnTo>
                  <a:pt x="0" y="1014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BBC Micro</a:t>
            </a:r>
          </a:p>
        </p:txBody>
      </p:sp>
      <p:pic>
        <p:nvPicPr>
          <p:cNvPr id="19461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1196975"/>
            <a:ext cx="3810000" cy="2686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9462" name="AutoShape 5"/>
          <p:cNvSpPr>
            <a:spLocks noChangeArrowheads="1"/>
          </p:cNvSpPr>
          <p:nvPr/>
        </p:nvSpPr>
        <p:spPr bwMode="auto">
          <a:xfrm>
            <a:off x="4941888" y="3086100"/>
            <a:ext cx="1400175" cy="912813"/>
          </a:xfrm>
          <a:custGeom>
            <a:avLst/>
            <a:gdLst>
              <a:gd name="T0" fmla="*/ 1400175 w 1400175"/>
              <a:gd name="T1" fmla="*/ 456407 h 912813"/>
              <a:gd name="T2" fmla="*/ 700088 w 1400175"/>
              <a:gd name="T3" fmla="*/ 912813 h 912813"/>
              <a:gd name="T4" fmla="*/ 0 w 1400175"/>
              <a:gd name="T5" fmla="*/ 456407 h 912813"/>
              <a:gd name="T6" fmla="*/ 700088 w 1400175"/>
              <a:gd name="T7" fmla="*/ 0 h 912813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1400175"/>
              <a:gd name="T13" fmla="*/ 0 h 912813"/>
              <a:gd name="T14" fmla="*/ 1400175 w 1400175"/>
              <a:gd name="T15" fmla="*/ 912813 h 912813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00175" h="912813">
                <a:moveTo>
                  <a:pt x="0" y="0"/>
                </a:moveTo>
                <a:lnTo>
                  <a:pt x="3891" y="0"/>
                </a:lnTo>
                <a:lnTo>
                  <a:pt x="3891" y="2538"/>
                </a:lnTo>
                <a:lnTo>
                  <a:pt x="0" y="253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Commodore</a:t>
            </a:r>
          </a:p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Vic20</a:t>
            </a:r>
          </a:p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(5K Memory)</a:t>
            </a:r>
          </a:p>
        </p:txBody>
      </p:sp>
      <p:pic>
        <p:nvPicPr>
          <p:cNvPr id="19463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863" y="4202113"/>
            <a:ext cx="2517775" cy="2503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9464" name="AutoShape 7"/>
          <p:cNvSpPr>
            <a:spLocks noChangeArrowheads="1"/>
          </p:cNvSpPr>
          <p:nvPr/>
        </p:nvSpPr>
        <p:spPr bwMode="auto">
          <a:xfrm>
            <a:off x="7596188" y="4586288"/>
            <a:ext cx="1655762" cy="1187450"/>
          </a:xfrm>
          <a:custGeom>
            <a:avLst/>
            <a:gdLst>
              <a:gd name="T0" fmla="*/ 1655762 w 1655762"/>
              <a:gd name="T1" fmla="*/ 593725 h 1187450"/>
              <a:gd name="T2" fmla="*/ 827881 w 1655762"/>
              <a:gd name="T3" fmla="*/ 1187450 h 1187450"/>
              <a:gd name="T4" fmla="*/ 0 w 1655762"/>
              <a:gd name="T5" fmla="*/ 593725 h 1187450"/>
              <a:gd name="T6" fmla="*/ 827881 w 1655762"/>
              <a:gd name="T7" fmla="*/ 0 h 118745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1655762"/>
              <a:gd name="T13" fmla="*/ 0 h 1187450"/>
              <a:gd name="T14" fmla="*/ 1655762 w 1655762"/>
              <a:gd name="T15" fmla="*/ 1187450 h 118745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655762" h="1187450">
                <a:moveTo>
                  <a:pt x="0" y="0"/>
                </a:moveTo>
                <a:lnTo>
                  <a:pt x="4601" y="0"/>
                </a:lnTo>
                <a:lnTo>
                  <a:pt x="4601" y="3300"/>
                </a:lnTo>
                <a:lnTo>
                  <a:pt x="0" y="3300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Dragon 32</a:t>
            </a:r>
          </a:p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32K Memory</a:t>
            </a:r>
          </a:p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8 Colours</a:t>
            </a:r>
          </a:p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256x192 pixels</a:t>
            </a:r>
          </a:p>
        </p:txBody>
      </p:sp>
      <p:pic>
        <p:nvPicPr>
          <p:cNvPr id="19465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63" y="4765675"/>
            <a:ext cx="4572000" cy="199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19466" name="AutoShape 9"/>
          <p:cNvSpPr>
            <a:spLocks noChangeArrowheads="1"/>
          </p:cNvSpPr>
          <p:nvPr/>
        </p:nvSpPr>
        <p:spPr bwMode="auto">
          <a:xfrm>
            <a:off x="168275" y="5084763"/>
            <a:ext cx="1073150" cy="365125"/>
          </a:xfrm>
          <a:custGeom>
            <a:avLst/>
            <a:gdLst>
              <a:gd name="T0" fmla="*/ 1073150 w 1073150"/>
              <a:gd name="T1" fmla="*/ 182563 h 365125"/>
              <a:gd name="T2" fmla="*/ 536575 w 1073150"/>
              <a:gd name="T3" fmla="*/ 365125 h 365125"/>
              <a:gd name="T4" fmla="*/ 0 w 1073150"/>
              <a:gd name="T5" fmla="*/ 182563 h 365125"/>
              <a:gd name="T6" fmla="*/ 536575 w 1073150"/>
              <a:gd name="T7" fmla="*/ 0 h 365125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1073150"/>
              <a:gd name="T13" fmla="*/ 0 h 365125"/>
              <a:gd name="T14" fmla="*/ 1073150 w 1073150"/>
              <a:gd name="T15" fmla="*/ 365125 h 36512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073150" h="365125">
                <a:moveTo>
                  <a:pt x="0" y="0"/>
                </a:moveTo>
                <a:lnTo>
                  <a:pt x="2981" y="0"/>
                </a:lnTo>
                <a:lnTo>
                  <a:pt x="2981" y="1014"/>
                </a:lnTo>
                <a:lnTo>
                  <a:pt x="0" y="1014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>
                <a:solidFill>
                  <a:srgbClr val="000000"/>
                </a:solidFill>
                <a:latin typeface="Calibri" charset="0"/>
              </a:rPr>
              <a:t>Atari  800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5067" y="3440721"/>
            <a:ext cx="4262673" cy="26971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321" y="620688"/>
            <a:ext cx="3355789" cy="258812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355976" y="836712"/>
            <a:ext cx="2197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ZX </a:t>
            </a:r>
            <a:r>
              <a:rPr lang="en-GB" dirty="0" err="1"/>
              <a:t>Sp</a:t>
            </a:r>
            <a:endParaRPr lang="en-GB" dirty="0"/>
          </a:p>
        </p:txBody>
      </p:sp>
      <p:sp>
        <p:nvSpPr>
          <p:cNvPr id="9" name="AutoShape 5"/>
          <p:cNvSpPr>
            <a:spLocks noChangeArrowheads="1"/>
          </p:cNvSpPr>
          <p:nvPr/>
        </p:nvSpPr>
        <p:spPr bwMode="auto">
          <a:xfrm>
            <a:off x="4427984" y="1070575"/>
            <a:ext cx="2952328" cy="644877"/>
          </a:xfrm>
          <a:custGeom>
            <a:avLst/>
            <a:gdLst>
              <a:gd name="T0" fmla="*/ 1400175 w 1400175"/>
              <a:gd name="T1" fmla="*/ 456407 h 912813"/>
              <a:gd name="T2" fmla="*/ 700088 w 1400175"/>
              <a:gd name="T3" fmla="*/ 912813 h 912813"/>
              <a:gd name="T4" fmla="*/ 0 w 1400175"/>
              <a:gd name="T5" fmla="*/ 456407 h 912813"/>
              <a:gd name="T6" fmla="*/ 700088 w 1400175"/>
              <a:gd name="T7" fmla="*/ 0 h 912813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1400175"/>
              <a:gd name="T13" fmla="*/ 0 h 912813"/>
              <a:gd name="T14" fmla="*/ 1400175 w 1400175"/>
              <a:gd name="T15" fmla="*/ 912813 h 912813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00175" h="912813">
                <a:moveTo>
                  <a:pt x="0" y="0"/>
                </a:moveTo>
                <a:lnTo>
                  <a:pt x="3891" y="0"/>
                </a:lnTo>
                <a:lnTo>
                  <a:pt x="3891" y="2538"/>
                </a:lnTo>
                <a:lnTo>
                  <a:pt x="0" y="253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ZX Spectrum</a:t>
            </a:r>
          </a:p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(16k) – Early 1980s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4" y="3440721"/>
            <a:ext cx="3357526" cy="2692588"/>
          </a:xfrm>
          <a:prstGeom prst="rect">
            <a:avLst/>
          </a:prstGeom>
        </p:spPr>
      </p:pic>
      <p:sp>
        <p:nvSpPr>
          <p:cNvPr id="11" name="AutoShape 5"/>
          <p:cNvSpPr>
            <a:spLocks noChangeArrowheads="1"/>
          </p:cNvSpPr>
          <p:nvPr/>
        </p:nvSpPr>
        <p:spPr bwMode="auto">
          <a:xfrm>
            <a:off x="5325496" y="2518845"/>
            <a:ext cx="3502201" cy="921876"/>
          </a:xfrm>
          <a:custGeom>
            <a:avLst/>
            <a:gdLst>
              <a:gd name="T0" fmla="*/ 1400175 w 1400175"/>
              <a:gd name="T1" fmla="*/ 456407 h 912813"/>
              <a:gd name="T2" fmla="*/ 700088 w 1400175"/>
              <a:gd name="T3" fmla="*/ 912813 h 912813"/>
              <a:gd name="T4" fmla="*/ 0 w 1400175"/>
              <a:gd name="T5" fmla="*/ 456407 h 912813"/>
              <a:gd name="T6" fmla="*/ 700088 w 1400175"/>
              <a:gd name="T7" fmla="*/ 0 h 912813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1400175"/>
              <a:gd name="T13" fmla="*/ 0 h 912813"/>
              <a:gd name="T14" fmla="*/ 1400175 w 1400175"/>
              <a:gd name="T15" fmla="*/ 912813 h 912813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00175" h="912813">
                <a:moveTo>
                  <a:pt x="0" y="0"/>
                </a:moveTo>
                <a:lnTo>
                  <a:pt x="3891" y="0"/>
                </a:lnTo>
                <a:lnTo>
                  <a:pt x="3891" y="2538"/>
                </a:lnTo>
                <a:lnTo>
                  <a:pt x="0" y="253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Gaynor and Sue re-living </a:t>
            </a:r>
          </a:p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a </a:t>
            </a:r>
            <a:r>
              <a:rPr lang="en-GB" altLang="en-US" sz="1800" dirty="0" err="1">
                <a:solidFill>
                  <a:srgbClr val="000000"/>
                </a:solidFill>
                <a:latin typeface="Calibri" charset="0"/>
              </a:rPr>
              <a:t>mis</a:t>
            </a:r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-spent youth </a:t>
            </a:r>
            <a:r>
              <a:rPr lang="en-GB" altLang="en-US" sz="1800" dirty="0">
                <a:solidFill>
                  <a:srgbClr val="000000"/>
                </a:solidFill>
                <a:latin typeface="Calibri" charset="0"/>
                <a:sym typeface="Wingdings" panose="05000000000000000000" pitchFamily="2" charset="2"/>
              </a:rPr>
              <a:t></a:t>
            </a:r>
            <a:endParaRPr lang="en-GB" altLang="en-US" sz="1800" dirty="0">
              <a:solidFill>
                <a:srgbClr val="000000"/>
              </a:solidFill>
              <a:latin typeface="Calibri" charset="0"/>
            </a:endParaRPr>
          </a:p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(National Museum of Computing)</a:t>
            </a:r>
          </a:p>
        </p:txBody>
      </p:sp>
    </p:spTree>
    <p:extLst>
      <p:ext uri="{BB962C8B-B14F-4D97-AF65-F5344CB8AC3E}">
        <p14:creationId xmlns:p14="http://schemas.microsoft.com/office/powerpoint/2010/main" val="12748654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lnSpc>
                <a:spcPct val="100000"/>
              </a:lnSpc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</a:tabLst>
            </a:pPr>
            <a:r>
              <a:rPr lang="en-US" altLang="en-US" sz="4400" dirty="0"/>
              <a:t>IBM PC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782763"/>
            <a:ext cx="4391025" cy="320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graphicFrame>
        <p:nvGraphicFramePr>
          <p:cNvPr id="2" name="Group 3"/>
          <p:cNvGraphicFramePr>
            <a:graphicFrameLocks noGrp="1"/>
          </p:cNvGraphicFramePr>
          <p:nvPr/>
        </p:nvGraphicFramePr>
        <p:xfrm>
          <a:off x="4921250" y="1931988"/>
          <a:ext cx="3684588" cy="2740025"/>
        </p:xfrm>
        <a:graphic>
          <a:graphicData uri="http://schemas.openxmlformats.org/drawingml/2006/table">
            <a:tbl>
              <a:tblPr/>
              <a:tblGrid>
                <a:gridCol w="18430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1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8300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Model: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5150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Released: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September 1981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Price: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US $1,565 ~ $3,000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CPU: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Intel 8088, 4.77MHz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RAM: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16K, 640K max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Display: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8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cs typeface="Times New Roman" pitchFamily="16" charset="0"/>
                        </a:rPr>
                        <a:t>80 X 24 text</a:t>
                      </a:r>
                    </a:p>
                  </a:txBody>
                  <a:tcPr marT="84276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Storage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0" y="3186500"/>
            <a:ext cx="4402832" cy="316985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1268760"/>
            <a:ext cx="4191075" cy="3207302"/>
          </a:xfrm>
          <a:prstGeom prst="rect">
            <a:avLst/>
          </a:prstGeom>
        </p:spPr>
      </p:pic>
      <p:sp>
        <p:nvSpPr>
          <p:cNvPr id="7" name="AutoShape 5"/>
          <p:cNvSpPr>
            <a:spLocks noChangeArrowheads="1"/>
          </p:cNvSpPr>
          <p:nvPr/>
        </p:nvSpPr>
        <p:spPr bwMode="auto">
          <a:xfrm>
            <a:off x="4583562" y="1769835"/>
            <a:ext cx="2952328" cy="398655"/>
          </a:xfrm>
          <a:custGeom>
            <a:avLst/>
            <a:gdLst>
              <a:gd name="T0" fmla="*/ 1400175 w 1400175"/>
              <a:gd name="T1" fmla="*/ 456407 h 912813"/>
              <a:gd name="T2" fmla="*/ 700088 w 1400175"/>
              <a:gd name="T3" fmla="*/ 912813 h 912813"/>
              <a:gd name="T4" fmla="*/ 0 w 1400175"/>
              <a:gd name="T5" fmla="*/ 456407 h 912813"/>
              <a:gd name="T6" fmla="*/ 700088 w 1400175"/>
              <a:gd name="T7" fmla="*/ 0 h 912813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1400175"/>
              <a:gd name="T13" fmla="*/ 0 h 912813"/>
              <a:gd name="T14" fmla="*/ 1400175 w 1400175"/>
              <a:gd name="T15" fmla="*/ 912813 h 912813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400175" h="912813">
                <a:moveTo>
                  <a:pt x="0" y="0"/>
                </a:moveTo>
                <a:lnTo>
                  <a:pt x="3891" y="0"/>
                </a:lnTo>
                <a:lnTo>
                  <a:pt x="3891" y="2538"/>
                </a:lnTo>
                <a:lnTo>
                  <a:pt x="0" y="2538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2000" dirty="0">
                <a:solidFill>
                  <a:srgbClr val="000000"/>
                </a:solidFill>
                <a:latin typeface="Calibri" charset="0"/>
              </a:rPr>
              <a:t>Early hard drives</a:t>
            </a:r>
          </a:p>
        </p:txBody>
      </p:sp>
    </p:spTree>
    <p:extLst>
      <p:ext uri="{BB962C8B-B14F-4D97-AF65-F5344CB8AC3E}">
        <p14:creationId xmlns:p14="http://schemas.microsoft.com/office/powerpoint/2010/main" val="14775387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936104"/>
          </a:xfrm>
        </p:spPr>
        <p:txBody>
          <a:bodyPr/>
          <a:lstStyle/>
          <a:p>
            <a:r>
              <a:rPr lang="en-GB" dirty="0"/>
              <a:t>Punched Cards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96753"/>
            <a:ext cx="3447969" cy="23780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7904" y="2132856"/>
            <a:ext cx="5323041" cy="4355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5706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RAM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D4F8F5-CAA5-4E88-8AFD-9E483DF2C47E}" type="slidenum">
              <a:rPr lang="en-US" smtClean="0"/>
              <a:pPr>
                <a:defRPr/>
              </a:pPr>
              <a:t>24</a:t>
            </a:fld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6684" y="1417225"/>
            <a:ext cx="6123316" cy="493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061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30" y="719426"/>
            <a:ext cx="7908925" cy="383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24579" name="AutoShape 2"/>
          <p:cNvSpPr>
            <a:spLocks noChangeArrowheads="1"/>
          </p:cNvSpPr>
          <p:nvPr/>
        </p:nvSpPr>
        <p:spPr bwMode="auto">
          <a:xfrm>
            <a:off x="684212" y="4508500"/>
            <a:ext cx="7272163" cy="1475873"/>
          </a:xfrm>
          <a:custGeom>
            <a:avLst/>
            <a:gdLst>
              <a:gd name="T0" fmla="*/ 5903912 w 5903912"/>
              <a:gd name="T1" fmla="*/ 319882 h 639763"/>
              <a:gd name="T2" fmla="*/ 2951956 w 5903912"/>
              <a:gd name="T3" fmla="*/ 639763 h 639763"/>
              <a:gd name="T4" fmla="*/ 0 w 5903912"/>
              <a:gd name="T5" fmla="*/ 319882 h 639763"/>
              <a:gd name="T6" fmla="*/ 2951956 w 5903912"/>
              <a:gd name="T7" fmla="*/ 0 h 639763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5903912"/>
              <a:gd name="T13" fmla="*/ 0 h 639763"/>
              <a:gd name="T14" fmla="*/ 5903912 w 5903912"/>
              <a:gd name="T15" fmla="*/ 639763 h 639763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903912" h="639763">
                <a:moveTo>
                  <a:pt x="0" y="0"/>
                </a:moveTo>
                <a:lnTo>
                  <a:pt x="16402" y="0"/>
                </a:lnTo>
                <a:lnTo>
                  <a:pt x="16402" y="1776"/>
                </a:lnTo>
                <a:lnTo>
                  <a:pt x="0" y="1776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marL="342900" indent="-342900" eaLnBrk="1" hangingPunct="1">
              <a:buAutoNum type="arabicPlain" startAt="1972"/>
            </a:pPr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    	8 inch disk			175KB</a:t>
            </a:r>
          </a:p>
          <a:p>
            <a:pPr marL="342900" indent="-342900" eaLnBrk="1" hangingPunct="1">
              <a:buAutoNum type="arabicPlain" startAt="1978"/>
            </a:pPr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 	5.25 inch disk 			90KB (varied)</a:t>
            </a:r>
          </a:p>
          <a:p>
            <a:pPr marL="342900" indent="-342900" eaLnBrk="1" hangingPunct="1">
              <a:buAutoNum type="arabicPlain" startAt="1978"/>
            </a:pPr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  	1999    3.5 inch Disk	1.44Mb</a:t>
            </a:r>
          </a:p>
          <a:p>
            <a:pPr marL="342900" indent="-342900" eaLnBrk="1" hangingPunct="1">
              <a:buAutoNum type="arabicPlain" startAt="1978"/>
            </a:pPr>
            <a:endParaRPr lang="en-GB" altLang="en-US" sz="1800" dirty="0">
              <a:solidFill>
                <a:srgbClr val="000000"/>
              </a:solidFill>
              <a:latin typeface="Calibri" charset="0"/>
            </a:endParaRPr>
          </a:p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Ceased production in 2009, although still used in legacy machines…</a:t>
            </a:r>
          </a:p>
        </p:txBody>
      </p:sp>
      <p:sp>
        <p:nvSpPr>
          <p:cNvPr id="24580" name="AutoShape 3"/>
          <p:cNvSpPr>
            <a:spLocks noChangeArrowheads="1"/>
          </p:cNvSpPr>
          <p:nvPr/>
        </p:nvSpPr>
        <p:spPr bwMode="auto">
          <a:xfrm>
            <a:off x="684212" y="715962"/>
            <a:ext cx="736600" cy="365125"/>
          </a:xfrm>
          <a:custGeom>
            <a:avLst/>
            <a:gdLst>
              <a:gd name="T0" fmla="*/ 736600 w 736600"/>
              <a:gd name="T1" fmla="*/ 182563 h 365125"/>
              <a:gd name="T2" fmla="*/ 368300 w 736600"/>
              <a:gd name="T3" fmla="*/ 365125 h 365125"/>
              <a:gd name="T4" fmla="*/ 0 w 736600"/>
              <a:gd name="T5" fmla="*/ 182563 h 365125"/>
              <a:gd name="T6" fmla="*/ 368300 w 736600"/>
              <a:gd name="T7" fmla="*/ 0 h 365125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736600"/>
              <a:gd name="T13" fmla="*/ 0 h 365125"/>
              <a:gd name="T14" fmla="*/ 736600 w 736600"/>
              <a:gd name="T15" fmla="*/ 365125 h 36512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36600" h="365125">
                <a:moveTo>
                  <a:pt x="0" y="0"/>
                </a:moveTo>
                <a:lnTo>
                  <a:pt x="2049" y="0"/>
                </a:lnTo>
                <a:lnTo>
                  <a:pt x="2049" y="1014"/>
                </a:lnTo>
                <a:lnTo>
                  <a:pt x="0" y="1014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8 inch</a:t>
            </a:r>
          </a:p>
        </p:txBody>
      </p:sp>
      <p:sp>
        <p:nvSpPr>
          <p:cNvPr id="24581" name="AutoShape 4"/>
          <p:cNvSpPr>
            <a:spLocks noChangeArrowheads="1"/>
          </p:cNvSpPr>
          <p:nvPr/>
        </p:nvSpPr>
        <p:spPr bwMode="auto">
          <a:xfrm>
            <a:off x="4499992" y="1335088"/>
            <a:ext cx="1109663" cy="365125"/>
          </a:xfrm>
          <a:custGeom>
            <a:avLst/>
            <a:gdLst>
              <a:gd name="T0" fmla="*/ 1109663 w 1109663"/>
              <a:gd name="T1" fmla="*/ 182563 h 365125"/>
              <a:gd name="T2" fmla="*/ 554832 w 1109663"/>
              <a:gd name="T3" fmla="*/ 365125 h 365125"/>
              <a:gd name="T4" fmla="*/ 0 w 1109663"/>
              <a:gd name="T5" fmla="*/ 182563 h 365125"/>
              <a:gd name="T6" fmla="*/ 554832 w 1109663"/>
              <a:gd name="T7" fmla="*/ 0 h 365125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1109663"/>
              <a:gd name="T13" fmla="*/ 0 h 365125"/>
              <a:gd name="T14" fmla="*/ 1109663 w 1109663"/>
              <a:gd name="T15" fmla="*/ 365125 h 36512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109663" h="365125">
                <a:moveTo>
                  <a:pt x="0" y="0"/>
                </a:moveTo>
                <a:lnTo>
                  <a:pt x="3082" y="0"/>
                </a:lnTo>
                <a:lnTo>
                  <a:pt x="3082" y="1014"/>
                </a:lnTo>
                <a:lnTo>
                  <a:pt x="0" y="1014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5 1/4 inch</a:t>
            </a:r>
          </a:p>
        </p:txBody>
      </p:sp>
      <p:sp>
        <p:nvSpPr>
          <p:cNvPr id="24582" name="AutoShape 5"/>
          <p:cNvSpPr>
            <a:spLocks noChangeArrowheads="1"/>
          </p:cNvSpPr>
          <p:nvPr/>
        </p:nvSpPr>
        <p:spPr bwMode="auto">
          <a:xfrm>
            <a:off x="6846713" y="1844824"/>
            <a:ext cx="1109662" cy="365125"/>
          </a:xfrm>
          <a:custGeom>
            <a:avLst/>
            <a:gdLst>
              <a:gd name="T0" fmla="*/ 1109662 w 1109662"/>
              <a:gd name="T1" fmla="*/ 182563 h 365125"/>
              <a:gd name="T2" fmla="*/ 554831 w 1109662"/>
              <a:gd name="T3" fmla="*/ 365125 h 365125"/>
              <a:gd name="T4" fmla="*/ 0 w 1109662"/>
              <a:gd name="T5" fmla="*/ 182563 h 365125"/>
              <a:gd name="T6" fmla="*/ 554831 w 1109662"/>
              <a:gd name="T7" fmla="*/ 0 h 365125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1109662"/>
              <a:gd name="T13" fmla="*/ 0 h 365125"/>
              <a:gd name="T14" fmla="*/ 1109662 w 1109662"/>
              <a:gd name="T15" fmla="*/ 365125 h 36512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109662" h="365125">
                <a:moveTo>
                  <a:pt x="0" y="0"/>
                </a:moveTo>
                <a:lnTo>
                  <a:pt x="3082" y="0"/>
                </a:lnTo>
                <a:lnTo>
                  <a:pt x="3082" y="1014"/>
                </a:lnTo>
                <a:lnTo>
                  <a:pt x="0" y="1014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/>
            <a:r>
              <a:rPr lang="en-GB" altLang="en-US" sz="1800" dirty="0">
                <a:solidFill>
                  <a:srgbClr val="000000"/>
                </a:solidFill>
                <a:latin typeface="Calibri" charset="0"/>
              </a:rPr>
              <a:t>3 1/2 inch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  <p:sp>
        <p:nvSpPr>
          <p:cNvPr id="8" name="AutoShape 5"/>
          <p:cNvSpPr>
            <a:spLocks noChangeArrowheads="1"/>
          </p:cNvSpPr>
          <p:nvPr/>
        </p:nvSpPr>
        <p:spPr bwMode="auto">
          <a:xfrm>
            <a:off x="1546657" y="132641"/>
            <a:ext cx="5832648" cy="583321"/>
          </a:xfrm>
          <a:custGeom>
            <a:avLst/>
            <a:gdLst>
              <a:gd name="T0" fmla="*/ 1109662 w 1109662"/>
              <a:gd name="T1" fmla="*/ 182563 h 365125"/>
              <a:gd name="T2" fmla="*/ 554831 w 1109662"/>
              <a:gd name="T3" fmla="*/ 365125 h 365125"/>
              <a:gd name="T4" fmla="*/ 0 w 1109662"/>
              <a:gd name="T5" fmla="*/ 182563 h 365125"/>
              <a:gd name="T6" fmla="*/ 554831 w 1109662"/>
              <a:gd name="T7" fmla="*/ 0 h 365125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0 w 1109662"/>
              <a:gd name="T13" fmla="*/ 0 h 365125"/>
              <a:gd name="T14" fmla="*/ 1109662 w 1109662"/>
              <a:gd name="T15" fmla="*/ 365125 h 36512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109662" h="365125">
                <a:moveTo>
                  <a:pt x="0" y="0"/>
                </a:moveTo>
                <a:lnTo>
                  <a:pt x="3082" y="0"/>
                </a:lnTo>
                <a:lnTo>
                  <a:pt x="3082" y="1014"/>
                </a:lnTo>
                <a:lnTo>
                  <a:pt x="0" y="1014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square" lIns="90000" tIns="45000" rIns="90000" bIns="45000">
            <a:spAutoFit/>
          </a:bodyPr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/>
            <a:r>
              <a:rPr lang="en-GB" altLang="en-US" sz="3200" dirty="0">
                <a:solidFill>
                  <a:srgbClr val="000000"/>
                </a:solidFill>
                <a:latin typeface="Calibri" charset="0"/>
              </a:rPr>
              <a:t>Floppy Disks</a:t>
            </a:r>
          </a:p>
        </p:txBody>
      </p:sp>
    </p:spTree>
    <p:extLst>
      <p:ext uri="{BB962C8B-B14F-4D97-AF65-F5344CB8AC3E}">
        <p14:creationId xmlns:p14="http://schemas.microsoft.com/office/powerpoint/2010/main" val="1706143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 dirty="0">
                <a:solidFill>
                  <a:srgbClr val="000000"/>
                </a:solidFill>
                <a:latin typeface="+mj-lt"/>
              </a:rPr>
              <a:t>Historical Context</a:t>
            </a: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457200" y="1524000"/>
            <a:ext cx="8229600" cy="51054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lnSpc>
                <a:spcPct val="80000"/>
              </a:lnSpc>
              <a:spcBef>
                <a:spcPts val="7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800" dirty="0">
                <a:solidFill>
                  <a:srgbClr val="000000"/>
                </a:solidFill>
                <a:latin typeface="+mj-lt"/>
              </a:rPr>
              <a:t>The history of programming languages is linked to the history of computer hardware.</a:t>
            </a:r>
          </a:p>
          <a:p>
            <a:pPr marL="333375" indent="-331788">
              <a:lnSpc>
                <a:spcPct val="80000"/>
              </a:lnSpc>
              <a:spcBef>
                <a:spcPts val="7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800" dirty="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lnSpc>
                <a:spcPct val="80000"/>
              </a:lnSpc>
              <a:spcBef>
                <a:spcPts val="6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Mechanical Era (1623-1945)</a:t>
            </a:r>
          </a:p>
          <a:p>
            <a:pPr lvl="2">
              <a:lnSpc>
                <a:spcPct val="8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Electromagnetic relays</a:t>
            </a:r>
          </a:p>
          <a:p>
            <a:pPr lvl="2" indent="-227013">
              <a:lnSpc>
                <a:spcPct val="8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lnSpc>
                <a:spcPct val="80000"/>
              </a:lnSpc>
              <a:spcBef>
                <a:spcPts val="6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1</a:t>
            </a:r>
            <a:r>
              <a:rPr lang="en-GB" baseline="30000" dirty="0">
                <a:solidFill>
                  <a:srgbClr val="000000"/>
                </a:solidFill>
                <a:latin typeface="+mj-lt"/>
              </a:rPr>
              <a:t>st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 Generation (1946-1953)</a:t>
            </a:r>
          </a:p>
          <a:p>
            <a:pPr lvl="2">
              <a:lnSpc>
                <a:spcPct val="8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Vacuum tubes</a:t>
            </a:r>
          </a:p>
          <a:p>
            <a:pPr lvl="2">
              <a:lnSpc>
                <a:spcPct val="8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Software moves to same medium as data</a:t>
            </a:r>
          </a:p>
          <a:p>
            <a:pPr lvl="2" indent="-227013">
              <a:lnSpc>
                <a:spcPct val="8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lnSpc>
                <a:spcPct val="80000"/>
              </a:lnSpc>
              <a:spcBef>
                <a:spcPts val="6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2</a:t>
            </a:r>
            <a:r>
              <a:rPr lang="en-GB" baseline="30000" dirty="0">
                <a:solidFill>
                  <a:srgbClr val="000000"/>
                </a:solidFill>
                <a:latin typeface="+mj-lt"/>
              </a:rPr>
              <a:t>nd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 Generation (1954-1962)</a:t>
            </a:r>
          </a:p>
          <a:p>
            <a:pPr lvl="2">
              <a:lnSpc>
                <a:spcPct val="8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Discrete diode transistor </a:t>
            </a:r>
          </a:p>
          <a:p>
            <a:pPr lvl="2" indent="-227013">
              <a:lnSpc>
                <a:spcPct val="8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3425" lvl="1" indent="-274638">
              <a:lnSpc>
                <a:spcPct val="8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2253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188" y="1828800"/>
            <a:ext cx="1711325" cy="203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22533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5925" y="3103563"/>
            <a:ext cx="1941513" cy="247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pic>
        <p:nvPicPr>
          <p:cNvPr id="22534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725" y="4846638"/>
            <a:ext cx="2514600" cy="168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 Box 1"/>
          <p:cNvSpPr txBox="1">
            <a:spLocks noChangeArrowheads="1"/>
          </p:cNvSpPr>
          <p:nvPr/>
        </p:nvSpPr>
        <p:spPr bwMode="auto">
          <a:xfrm>
            <a:off x="685800" y="1295400"/>
            <a:ext cx="7772400" cy="48006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731838" lvl="1" indent="-274638">
              <a:lnSpc>
                <a:spcPct val="80000"/>
              </a:lnSpc>
              <a:spcBef>
                <a:spcPts val="600"/>
              </a:spcBef>
              <a:buFont typeface="Times New Roman" pitchFamily="16" charset="0"/>
              <a:buChar char="–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3</a:t>
            </a:r>
            <a:r>
              <a:rPr lang="en-GB" baseline="30000" dirty="0">
                <a:solidFill>
                  <a:srgbClr val="000000"/>
                </a:solidFill>
                <a:latin typeface="+mj-lt"/>
              </a:rPr>
              <a:t>rd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 Generation (1963-1972)</a:t>
            </a:r>
          </a:p>
          <a:p>
            <a:pPr lvl="2">
              <a:lnSpc>
                <a:spcPct val="8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Integrated circuits and semi-conductor memory</a:t>
            </a:r>
          </a:p>
          <a:p>
            <a:pPr lvl="2" indent="-227013">
              <a:lnSpc>
                <a:spcPct val="80000"/>
              </a:lnSpc>
              <a:spcBef>
                <a:spcPts val="60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spcBef>
                <a:spcPts val="600"/>
              </a:spcBef>
              <a:buFont typeface="Times New Roman" pitchFamily="16" charset="0"/>
              <a:buChar char="–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4</a:t>
            </a:r>
            <a:r>
              <a:rPr lang="en-GB" baseline="30000" dirty="0">
                <a:solidFill>
                  <a:srgbClr val="000000"/>
                </a:solidFill>
                <a:latin typeface="+mj-lt"/>
              </a:rPr>
              <a:t>th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 Generation (1972-1984)</a:t>
            </a:r>
          </a:p>
          <a:p>
            <a:pPr lvl="2">
              <a:spcBef>
                <a:spcPts val="50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LSI and VLSI processors now fit onto a single chip</a:t>
            </a:r>
          </a:p>
          <a:p>
            <a:pPr lvl="2" indent="-227013">
              <a:spcBef>
                <a:spcPts val="50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spcBef>
                <a:spcPts val="600"/>
              </a:spcBef>
              <a:buFont typeface="Times New Roman" pitchFamily="16" charset="0"/>
              <a:buChar char="–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5</a:t>
            </a:r>
            <a:r>
              <a:rPr lang="en-GB" baseline="30000" dirty="0">
                <a:solidFill>
                  <a:srgbClr val="000000"/>
                </a:solidFill>
                <a:latin typeface="+mj-lt"/>
              </a:rPr>
              <a:t>th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 Generation (1984-1990)</a:t>
            </a:r>
          </a:p>
          <a:p>
            <a:pPr lvl="2">
              <a:spcBef>
                <a:spcPts val="50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Multiple processors</a:t>
            </a:r>
          </a:p>
          <a:p>
            <a:pPr lvl="2" indent="-227013">
              <a:spcBef>
                <a:spcPts val="50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spcBef>
                <a:spcPts val="600"/>
              </a:spcBef>
              <a:buFont typeface="Times New Roman" pitchFamily="16" charset="0"/>
              <a:buChar char="–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6</a:t>
            </a:r>
            <a:r>
              <a:rPr lang="en-GB" baseline="30000" dirty="0">
                <a:solidFill>
                  <a:srgbClr val="000000"/>
                </a:solidFill>
                <a:latin typeface="+mj-lt"/>
              </a:rPr>
              <a:t>th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 Generation (1990- ? )</a:t>
            </a:r>
          </a:p>
          <a:p>
            <a:pPr lvl="2">
              <a:spcBef>
                <a:spcPts val="50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Improvements in multiprocessor technology</a:t>
            </a:r>
          </a:p>
          <a:p>
            <a:pPr lvl="2">
              <a:spcBef>
                <a:spcPts val="50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Improvements in manufacturing</a:t>
            </a:r>
          </a:p>
          <a:p>
            <a:pPr lvl="2" indent="-227013">
              <a:spcBef>
                <a:spcPts val="50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endParaRPr lang="en-GB" sz="1200" dirty="0">
              <a:solidFill>
                <a:srgbClr val="000000"/>
              </a:solidFill>
              <a:latin typeface="+mj-lt"/>
            </a:endParaRPr>
          </a:p>
          <a:p>
            <a:pPr marL="341313" indent="-331788">
              <a:spcBef>
                <a:spcPts val="80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1200" dirty="0">
                <a:solidFill>
                  <a:srgbClr val="000000"/>
                </a:solidFill>
                <a:latin typeface="+mj-lt"/>
              </a:rPr>
              <a:t>Much prettier: </a:t>
            </a:r>
            <a:r>
              <a:rPr lang="en-GB" sz="1200" dirty="0">
                <a:solidFill>
                  <a:srgbClr val="002060"/>
                </a:solidFill>
                <a:latin typeface="+mj-lt"/>
              </a:rPr>
              <a:t>http://www.computersciencelab.com/ComputerHistory/History.htm</a:t>
            </a:r>
          </a:p>
          <a:p>
            <a:pPr marL="341313" indent="-331788">
              <a:spcBef>
                <a:spcPts val="50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endParaRPr lang="en-GB" sz="1200" dirty="0">
              <a:solidFill>
                <a:srgbClr val="CCCCFF"/>
              </a:solidFill>
              <a:latin typeface="+mj-lt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US" altLang="en-US" sz="4400" dirty="0">
                <a:solidFill>
                  <a:srgbClr val="000000"/>
                </a:solidFill>
                <a:latin typeface="+mn-lt"/>
              </a:rPr>
              <a:t>Algorithm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928688" y="1857375"/>
            <a:ext cx="702945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A set of well-defined rules for solving a problem in a finite number of steps.</a:t>
            </a:r>
          </a:p>
          <a:p>
            <a:pPr marL="333375" indent="-331788"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j-lt"/>
              <a:cs typeface="Arial Unicode MS" pitchFamily="32" charset="0"/>
            </a:endParaRPr>
          </a:p>
          <a:p>
            <a:pPr marL="331788" indent="-331788"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An algorithm has</a:t>
            </a:r>
          </a:p>
          <a:p>
            <a:pPr marL="731838" lvl="1" indent="-274638"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Logical Rules</a:t>
            </a:r>
          </a:p>
          <a:p>
            <a:pPr marL="731838" lvl="1" indent="-274638"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Control Structures (to control flow). </a:t>
            </a:r>
          </a:p>
          <a:p>
            <a:pPr marL="333375" indent="-331788">
              <a:spcBef>
                <a:spcPts val="7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800" dirty="0">
              <a:solidFill>
                <a:srgbClr val="000000"/>
              </a:solidFill>
              <a:latin typeface="+mj-lt"/>
              <a:cs typeface="Arial Unicode MS" pitchFamily="32" charset="0"/>
            </a:endParaRPr>
          </a:p>
          <a:p>
            <a:pPr marL="331788" indent="-331788"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An algorithm can be though of as a set of actions to complete a task</a:t>
            </a:r>
          </a:p>
          <a:p>
            <a:pPr marL="333375" indent="-331788"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j-lt"/>
              <a:cs typeface="Arial Unicode MS" pitchFamily="32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 dirty="0">
                <a:solidFill>
                  <a:srgbClr val="000000"/>
                </a:solidFill>
                <a:latin typeface="+mj-lt"/>
              </a:rPr>
              <a:t>Example</a:t>
            </a:r>
          </a:p>
        </p:txBody>
      </p:sp>
      <p:sp>
        <p:nvSpPr>
          <p:cNvPr id="27651" name="Text Box 2"/>
          <p:cNvSpPr txBox="1">
            <a:spLocks noChangeArrowheads="1"/>
          </p:cNvSpPr>
          <p:nvPr/>
        </p:nvSpPr>
        <p:spPr bwMode="auto">
          <a:xfrm>
            <a:off x="648884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>
            <a:lvl1pPr marL="331788" indent="-33178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marL="731838" indent="-27463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marL="0" indent="0" eaLnBrk="1" hangingPunct="1">
              <a:spcBef>
                <a:spcPts val="800"/>
              </a:spcBef>
            </a:pPr>
            <a:r>
              <a:rPr lang="en-GB" altLang="en-US" dirty="0">
                <a:solidFill>
                  <a:srgbClr val="000000"/>
                </a:solidFill>
                <a:latin typeface="+mj-lt"/>
              </a:rPr>
              <a:t>Tea making algorithm</a:t>
            </a:r>
          </a:p>
          <a:p>
            <a:pPr eaLnBrk="1" hangingPunct="1">
              <a:spcBef>
                <a:spcPts val="800"/>
              </a:spcBef>
              <a:buFont typeface="Times New Roman" pitchFamily="16" charset="0"/>
              <a:buChar char="•"/>
            </a:pPr>
            <a:endParaRPr lang="en-GB" altLang="en-US" sz="2000" dirty="0">
              <a:solidFill>
                <a:srgbClr val="000000"/>
              </a:solidFill>
              <a:latin typeface="+mj-lt"/>
            </a:endParaRPr>
          </a:p>
          <a:p>
            <a:pPr marL="0" indent="0" eaLnBrk="1" hangingPunct="1">
              <a:spcBef>
                <a:spcPts val="800"/>
              </a:spcBef>
            </a:pPr>
            <a:r>
              <a:rPr lang="en-GB" altLang="en-US" sz="2000" dirty="0">
                <a:solidFill>
                  <a:schemeClr val="tx1"/>
                </a:solidFill>
                <a:latin typeface="+mj-lt"/>
                <a:hlinkClick r:id="rId3"/>
              </a:rPr>
              <a:t>http://www.youtube.com/watch?v=gudjzy3E91Q</a:t>
            </a:r>
            <a:endParaRPr lang="en-GB" altLang="en-US" sz="2000" dirty="0">
              <a:solidFill>
                <a:schemeClr val="tx1"/>
              </a:solidFill>
              <a:latin typeface="+mj-lt"/>
            </a:endParaRPr>
          </a:p>
          <a:p>
            <a:pPr marL="0" indent="0" eaLnBrk="1" hangingPunct="1">
              <a:spcBef>
                <a:spcPts val="800"/>
              </a:spcBef>
            </a:pPr>
            <a:endParaRPr lang="en-GB" altLang="en-US" sz="2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29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200" dirty="0"/>
              <a:t>Possible Algorithm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spcBef>
                <a:spcPts val="600"/>
              </a:spcBef>
              <a:buFont typeface="Times New Roman" pitchFamily="16" charset="0"/>
              <a:buChar char="–"/>
            </a:pPr>
            <a:r>
              <a:rPr lang="en-GB" altLang="en-US" dirty="0"/>
              <a:t>Fill kettle</a:t>
            </a:r>
          </a:p>
          <a:p>
            <a:pPr lvl="1" eaLnBrk="1" hangingPunct="1">
              <a:spcBef>
                <a:spcPts val="600"/>
              </a:spcBef>
              <a:buFont typeface="Times New Roman" pitchFamily="16" charset="0"/>
              <a:buChar char="–"/>
            </a:pPr>
            <a:r>
              <a:rPr lang="en-GB" altLang="en-US" dirty="0"/>
              <a:t>Boil water</a:t>
            </a:r>
          </a:p>
          <a:p>
            <a:pPr lvl="1" eaLnBrk="1" hangingPunct="1">
              <a:spcBef>
                <a:spcPts val="600"/>
              </a:spcBef>
              <a:buFont typeface="Times New Roman" pitchFamily="16" charset="0"/>
              <a:buChar char="–"/>
            </a:pPr>
            <a:r>
              <a:rPr lang="en-GB" altLang="en-US" dirty="0"/>
              <a:t>Put milk in cup</a:t>
            </a:r>
          </a:p>
          <a:p>
            <a:pPr lvl="1" eaLnBrk="1" hangingPunct="1">
              <a:spcBef>
                <a:spcPts val="600"/>
              </a:spcBef>
              <a:buFont typeface="Times New Roman" pitchFamily="16" charset="0"/>
              <a:buChar char="–"/>
            </a:pPr>
            <a:r>
              <a:rPr lang="en-GB" altLang="en-US" dirty="0"/>
              <a:t>Put teabag in cup</a:t>
            </a:r>
          </a:p>
          <a:p>
            <a:pPr lvl="1" eaLnBrk="1" hangingPunct="1">
              <a:spcBef>
                <a:spcPts val="600"/>
              </a:spcBef>
              <a:buFont typeface="Times New Roman" pitchFamily="16" charset="0"/>
              <a:buChar char="–"/>
            </a:pPr>
            <a:r>
              <a:rPr lang="en-GB" altLang="en-US" dirty="0"/>
              <a:t>Pour water</a:t>
            </a:r>
          </a:p>
          <a:p>
            <a:pPr lvl="1" eaLnBrk="1" hangingPunct="1">
              <a:spcBef>
                <a:spcPts val="600"/>
              </a:spcBef>
              <a:buFont typeface="Times New Roman" pitchFamily="16" charset="0"/>
              <a:buChar char="–"/>
            </a:pPr>
            <a:r>
              <a:rPr lang="en-GB" altLang="en-US" dirty="0"/>
              <a:t>Add sugar</a:t>
            </a:r>
          </a:p>
          <a:p>
            <a:pPr lvl="1" eaLnBrk="1" hangingPunct="1">
              <a:spcBef>
                <a:spcPts val="600"/>
              </a:spcBef>
              <a:buFont typeface="Times New Roman" pitchFamily="16" charset="0"/>
              <a:buChar char="–"/>
            </a:pPr>
            <a:r>
              <a:rPr lang="en-GB" altLang="en-US" dirty="0"/>
              <a:t>Stir tea</a:t>
            </a:r>
          </a:p>
          <a:p>
            <a:pPr lvl="1" eaLnBrk="1" hangingPunct="1">
              <a:spcBef>
                <a:spcPts val="600"/>
              </a:spcBef>
              <a:buFont typeface="Times New Roman" pitchFamily="16" charset="0"/>
              <a:buChar char="–"/>
            </a:pPr>
            <a:r>
              <a:rPr lang="en-GB" altLang="en-US" dirty="0"/>
              <a:t>Remove teabag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648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dirty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MAZE Exercise  :-D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 dirty="0">
                <a:solidFill>
                  <a:srgbClr val="000000"/>
                </a:solidFill>
                <a:latin typeface="+mj-lt"/>
              </a:rPr>
              <a:t>Brief Topology</a:t>
            </a: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lnSpc>
                <a:spcPct val="8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>
                <a:solidFill>
                  <a:srgbClr val="000000"/>
                </a:solidFill>
                <a:latin typeface="+mj-lt"/>
              </a:rPr>
              <a:t>Programs can be written in a number of languages</a:t>
            </a:r>
          </a:p>
          <a:p>
            <a:pPr marL="333375" indent="-331788">
              <a:lnSpc>
                <a:spcPct val="8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>
              <a:solidFill>
                <a:srgbClr val="000000"/>
              </a:solidFill>
              <a:latin typeface="+mj-lt"/>
            </a:endParaRPr>
          </a:p>
          <a:p>
            <a:pPr marL="331788" indent="-331788">
              <a:lnSpc>
                <a:spcPct val="8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>
                <a:solidFill>
                  <a:srgbClr val="000000"/>
                </a:solidFill>
                <a:latin typeface="+mj-lt"/>
              </a:rPr>
              <a:t>Machine language</a:t>
            </a:r>
          </a:p>
          <a:p>
            <a:pPr marL="731838" lvl="1" indent="-274638">
              <a:lnSpc>
                <a:spcPct val="8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This is native to the computer (requires no translation)</a:t>
            </a:r>
          </a:p>
          <a:p>
            <a:pPr marL="731838" lvl="1" indent="-274638">
              <a:lnSpc>
                <a:spcPct val="8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This is specific to a particular architecture of machine e.g. Intel i686, Sparc (Motorola 370?)</a:t>
            </a:r>
          </a:p>
          <a:p>
            <a:pPr lvl="2">
              <a:lnSpc>
                <a:spcPct val="80000"/>
              </a:lnSpc>
              <a:spcBef>
                <a:spcPts val="45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</a:rPr>
              <a:t>Programs are specific to the machine they are running on, not portable. </a:t>
            </a:r>
          </a:p>
          <a:p>
            <a:pPr marL="731838" lvl="1" indent="-274638">
              <a:lnSpc>
                <a:spcPct val="8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This is effectively writing code in 0’s and 1’s. </a:t>
            </a:r>
          </a:p>
          <a:p>
            <a:pPr lvl="2">
              <a:lnSpc>
                <a:spcPct val="80000"/>
              </a:lnSpc>
              <a:spcBef>
                <a:spcPts val="45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</a:rPr>
              <a:t>This requires a knowledge of the specific chip your writing for</a:t>
            </a:r>
          </a:p>
          <a:p>
            <a:pPr lvl="2">
              <a:lnSpc>
                <a:spcPct val="80000"/>
              </a:lnSpc>
              <a:spcBef>
                <a:spcPts val="45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</a:rPr>
              <a:t>Very difficult for programmers to write. </a:t>
            </a:r>
          </a:p>
          <a:p>
            <a:pPr marL="731838" lvl="1" indent="-274638">
              <a:lnSpc>
                <a:spcPct val="8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Example - From [1]</a:t>
            </a:r>
          </a:p>
          <a:p>
            <a:pPr lvl="2" indent="-227013">
              <a:lnSpc>
                <a:spcPct val="80000"/>
              </a:lnSpc>
              <a:spcBef>
                <a:spcPts val="45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</a:rPr>
              <a:t>+1300042774		-- loads base pay into memory</a:t>
            </a:r>
          </a:p>
          <a:p>
            <a:pPr lvl="2" indent="-227013">
              <a:lnSpc>
                <a:spcPct val="80000"/>
              </a:lnSpc>
              <a:spcBef>
                <a:spcPts val="45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</a:rPr>
              <a:t>+1400593219		-- adds overtime pay to base pay</a:t>
            </a:r>
          </a:p>
          <a:p>
            <a:pPr lvl="2" indent="-227013">
              <a:lnSpc>
                <a:spcPct val="80000"/>
              </a:lnSpc>
              <a:spcBef>
                <a:spcPts val="45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</a:rPr>
              <a:t>+1200274027		-- stores the result in gross pay</a:t>
            </a:r>
          </a:p>
          <a:p>
            <a:pPr lvl="2" indent="-227013">
              <a:lnSpc>
                <a:spcPct val="80000"/>
              </a:lnSpc>
              <a:spcBef>
                <a:spcPts val="45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1800">
              <a:solidFill>
                <a:srgbClr val="000000"/>
              </a:solidFill>
              <a:latin typeface="+mj-lt"/>
            </a:endParaRPr>
          </a:p>
          <a:p>
            <a:pPr marL="333375" indent="-331788">
              <a:lnSpc>
                <a:spcPct val="8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>
              <a:solidFill>
                <a:srgbClr val="000000"/>
              </a:solidFill>
              <a:latin typeface="+mj-lt"/>
            </a:endParaRPr>
          </a:p>
          <a:p>
            <a:pPr marL="333375" indent="-331788">
              <a:lnSpc>
                <a:spcPct val="8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32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1"/>
          <p:cNvSpPr txBox="1">
            <a:spLocks noChangeArrowheads="1"/>
          </p:cNvSpPr>
          <p:nvPr/>
        </p:nvSpPr>
        <p:spPr bwMode="auto">
          <a:xfrm>
            <a:off x="685800" y="608013"/>
            <a:ext cx="7772400" cy="1236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+mj-lt"/>
            </a:endParaRP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731838" lvl="1" indent="-27463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–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>
                <a:solidFill>
                  <a:srgbClr val="000000"/>
                </a:solidFill>
                <a:latin typeface="+mj-lt"/>
              </a:rPr>
              <a:t>Assembly Language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Created to counter the problems associated with machine language</a:t>
            </a:r>
          </a:p>
          <a:p>
            <a:pPr lvl="3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–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</a:rPr>
              <a:t>Hard to read and understand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English like abbreviations are used, and names can be allocated to registers and memory locations. 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Must be translated to machine code, this is called assembly, and the programs which carry out this process are called assemblers. 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Example from [1]</a:t>
            </a:r>
          </a:p>
          <a:p>
            <a:pPr lvl="3" indent="-227013">
              <a:lnSpc>
                <a:spcPct val="90000"/>
              </a:lnSpc>
              <a:spcBef>
                <a:spcPts val="45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</a:rPr>
              <a:t>LOAD BASEPAY</a:t>
            </a:r>
          </a:p>
          <a:p>
            <a:pPr lvl="3" indent="-227013">
              <a:lnSpc>
                <a:spcPct val="90000"/>
              </a:lnSpc>
              <a:spcBef>
                <a:spcPts val="45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</a:rPr>
              <a:t>ADD OVERPAY</a:t>
            </a:r>
          </a:p>
          <a:p>
            <a:pPr lvl="3" indent="-227013">
              <a:lnSpc>
                <a:spcPct val="90000"/>
              </a:lnSpc>
              <a:spcBef>
                <a:spcPts val="45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</a:rPr>
              <a:t>STORE GROSSPAY</a:t>
            </a:r>
          </a:p>
          <a:p>
            <a:pPr lvl="2" indent="-227013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 </a:t>
            </a:r>
          </a:p>
          <a:p>
            <a:pPr lvl="2" indent="-227013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endParaRPr lang="en-GB" sz="2000">
              <a:solidFill>
                <a:srgbClr val="000000"/>
              </a:solidFill>
              <a:latin typeface="+mj-lt"/>
            </a:endParaRPr>
          </a:p>
          <a:p>
            <a:pPr marL="733425" lvl="1" indent="-27463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endParaRPr lang="en-GB" sz="200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33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707098" y="908720"/>
            <a:ext cx="777240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Other than being cumbersome there are no real problems with the instructions shown in the assembler example. </a:t>
            </a:r>
          </a:p>
          <a:p>
            <a:pPr marL="733425" lvl="1" indent="-27463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However the constructs available to control the flow of the program are limited</a:t>
            </a:r>
          </a:p>
          <a:p>
            <a:pPr lvl="2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Selection </a:t>
            </a:r>
          </a:p>
          <a:p>
            <a:pPr lvl="2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Iteration </a:t>
            </a:r>
          </a:p>
          <a:p>
            <a:pPr lvl="2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Modularisation</a:t>
            </a:r>
          </a:p>
          <a:p>
            <a:pPr marL="733425" lvl="1" indent="-27463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These are all implemented though various jumps, in later assembler these jumps were built in </a:t>
            </a:r>
            <a:r>
              <a:rPr lang="en-GB" sz="2000" dirty="0" err="1">
                <a:solidFill>
                  <a:srgbClr val="000000"/>
                </a:solidFill>
                <a:latin typeface="+mj-lt"/>
              </a:rPr>
              <a:t>eg</a:t>
            </a:r>
            <a:r>
              <a:rPr lang="en-GB" sz="2000" dirty="0">
                <a:solidFill>
                  <a:srgbClr val="000000"/>
                </a:solidFill>
                <a:latin typeface="+mj-lt"/>
              </a:rPr>
              <a:t>, </a:t>
            </a:r>
          </a:p>
          <a:p>
            <a:pPr lvl="2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je - jump if equal</a:t>
            </a:r>
          </a:p>
          <a:p>
            <a:pPr lvl="2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1800" dirty="0" err="1">
                <a:solidFill>
                  <a:srgbClr val="000000"/>
                </a:solidFill>
                <a:latin typeface="+mj-lt"/>
              </a:rPr>
              <a:t>jne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 - jump if not equal</a:t>
            </a:r>
          </a:p>
          <a:p>
            <a:pPr lvl="2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•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r>
              <a:rPr lang="en-GB" sz="1800" dirty="0" err="1">
                <a:solidFill>
                  <a:srgbClr val="000000"/>
                </a:solidFill>
                <a:latin typeface="+mj-lt"/>
              </a:rPr>
              <a:t>jg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  - jump if greater than signed. </a:t>
            </a:r>
          </a:p>
          <a:p>
            <a:pPr marL="733425" lvl="1" indent="-274638">
              <a:lnSpc>
                <a:spcPct val="90000"/>
              </a:lnSpc>
              <a:spcBef>
                <a:spcPts val="450"/>
              </a:spcBef>
              <a:buClrTx/>
              <a:buFontTx/>
              <a:buNone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/>
            </a:pPr>
            <a:endParaRPr lang="en-GB" sz="18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34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1"/>
          <p:cNvSpPr txBox="1">
            <a:spLocks noChangeArrowheads="1"/>
          </p:cNvSpPr>
          <p:nvPr/>
        </p:nvSpPr>
        <p:spPr bwMode="auto">
          <a:xfrm>
            <a:off x="685800" y="608013"/>
            <a:ext cx="7772400" cy="1236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+mj-lt"/>
            </a:endParaRP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7239000" cy="45259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Example </a:t>
            </a:r>
          </a:p>
          <a:p>
            <a:pPr marL="733425" lvl="1" indent="-274638">
              <a:spcBef>
                <a:spcPts val="500"/>
              </a:spcBef>
              <a:buClrTx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u="sng" dirty="0">
                <a:latin typeface="+mj-lt"/>
                <a:hlinkClick r:id="rId3" tooltip="Ctrl+Click or tap to follow the link"/>
              </a:rPr>
              <a:t>https://github.com/AhmadNaserTurnkeySolutions/emu8086/blob/master/examples/bin2dec.asm</a:t>
            </a:r>
            <a:endParaRPr lang="en-GB" sz="2000" dirty="0">
              <a:latin typeface="+mj-lt"/>
            </a:endParaRPr>
          </a:p>
          <a:p>
            <a:pPr marL="733425" lvl="1" indent="-274638"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This example shows the complexities of assembler</a:t>
            </a:r>
          </a:p>
          <a:p>
            <a:pPr marL="733425" lvl="1" indent="-274638"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Note that the jumps are a lot like go to statements</a:t>
            </a:r>
          </a:p>
          <a:p>
            <a:pPr marL="733425" lvl="1" indent="-274638"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Note that a number of the statements such as loops are effectively jumps with more appropriate names. </a:t>
            </a:r>
          </a:p>
          <a:p>
            <a:pPr marL="733425" lvl="1" indent="-274638"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733425" lvl="1" indent="-274638"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35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1"/>
          <p:cNvSpPr txBox="1">
            <a:spLocks noChangeArrowheads="1"/>
          </p:cNvSpPr>
          <p:nvPr/>
        </p:nvSpPr>
        <p:spPr bwMode="auto">
          <a:xfrm>
            <a:off x="685800" y="608013"/>
            <a:ext cx="7772400" cy="1236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+mj-lt"/>
            </a:endParaRPr>
          </a:p>
        </p:txBody>
      </p:sp>
      <p:sp>
        <p:nvSpPr>
          <p:cNvPr id="34819" name="Text Box 2"/>
          <p:cNvSpPr txBox="1"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>
            <a:lvl1pPr marL="341313" indent="-331788" eaLnBrk="0" hangingPunct="0"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marL="731838" indent="-274638" eaLnBrk="0" hangingPunct="0"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indent="-217488" eaLnBrk="0" hangingPunct="0"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31838" algn="l"/>
                <a:tab pos="1179513" algn="l"/>
                <a:tab pos="1628775" algn="l"/>
                <a:tab pos="2078038" algn="l"/>
                <a:tab pos="2527300" algn="l"/>
                <a:tab pos="2976563" algn="l"/>
                <a:tab pos="3425825" algn="l"/>
                <a:tab pos="3875088" algn="l"/>
                <a:tab pos="4324350" algn="l"/>
                <a:tab pos="4773613" algn="l"/>
                <a:tab pos="5222875" algn="l"/>
                <a:tab pos="5672138" algn="l"/>
                <a:tab pos="6121400" algn="l"/>
                <a:tab pos="6570663" algn="l"/>
                <a:tab pos="7019925" algn="l"/>
                <a:tab pos="7469188" algn="l"/>
                <a:tab pos="7918450" algn="l"/>
                <a:tab pos="8367713" algn="l"/>
                <a:tab pos="8816975" algn="l"/>
                <a:tab pos="9266238" algn="l"/>
                <a:tab pos="971550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lvl="1" eaLnBrk="1" hangingPunct="1"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>
                <a:solidFill>
                  <a:srgbClr val="000000"/>
                </a:solidFill>
                <a:latin typeface="+mj-lt"/>
              </a:rPr>
              <a:t>High level languages were developed which to some extent overcome this problem. </a:t>
            </a:r>
          </a:p>
          <a:p>
            <a:pPr lvl="2" eaLnBrk="1" hangingPunct="1">
              <a:spcBef>
                <a:spcPts val="600"/>
              </a:spcBef>
              <a:buFont typeface="Times New Roman" pitchFamily="16" charset="0"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Single statements can accomplish large tasks, statements look like English with mathematical operations. </a:t>
            </a:r>
          </a:p>
          <a:p>
            <a:pPr lvl="2" eaLnBrk="1" hangingPunct="1">
              <a:spcBef>
                <a:spcPts val="600"/>
              </a:spcBef>
              <a:buFont typeface="Times New Roman" pitchFamily="16" charset="0"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The language is compiled to machine language</a:t>
            </a:r>
          </a:p>
          <a:p>
            <a:pPr lvl="2" eaLnBrk="1" hangingPunct="1">
              <a:spcBef>
                <a:spcPts val="600"/>
              </a:spcBef>
              <a:buFont typeface="Times New Roman" pitchFamily="16" charset="0"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Example from [1]</a:t>
            </a:r>
          </a:p>
          <a:p>
            <a:pPr lvl="3" eaLnBrk="1" hangingPunct="1">
              <a:spcBef>
                <a:spcPts val="500"/>
              </a:spcBef>
              <a:buClrTx/>
              <a:buFontTx/>
              <a:buNone/>
            </a:pPr>
            <a:r>
              <a:rPr lang="en-GB" altLang="en-US" sz="1800">
                <a:solidFill>
                  <a:srgbClr val="000000"/>
                </a:solidFill>
                <a:latin typeface="+mj-lt"/>
              </a:rPr>
              <a:t>grossPay = basePay + overTimePay</a:t>
            </a:r>
          </a:p>
          <a:p>
            <a:pPr lvl="3" eaLnBrk="1" hangingPunct="1">
              <a:spcBef>
                <a:spcPts val="500"/>
              </a:spcBef>
              <a:buClrTx/>
              <a:buFontTx/>
              <a:buNone/>
            </a:pPr>
            <a:endParaRPr lang="en-GB" altLang="en-US" sz="1800">
              <a:solidFill>
                <a:srgbClr val="000000"/>
              </a:solidFill>
              <a:latin typeface="+mj-lt"/>
            </a:endParaRPr>
          </a:p>
          <a:p>
            <a:pPr lvl="1" eaLnBrk="1" hangingPunct="1"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>
                <a:solidFill>
                  <a:srgbClr val="000000"/>
                </a:solidFill>
                <a:latin typeface="+mj-lt"/>
              </a:rPr>
              <a:t>How do we get from these to binary our computer can run?</a:t>
            </a:r>
          </a:p>
          <a:p>
            <a:pPr eaLnBrk="1" hangingPunct="1">
              <a:spcBef>
                <a:spcPts val="800"/>
              </a:spcBef>
              <a:buClrTx/>
              <a:buFontTx/>
              <a:buNone/>
            </a:pPr>
            <a:endParaRPr lang="en-GB" altLang="en-US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36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1"/>
          <p:cNvSpPr txBox="1">
            <a:spLocks noChangeArrowheads="1"/>
          </p:cNvSpPr>
          <p:nvPr/>
        </p:nvSpPr>
        <p:spPr bwMode="auto">
          <a:xfrm>
            <a:off x="685800" y="3810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>
                <a:solidFill>
                  <a:srgbClr val="000000"/>
                </a:solidFill>
                <a:latin typeface="+mj-lt"/>
              </a:rPr>
              <a:t>Compiled and Interpreted Languages</a:t>
            </a: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5800" y="2057400"/>
            <a:ext cx="777240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lnSpc>
                <a:spcPct val="90000"/>
              </a:lnSpc>
              <a:spcBef>
                <a:spcPts val="7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800">
                <a:solidFill>
                  <a:srgbClr val="000000"/>
                </a:solidFill>
                <a:latin typeface="+mj-lt"/>
              </a:rPr>
              <a:t>High level languages can be compiled</a:t>
            </a:r>
          </a:p>
          <a:p>
            <a:pPr marL="731838" lvl="1" indent="-27463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>
                <a:solidFill>
                  <a:srgbClr val="000000"/>
                </a:solidFill>
                <a:latin typeface="+mj-lt"/>
              </a:rPr>
              <a:t>Compilation means translating the whole program to a machine executable format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Compilation is slow but exaction fast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Whole program done, less risk of errors half way though. </a:t>
            </a:r>
          </a:p>
          <a:p>
            <a:pPr lvl="2" indent="-227013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>
              <a:solidFill>
                <a:srgbClr val="000000"/>
              </a:solidFill>
              <a:latin typeface="+mj-lt"/>
            </a:endParaRPr>
          </a:p>
          <a:p>
            <a:pPr marL="331788" indent="-331788">
              <a:lnSpc>
                <a:spcPct val="90000"/>
              </a:lnSpc>
              <a:spcBef>
                <a:spcPts val="7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800">
                <a:solidFill>
                  <a:srgbClr val="000000"/>
                </a:solidFill>
                <a:latin typeface="+mj-lt"/>
              </a:rPr>
              <a:t>They can also be interpreted</a:t>
            </a:r>
          </a:p>
          <a:p>
            <a:pPr marL="731838" lvl="1" indent="-27463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>
                <a:solidFill>
                  <a:srgbClr val="000000"/>
                </a:solidFill>
                <a:latin typeface="+mj-lt"/>
              </a:rPr>
              <a:t>The file is executed bit by bit and interpreted as required. 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No slow compilation step but slower execution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May find an error half way though execution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37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US" altLang="en-US" sz="4400">
                <a:solidFill>
                  <a:srgbClr val="000000"/>
                </a:solidFill>
                <a:latin typeface="+mj-lt"/>
              </a:rPr>
              <a:t>Fault-Free Software</a:t>
            </a:r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 bwMode="auto">
          <a:xfrm>
            <a:off x="512763" y="1252538"/>
            <a:ext cx="8321675" cy="5227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>
            <a:lvl1pPr marL="331788" indent="-331788" eaLnBrk="0" hangingPunct="0">
              <a:tabLst>
                <a:tab pos="331788" algn="l"/>
                <a:tab pos="436563" algn="l"/>
                <a:tab pos="885825" algn="l"/>
                <a:tab pos="1335088" algn="l"/>
                <a:tab pos="1784350" algn="l"/>
                <a:tab pos="2233613" algn="l"/>
                <a:tab pos="2682875" algn="l"/>
                <a:tab pos="3132138" algn="l"/>
                <a:tab pos="3581400" algn="l"/>
                <a:tab pos="4030663" algn="l"/>
                <a:tab pos="4479925" algn="l"/>
                <a:tab pos="4929188" algn="l"/>
                <a:tab pos="5378450" algn="l"/>
                <a:tab pos="5827713" algn="l"/>
                <a:tab pos="6276975" algn="l"/>
                <a:tab pos="6726238" algn="l"/>
                <a:tab pos="7175500" algn="l"/>
                <a:tab pos="7624763" algn="l"/>
                <a:tab pos="8074025" algn="l"/>
                <a:tab pos="8523288" algn="l"/>
                <a:tab pos="89725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marL="731838" indent="-274638" eaLnBrk="0" hangingPunct="0">
              <a:tabLst>
                <a:tab pos="331788" algn="l"/>
                <a:tab pos="436563" algn="l"/>
                <a:tab pos="885825" algn="l"/>
                <a:tab pos="1335088" algn="l"/>
                <a:tab pos="1784350" algn="l"/>
                <a:tab pos="2233613" algn="l"/>
                <a:tab pos="2682875" algn="l"/>
                <a:tab pos="3132138" algn="l"/>
                <a:tab pos="3581400" algn="l"/>
                <a:tab pos="4030663" algn="l"/>
                <a:tab pos="4479925" algn="l"/>
                <a:tab pos="4929188" algn="l"/>
                <a:tab pos="5378450" algn="l"/>
                <a:tab pos="5827713" algn="l"/>
                <a:tab pos="6276975" algn="l"/>
                <a:tab pos="6726238" algn="l"/>
                <a:tab pos="7175500" algn="l"/>
                <a:tab pos="7624763" algn="l"/>
                <a:tab pos="8074025" algn="l"/>
                <a:tab pos="8523288" algn="l"/>
                <a:tab pos="89725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331788" algn="l"/>
                <a:tab pos="436563" algn="l"/>
                <a:tab pos="885825" algn="l"/>
                <a:tab pos="1335088" algn="l"/>
                <a:tab pos="1784350" algn="l"/>
                <a:tab pos="2233613" algn="l"/>
                <a:tab pos="2682875" algn="l"/>
                <a:tab pos="3132138" algn="l"/>
                <a:tab pos="3581400" algn="l"/>
                <a:tab pos="4030663" algn="l"/>
                <a:tab pos="4479925" algn="l"/>
                <a:tab pos="4929188" algn="l"/>
                <a:tab pos="5378450" algn="l"/>
                <a:tab pos="5827713" algn="l"/>
                <a:tab pos="6276975" algn="l"/>
                <a:tab pos="6726238" algn="l"/>
                <a:tab pos="7175500" algn="l"/>
                <a:tab pos="7624763" algn="l"/>
                <a:tab pos="8074025" algn="l"/>
                <a:tab pos="8523288" algn="l"/>
                <a:tab pos="89725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331788" algn="l"/>
                <a:tab pos="436563" algn="l"/>
                <a:tab pos="885825" algn="l"/>
                <a:tab pos="1335088" algn="l"/>
                <a:tab pos="1784350" algn="l"/>
                <a:tab pos="2233613" algn="l"/>
                <a:tab pos="2682875" algn="l"/>
                <a:tab pos="3132138" algn="l"/>
                <a:tab pos="3581400" algn="l"/>
                <a:tab pos="4030663" algn="l"/>
                <a:tab pos="4479925" algn="l"/>
                <a:tab pos="4929188" algn="l"/>
                <a:tab pos="5378450" algn="l"/>
                <a:tab pos="5827713" algn="l"/>
                <a:tab pos="6276975" algn="l"/>
                <a:tab pos="6726238" algn="l"/>
                <a:tab pos="7175500" algn="l"/>
                <a:tab pos="7624763" algn="l"/>
                <a:tab pos="8074025" algn="l"/>
                <a:tab pos="8523288" algn="l"/>
                <a:tab pos="89725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331788" algn="l"/>
                <a:tab pos="436563" algn="l"/>
                <a:tab pos="885825" algn="l"/>
                <a:tab pos="1335088" algn="l"/>
                <a:tab pos="1784350" algn="l"/>
                <a:tab pos="2233613" algn="l"/>
                <a:tab pos="2682875" algn="l"/>
                <a:tab pos="3132138" algn="l"/>
                <a:tab pos="3581400" algn="l"/>
                <a:tab pos="4030663" algn="l"/>
                <a:tab pos="4479925" algn="l"/>
                <a:tab pos="4929188" algn="l"/>
                <a:tab pos="5378450" algn="l"/>
                <a:tab pos="5827713" algn="l"/>
                <a:tab pos="6276975" algn="l"/>
                <a:tab pos="6726238" algn="l"/>
                <a:tab pos="7175500" algn="l"/>
                <a:tab pos="7624763" algn="l"/>
                <a:tab pos="8074025" algn="l"/>
                <a:tab pos="8523288" algn="l"/>
                <a:tab pos="89725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436563" algn="l"/>
                <a:tab pos="885825" algn="l"/>
                <a:tab pos="1335088" algn="l"/>
                <a:tab pos="1784350" algn="l"/>
                <a:tab pos="2233613" algn="l"/>
                <a:tab pos="2682875" algn="l"/>
                <a:tab pos="3132138" algn="l"/>
                <a:tab pos="3581400" algn="l"/>
                <a:tab pos="4030663" algn="l"/>
                <a:tab pos="4479925" algn="l"/>
                <a:tab pos="4929188" algn="l"/>
                <a:tab pos="5378450" algn="l"/>
                <a:tab pos="5827713" algn="l"/>
                <a:tab pos="6276975" algn="l"/>
                <a:tab pos="6726238" algn="l"/>
                <a:tab pos="7175500" algn="l"/>
                <a:tab pos="7624763" algn="l"/>
                <a:tab pos="8074025" algn="l"/>
                <a:tab pos="8523288" algn="l"/>
                <a:tab pos="89725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436563" algn="l"/>
                <a:tab pos="885825" algn="l"/>
                <a:tab pos="1335088" algn="l"/>
                <a:tab pos="1784350" algn="l"/>
                <a:tab pos="2233613" algn="l"/>
                <a:tab pos="2682875" algn="l"/>
                <a:tab pos="3132138" algn="l"/>
                <a:tab pos="3581400" algn="l"/>
                <a:tab pos="4030663" algn="l"/>
                <a:tab pos="4479925" algn="l"/>
                <a:tab pos="4929188" algn="l"/>
                <a:tab pos="5378450" algn="l"/>
                <a:tab pos="5827713" algn="l"/>
                <a:tab pos="6276975" algn="l"/>
                <a:tab pos="6726238" algn="l"/>
                <a:tab pos="7175500" algn="l"/>
                <a:tab pos="7624763" algn="l"/>
                <a:tab pos="8074025" algn="l"/>
                <a:tab pos="8523288" algn="l"/>
                <a:tab pos="89725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436563" algn="l"/>
                <a:tab pos="885825" algn="l"/>
                <a:tab pos="1335088" algn="l"/>
                <a:tab pos="1784350" algn="l"/>
                <a:tab pos="2233613" algn="l"/>
                <a:tab pos="2682875" algn="l"/>
                <a:tab pos="3132138" algn="l"/>
                <a:tab pos="3581400" algn="l"/>
                <a:tab pos="4030663" algn="l"/>
                <a:tab pos="4479925" algn="l"/>
                <a:tab pos="4929188" algn="l"/>
                <a:tab pos="5378450" algn="l"/>
                <a:tab pos="5827713" algn="l"/>
                <a:tab pos="6276975" algn="l"/>
                <a:tab pos="6726238" algn="l"/>
                <a:tab pos="7175500" algn="l"/>
                <a:tab pos="7624763" algn="l"/>
                <a:tab pos="8074025" algn="l"/>
                <a:tab pos="8523288" algn="l"/>
                <a:tab pos="89725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436563" algn="l"/>
                <a:tab pos="885825" algn="l"/>
                <a:tab pos="1335088" algn="l"/>
                <a:tab pos="1784350" algn="l"/>
                <a:tab pos="2233613" algn="l"/>
                <a:tab pos="2682875" algn="l"/>
                <a:tab pos="3132138" algn="l"/>
                <a:tab pos="3581400" algn="l"/>
                <a:tab pos="4030663" algn="l"/>
                <a:tab pos="4479925" algn="l"/>
                <a:tab pos="4929188" algn="l"/>
                <a:tab pos="5378450" algn="l"/>
                <a:tab pos="5827713" algn="l"/>
                <a:tab pos="6276975" algn="l"/>
                <a:tab pos="6726238" algn="l"/>
                <a:tab pos="7175500" algn="l"/>
                <a:tab pos="7624763" algn="l"/>
                <a:tab pos="8074025" algn="l"/>
                <a:tab pos="8523288" algn="l"/>
                <a:tab pos="89725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700"/>
              </a:spcBef>
              <a:buFont typeface="Arial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+mj-lt"/>
              </a:rPr>
              <a:t>What are Faults?</a:t>
            </a:r>
          </a:p>
          <a:p>
            <a:pPr lvl="1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Char char="–"/>
            </a:pPr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software behavior unaccounted for in its design</a:t>
            </a:r>
          </a:p>
          <a:p>
            <a:pPr eaLnBrk="1" hangingPunct="1">
              <a:lnSpc>
                <a:spcPct val="90000"/>
              </a:lnSpc>
              <a:spcBef>
                <a:spcPts val="700"/>
              </a:spcBef>
              <a:buFont typeface="Arial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+mj-lt"/>
              </a:rPr>
              <a:t>Examples?</a:t>
            </a:r>
          </a:p>
          <a:p>
            <a:pPr lvl="1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Char char="–"/>
            </a:pPr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Patriot missile timing error</a:t>
            </a:r>
          </a:p>
          <a:p>
            <a:pPr lvl="1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Char char="–"/>
            </a:pPr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Therac-25 medical linear accelerator incident</a:t>
            </a:r>
          </a:p>
          <a:p>
            <a:pPr lvl="1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Char char="–"/>
            </a:pPr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OZ aircraft simulator</a:t>
            </a:r>
          </a:p>
          <a:p>
            <a:pPr lvl="1" eaLnBrk="1" hangingPunct="1">
              <a:lnSpc>
                <a:spcPct val="90000"/>
              </a:lnSpc>
              <a:spcBef>
                <a:spcPts val="700"/>
              </a:spcBef>
              <a:buFont typeface="Arial" charset="0"/>
              <a:buChar char="–"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Mariner I “DO 100 I=1.10 (not 1,10)”</a:t>
            </a:r>
            <a:r>
              <a:rPr lang="en-GB" altLang="en-US" sz="1800" dirty="0">
                <a:solidFill>
                  <a:srgbClr val="000000"/>
                </a:solidFill>
                <a:latin typeface="+mj-lt"/>
              </a:rPr>
              <a:t> </a:t>
            </a:r>
          </a:p>
          <a:p>
            <a:pPr lvl="1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Char char="–"/>
            </a:pPr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Windows graphics threads gripe </a:t>
            </a:r>
          </a:p>
          <a:p>
            <a:pPr lvl="1" eaLnBrk="1" hangingPunct="1">
              <a:lnSpc>
                <a:spcPct val="90000"/>
              </a:lnSpc>
              <a:spcBef>
                <a:spcPts val="600"/>
              </a:spcBef>
              <a:buClr>
                <a:srgbClr val="009999"/>
              </a:buClr>
              <a:buFont typeface="Arial" charset="0"/>
              <a:buChar char="–"/>
            </a:pPr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F18 missile thrust while clamped, plane lost 20,000 feet</a:t>
            </a:r>
          </a:p>
          <a:p>
            <a:pPr lvl="1" eaLnBrk="1" hangingPunct="1">
              <a:lnSpc>
                <a:spcPct val="90000"/>
              </a:lnSpc>
              <a:spcBef>
                <a:spcPts val="600"/>
              </a:spcBef>
              <a:buClr>
                <a:srgbClr val="009999"/>
              </a:buClr>
              <a:buFont typeface="Arial" charset="0"/>
              <a:buChar char="–"/>
            </a:pPr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BMEWS at Thule detected rising moon as incoming missiles</a:t>
            </a:r>
          </a:p>
          <a:p>
            <a:pPr lvl="1" eaLnBrk="1" hangingPunct="1">
              <a:lnSpc>
                <a:spcPct val="90000"/>
              </a:lnSpc>
              <a:spcBef>
                <a:spcPts val="600"/>
              </a:spcBef>
              <a:buClr>
                <a:srgbClr val="009999"/>
              </a:buClr>
              <a:buFont typeface="Arial" charset="0"/>
              <a:buChar char="–"/>
            </a:pPr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F16 simulation: plane flipped over whenever it crossed equator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38</a:t>
            </a:fld>
            <a:endParaRPr lang="en-US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39</a:t>
            </a:fld>
            <a:endParaRPr lang="en-US">
              <a:latin typeface="+mj-lt"/>
            </a:endParaRPr>
          </a:p>
        </p:txBody>
      </p:sp>
      <p:pic>
        <p:nvPicPr>
          <p:cNvPr id="1198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04864"/>
            <a:ext cx="2563366" cy="2311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55576" y="548680"/>
            <a:ext cx="74888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+mj-lt"/>
              </a:rPr>
              <a:t>Mars Climate Orbiter (1999)</a:t>
            </a:r>
          </a:p>
          <a:p>
            <a:endParaRPr lang="en-GB" b="1" dirty="0">
              <a:solidFill>
                <a:schemeClr val="tx1"/>
              </a:solidFill>
              <a:latin typeface="+mj-lt"/>
            </a:endParaRP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Burned up in the Martian atmosphere because engineers failed to convert units from imperial to metric.</a:t>
            </a:r>
          </a:p>
          <a:p>
            <a:endParaRPr lang="en-GB" dirty="0">
              <a:solidFill>
                <a:schemeClr val="tx1"/>
              </a:solidFill>
              <a:latin typeface="+mj-lt"/>
            </a:endParaRP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The problem was in the software </a:t>
            </a: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controlling the orbiter’s thrusters. </a:t>
            </a: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The software calculated the force </a:t>
            </a: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the thrusters needed to exert in </a:t>
            </a:r>
          </a:p>
          <a:p>
            <a:r>
              <a:rPr lang="en-GB" u="sng" dirty="0">
                <a:solidFill>
                  <a:schemeClr val="tx1"/>
                </a:solidFill>
                <a:latin typeface="+mj-lt"/>
              </a:rPr>
              <a:t>pounds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 of force. A separate piece of</a:t>
            </a: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 software took in the data assuming </a:t>
            </a:r>
          </a:p>
          <a:p>
            <a:r>
              <a:rPr lang="en-GB" dirty="0">
                <a:solidFill>
                  <a:schemeClr val="tx1"/>
                </a:solidFill>
                <a:latin typeface="+mj-lt"/>
              </a:rPr>
              <a:t>it was in the </a:t>
            </a:r>
            <a:r>
              <a:rPr lang="en-GB" dirty="0">
                <a:solidFill>
                  <a:schemeClr val="tx1"/>
                </a:solidFill>
                <a:latin typeface="+mj-lt"/>
                <a:hlinkClick r:id="rId3"/>
              </a:rPr>
              <a:t>metric unit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: </a:t>
            </a:r>
            <a:r>
              <a:rPr lang="en-GB" dirty="0" err="1">
                <a:solidFill>
                  <a:schemeClr val="tx1"/>
                </a:solidFill>
                <a:latin typeface="+mj-lt"/>
              </a:rPr>
              <a:t>newtons</a:t>
            </a:r>
            <a:r>
              <a:rPr lang="en-GB" dirty="0">
                <a:solidFill>
                  <a:schemeClr val="tx1"/>
                </a:solidFill>
                <a:latin typeface="+mj-lt"/>
              </a:rPr>
              <a:t>.</a:t>
            </a:r>
          </a:p>
          <a:p>
            <a:endParaRPr lang="en-GB" dirty="0">
              <a:solidFill>
                <a:schemeClr val="tx1"/>
              </a:solidFill>
              <a:latin typeface="+mj-lt"/>
            </a:endParaRPr>
          </a:p>
          <a:p>
            <a:r>
              <a:rPr lang="en-GB" b="1" dirty="0">
                <a:solidFill>
                  <a:schemeClr val="tx1"/>
                </a:solidFill>
                <a:latin typeface="+mj-lt"/>
              </a:rPr>
              <a:t>Oops!</a:t>
            </a:r>
          </a:p>
          <a:p>
            <a:endParaRPr lang="en-GB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8838814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40</a:t>
            </a:fld>
            <a:endParaRPr lang="en-US">
              <a:latin typeface="+mj-lt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99592" y="1124744"/>
            <a:ext cx="7560840" cy="10556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lnSpc>
                <a:spcPct val="90000"/>
              </a:lnSpc>
              <a:spcBef>
                <a:spcPts val="700"/>
              </a:spcBef>
              <a:buFont typeface="Arial" charset="0"/>
              <a:buChar char="•"/>
            </a:pPr>
            <a:r>
              <a:rPr lang="en-US" altLang="en-US" dirty="0">
                <a:solidFill>
                  <a:srgbClr val="000000"/>
                </a:solidFill>
                <a:latin typeface="+mj-lt"/>
              </a:rPr>
              <a:t>How can we reduce our chances of faults?</a:t>
            </a:r>
          </a:p>
          <a:p>
            <a:pPr lvl="1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Char char="–"/>
            </a:pPr>
            <a:r>
              <a:rPr lang="en-US" altLang="en-US" sz="2000" dirty="0">
                <a:solidFill>
                  <a:srgbClr val="000000"/>
                </a:solidFill>
                <a:latin typeface="+mj-lt"/>
              </a:rPr>
              <a:t>use a well-defined process that includes rigorous design, testing, and programming techniques</a:t>
            </a:r>
          </a:p>
        </p:txBody>
      </p:sp>
    </p:spTree>
    <p:extLst>
      <p:ext uri="{BB962C8B-B14F-4D97-AF65-F5344CB8AC3E}">
        <p14:creationId xmlns:p14="http://schemas.microsoft.com/office/powerpoint/2010/main" val="205973230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ext Box 1"/>
          <p:cNvSpPr txBox="1">
            <a:spLocks noChangeArrowheads="1"/>
          </p:cNvSpPr>
          <p:nvPr/>
        </p:nvSpPr>
        <p:spPr bwMode="auto">
          <a:xfrm>
            <a:off x="685800" y="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 dirty="0">
                <a:solidFill>
                  <a:srgbClr val="000000"/>
                </a:solidFill>
                <a:latin typeface="+mj-lt"/>
              </a:rPr>
              <a:t>When do we program?</a:t>
            </a: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5800" y="1371600"/>
            <a:ext cx="777240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lnSpc>
                <a:spcPct val="90000"/>
              </a:lnSpc>
              <a:spcBef>
                <a:spcPts val="7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800" dirty="0">
                <a:solidFill>
                  <a:srgbClr val="000000"/>
                </a:solidFill>
                <a:latin typeface="+mj-lt"/>
              </a:rPr>
              <a:t>Programming is actually a stage of the </a:t>
            </a:r>
            <a:r>
              <a:rPr lang="en-GB" sz="2800" b="1" dirty="0">
                <a:solidFill>
                  <a:srgbClr val="000000"/>
                </a:solidFill>
                <a:latin typeface="+mj-lt"/>
              </a:rPr>
              <a:t>software development process</a:t>
            </a:r>
          </a:p>
          <a:p>
            <a:pPr marL="731838" lvl="1" indent="-27463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Requirements Analysis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Requirements Solicitation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Requirements Specification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Documentation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Diagrams</a:t>
            </a:r>
          </a:p>
          <a:p>
            <a:pPr marL="731838" lvl="1" indent="-27463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Design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Design Specification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Design documentation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Diagrams – Flowcharts, ‘OO’ Diagrams</a:t>
            </a:r>
          </a:p>
          <a:p>
            <a:pPr marL="731838" lvl="1" indent="-27463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Implementation</a:t>
            </a:r>
          </a:p>
          <a:p>
            <a:pPr lvl="2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Code</a:t>
            </a:r>
          </a:p>
          <a:p>
            <a:pPr marL="731838" lvl="1" indent="-27463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US" dirty="0">
                <a:solidFill>
                  <a:srgbClr val="000000"/>
                </a:solidFill>
                <a:latin typeface="+mj-lt"/>
              </a:rPr>
              <a:t>Testing</a:t>
            </a:r>
          </a:p>
          <a:p>
            <a:pPr marL="333375" indent="-331788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US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41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US" altLang="en-US" sz="4400">
                <a:solidFill>
                  <a:srgbClr val="000000"/>
                </a:solidFill>
                <a:latin typeface="+mj-lt"/>
              </a:rPr>
              <a:t>Requirements Analysis</a:t>
            </a:r>
          </a:p>
        </p:txBody>
      </p:sp>
      <p:sp>
        <p:nvSpPr>
          <p:cNvPr id="38915" name="Text Box 2"/>
          <p:cNvSpPr txBox="1">
            <a:spLocks noChangeArrowheads="1"/>
          </p:cNvSpPr>
          <p:nvPr/>
        </p:nvSpPr>
        <p:spPr bwMode="auto">
          <a:xfrm>
            <a:off x="962025" y="1695450"/>
            <a:ext cx="702945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>
            <a:lvl1pPr marL="331788" indent="-33178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marL="731838" indent="-27463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800"/>
              </a:spcBef>
              <a:buFont typeface="Times New Roman" pitchFamily="16" charset="0"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Requirements Analysis</a:t>
            </a:r>
          </a:p>
          <a:p>
            <a:pPr lvl="1" eaLnBrk="1" hangingPunct="1">
              <a:lnSpc>
                <a:spcPct val="90000"/>
              </a:lnSpc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Requirements Solicitation</a:t>
            </a:r>
          </a:p>
          <a:p>
            <a:pPr lvl="2" eaLnBrk="1" hangingPunct="1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</a:pPr>
            <a:r>
              <a:rPr lang="en-GB" altLang="en-US">
                <a:solidFill>
                  <a:srgbClr val="000000"/>
                </a:solidFill>
                <a:latin typeface="+mj-lt"/>
              </a:rPr>
              <a:t>Find out what the requirements are at a basic level what are the inputs and outputs of the program / algorithm we are being asked to write.</a:t>
            </a:r>
          </a:p>
          <a:p>
            <a:pPr lvl="1" eaLnBrk="1" hangingPunct="1">
              <a:lnSpc>
                <a:spcPct val="90000"/>
              </a:lnSpc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Requirements Specification</a:t>
            </a:r>
          </a:p>
          <a:p>
            <a:pPr lvl="2" eaLnBrk="1" hangingPunct="1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</a:pPr>
            <a:r>
              <a:rPr lang="en-GB" altLang="en-US">
                <a:solidFill>
                  <a:srgbClr val="000000"/>
                </a:solidFill>
                <a:latin typeface="+mj-lt"/>
                <a:cs typeface="Arial Unicode MS" pitchFamily="32" charset="0"/>
              </a:rPr>
              <a:t>Write down the results of these discussions so everyone knows what has to be done</a:t>
            </a:r>
          </a:p>
          <a:p>
            <a:pPr lvl="2" eaLnBrk="1" hangingPunct="1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</a:pPr>
            <a:r>
              <a:rPr lang="en-GB" altLang="en-US">
                <a:solidFill>
                  <a:srgbClr val="000000"/>
                </a:solidFill>
                <a:latin typeface="+mj-lt"/>
                <a:cs typeface="Arial Unicode MS" pitchFamily="32" charset="0"/>
              </a:rPr>
              <a:t>Also so that the client can agree what we’re going to do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42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 dirty="0">
                <a:solidFill>
                  <a:srgbClr val="000000"/>
                </a:solidFill>
                <a:latin typeface="+mj-lt"/>
              </a:rPr>
              <a:t>Developing a Solution</a:t>
            </a:r>
          </a:p>
        </p:txBody>
      </p:sp>
      <p:sp>
        <p:nvSpPr>
          <p:cNvPr id="39939" name="Text Box 2"/>
          <p:cNvSpPr txBox="1"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>
            <a:lvl1pPr marL="331788" indent="-33178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marL="731838" indent="-27463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800"/>
              </a:spcBef>
              <a:buFont typeface="Times New Roman" pitchFamily="16" charset="0"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Design</a:t>
            </a:r>
          </a:p>
          <a:p>
            <a:pPr lvl="1" eaLnBrk="1" hangingPunct="1">
              <a:lnSpc>
                <a:spcPct val="90000"/>
              </a:lnSpc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Design Specification &amp; Documentation</a:t>
            </a:r>
          </a:p>
          <a:p>
            <a:pPr lvl="2" eaLnBrk="1" hangingPunct="1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+mj-lt"/>
              </a:rPr>
              <a:t>Work out how to solve the give problem in a program or algorithm</a:t>
            </a:r>
          </a:p>
          <a:p>
            <a:pPr lvl="3" eaLnBrk="1" hangingPunct="1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This is where the algorithm/s are developed</a:t>
            </a:r>
          </a:p>
          <a:p>
            <a:pPr lvl="2" eaLnBrk="1" hangingPunct="1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</a:pPr>
            <a:r>
              <a:rPr lang="en-GB" altLang="en-US" dirty="0">
                <a:solidFill>
                  <a:srgbClr val="000000"/>
                </a:solidFill>
                <a:latin typeface="+mj-lt"/>
              </a:rPr>
              <a:t>Write this down in a format that others can understand</a:t>
            </a:r>
          </a:p>
          <a:p>
            <a:pPr lvl="3" eaLnBrk="1" hangingPunct="1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</a:pPr>
            <a:r>
              <a:rPr lang="en-GB" altLang="en-US" sz="2000" b="1" dirty="0">
                <a:solidFill>
                  <a:srgbClr val="000000"/>
                </a:solidFill>
                <a:latin typeface="+mj-lt"/>
              </a:rPr>
              <a:t>Flowcharts</a:t>
            </a:r>
          </a:p>
          <a:p>
            <a:pPr lvl="3" eaLnBrk="1" hangingPunct="1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</a:pPr>
            <a:r>
              <a:rPr lang="en-GB" altLang="en-US" sz="2000" b="1" dirty="0">
                <a:solidFill>
                  <a:srgbClr val="000000"/>
                </a:solidFill>
                <a:latin typeface="+mj-lt"/>
              </a:rPr>
              <a:t>Pseudocode</a:t>
            </a:r>
          </a:p>
          <a:p>
            <a:pPr lvl="3" eaLnBrk="1" hangingPunct="1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Maths !!!</a:t>
            </a:r>
          </a:p>
          <a:p>
            <a:pPr lvl="3" eaLnBrk="1" hangingPunct="1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UML (object orientated diagrams for design)</a:t>
            </a:r>
          </a:p>
          <a:p>
            <a:pPr lvl="3" eaLnBrk="1" hangingPunct="1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SSADM (procedural/functional diagrams for design).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43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US" altLang="en-US" sz="4400">
                <a:solidFill>
                  <a:srgbClr val="000000"/>
                </a:solidFill>
                <a:latin typeface="+mj-lt"/>
              </a:rPr>
              <a:t>Coding a Solution</a:t>
            </a: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962025" y="1695450"/>
            <a:ext cx="702945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lnSpc>
                <a:spcPct val="90000"/>
              </a:lnSpc>
              <a:spcBef>
                <a:spcPts val="8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Implementation</a:t>
            </a:r>
          </a:p>
          <a:p>
            <a:pPr marL="731838" lvl="1" indent="-274638">
              <a:lnSpc>
                <a:spcPct val="90000"/>
              </a:lnSpc>
              <a:spcBef>
                <a:spcPts val="7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Code</a:t>
            </a:r>
          </a:p>
          <a:p>
            <a:pPr lvl="2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The designs must be translated into a programming language and compiled (turned into) the instructions to make the hardware of the machine operate</a:t>
            </a:r>
          </a:p>
          <a:p>
            <a:pPr lvl="2" indent="-227013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44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US" altLang="en-US" sz="4400">
                <a:solidFill>
                  <a:srgbClr val="000000"/>
                </a:solidFill>
                <a:latin typeface="+mj-lt"/>
              </a:rPr>
              <a:t>Testing and Correction</a:t>
            </a:r>
          </a:p>
        </p:txBody>
      </p:sp>
      <p:sp>
        <p:nvSpPr>
          <p:cNvPr id="41987" name="Text Box 2"/>
          <p:cNvSpPr txBox="1">
            <a:spLocks noChangeArrowheads="1"/>
          </p:cNvSpPr>
          <p:nvPr/>
        </p:nvSpPr>
        <p:spPr bwMode="auto">
          <a:xfrm>
            <a:off x="962025" y="1695450"/>
            <a:ext cx="702945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>
            <a:lvl1pPr marL="331788" indent="-33178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marL="731838" indent="-27463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>
              <a:spcBef>
                <a:spcPts val="800"/>
              </a:spcBef>
              <a:buFont typeface="Times New Roman" pitchFamily="16" charset="0"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Test </a:t>
            </a:r>
          </a:p>
          <a:p>
            <a:pPr lvl="1" eaLnBrk="1" hangingPunct="1"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The completed program(s)</a:t>
            </a:r>
          </a:p>
          <a:p>
            <a:pPr lvl="1" eaLnBrk="1" hangingPunct="1"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Then correct any problems found and test again. </a:t>
            </a:r>
          </a:p>
          <a:p>
            <a:pPr lvl="1" eaLnBrk="1" hangingPunct="1"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This is an iterative step may need to be repeated a number of times. </a:t>
            </a:r>
          </a:p>
          <a:p>
            <a:pPr eaLnBrk="1" hangingPunct="1">
              <a:spcBef>
                <a:spcPts val="800"/>
              </a:spcBef>
              <a:buFont typeface="Times New Roman" pitchFamily="16" charset="0"/>
              <a:buChar char="•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Validation</a:t>
            </a:r>
          </a:p>
          <a:p>
            <a:pPr lvl="1" eaLnBrk="1" hangingPunct="1"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>
                <a:solidFill>
                  <a:srgbClr val="000000"/>
                </a:solidFill>
                <a:latin typeface="+mj-lt"/>
              </a:rPr>
              <a:t>Check the program against a set of internal standards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45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US" altLang="en-US" sz="4400" dirty="0">
                <a:solidFill>
                  <a:srgbClr val="000000"/>
                </a:solidFill>
                <a:latin typeface="+mj-lt"/>
              </a:rPr>
              <a:t>Requirements Analysis</a:t>
            </a:r>
          </a:p>
        </p:txBody>
      </p:sp>
      <p:sp>
        <p:nvSpPr>
          <p:cNvPr id="43011" name="Text Box 2"/>
          <p:cNvSpPr txBox="1">
            <a:spLocks noChangeArrowheads="1"/>
          </p:cNvSpPr>
          <p:nvPr/>
        </p:nvSpPr>
        <p:spPr bwMode="auto">
          <a:xfrm>
            <a:off x="962025" y="1695450"/>
            <a:ext cx="702945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>
            <a:lvl1pPr marL="331788" indent="-33178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marL="731838" indent="-274638"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>
              <a:spcBef>
                <a:spcPts val="800"/>
              </a:spcBef>
              <a:buFont typeface="Times New Roman" pitchFamily="16" charset="0"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The most basic form of requirements analysis is to construct a numbered list of features. </a:t>
            </a:r>
          </a:p>
          <a:p>
            <a:pPr eaLnBrk="1" hangingPunct="1">
              <a:spcBef>
                <a:spcPts val="800"/>
              </a:spcBef>
              <a:buFont typeface="Times New Roman" pitchFamily="16" charset="0"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Usually, the initial numbered list is contains the main requirements or features of the program, which are then broken down into more details.</a:t>
            </a:r>
          </a:p>
          <a:p>
            <a:pPr eaLnBrk="1" hangingPunct="1">
              <a:spcBef>
                <a:spcPts val="800"/>
              </a:spcBef>
              <a:buFont typeface="Times New Roman" pitchFamily="16" charset="0"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 This is the subject of other modules </a:t>
            </a:r>
          </a:p>
          <a:p>
            <a:pPr lvl="1" eaLnBrk="1" hangingPunct="1"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Information Engineering</a:t>
            </a:r>
          </a:p>
          <a:p>
            <a:pPr lvl="1" eaLnBrk="1" hangingPunct="1"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Games Design</a:t>
            </a:r>
          </a:p>
          <a:p>
            <a:pPr lvl="1" eaLnBrk="1" hangingPunct="1"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Web Design</a:t>
            </a:r>
          </a:p>
          <a:p>
            <a:pPr lvl="1" eaLnBrk="1" hangingPunct="1">
              <a:spcBef>
                <a:spcPts val="700"/>
              </a:spcBef>
              <a:buFont typeface="Times New Roman" pitchFamily="16" charset="0"/>
              <a:buChar char="–"/>
            </a:pPr>
            <a:r>
              <a:rPr lang="en-GB" altLang="en-US" sz="2000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Software Engineering Principles (year 2).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46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 Box 1"/>
          <p:cNvSpPr txBox="1">
            <a:spLocks noChangeArrowheads="1"/>
          </p:cNvSpPr>
          <p:nvPr/>
        </p:nvSpPr>
        <p:spPr bwMode="auto">
          <a:xfrm>
            <a:off x="642938" y="214313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US" altLang="en-US" sz="4400">
                <a:solidFill>
                  <a:srgbClr val="000000"/>
                </a:solidFill>
                <a:latin typeface="+mj-lt"/>
              </a:rPr>
              <a:t>Requirements Analysis (Cont)</a:t>
            </a: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962025" y="1428750"/>
            <a:ext cx="7029450" cy="507206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For example, we might start with</a:t>
            </a:r>
          </a:p>
          <a:p>
            <a:pPr marL="333375" indent="-331788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j-lt"/>
              <a:cs typeface="Arial Unicode MS" pitchFamily="32" charset="0"/>
            </a:endParaRPr>
          </a:p>
          <a:p>
            <a:pPr marL="731838" lvl="1" indent="-274638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1. The car must be started before it can be driven away.</a:t>
            </a:r>
          </a:p>
          <a:p>
            <a:pPr marL="333375" indent="-331788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j-lt"/>
              <a:cs typeface="Arial Unicode MS" pitchFamily="32" charset="0"/>
            </a:endParaRPr>
          </a:p>
          <a:p>
            <a:pPr marL="331788" indent="-33178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then later expand this to</a:t>
            </a:r>
          </a:p>
          <a:p>
            <a:pPr marL="333375" indent="-331788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j-lt"/>
              <a:cs typeface="Arial Unicode MS" pitchFamily="32" charset="0"/>
            </a:endParaRPr>
          </a:p>
          <a:p>
            <a:pPr marL="731838" lvl="1" indent="-274638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1. The car must be started before it can be driven away.</a:t>
            </a:r>
          </a:p>
          <a:p>
            <a:pPr marL="731838" lvl="1" indent="-274638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1.1 The car must have enough petrol.</a:t>
            </a:r>
          </a:p>
          <a:p>
            <a:pPr marL="333375" indent="-331788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j-lt"/>
              <a:cs typeface="Arial Unicode MS" pitchFamily="32" charset="0"/>
            </a:endParaRPr>
          </a:p>
          <a:p>
            <a:pPr marL="331788" indent="-33178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and then again to add even more detail.</a:t>
            </a:r>
          </a:p>
          <a:p>
            <a:pPr marL="333375" indent="-331788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j-lt"/>
              <a:cs typeface="Arial Unicode MS" pitchFamily="32" charset="0"/>
            </a:endParaRPr>
          </a:p>
          <a:p>
            <a:pPr marL="731838" lvl="1" indent="-274638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1. The car must be started before it can be driven away.</a:t>
            </a:r>
          </a:p>
          <a:p>
            <a:pPr marL="731838" lvl="1" indent="-274638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1.1 The car must have enough petrol.</a:t>
            </a:r>
          </a:p>
          <a:p>
            <a:pPr marL="731838" lvl="1" indent="-274638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1.1.1 If the car is empty, more petrol must be bought from a garage.</a:t>
            </a:r>
          </a:p>
          <a:p>
            <a:pPr marL="333375" indent="-331788">
              <a:lnSpc>
                <a:spcPct val="90000"/>
              </a:lnSpc>
              <a:spcBef>
                <a:spcPts val="45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18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47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ext Box 1"/>
          <p:cNvSpPr txBox="1">
            <a:spLocks noChangeArrowheads="1"/>
          </p:cNvSpPr>
          <p:nvPr/>
        </p:nvSpPr>
        <p:spPr bwMode="auto">
          <a:xfrm>
            <a:off x="642938" y="28575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US" altLang="en-US" sz="4400">
                <a:solidFill>
                  <a:srgbClr val="000000"/>
                </a:solidFill>
                <a:latin typeface="+mj-lt"/>
              </a:rPr>
              <a:t>Requirements Analysis (Cont)</a:t>
            </a: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962025" y="1695450"/>
            <a:ext cx="702945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>
                <a:solidFill>
                  <a:srgbClr val="000000"/>
                </a:solidFill>
                <a:latin typeface="+mj-lt"/>
                <a:cs typeface="Arial Unicode MS" pitchFamily="32" charset="0"/>
              </a:rPr>
              <a:t>Typically, each point being made should contain the words “may”, “should”, “must” or “must not”.</a:t>
            </a:r>
          </a:p>
          <a:p>
            <a:pPr marL="333375" indent="-331788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>
              <a:solidFill>
                <a:srgbClr val="000000"/>
              </a:solidFill>
              <a:latin typeface="+mj-lt"/>
              <a:cs typeface="Arial Unicode MS" pitchFamily="32" charset="0"/>
            </a:endParaRPr>
          </a:p>
          <a:p>
            <a:pPr marL="331788" indent="-33178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>
                <a:solidFill>
                  <a:srgbClr val="000000"/>
                </a:solidFill>
                <a:latin typeface="+mj-lt"/>
                <a:cs typeface="Arial Unicode MS" pitchFamily="32" charset="0"/>
              </a:rPr>
              <a:t>MUST (or MUST NOT)</a:t>
            </a:r>
          </a:p>
          <a:p>
            <a:pPr marL="731838" lvl="1" indent="-274638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  <a:cs typeface="Arial Unicode MS" pitchFamily="32" charset="0"/>
              </a:rPr>
              <a:t>Means that the requirement has to be met when the program is implemented.</a:t>
            </a:r>
          </a:p>
          <a:p>
            <a:pPr marL="333375" indent="-331788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>
              <a:solidFill>
                <a:srgbClr val="000000"/>
              </a:solidFill>
              <a:latin typeface="+mj-lt"/>
              <a:cs typeface="Arial Unicode MS" pitchFamily="32" charset="0"/>
            </a:endParaRPr>
          </a:p>
          <a:p>
            <a:pPr marL="331788" indent="-33178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>
                <a:solidFill>
                  <a:srgbClr val="000000"/>
                </a:solidFill>
                <a:latin typeface="+mj-lt"/>
                <a:cs typeface="Arial Unicode MS" pitchFamily="32" charset="0"/>
              </a:rPr>
              <a:t>SHOULD (or SHALL)</a:t>
            </a:r>
          </a:p>
          <a:p>
            <a:pPr marL="731838" lvl="1" indent="-274638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  <a:cs typeface="Arial Unicode MS" pitchFamily="32" charset="0"/>
              </a:rPr>
              <a:t>Means that the requirement is recommended but does not have to be implemented.</a:t>
            </a:r>
          </a:p>
          <a:p>
            <a:pPr marL="333375" indent="-331788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>
              <a:solidFill>
                <a:srgbClr val="000000"/>
              </a:solidFill>
              <a:latin typeface="+mj-lt"/>
              <a:cs typeface="Arial Unicode MS" pitchFamily="32" charset="0"/>
            </a:endParaRPr>
          </a:p>
          <a:p>
            <a:pPr marL="331788" indent="-33178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>
                <a:solidFill>
                  <a:srgbClr val="000000"/>
                </a:solidFill>
                <a:latin typeface="+mj-lt"/>
                <a:cs typeface="Arial Unicode MS" pitchFamily="32" charset="0"/>
              </a:rPr>
              <a:t>MAY</a:t>
            </a:r>
          </a:p>
          <a:p>
            <a:pPr marL="731838" lvl="1" indent="-274638">
              <a:lnSpc>
                <a:spcPct val="90000"/>
              </a:lnSpc>
              <a:spcBef>
                <a:spcPts val="45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1800">
                <a:solidFill>
                  <a:srgbClr val="000000"/>
                </a:solidFill>
                <a:latin typeface="+mj-lt"/>
                <a:cs typeface="Arial Unicode MS" pitchFamily="32" charset="0"/>
              </a:rPr>
              <a:t>Indicates that the requirement is optional.</a:t>
            </a:r>
          </a:p>
          <a:p>
            <a:pPr marL="333375" indent="-331788">
              <a:lnSpc>
                <a:spcPct val="90000"/>
              </a:lnSpc>
              <a:spcBef>
                <a:spcPts val="45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1800">
              <a:solidFill>
                <a:srgbClr val="000000"/>
              </a:solidFill>
              <a:latin typeface="+mj-lt"/>
              <a:cs typeface="Arial Unicode MS" pitchFamily="32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48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US" altLang="en-US" sz="4400">
                <a:solidFill>
                  <a:srgbClr val="000000"/>
                </a:solidFill>
                <a:latin typeface="+mj-lt"/>
              </a:rPr>
              <a:t>Requirements Analysis (Cont)</a:t>
            </a: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962025" y="1695450"/>
            <a:ext cx="702945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For example, if we analyse the requirements for making a cup of tea.</a:t>
            </a: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1 		A cup or mug must be provided to contain the tea.</a:t>
            </a: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2		</a:t>
            </a:r>
            <a:r>
              <a:rPr lang="en-GB" sz="2000" u="sng" dirty="0">
                <a:solidFill>
                  <a:srgbClr val="000000"/>
                </a:solidFill>
                <a:latin typeface="+mj-lt"/>
              </a:rPr>
              <a:t>May</a:t>
            </a:r>
            <a:r>
              <a:rPr lang="en-GB" sz="2000" dirty="0">
                <a:solidFill>
                  <a:srgbClr val="000000"/>
                </a:solidFill>
                <a:latin typeface="+mj-lt"/>
              </a:rPr>
              <a:t> need Milk</a:t>
            </a: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2.1		   Fresh milk must be obtained from fridge.</a:t>
            </a: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2.1.1    Milk may be checked to see if is fresh by tasting or 	smelling it.</a:t>
            </a: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2.1.2	If no milk in fridge then more milk must be bought.</a:t>
            </a: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3 		Tea bag must be obtained</a:t>
            </a: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3.1   	Tea bag must be obtained from cupboard.</a:t>
            </a: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3.1.1 	If no tea bags are available then more tea bags must be 	bought</a:t>
            </a:r>
            <a:r>
              <a:rPr lang="en-GB" sz="2000" dirty="0">
                <a:solidFill>
                  <a:srgbClr val="000000"/>
                </a:solidFill>
                <a:latin typeface="+mj-lt"/>
                <a:cs typeface="Arial Unicode MS" pitchFamily="32" charset="0"/>
              </a:rPr>
              <a:t>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49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ext Box 1"/>
          <p:cNvSpPr txBox="1"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US" altLang="en-US" sz="4400">
                <a:solidFill>
                  <a:srgbClr val="000000"/>
                </a:solidFill>
                <a:latin typeface="+mj-lt"/>
              </a:rPr>
              <a:t>Requirements Analysis (Cont)</a:t>
            </a:r>
          </a:p>
        </p:txBody>
      </p:sp>
      <p:sp>
        <p:nvSpPr>
          <p:cNvPr id="47107" name="Text Box 2"/>
          <p:cNvSpPr txBox="1">
            <a:spLocks noChangeArrowheads="1"/>
          </p:cNvSpPr>
          <p:nvPr/>
        </p:nvSpPr>
        <p:spPr bwMode="auto">
          <a:xfrm>
            <a:off x="962025" y="1695450"/>
            <a:ext cx="702945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/>
          <a:lstStyle>
            <a:lvl1pPr marL="342900" indent="-331788"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700"/>
              </a:spcBef>
              <a:buClrTx/>
              <a:buFontTx/>
              <a:buNone/>
            </a:pPr>
            <a:endParaRPr lang="en-GB" altLang="en-US" sz="2800" dirty="0">
              <a:solidFill>
                <a:srgbClr val="000000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buClrTx/>
              <a:buFont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4. 		</a:t>
            </a:r>
            <a:r>
              <a:rPr lang="en-GB" altLang="en-US" sz="2000" u="sng" dirty="0">
                <a:solidFill>
                  <a:srgbClr val="000000"/>
                </a:solidFill>
                <a:latin typeface="+mj-lt"/>
              </a:rPr>
              <a:t>May</a:t>
            </a: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 need sugar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buClrTx/>
              <a:buFont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4.1 	Sugar must be obtained from a bowl from the cupboard.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buClrTx/>
              <a:buFont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5.		Boiled water must be obtained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buClrTx/>
              <a:buFont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5.1 	Kettle must be provided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buClrTx/>
              <a:buFont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5.2 	Kettle must be filled with water from tap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buClrTx/>
              <a:buFont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5.3 	Kettle must be plugged into mains power supply to boil 	water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buClrTx/>
              <a:buFont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6. 		Tea must be added to empty mug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buClrTx/>
              <a:buFont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7.       	Boiling water must be poured into the mug after tea bag 	has been added.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buClrTx/>
              <a:buFont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7.1 	Stir tea bag with spoon then remove used tea bag.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buClrTx/>
              <a:buFont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+mj-lt"/>
              </a:rPr>
              <a:t>8. 		If required add milk and sugar then stir with spoon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buClrTx/>
              <a:buFontTx/>
              <a:buNone/>
            </a:pPr>
            <a:endParaRPr lang="en-GB" altLang="en-US" sz="2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50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 Box 1"/>
          <p:cNvSpPr txBox="1">
            <a:spLocks noChangeArrowheads="1"/>
          </p:cNvSpPr>
          <p:nvPr/>
        </p:nvSpPr>
        <p:spPr bwMode="auto">
          <a:xfrm>
            <a:off x="685800" y="608013"/>
            <a:ext cx="7772400" cy="1236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altLang="en-US">
              <a:latin typeface="+mj-lt"/>
            </a:endParaRP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lnSpc>
                <a:spcPct val="90000"/>
              </a:lnSpc>
              <a:spcBef>
                <a:spcPts val="8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Notice the distinction between the list of actions and the list of requirements. </a:t>
            </a:r>
          </a:p>
          <a:p>
            <a:pPr marL="333375" indent="-331788">
              <a:lnSpc>
                <a:spcPct val="90000"/>
              </a:lnSpc>
              <a:spcBef>
                <a:spcPts val="8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lnSpc>
                <a:spcPct val="90000"/>
              </a:lnSpc>
              <a:spcBef>
                <a:spcPts val="7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Actions - a series of instructions and assertions repeated in order to solve a given problem or perform a given task. </a:t>
            </a:r>
          </a:p>
          <a:p>
            <a:pPr marL="733425" lvl="1" indent="-274638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>
              <a:solidFill>
                <a:srgbClr val="000000"/>
              </a:solidFill>
              <a:latin typeface="+mj-lt"/>
            </a:endParaRPr>
          </a:p>
          <a:p>
            <a:pPr marL="731838" lvl="1" indent="-274638">
              <a:lnSpc>
                <a:spcPct val="90000"/>
              </a:lnSpc>
              <a:spcBef>
                <a:spcPts val="7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>
                <a:solidFill>
                  <a:srgbClr val="000000"/>
                </a:solidFill>
                <a:latin typeface="+mj-lt"/>
              </a:rPr>
              <a:t>Requirements - a detailed list of the elements which must be present in the solution and the properties of those elements.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>
                <a:latin typeface="+mj-lt"/>
              </a:rPr>
              <a:pPr>
                <a:defRPr/>
              </a:pPr>
              <a:t>51</a:t>
            </a:fld>
            <a:endParaRPr lang="en-US">
              <a:latin typeface="+mj-lt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What are the requirements for…?</a:t>
            </a:r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…Vending Machine</a:t>
            </a:r>
          </a:p>
          <a:p>
            <a:r>
              <a:rPr lang="en-GB" altLang="en-US" dirty="0"/>
              <a:t>…Portable DVD Player</a:t>
            </a:r>
          </a:p>
          <a:p>
            <a:endParaRPr lang="en-GB" alt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23500C-4F45-46DE-B0FE-BE56D8A181CE}" type="slidenum">
              <a:rPr lang="en-US" smtClean="0"/>
              <a:pPr>
                <a:defRPr/>
              </a:pPr>
              <a:t>52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1"/>
          <p:cNvSpPr txBox="1">
            <a:spLocks noChangeArrowheads="1"/>
          </p:cNvSpPr>
          <p:nvPr/>
        </p:nvSpPr>
        <p:spPr bwMode="auto">
          <a:xfrm>
            <a:off x="685800" y="228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bg1"/>
                </a:solidFill>
                <a:latin typeface="Times New Roman" pitchFamily="16" charset="0"/>
                <a:cs typeface="Times New Roman" pitchFamily="16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en-GB" altLang="en-US" sz="4400" dirty="0">
                <a:solidFill>
                  <a:srgbClr val="000000"/>
                </a:solidFill>
                <a:latin typeface="+mj-lt"/>
              </a:rPr>
              <a:t>Conclusion</a:t>
            </a:r>
          </a:p>
        </p:txBody>
      </p:sp>
      <p:sp>
        <p:nvSpPr>
          <p:cNvPr id="48130" name="Text Box 2"/>
          <p:cNvSpPr txBox="1">
            <a:spLocks noChangeArrowheads="1"/>
          </p:cNvSpPr>
          <p:nvPr/>
        </p:nvSpPr>
        <p:spPr bwMode="auto">
          <a:xfrm>
            <a:off x="685800" y="1600200"/>
            <a:ext cx="7772400" cy="4114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This first lecture introduced several topics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Programming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Algorithms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Software Engineering</a:t>
            </a:r>
          </a:p>
          <a:p>
            <a:pPr marL="333375" indent="-331788">
              <a:lnSpc>
                <a:spcPct val="90000"/>
              </a:lnSpc>
              <a:spcBef>
                <a:spcPts val="6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dirty="0">
              <a:solidFill>
                <a:srgbClr val="000000"/>
              </a:solidFill>
              <a:latin typeface="+mj-lt"/>
            </a:endParaRPr>
          </a:p>
          <a:p>
            <a:pPr marL="331788" indent="-331788">
              <a:lnSpc>
                <a:spcPct val="90000"/>
              </a:lnSpc>
              <a:spcBef>
                <a:spcPts val="6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dirty="0">
                <a:solidFill>
                  <a:srgbClr val="000000"/>
                </a:solidFill>
                <a:latin typeface="+mj-lt"/>
              </a:rPr>
              <a:t>Tomorrow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Designing simple algorithms (flowcharts and pseudocode)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Sequence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Input and output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Data storage</a:t>
            </a:r>
          </a:p>
          <a:p>
            <a:pPr marL="733425" lvl="1" indent="-27463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331788" indent="-33178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•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   YOU WILL NEED 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PEN</a:t>
            </a:r>
          </a:p>
          <a:p>
            <a:pPr marL="731838" lvl="1" indent="-274638">
              <a:lnSpc>
                <a:spcPct val="90000"/>
              </a:lnSpc>
              <a:spcBef>
                <a:spcPts val="500"/>
              </a:spcBef>
              <a:buFont typeface="Times New Roman" pitchFamily="16" charset="0"/>
              <a:buChar char="–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PAPER</a:t>
            </a:r>
          </a:p>
          <a:p>
            <a:pPr marL="733425" lvl="1" indent="-27463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  <a:p>
            <a:pPr marL="333375" indent="-331788">
              <a:lnSpc>
                <a:spcPct val="90000"/>
              </a:lnSpc>
              <a:spcBef>
                <a:spcPts val="500"/>
              </a:spcBef>
              <a:buClrTx/>
              <a:buFontTx/>
              <a:buNone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  <a:defRPr/>
            </a:pPr>
            <a:endParaRPr lang="en-GB" sz="2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550F07-459D-4ABF-9D72-2E7B5441FD5D}" type="slidenum">
              <a:rPr lang="en-US" smtClean="0"/>
              <a:pPr>
                <a:defRPr/>
              </a:pPr>
              <a:t>53</a:t>
            </a:fld>
            <a:endParaRPr 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3">
      <a:dk1>
        <a:srgbClr val="000000"/>
      </a:dk1>
      <a:lt1>
        <a:srgbClr val="FFFFCC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000000"/>
      </a:hlink>
      <a:folHlink>
        <a:srgbClr val="00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427</TotalTime>
  <Words>2276</Words>
  <Application>Microsoft Office PowerPoint</Application>
  <PresentationFormat>On-screen Show (4:3)</PresentationFormat>
  <Paragraphs>409</Paragraphs>
  <Slides>53</Slides>
  <Notes>42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7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Difference Engine (1832) (Charles Babbage)</vt:lpstr>
      <vt:lpstr>ABC (1940)</vt:lpstr>
      <vt:lpstr>Colossus (1943)</vt:lpstr>
      <vt:lpstr>SOAC students viewing Colossus  in 2015</vt:lpstr>
      <vt:lpstr>ENIAC (1945)</vt:lpstr>
      <vt:lpstr>Ferranti Mark 1 (1951)</vt:lpstr>
      <vt:lpstr>Cray Supercomputer (1972)</vt:lpstr>
      <vt:lpstr>Personal Computers (1980s)</vt:lpstr>
      <vt:lpstr>PowerPoint Presentation</vt:lpstr>
      <vt:lpstr>IBM PC</vt:lpstr>
      <vt:lpstr>Data Storage</vt:lpstr>
      <vt:lpstr>Punched Cards</vt:lpstr>
      <vt:lpstr>Early RAM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Possible Algorithm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are the requirements for…?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Bashford, Tim</dc:creator>
  <cp:lastModifiedBy>Nathan Morgan</cp:lastModifiedBy>
  <cp:revision>51</cp:revision>
  <cp:lastPrinted>1601-01-01T00:00:00Z</cp:lastPrinted>
  <dcterms:created xsi:type="dcterms:W3CDTF">1601-01-01T00:00:00Z</dcterms:created>
  <dcterms:modified xsi:type="dcterms:W3CDTF">2024-05-28T14:50:14Z</dcterms:modified>
</cp:coreProperties>
</file>