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Bricolage Grotesque Bold" panose="020B0605040402000204" pitchFamily="34" charset="0"/>
      <p:regular r:id="rId17"/>
      <p:bold r:id="rId18"/>
    </p:embeddedFont>
    <p:embeddedFont>
      <p:font typeface="Inter" panose="020B0502030000000004" pitchFamily="34" charset="0"/>
      <p:regular r:id="rId19"/>
    </p:embeddedFont>
    <p:embeddedFont>
      <p:font typeface="Inter Bold" panose="020B0802030000000004" pitchFamily="34" charset="0"/>
      <p:regular r:id="rId20"/>
      <p:bold r:id="rId21"/>
    </p:embeddedFont>
    <p:embeddedFont>
      <p:font typeface="Inter Medium" panose="02000503000000020004" pitchFamily="2"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097" autoAdjust="0"/>
    <p:restoredTop sz="83610" autoAdjust="0"/>
  </p:normalViewPr>
  <p:slideViewPr>
    <p:cSldViewPr>
      <p:cViewPr varScale="1">
        <p:scale>
          <a:sx n="55" d="100"/>
          <a:sy n="55" d="100"/>
        </p:scale>
        <p:origin x="256" y="6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s>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17C6BD-8BE5-491B-897D-CD2122ACC3FF}" type="doc">
      <dgm:prSet loTypeId="urn:microsoft.com/office/officeart/2005/8/layout/vProcess5" loCatId="process" qsTypeId="urn:microsoft.com/office/officeart/2005/8/quickstyle/simple1" qsCatId="simple" csTypeId="urn:microsoft.com/office/officeart/2005/8/colors/accent3_5" csCatId="accent3" phldr="1"/>
      <dgm:spPr/>
      <dgm:t>
        <a:bodyPr/>
        <a:lstStyle/>
        <a:p>
          <a:endParaRPr lang="en-GB"/>
        </a:p>
      </dgm:t>
    </dgm:pt>
    <dgm:pt modelId="{68A8D1D3-2A88-4940-A093-F295BAC70939}">
      <dgm:prSet custT="1"/>
      <dgm:spPr/>
      <dgm:t>
        <a:bodyPr/>
        <a:lstStyle/>
        <a:p>
          <a:pPr algn="just">
            <a:lnSpc>
              <a:spcPct val="100000"/>
            </a:lnSpc>
          </a:pPr>
          <a:endParaRPr lang="en-US" sz="2200" dirty="0">
            <a:solidFill>
              <a:schemeClr val="tx1"/>
            </a:solidFill>
            <a:latin typeface="Times New Roman" panose="02020603050405020304" pitchFamily="18" charset="0"/>
            <a:ea typeface="Inter" panose="020B0604020202020204" charset="0"/>
            <a:cs typeface="Times New Roman" panose="02020603050405020304" pitchFamily="18" charset="0"/>
          </a:endParaRPr>
        </a:p>
        <a:p>
          <a:pPr algn="just">
            <a:lnSpc>
              <a:spcPct val="100000"/>
            </a:lnSpc>
          </a:pPr>
          <a:endParaRPr lang="en-US" sz="2200" dirty="0">
            <a:solidFill>
              <a:schemeClr val="tx1"/>
            </a:solidFill>
            <a:latin typeface="Times New Roman" panose="02020603050405020304" pitchFamily="18" charset="0"/>
            <a:ea typeface="Inter" panose="020B0604020202020204" charset="0"/>
            <a:cs typeface="Times New Roman" panose="02020603050405020304" pitchFamily="18" charset="0"/>
          </a:endParaRPr>
        </a:p>
        <a:p>
          <a:pPr algn="just">
            <a:lnSpc>
              <a:spcPct val="100000"/>
            </a:lnSpc>
          </a:pPr>
          <a:r>
            <a:rPr lang="en-US" sz="2200" dirty="0">
              <a:solidFill>
                <a:schemeClr val="tx1"/>
              </a:solidFill>
              <a:latin typeface="Times New Roman" panose="02020603050405020304" pitchFamily="18" charset="0"/>
              <a:ea typeface="Inter" panose="020B0604020202020204" charset="0"/>
              <a:cs typeface="Times New Roman" panose="02020603050405020304" pitchFamily="18" charset="0"/>
            </a:rPr>
            <a:t>There is high demand for cultural and experience-oriented MICE events with authentic storytelling and heritage immersion.
</a:t>
          </a:r>
          <a:endParaRPr lang="en-GB" sz="2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gm:t>
    </dgm:pt>
    <dgm:pt modelId="{EB9EB36D-8271-48EC-B6B6-70912CCDF7F2}" type="parTrans" cxnId="{DBD423FE-F034-408A-AA08-B03C77544409}">
      <dgm:prSet/>
      <dgm:spPr/>
      <dgm:t>
        <a:bodyPr/>
        <a:lstStyle/>
        <a:p>
          <a:pPr algn="just">
            <a:lnSpc>
              <a:spcPct val="100000"/>
            </a:lnSpc>
          </a:pPr>
          <a:endParaRPr lang="en-GB" sz="2400">
            <a:solidFill>
              <a:schemeClr val="tx1"/>
            </a:solidFill>
            <a:latin typeface="Inter" panose="020B0604020202020204" charset="0"/>
            <a:ea typeface="Inter" panose="020B0604020202020204" charset="0"/>
            <a:cs typeface="Times New Roman" panose="02020603050405020304" pitchFamily="18" charset="0"/>
          </a:endParaRPr>
        </a:p>
      </dgm:t>
    </dgm:pt>
    <dgm:pt modelId="{F42231D4-81A3-4B0C-8796-C74AD2FE6498}" type="sibTrans" cxnId="{DBD423FE-F034-408A-AA08-B03C77544409}">
      <dgm:prSet custT="1"/>
      <dgm:spPr/>
      <dgm:t>
        <a:bodyPr/>
        <a:lstStyle/>
        <a:p>
          <a:pPr algn="just">
            <a:lnSpc>
              <a:spcPct val="100000"/>
            </a:lnSpc>
          </a:pPr>
          <a:endParaRPr lang="en-GB" sz="2400">
            <a:solidFill>
              <a:schemeClr val="tx1"/>
            </a:solidFill>
            <a:latin typeface="Inter" panose="020B0604020202020204" charset="0"/>
            <a:ea typeface="Inter" panose="020B0604020202020204" charset="0"/>
            <a:cs typeface="Times New Roman" panose="02020603050405020304" pitchFamily="18" charset="0"/>
          </a:endParaRPr>
        </a:p>
      </dgm:t>
    </dgm:pt>
    <dgm:pt modelId="{46B27451-01AA-4CC0-8DE2-49B1933BF9B1}">
      <dgm:prSet custT="1"/>
      <dgm:spPr/>
      <dgm:t>
        <a:bodyPr/>
        <a:lstStyle/>
        <a:p>
          <a:pPr algn="just">
            <a:lnSpc>
              <a:spcPct val="100000"/>
            </a:lnSpc>
          </a:pPr>
          <a:r>
            <a:rPr lang="en-US" sz="2200" dirty="0">
              <a:solidFill>
                <a:schemeClr val="tx1"/>
              </a:solidFill>
              <a:effectLst/>
              <a:latin typeface="Times New Roman" panose="02020603050405020304" pitchFamily="18" charset="0"/>
              <a:ea typeface="+mn-ea"/>
              <a:cs typeface="Times New Roman" panose="02020603050405020304" pitchFamily="18" charset="0"/>
            </a:rPr>
            <a:t>Authentic storytelling, local heritage and immersive business events are identified in the post-pandemic tourism landscape </a:t>
          </a:r>
          <a:r>
            <a:rPr lang="en-US" sz="2200" dirty="0">
              <a:solidFill>
                <a:schemeClr val="tx1"/>
              </a:solidFill>
              <a:latin typeface="Times New Roman" panose="02020603050405020304" pitchFamily="18" charset="0"/>
              <a:ea typeface="Inter" panose="020B0604020202020204" charset="0"/>
              <a:cs typeface="Times New Roman" panose="02020603050405020304" pitchFamily="18" charset="0"/>
            </a:rPr>
            <a:t>(</a:t>
          </a:r>
          <a:r>
            <a:rPr lang="en-US" sz="2200" dirty="0" err="1">
              <a:solidFill>
                <a:schemeClr val="tx1"/>
              </a:solidFill>
              <a:latin typeface="Times New Roman" panose="02020603050405020304" pitchFamily="18" charset="0"/>
              <a:ea typeface="Inter" panose="020B0604020202020204" charset="0"/>
              <a:cs typeface="Times New Roman" panose="02020603050405020304" pitchFamily="18" charset="0"/>
            </a:rPr>
            <a:t>Christou</a:t>
          </a:r>
          <a:r>
            <a:rPr lang="en-US" sz="2200" dirty="0">
              <a:solidFill>
                <a:schemeClr val="tx1"/>
              </a:solidFill>
              <a:latin typeface="Times New Roman" panose="02020603050405020304" pitchFamily="18" charset="0"/>
              <a:ea typeface="Inter" panose="020B0604020202020204" charset="0"/>
              <a:cs typeface="Times New Roman" panose="02020603050405020304" pitchFamily="18" charset="0"/>
            </a:rPr>
            <a:t> et al., 2025).</a:t>
          </a:r>
          <a:endParaRPr lang="en-GB" sz="2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gm:t>
    </dgm:pt>
    <dgm:pt modelId="{14462F06-0571-4360-8E46-59859817143E}" type="parTrans" cxnId="{201D37B3-AB2F-4DBF-AB33-8E5A8F26FF86}">
      <dgm:prSet/>
      <dgm:spPr/>
      <dgm:t>
        <a:bodyPr/>
        <a:lstStyle/>
        <a:p>
          <a:pPr algn="just">
            <a:lnSpc>
              <a:spcPct val="100000"/>
            </a:lnSpc>
          </a:pPr>
          <a:endParaRPr lang="en-GB" sz="2400">
            <a:solidFill>
              <a:schemeClr val="tx1"/>
            </a:solidFill>
            <a:latin typeface="Inter" panose="020B0604020202020204" charset="0"/>
            <a:ea typeface="Inter" panose="020B0604020202020204" charset="0"/>
            <a:cs typeface="Times New Roman" panose="02020603050405020304" pitchFamily="18" charset="0"/>
          </a:endParaRPr>
        </a:p>
      </dgm:t>
    </dgm:pt>
    <dgm:pt modelId="{13985AF9-69B5-440F-82ED-1C7221C33B86}" type="sibTrans" cxnId="{201D37B3-AB2F-4DBF-AB33-8E5A8F26FF86}">
      <dgm:prSet custT="1"/>
      <dgm:spPr/>
      <dgm:t>
        <a:bodyPr/>
        <a:lstStyle/>
        <a:p>
          <a:pPr algn="just">
            <a:lnSpc>
              <a:spcPct val="100000"/>
            </a:lnSpc>
          </a:pPr>
          <a:endParaRPr lang="en-GB" sz="2400">
            <a:solidFill>
              <a:schemeClr val="tx1"/>
            </a:solidFill>
            <a:latin typeface="Inter" panose="020B0604020202020204" charset="0"/>
            <a:ea typeface="Inter" panose="020B0604020202020204" charset="0"/>
            <a:cs typeface="Times New Roman" panose="02020603050405020304" pitchFamily="18" charset="0"/>
          </a:endParaRPr>
        </a:p>
      </dgm:t>
    </dgm:pt>
    <dgm:pt modelId="{BAA714CB-266B-431B-8EE1-3982AE72DF5D}">
      <dgm:prSet custT="1"/>
      <dgm:spPr/>
      <dgm:t>
        <a:bodyPr/>
        <a:lstStyle/>
        <a:p>
          <a:pPr algn="just">
            <a:lnSpc>
              <a:spcPct val="100000"/>
            </a:lnSpc>
          </a:pPr>
          <a:r>
            <a:rPr lang="en-US" sz="2200" dirty="0">
              <a:solidFill>
                <a:schemeClr val="tx1"/>
              </a:solidFill>
              <a:latin typeface="Times New Roman" panose="02020603050405020304" pitchFamily="18" charset="0"/>
              <a:ea typeface="Inter" panose="020B0604020202020204" charset="0"/>
              <a:cs typeface="Times New Roman" panose="02020603050405020304" pitchFamily="18" charset="0"/>
            </a:rPr>
            <a:t>The expanding European MICE market offers strong potential for delegate attendance and international partnerships.</a:t>
          </a:r>
          <a:endParaRPr lang="en-GB" sz="2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gm:t>
    </dgm:pt>
    <dgm:pt modelId="{62E79DA2-A940-4D8A-B356-7E195D42856B}" type="parTrans" cxnId="{689795E4-967C-474B-8D38-63BF265F31E3}">
      <dgm:prSet/>
      <dgm:spPr/>
      <dgm:t>
        <a:bodyPr/>
        <a:lstStyle/>
        <a:p>
          <a:pPr algn="just">
            <a:lnSpc>
              <a:spcPct val="100000"/>
            </a:lnSpc>
          </a:pPr>
          <a:endParaRPr lang="en-GB" sz="2400">
            <a:solidFill>
              <a:schemeClr val="tx1"/>
            </a:solidFill>
            <a:latin typeface="Inter" panose="020B0604020202020204" charset="0"/>
            <a:ea typeface="Inter" panose="020B0604020202020204" charset="0"/>
            <a:cs typeface="Times New Roman" panose="02020603050405020304" pitchFamily="18" charset="0"/>
          </a:endParaRPr>
        </a:p>
      </dgm:t>
    </dgm:pt>
    <dgm:pt modelId="{C0D44BF6-7410-4E34-A2F3-BE295E162C3A}" type="sibTrans" cxnId="{689795E4-967C-474B-8D38-63BF265F31E3}">
      <dgm:prSet custT="1"/>
      <dgm:spPr/>
      <dgm:t>
        <a:bodyPr/>
        <a:lstStyle/>
        <a:p>
          <a:pPr algn="just">
            <a:lnSpc>
              <a:spcPct val="100000"/>
            </a:lnSpc>
          </a:pPr>
          <a:endParaRPr lang="en-GB" sz="2400">
            <a:solidFill>
              <a:schemeClr val="tx1"/>
            </a:solidFill>
            <a:latin typeface="Inter" panose="020B0604020202020204" charset="0"/>
            <a:ea typeface="Inter" panose="020B0604020202020204" charset="0"/>
            <a:cs typeface="Times New Roman" panose="02020603050405020304" pitchFamily="18" charset="0"/>
          </a:endParaRPr>
        </a:p>
      </dgm:t>
    </dgm:pt>
    <dgm:pt modelId="{96B43633-55AA-4434-B0FF-029DB5445141}">
      <dgm:prSet custT="1"/>
      <dgm:spPr/>
      <dgm:t>
        <a:bodyPr/>
        <a:lstStyle/>
        <a:p>
          <a:pPr algn="just">
            <a:lnSpc>
              <a:spcPct val="100000"/>
            </a:lnSpc>
          </a:pPr>
          <a:r>
            <a:rPr lang="en-US" sz="2200" b="0">
              <a:solidFill>
                <a:schemeClr val="tx1"/>
              </a:solidFill>
              <a:latin typeface="Times New Roman" panose="02020603050405020304" pitchFamily="18" charset="0"/>
              <a:ea typeface="Inter" panose="020B0604020202020204" charset="0"/>
              <a:cs typeface="Times New Roman" panose="02020603050405020304" pitchFamily="18" charset="0"/>
            </a:rPr>
            <a:t>There is rising interest in sustainable tourism and regional authenticity, aligning with Wales’ folklore, language, (</a:t>
          </a:r>
          <a:r>
            <a:rPr lang="en-GB" sz="2200">
              <a:solidFill>
                <a:schemeClr val="tx1"/>
              </a:solidFill>
              <a:latin typeface="Times New Roman" panose="02020603050405020304" pitchFamily="18" charset="0"/>
              <a:ea typeface="Inter" panose="020B0604020202020204" charset="0"/>
              <a:cs typeface="Times New Roman" panose="02020603050405020304" pitchFamily="18" charset="0"/>
            </a:rPr>
            <a:t>Litvinova-Kulikova et al., 2023</a:t>
          </a:r>
          <a:r>
            <a:rPr lang="en-US" sz="2200" b="0">
              <a:solidFill>
                <a:schemeClr val="tx1"/>
              </a:solidFill>
              <a:latin typeface="Times New Roman" panose="02020603050405020304" pitchFamily="18" charset="0"/>
              <a:ea typeface="Inter" panose="020B0604020202020204" charset="0"/>
              <a:cs typeface="Times New Roman" panose="02020603050405020304" pitchFamily="18" charset="0"/>
            </a:rPr>
            <a:t>).</a:t>
          </a:r>
          <a:endParaRPr lang="en-GB" sz="2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gm:t>
    </dgm:pt>
    <dgm:pt modelId="{AB732398-352E-4528-A7F3-90739A43767A}" type="parTrans" cxnId="{5CDA79D0-11AD-4634-91A9-A8534DBC8090}">
      <dgm:prSet/>
      <dgm:spPr/>
      <dgm:t>
        <a:bodyPr/>
        <a:lstStyle/>
        <a:p>
          <a:pPr>
            <a:lnSpc>
              <a:spcPct val="100000"/>
            </a:lnSpc>
          </a:pPr>
          <a:endParaRPr lang="en-GB" sz="2400">
            <a:solidFill>
              <a:schemeClr val="tx1"/>
            </a:solidFill>
            <a:latin typeface="Inter" panose="020B0604020202020204" charset="0"/>
            <a:ea typeface="Inter" panose="020B0604020202020204" charset="0"/>
          </a:endParaRPr>
        </a:p>
      </dgm:t>
    </dgm:pt>
    <dgm:pt modelId="{1DBB3A25-232B-428E-8C8E-49ED4E4EDECF}" type="sibTrans" cxnId="{5CDA79D0-11AD-4634-91A9-A8534DBC8090}">
      <dgm:prSet custT="1"/>
      <dgm:spPr/>
      <dgm:t>
        <a:bodyPr/>
        <a:lstStyle/>
        <a:p>
          <a:pPr>
            <a:lnSpc>
              <a:spcPct val="100000"/>
            </a:lnSpc>
          </a:pPr>
          <a:endParaRPr lang="en-GB" sz="2400">
            <a:solidFill>
              <a:schemeClr val="tx1"/>
            </a:solidFill>
            <a:latin typeface="Inter" panose="020B0604020202020204" charset="0"/>
            <a:ea typeface="Inter" panose="020B0604020202020204" charset="0"/>
          </a:endParaRPr>
        </a:p>
      </dgm:t>
    </dgm:pt>
    <dgm:pt modelId="{F4BCAE08-AD3F-4A98-B111-0917C8B0B7D0}">
      <dgm:prSet custT="1"/>
      <dgm:spPr/>
      <dgm:t>
        <a:bodyPr/>
        <a:lstStyle/>
        <a:p>
          <a:pPr algn="just">
            <a:lnSpc>
              <a:spcPct val="100000"/>
            </a:lnSpc>
          </a:pPr>
          <a:r>
            <a:rPr lang="en-US" sz="2200" dirty="0">
              <a:solidFill>
                <a:schemeClr val="tx1"/>
              </a:solidFill>
              <a:latin typeface="Times New Roman" panose="02020603050405020304" pitchFamily="18" charset="0"/>
              <a:ea typeface="Inter" panose="020B0604020202020204" charset="0"/>
              <a:cs typeface="Times New Roman" panose="02020603050405020304" pitchFamily="18" charset="0"/>
            </a:rPr>
            <a:t>Post-pandemic trend towards bleisure travel, combining professional networking with leisure.</a:t>
          </a:r>
          <a:endParaRPr lang="en-GB" sz="2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gm:t>
    </dgm:pt>
    <dgm:pt modelId="{E58C1274-10B0-4F12-8F83-7E45B859911C}" type="parTrans" cxnId="{F47487BC-445E-46D8-B9EC-89FE2B850C64}">
      <dgm:prSet/>
      <dgm:spPr/>
    </dgm:pt>
    <dgm:pt modelId="{F34EAA3A-722F-4D57-A11C-DE3448FBDF3F}" type="sibTrans" cxnId="{F47487BC-445E-46D8-B9EC-89FE2B850C64}">
      <dgm:prSet/>
      <dgm:spPr/>
      <dgm:t>
        <a:bodyPr/>
        <a:lstStyle/>
        <a:p>
          <a:endParaRPr lang="en-US"/>
        </a:p>
      </dgm:t>
    </dgm:pt>
    <dgm:pt modelId="{DE989912-EC17-42B4-BE7D-EE1E58D25FAC}" type="pres">
      <dgm:prSet presAssocID="{8617C6BD-8BE5-491B-897D-CD2122ACC3FF}" presName="outerComposite" presStyleCnt="0">
        <dgm:presLayoutVars>
          <dgm:chMax val="5"/>
          <dgm:dir/>
          <dgm:resizeHandles val="exact"/>
        </dgm:presLayoutVars>
      </dgm:prSet>
      <dgm:spPr/>
    </dgm:pt>
    <dgm:pt modelId="{EB9F9022-6EC8-4886-A574-3F65317FB58B}" type="pres">
      <dgm:prSet presAssocID="{8617C6BD-8BE5-491B-897D-CD2122ACC3FF}" presName="dummyMaxCanvas" presStyleCnt="0">
        <dgm:presLayoutVars/>
      </dgm:prSet>
      <dgm:spPr/>
    </dgm:pt>
    <dgm:pt modelId="{A2823481-5D9E-49D1-B265-FE1330CB0B05}" type="pres">
      <dgm:prSet presAssocID="{8617C6BD-8BE5-491B-897D-CD2122ACC3FF}" presName="FiveNodes_1" presStyleLbl="node1" presStyleIdx="0" presStyleCnt="5">
        <dgm:presLayoutVars>
          <dgm:bulletEnabled val="1"/>
        </dgm:presLayoutVars>
      </dgm:prSet>
      <dgm:spPr/>
    </dgm:pt>
    <dgm:pt modelId="{9CD40BEB-4819-4111-A6AB-7AEDFD2169CD}" type="pres">
      <dgm:prSet presAssocID="{8617C6BD-8BE5-491B-897D-CD2122ACC3FF}" presName="FiveNodes_2" presStyleLbl="node1" presStyleIdx="1" presStyleCnt="5">
        <dgm:presLayoutVars>
          <dgm:bulletEnabled val="1"/>
        </dgm:presLayoutVars>
      </dgm:prSet>
      <dgm:spPr/>
    </dgm:pt>
    <dgm:pt modelId="{5943F082-EFF7-4820-92BD-4C5D1B2AE6AD}" type="pres">
      <dgm:prSet presAssocID="{8617C6BD-8BE5-491B-897D-CD2122ACC3FF}" presName="FiveNodes_3" presStyleLbl="node1" presStyleIdx="2" presStyleCnt="5">
        <dgm:presLayoutVars>
          <dgm:bulletEnabled val="1"/>
        </dgm:presLayoutVars>
      </dgm:prSet>
      <dgm:spPr/>
    </dgm:pt>
    <dgm:pt modelId="{D79D5809-E067-4EBF-8EED-0C56B13EAD95}" type="pres">
      <dgm:prSet presAssocID="{8617C6BD-8BE5-491B-897D-CD2122ACC3FF}" presName="FiveNodes_4" presStyleLbl="node1" presStyleIdx="3" presStyleCnt="5">
        <dgm:presLayoutVars>
          <dgm:bulletEnabled val="1"/>
        </dgm:presLayoutVars>
      </dgm:prSet>
      <dgm:spPr/>
    </dgm:pt>
    <dgm:pt modelId="{8E39C326-73EB-4427-85F7-0DB85988CB53}" type="pres">
      <dgm:prSet presAssocID="{8617C6BD-8BE5-491B-897D-CD2122ACC3FF}" presName="FiveNodes_5" presStyleLbl="node1" presStyleIdx="4" presStyleCnt="5">
        <dgm:presLayoutVars>
          <dgm:bulletEnabled val="1"/>
        </dgm:presLayoutVars>
      </dgm:prSet>
      <dgm:spPr/>
    </dgm:pt>
    <dgm:pt modelId="{1C9B8101-2EB7-4600-A20A-CE0A9A8CDDF5}" type="pres">
      <dgm:prSet presAssocID="{8617C6BD-8BE5-491B-897D-CD2122ACC3FF}" presName="FiveConn_1-2" presStyleLbl="fgAccFollowNode1" presStyleIdx="0" presStyleCnt="4">
        <dgm:presLayoutVars>
          <dgm:bulletEnabled val="1"/>
        </dgm:presLayoutVars>
      </dgm:prSet>
      <dgm:spPr/>
    </dgm:pt>
    <dgm:pt modelId="{AF08323E-DD35-4150-9318-91D62953C93C}" type="pres">
      <dgm:prSet presAssocID="{8617C6BD-8BE5-491B-897D-CD2122ACC3FF}" presName="FiveConn_2-3" presStyleLbl="fgAccFollowNode1" presStyleIdx="1" presStyleCnt="4">
        <dgm:presLayoutVars>
          <dgm:bulletEnabled val="1"/>
        </dgm:presLayoutVars>
      </dgm:prSet>
      <dgm:spPr/>
    </dgm:pt>
    <dgm:pt modelId="{BDE44F4A-4F31-48F5-953A-9046ACE7A6D6}" type="pres">
      <dgm:prSet presAssocID="{8617C6BD-8BE5-491B-897D-CD2122ACC3FF}" presName="FiveConn_3-4" presStyleLbl="fgAccFollowNode1" presStyleIdx="2" presStyleCnt="4">
        <dgm:presLayoutVars>
          <dgm:bulletEnabled val="1"/>
        </dgm:presLayoutVars>
      </dgm:prSet>
      <dgm:spPr/>
    </dgm:pt>
    <dgm:pt modelId="{E2A1B86E-0955-4272-90CC-F99C9076769D}" type="pres">
      <dgm:prSet presAssocID="{8617C6BD-8BE5-491B-897D-CD2122ACC3FF}" presName="FiveConn_4-5" presStyleLbl="fgAccFollowNode1" presStyleIdx="3" presStyleCnt="4">
        <dgm:presLayoutVars>
          <dgm:bulletEnabled val="1"/>
        </dgm:presLayoutVars>
      </dgm:prSet>
      <dgm:spPr/>
    </dgm:pt>
    <dgm:pt modelId="{73708116-54CA-4717-B939-32F026C60C42}" type="pres">
      <dgm:prSet presAssocID="{8617C6BD-8BE5-491B-897D-CD2122ACC3FF}" presName="FiveNodes_1_text" presStyleLbl="node1" presStyleIdx="4" presStyleCnt="5">
        <dgm:presLayoutVars>
          <dgm:bulletEnabled val="1"/>
        </dgm:presLayoutVars>
      </dgm:prSet>
      <dgm:spPr/>
    </dgm:pt>
    <dgm:pt modelId="{3E0E3477-B38F-492B-81F1-821A511E250E}" type="pres">
      <dgm:prSet presAssocID="{8617C6BD-8BE5-491B-897D-CD2122ACC3FF}" presName="FiveNodes_2_text" presStyleLbl="node1" presStyleIdx="4" presStyleCnt="5">
        <dgm:presLayoutVars>
          <dgm:bulletEnabled val="1"/>
        </dgm:presLayoutVars>
      </dgm:prSet>
      <dgm:spPr/>
    </dgm:pt>
    <dgm:pt modelId="{7A7A2519-B0A4-4E6A-9B4C-958160BAAFC0}" type="pres">
      <dgm:prSet presAssocID="{8617C6BD-8BE5-491B-897D-CD2122ACC3FF}" presName="FiveNodes_3_text" presStyleLbl="node1" presStyleIdx="4" presStyleCnt="5">
        <dgm:presLayoutVars>
          <dgm:bulletEnabled val="1"/>
        </dgm:presLayoutVars>
      </dgm:prSet>
      <dgm:spPr/>
    </dgm:pt>
    <dgm:pt modelId="{47D1005F-D42D-47E4-A259-DF550963F83B}" type="pres">
      <dgm:prSet presAssocID="{8617C6BD-8BE5-491B-897D-CD2122ACC3FF}" presName="FiveNodes_4_text" presStyleLbl="node1" presStyleIdx="4" presStyleCnt="5">
        <dgm:presLayoutVars>
          <dgm:bulletEnabled val="1"/>
        </dgm:presLayoutVars>
      </dgm:prSet>
      <dgm:spPr/>
    </dgm:pt>
    <dgm:pt modelId="{C98CF8ED-8E4E-43D1-8707-D35B0C54FEB5}" type="pres">
      <dgm:prSet presAssocID="{8617C6BD-8BE5-491B-897D-CD2122ACC3FF}" presName="FiveNodes_5_text" presStyleLbl="node1" presStyleIdx="4" presStyleCnt="5">
        <dgm:presLayoutVars>
          <dgm:bulletEnabled val="1"/>
        </dgm:presLayoutVars>
      </dgm:prSet>
      <dgm:spPr/>
    </dgm:pt>
  </dgm:ptLst>
  <dgm:cxnLst>
    <dgm:cxn modelId="{01B51019-E3A1-4E61-ACEB-8AEE3BB0BF6A}" type="presOf" srcId="{F42231D4-81A3-4B0C-8796-C74AD2FE6498}" destId="{1C9B8101-2EB7-4600-A20A-CE0A9A8CDDF5}" srcOrd="0" destOrd="0" presId="urn:microsoft.com/office/officeart/2005/8/layout/vProcess5"/>
    <dgm:cxn modelId="{D8871B2C-9C8D-42D2-878A-775F3FE63B55}" type="presOf" srcId="{BAA714CB-266B-431B-8EE1-3982AE72DF5D}" destId="{C98CF8ED-8E4E-43D1-8707-D35B0C54FEB5}" srcOrd="1" destOrd="0" presId="urn:microsoft.com/office/officeart/2005/8/layout/vProcess5"/>
    <dgm:cxn modelId="{257BCB47-BE94-4A6A-AAC3-3347AEA86AFC}" type="presOf" srcId="{F4BCAE08-AD3F-4A98-B111-0917C8B0B7D0}" destId="{5943F082-EFF7-4820-92BD-4C5D1B2AE6AD}" srcOrd="0" destOrd="0" presId="urn:microsoft.com/office/officeart/2005/8/layout/vProcess5"/>
    <dgm:cxn modelId="{D68AC04F-EC32-474D-A118-36B553F60E67}" type="presOf" srcId="{1DBB3A25-232B-428E-8C8E-49ED4E4EDECF}" destId="{E2A1B86E-0955-4272-90CC-F99C9076769D}" srcOrd="0" destOrd="0" presId="urn:microsoft.com/office/officeart/2005/8/layout/vProcess5"/>
    <dgm:cxn modelId="{F26AD158-EDAB-4A7B-A8E9-78DE2B6FB0D0}" type="presOf" srcId="{46B27451-01AA-4CC0-8DE2-49B1933BF9B1}" destId="{3E0E3477-B38F-492B-81F1-821A511E250E}" srcOrd="1" destOrd="0" presId="urn:microsoft.com/office/officeart/2005/8/layout/vProcess5"/>
    <dgm:cxn modelId="{DED2817F-BCDE-4F31-9078-D3919F549374}" type="presOf" srcId="{96B43633-55AA-4434-B0FF-029DB5445141}" destId="{47D1005F-D42D-47E4-A259-DF550963F83B}" srcOrd="1" destOrd="0" presId="urn:microsoft.com/office/officeart/2005/8/layout/vProcess5"/>
    <dgm:cxn modelId="{8A7B9E98-9B18-4F8C-97FB-11EBD6EB99DC}" type="presOf" srcId="{96B43633-55AA-4434-B0FF-029DB5445141}" destId="{D79D5809-E067-4EBF-8EED-0C56B13EAD95}" srcOrd="0" destOrd="0" presId="urn:microsoft.com/office/officeart/2005/8/layout/vProcess5"/>
    <dgm:cxn modelId="{69A97C99-4C46-4109-8958-D90C45291039}" type="presOf" srcId="{46B27451-01AA-4CC0-8DE2-49B1933BF9B1}" destId="{9CD40BEB-4819-4111-A6AB-7AEDFD2169CD}" srcOrd="0" destOrd="0" presId="urn:microsoft.com/office/officeart/2005/8/layout/vProcess5"/>
    <dgm:cxn modelId="{05C49DA4-F129-44CB-A4B3-C4EA58F33258}" type="presOf" srcId="{BAA714CB-266B-431B-8EE1-3982AE72DF5D}" destId="{8E39C326-73EB-4427-85F7-0DB85988CB53}" srcOrd="0" destOrd="0" presId="urn:microsoft.com/office/officeart/2005/8/layout/vProcess5"/>
    <dgm:cxn modelId="{201D37B3-AB2F-4DBF-AB33-8E5A8F26FF86}" srcId="{8617C6BD-8BE5-491B-897D-CD2122ACC3FF}" destId="{46B27451-01AA-4CC0-8DE2-49B1933BF9B1}" srcOrd="1" destOrd="0" parTransId="{14462F06-0571-4360-8E46-59859817143E}" sibTransId="{13985AF9-69B5-440F-82ED-1C7221C33B86}"/>
    <dgm:cxn modelId="{F47487BC-445E-46D8-B9EC-89FE2B850C64}" srcId="{8617C6BD-8BE5-491B-897D-CD2122ACC3FF}" destId="{F4BCAE08-AD3F-4A98-B111-0917C8B0B7D0}" srcOrd="2" destOrd="0" parTransId="{E58C1274-10B0-4F12-8F83-7E45B859911C}" sibTransId="{F34EAA3A-722F-4D57-A11C-DE3448FBDF3F}"/>
    <dgm:cxn modelId="{5CDA79D0-11AD-4634-91A9-A8534DBC8090}" srcId="{8617C6BD-8BE5-491B-897D-CD2122ACC3FF}" destId="{96B43633-55AA-4434-B0FF-029DB5445141}" srcOrd="3" destOrd="0" parTransId="{AB732398-352E-4528-A7F3-90739A43767A}" sibTransId="{1DBB3A25-232B-428E-8C8E-49ED4E4EDECF}"/>
    <dgm:cxn modelId="{A56C63DD-CBBA-4152-9633-D9B3D31AE73E}" type="presOf" srcId="{68A8D1D3-2A88-4940-A093-F295BAC70939}" destId="{73708116-54CA-4717-B939-32F026C60C42}" srcOrd="1" destOrd="0" presId="urn:microsoft.com/office/officeart/2005/8/layout/vProcess5"/>
    <dgm:cxn modelId="{689795E4-967C-474B-8D38-63BF265F31E3}" srcId="{8617C6BD-8BE5-491B-897D-CD2122ACC3FF}" destId="{BAA714CB-266B-431B-8EE1-3982AE72DF5D}" srcOrd="4" destOrd="0" parTransId="{62E79DA2-A940-4D8A-B356-7E195D42856B}" sibTransId="{C0D44BF6-7410-4E34-A2F3-BE295E162C3A}"/>
    <dgm:cxn modelId="{861BDCE4-2425-4A20-B770-4D20F7476D39}" type="presOf" srcId="{F34EAA3A-722F-4D57-A11C-DE3448FBDF3F}" destId="{BDE44F4A-4F31-48F5-953A-9046ACE7A6D6}" srcOrd="0" destOrd="0" presId="urn:microsoft.com/office/officeart/2005/8/layout/vProcess5"/>
    <dgm:cxn modelId="{243973E8-3E07-46C7-9E6A-589BE7D047C6}" type="presOf" srcId="{8617C6BD-8BE5-491B-897D-CD2122ACC3FF}" destId="{DE989912-EC17-42B4-BE7D-EE1E58D25FAC}" srcOrd="0" destOrd="0" presId="urn:microsoft.com/office/officeart/2005/8/layout/vProcess5"/>
    <dgm:cxn modelId="{0E718AE9-80B8-488F-B89C-23FDE186CC7C}" type="presOf" srcId="{F4BCAE08-AD3F-4A98-B111-0917C8B0B7D0}" destId="{7A7A2519-B0A4-4E6A-9B4C-958160BAAFC0}" srcOrd="1" destOrd="0" presId="urn:microsoft.com/office/officeart/2005/8/layout/vProcess5"/>
    <dgm:cxn modelId="{5976F0F8-9019-4813-8B39-E458F15D8FBC}" type="presOf" srcId="{68A8D1D3-2A88-4940-A093-F295BAC70939}" destId="{A2823481-5D9E-49D1-B265-FE1330CB0B05}" srcOrd="0" destOrd="0" presId="urn:microsoft.com/office/officeart/2005/8/layout/vProcess5"/>
    <dgm:cxn modelId="{FFD424FB-F4DA-4E25-984F-7B9B535602F4}" type="presOf" srcId="{13985AF9-69B5-440F-82ED-1C7221C33B86}" destId="{AF08323E-DD35-4150-9318-91D62953C93C}" srcOrd="0" destOrd="0" presId="urn:microsoft.com/office/officeart/2005/8/layout/vProcess5"/>
    <dgm:cxn modelId="{DBD423FE-F034-408A-AA08-B03C77544409}" srcId="{8617C6BD-8BE5-491B-897D-CD2122ACC3FF}" destId="{68A8D1D3-2A88-4940-A093-F295BAC70939}" srcOrd="0" destOrd="0" parTransId="{EB9EB36D-8271-48EC-B6B6-70912CCDF7F2}" sibTransId="{F42231D4-81A3-4B0C-8796-C74AD2FE6498}"/>
    <dgm:cxn modelId="{BE05D789-EC2B-4ECA-9C22-A3DEB42652B6}" type="presParOf" srcId="{DE989912-EC17-42B4-BE7D-EE1E58D25FAC}" destId="{EB9F9022-6EC8-4886-A574-3F65317FB58B}" srcOrd="0" destOrd="0" presId="urn:microsoft.com/office/officeart/2005/8/layout/vProcess5"/>
    <dgm:cxn modelId="{CC6B7F33-E4DB-4413-A050-AB8502D4FD56}" type="presParOf" srcId="{DE989912-EC17-42B4-BE7D-EE1E58D25FAC}" destId="{A2823481-5D9E-49D1-B265-FE1330CB0B05}" srcOrd="1" destOrd="0" presId="urn:microsoft.com/office/officeart/2005/8/layout/vProcess5"/>
    <dgm:cxn modelId="{91EDF3FF-D604-434C-9DC0-66FEBA22D79E}" type="presParOf" srcId="{DE989912-EC17-42B4-BE7D-EE1E58D25FAC}" destId="{9CD40BEB-4819-4111-A6AB-7AEDFD2169CD}" srcOrd="2" destOrd="0" presId="urn:microsoft.com/office/officeart/2005/8/layout/vProcess5"/>
    <dgm:cxn modelId="{090A4F37-52EB-462B-A4A1-BE3D69C825CB}" type="presParOf" srcId="{DE989912-EC17-42B4-BE7D-EE1E58D25FAC}" destId="{5943F082-EFF7-4820-92BD-4C5D1B2AE6AD}" srcOrd="3" destOrd="0" presId="urn:microsoft.com/office/officeart/2005/8/layout/vProcess5"/>
    <dgm:cxn modelId="{A9BB0B7D-3928-47CF-A361-D9739B35F1BE}" type="presParOf" srcId="{DE989912-EC17-42B4-BE7D-EE1E58D25FAC}" destId="{D79D5809-E067-4EBF-8EED-0C56B13EAD95}" srcOrd="4" destOrd="0" presId="urn:microsoft.com/office/officeart/2005/8/layout/vProcess5"/>
    <dgm:cxn modelId="{DDA5E40F-5208-46A0-AC1F-8424296D3BBE}" type="presParOf" srcId="{DE989912-EC17-42B4-BE7D-EE1E58D25FAC}" destId="{8E39C326-73EB-4427-85F7-0DB85988CB53}" srcOrd="5" destOrd="0" presId="urn:microsoft.com/office/officeart/2005/8/layout/vProcess5"/>
    <dgm:cxn modelId="{A7B8AC33-25C4-4DE2-9968-0C8E82358A8C}" type="presParOf" srcId="{DE989912-EC17-42B4-BE7D-EE1E58D25FAC}" destId="{1C9B8101-2EB7-4600-A20A-CE0A9A8CDDF5}" srcOrd="6" destOrd="0" presId="urn:microsoft.com/office/officeart/2005/8/layout/vProcess5"/>
    <dgm:cxn modelId="{552543B5-A483-4C86-AE90-DACDD097DB43}" type="presParOf" srcId="{DE989912-EC17-42B4-BE7D-EE1E58D25FAC}" destId="{AF08323E-DD35-4150-9318-91D62953C93C}" srcOrd="7" destOrd="0" presId="urn:microsoft.com/office/officeart/2005/8/layout/vProcess5"/>
    <dgm:cxn modelId="{DD6F9661-A120-461A-B885-D13093786D90}" type="presParOf" srcId="{DE989912-EC17-42B4-BE7D-EE1E58D25FAC}" destId="{BDE44F4A-4F31-48F5-953A-9046ACE7A6D6}" srcOrd="8" destOrd="0" presId="urn:microsoft.com/office/officeart/2005/8/layout/vProcess5"/>
    <dgm:cxn modelId="{331D546E-0C76-475D-9029-15AB992D08E0}" type="presParOf" srcId="{DE989912-EC17-42B4-BE7D-EE1E58D25FAC}" destId="{E2A1B86E-0955-4272-90CC-F99C9076769D}" srcOrd="9" destOrd="0" presId="urn:microsoft.com/office/officeart/2005/8/layout/vProcess5"/>
    <dgm:cxn modelId="{6DAE4829-5C68-429F-949F-4D6406CC6252}" type="presParOf" srcId="{DE989912-EC17-42B4-BE7D-EE1E58D25FAC}" destId="{73708116-54CA-4717-B939-32F026C60C42}" srcOrd="10" destOrd="0" presId="urn:microsoft.com/office/officeart/2005/8/layout/vProcess5"/>
    <dgm:cxn modelId="{91D406CC-9228-4B35-8045-50A88FBF80C2}" type="presParOf" srcId="{DE989912-EC17-42B4-BE7D-EE1E58D25FAC}" destId="{3E0E3477-B38F-492B-81F1-821A511E250E}" srcOrd="11" destOrd="0" presId="urn:microsoft.com/office/officeart/2005/8/layout/vProcess5"/>
    <dgm:cxn modelId="{C2962628-ADD1-42A4-B26A-6C31AB227D87}" type="presParOf" srcId="{DE989912-EC17-42B4-BE7D-EE1E58D25FAC}" destId="{7A7A2519-B0A4-4E6A-9B4C-958160BAAFC0}" srcOrd="12" destOrd="0" presId="urn:microsoft.com/office/officeart/2005/8/layout/vProcess5"/>
    <dgm:cxn modelId="{DEEA3EC1-B018-485F-8772-1F02A718DCCE}" type="presParOf" srcId="{DE989912-EC17-42B4-BE7D-EE1E58D25FAC}" destId="{47D1005F-D42D-47E4-A259-DF550963F83B}" srcOrd="13" destOrd="0" presId="urn:microsoft.com/office/officeart/2005/8/layout/vProcess5"/>
    <dgm:cxn modelId="{57C46428-DA41-4DD3-9C0F-2F4FBA2BBD46}" type="presParOf" srcId="{DE989912-EC17-42B4-BE7D-EE1E58D25FAC}" destId="{C98CF8ED-8E4E-43D1-8707-D35B0C54FEB5}"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92D1DF-4146-40E2-B5CB-FBBF94AE013C}" type="doc">
      <dgm:prSet loTypeId="urn:microsoft.com/office/officeart/2005/8/layout/vList6" loCatId="list" qsTypeId="urn:microsoft.com/office/officeart/2005/8/quickstyle/simple1" qsCatId="simple" csTypeId="urn:microsoft.com/office/officeart/2005/8/colors/accent2_3" csCatId="accent2" phldr="1"/>
      <dgm:spPr/>
      <dgm:t>
        <a:bodyPr/>
        <a:lstStyle/>
        <a:p>
          <a:endParaRPr lang="en-GB"/>
        </a:p>
      </dgm:t>
    </dgm:pt>
    <dgm:pt modelId="{0F597CEC-21BD-4B4C-B00A-44EAE024542D}">
      <dgm:prSet phldrT="[Text]" custT="1"/>
      <dgm:spPr/>
      <dgm:t>
        <a:bodyPr/>
        <a:lstStyle/>
        <a:p>
          <a:pPr algn="ctr"/>
          <a:r>
            <a:rPr lang="en-GB" sz="2400" b="1" dirty="0">
              <a:solidFill>
                <a:schemeClr val="tx1"/>
              </a:solidFill>
              <a:latin typeface="Inter" panose="020B0604020202020204" charset="0"/>
              <a:ea typeface="Inter" panose="020B0604020202020204" charset="0"/>
              <a:cs typeface="Times New Roman" panose="02020603050405020304" pitchFamily="18" charset="0"/>
            </a:rPr>
            <a:t>Strengths</a:t>
          </a:r>
        </a:p>
      </dgm:t>
    </dgm:pt>
    <dgm:pt modelId="{704EB0D7-91FF-4262-8605-B2FE8AF5B09E}" type="parTrans" cxnId="{38719E98-4701-4E0B-BDA4-60094633CC1D}">
      <dgm:prSet/>
      <dgm:spPr/>
      <dgm:t>
        <a:bodyPr/>
        <a:lstStyle/>
        <a:p>
          <a:pPr algn="just"/>
          <a:endParaRPr lang="en-GB" sz="2000">
            <a:latin typeface="Inter" panose="020B0604020202020204" charset="0"/>
            <a:ea typeface="Inter" panose="020B0604020202020204" charset="0"/>
          </a:endParaRPr>
        </a:p>
      </dgm:t>
    </dgm:pt>
    <dgm:pt modelId="{BB230A4D-DBD5-495C-A5C2-49A1A1842453}" type="sibTrans" cxnId="{38719E98-4701-4E0B-BDA4-60094633CC1D}">
      <dgm:prSet/>
      <dgm:spPr/>
      <dgm:t>
        <a:bodyPr/>
        <a:lstStyle/>
        <a:p>
          <a:pPr algn="just"/>
          <a:endParaRPr lang="en-GB" sz="2000">
            <a:latin typeface="Inter" panose="020B0604020202020204" charset="0"/>
            <a:ea typeface="Inter" panose="020B0604020202020204" charset="0"/>
          </a:endParaRPr>
        </a:p>
      </dgm:t>
    </dgm:pt>
    <dgm:pt modelId="{EC89F635-20AE-47F2-8E8E-BB5671088B63}">
      <dgm:prSet phldrT="[Text]" custT="1"/>
      <dgm:spPr/>
      <dgm:t>
        <a:bodyPr/>
        <a:lstStyle/>
        <a:p>
          <a:pPr algn="just"/>
          <a:r>
            <a:rPr lang="en-US" sz="2000" dirty="0">
              <a:latin typeface="Inter" panose="020B0604020202020204" charset="0"/>
              <a:ea typeface="Inter" panose="020B0604020202020204" charset="0"/>
              <a:cs typeface="Times New Roman" panose="02020603050405020304" pitchFamily="18" charset="0"/>
            </a:rPr>
            <a:t>Unique blend of Welsh legends, culture, and modern hospitality.
Strong backing from Visit Wales and tourism partnerships (</a:t>
          </a:r>
          <a:r>
            <a:rPr lang="en-US" sz="2000" dirty="0">
              <a:latin typeface="Inter" panose="020B0604020202020204" charset="0"/>
              <a:ea typeface="Inter" panose="020B0604020202020204" charset="0"/>
            </a:rPr>
            <a:t>Hunter and </a:t>
          </a:r>
          <a:r>
            <a:rPr lang="en-US" sz="2000" dirty="0" err="1">
              <a:latin typeface="Inter" panose="020B0604020202020204" charset="0"/>
              <a:ea typeface="Inter" panose="020B0604020202020204" charset="0"/>
            </a:rPr>
            <a:t>Ironside</a:t>
          </a:r>
          <a:r>
            <a:rPr lang="en-US" sz="2000" dirty="0">
              <a:latin typeface="Inter" panose="020B0604020202020204" charset="0"/>
              <a:ea typeface="Inter" panose="020B0604020202020204" charset="0"/>
            </a:rPr>
            <a:t>, 2023</a:t>
          </a:r>
          <a:r>
            <a:rPr lang="en-US" sz="2000" dirty="0">
              <a:latin typeface="Inter" panose="020B0604020202020204" charset="0"/>
              <a:ea typeface="Inter" panose="020B0604020202020204" charset="0"/>
              <a:cs typeface="Times New Roman" panose="02020603050405020304" pitchFamily="18" charset="0"/>
            </a:rPr>
            <a:t>).</a:t>
          </a:r>
          <a:endParaRPr lang="en-GB" sz="2000" dirty="0">
            <a:latin typeface="Inter" panose="020B0604020202020204" charset="0"/>
            <a:ea typeface="Inter" panose="020B0604020202020204" charset="0"/>
            <a:cs typeface="Times New Roman" panose="02020603050405020304" pitchFamily="18" charset="0"/>
          </a:endParaRPr>
        </a:p>
      </dgm:t>
    </dgm:pt>
    <dgm:pt modelId="{4B7EBEDD-9050-4C0C-99D7-FB30977FE03C}" type="parTrans" cxnId="{5FA39260-A014-4338-96A3-16DBDCBD528F}">
      <dgm:prSet/>
      <dgm:spPr/>
      <dgm:t>
        <a:bodyPr/>
        <a:lstStyle/>
        <a:p>
          <a:pPr algn="just"/>
          <a:endParaRPr lang="en-GB" sz="2000">
            <a:latin typeface="Inter" panose="020B0604020202020204" charset="0"/>
            <a:ea typeface="Inter" panose="020B0604020202020204" charset="0"/>
          </a:endParaRPr>
        </a:p>
      </dgm:t>
    </dgm:pt>
    <dgm:pt modelId="{969C18A6-5285-4548-904D-E41344991B7B}" type="sibTrans" cxnId="{5FA39260-A014-4338-96A3-16DBDCBD528F}">
      <dgm:prSet/>
      <dgm:spPr/>
      <dgm:t>
        <a:bodyPr/>
        <a:lstStyle/>
        <a:p>
          <a:pPr algn="just"/>
          <a:endParaRPr lang="en-GB" sz="2000">
            <a:latin typeface="Inter" panose="020B0604020202020204" charset="0"/>
            <a:ea typeface="Inter" panose="020B0604020202020204" charset="0"/>
          </a:endParaRPr>
        </a:p>
      </dgm:t>
    </dgm:pt>
    <dgm:pt modelId="{5BCB777E-54A8-47BA-A046-A60BDAE8F0A4}">
      <dgm:prSet phldrT="[Text]" custT="1"/>
      <dgm:spPr/>
      <dgm:t>
        <a:bodyPr/>
        <a:lstStyle/>
        <a:p>
          <a:pPr algn="ctr"/>
          <a:r>
            <a:rPr lang="en-GB" sz="2400" b="1" dirty="0">
              <a:solidFill>
                <a:schemeClr val="tx1"/>
              </a:solidFill>
              <a:latin typeface="Inter" panose="020B0604020202020204" charset="0"/>
              <a:ea typeface="Inter" panose="020B0604020202020204" charset="0"/>
              <a:cs typeface="Times New Roman" panose="02020603050405020304" pitchFamily="18" charset="0"/>
            </a:rPr>
            <a:t>Threats</a:t>
          </a:r>
        </a:p>
      </dgm:t>
    </dgm:pt>
    <dgm:pt modelId="{B7804B82-7808-4B38-A3CA-310D74AE17E7}" type="parTrans" cxnId="{405C39BE-FE03-49B0-965B-76DB6DAE33DF}">
      <dgm:prSet/>
      <dgm:spPr/>
      <dgm:t>
        <a:bodyPr/>
        <a:lstStyle/>
        <a:p>
          <a:pPr algn="just"/>
          <a:endParaRPr lang="en-GB" sz="2000">
            <a:latin typeface="Inter" panose="020B0604020202020204" charset="0"/>
            <a:ea typeface="Inter" panose="020B0604020202020204" charset="0"/>
          </a:endParaRPr>
        </a:p>
      </dgm:t>
    </dgm:pt>
    <dgm:pt modelId="{3D031834-F73C-48A3-A753-0387A33EB224}" type="sibTrans" cxnId="{405C39BE-FE03-49B0-965B-76DB6DAE33DF}">
      <dgm:prSet/>
      <dgm:spPr/>
      <dgm:t>
        <a:bodyPr/>
        <a:lstStyle/>
        <a:p>
          <a:pPr algn="just"/>
          <a:endParaRPr lang="en-GB" sz="2000">
            <a:latin typeface="Inter" panose="020B0604020202020204" charset="0"/>
            <a:ea typeface="Inter" panose="020B0604020202020204" charset="0"/>
          </a:endParaRPr>
        </a:p>
      </dgm:t>
    </dgm:pt>
    <dgm:pt modelId="{53F754F1-33AE-4222-A487-CCD31C04D706}">
      <dgm:prSet phldrT="[Text]" custT="1"/>
      <dgm:spPr/>
      <dgm:t>
        <a:bodyPr/>
        <a:lstStyle/>
        <a:p>
          <a:pPr algn="just"/>
          <a:r>
            <a:rPr lang="en-US" sz="2000" dirty="0">
              <a:latin typeface="Inter" panose="020B0604020202020204" charset="0"/>
              <a:ea typeface="Inter" panose="020B0604020202020204" charset="0"/>
              <a:cs typeface="Times New Roman" panose="02020603050405020304" pitchFamily="18" charset="0"/>
            </a:rPr>
            <a:t>Economic or geopolitical uncertainty impacting international travel.
 Competition from established Celtic and European expos.</a:t>
          </a:r>
          <a:endParaRPr lang="en-GB" sz="2000" dirty="0">
            <a:latin typeface="Inter" panose="020B0604020202020204" charset="0"/>
            <a:ea typeface="Inter" panose="020B0604020202020204" charset="0"/>
            <a:cs typeface="Times New Roman" panose="02020603050405020304" pitchFamily="18" charset="0"/>
          </a:endParaRPr>
        </a:p>
      </dgm:t>
    </dgm:pt>
    <dgm:pt modelId="{8EC16EA8-8CA8-49C4-BDD9-6DB25FA80841}" type="parTrans" cxnId="{68937FCD-8505-4F5D-8CC3-533D910B82ED}">
      <dgm:prSet/>
      <dgm:spPr/>
      <dgm:t>
        <a:bodyPr/>
        <a:lstStyle/>
        <a:p>
          <a:pPr algn="just"/>
          <a:endParaRPr lang="en-GB" sz="2000">
            <a:latin typeface="Inter" panose="020B0604020202020204" charset="0"/>
            <a:ea typeface="Inter" panose="020B0604020202020204" charset="0"/>
          </a:endParaRPr>
        </a:p>
      </dgm:t>
    </dgm:pt>
    <dgm:pt modelId="{7932E48C-4DBF-4565-B68B-899EA365382E}" type="sibTrans" cxnId="{68937FCD-8505-4F5D-8CC3-533D910B82ED}">
      <dgm:prSet/>
      <dgm:spPr/>
      <dgm:t>
        <a:bodyPr/>
        <a:lstStyle/>
        <a:p>
          <a:pPr algn="just"/>
          <a:endParaRPr lang="en-GB" sz="2000">
            <a:latin typeface="Inter" panose="020B0604020202020204" charset="0"/>
            <a:ea typeface="Inter" panose="020B0604020202020204" charset="0"/>
          </a:endParaRPr>
        </a:p>
      </dgm:t>
    </dgm:pt>
    <dgm:pt modelId="{6D575FAF-BCFD-4673-9488-CFADC69DE8AD}">
      <dgm:prSet custT="1"/>
      <dgm:spPr/>
      <dgm:t>
        <a:bodyPr/>
        <a:lstStyle/>
        <a:p>
          <a:pPr algn="ctr"/>
          <a:r>
            <a:rPr lang="en-GB" sz="2400" b="1" dirty="0">
              <a:solidFill>
                <a:schemeClr val="tx1"/>
              </a:solidFill>
              <a:latin typeface="Inter" panose="020B0604020202020204" charset="0"/>
              <a:ea typeface="Inter" panose="020B0604020202020204" charset="0"/>
              <a:cs typeface="Times New Roman" panose="02020603050405020304" pitchFamily="18" charset="0"/>
            </a:rPr>
            <a:t>Weaknesses</a:t>
          </a:r>
        </a:p>
      </dgm:t>
    </dgm:pt>
    <dgm:pt modelId="{27D868A6-9391-4129-955A-02685DF91FF6}" type="parTrans" cxnId="{B00F657C-B169-454D-83D6-7355B2A8B966}">
      <dgm:prSet/>
      <dgm:spPr/>
      <dgm:t>
        <a:bodyPr/>
        <a:lstStyle/>
        <a:p>
          <a:pPr algn="just"/>
          <a:endParaRPr lang="en-GB" sz="2000">
            <a:latin typeface="Inter" panose="020B0604020202020204" charset="0"/>
            <a:ea typeface="Inter" panose="020B0604020202020204" charset="0"/>
          </a:endParaRPr>
        </a:p>
      </dgm:t>
    </dgm:pt>
    <dgm:pt modelId="{AE9D8D60-66ED-4288-A7E4-96ECDB857109}" type="sibTrans" cxnId="{B00F657C-B169-454D-83D6-7355B2A8B966}">
      <dgm:prSet/>
      <dgm:spPr/>
      <dgm:t>
        <a:bodyPr/>
        <a:lstStyle/>
        <a:p>
          <a:pPr algn="just"/>
          <a:endParaRPr lang="en-GB" sz="2000">
            <a:latin typeface="Inter" panose="020B0604020202020204" charset="0"/>
            <a:ea typeface="Inter" panose="020B0604020202020204" charset="0"/>
          </a:endParaRPr>
        </a:p>
      </dgm:t>
    </dgm:pt>
    <dgm:pt modelId="{0F40B262-C988-459B-94BB-CE129A95B3B7}">
      <dgm:prSet custT="1"/>
      <dgm:spPr/>
      <dgm:t>
        <a:bodyPr/>
        <a:lstStyle/>
        <a:p>
          <a:pPr algn="ctr"/>
          <a:r>
            <a:rPr lang="en-GB" sz="2400" b="1" dirty="0">
              <a:solidFill>
                <a:schemeClr val="tx1"/>
              </a:solidFill>
              <a:latin typeface="Inter" panose="020B0604020202020204" charset="0"/>
              <a:ea typeface="Inter" panose="020B0604020202020204" charset="0"/>
              <a:cs typeface="Times New Roman" panose="02020603050405020304" pitchFamily="18" charset="0"/>
            </a:rPr>
            <a:t>Opportunities</a:t>
          </a:r>
        </a:p>
      </dgm:t>
    </dgm:pt>
    <dgm:pt modelId="{0CDFE889-04EF-42A3-8046-E279224A6B6D}" type="parTrans" cxnId="{F9E1F889-EDBA-4846-AA1A-51A7BF1325AA}">
      <dgm:prSet/>
      <dgm:spPr/>
      <dgm:t>
        <a:bodyPr/>
        <a:lstStyle/>
        <a:p>
          <a:pPr algn="just"/>
          <a:endParaRPr lang="en-GB" sz="2000">
            <a:latin typeface="Inter" panose="020B0604020202020204" charset="0"/>
            <a:ea typeface="Inter" panose="020B0604020202020204" charset="0"/>
          </a:endParaRPr>
        </a:p>
      </dgm:t>
    </dgm:pt>
    <dgm:pt modelId="{6B1D2AA4-7B27-49F6-BDBC-BAF1ADAF6E53}" type="sibTrans" cxnId="{F9E1F889-EDBA-4846-AA1A-51A7BF1325AA}">
      <dgm:prSet/>
      <dgm:spPr/>
      <dgm:t>
        <a:bodyPr/>
        <a:lstStyle/>
        <a:p>
          <a:pPr algn="just"/>
          <a:endParaRPr lang="en-GB" sz="2000">
            <a:latin typeface="Inter" panose="020B0604020202020204" charset="0"/>
            <a:ea typeface="Inter" panose="020B0604020202020204" charset="0"/>
          </a:endParaRPr>
        </a:p>
      </dgm:t>
    </dgm:pt>
    <dgm:pt modelId="{02A4E271-A72B-4723-A9F8-ED764C694051}">
      <dgm:prSet custT="1"/>
      <dgm:spPr/>
      <dgm:t>
        <a:bodyPr/>
        <a:lstStyle/>
        <a:p>
          <a:pPr algn="just"/>
          <a:r>
            <a:rPr lang="en-US" sz="2000" dirty="0">
              <a:latin typeface="Inter" panose="020B0604020202020204" charset="0"/>
              <a:ea typeface="Inter" panose="020B0604020202020204" charset="0"/>
              <a:cs typeface="Times New Roman" panose="02020603050405020304" pitchFamily="18" charset="0"/>
            </a:rPr>
            <a:t>Limited global recognition compared to Ireland and Scotland.
 Weather risks may affect outdoor cultural showcases (</a:t>
          </a:r>
          <a:r>
            <a:rPr lang="en-GB" sz="2000" dirty="0">
              <a:latin typeface="Inter" panose="020B0604020202020204" charset="0"/>
              <a:ea typeface="Inter" panose="020B0604020202020204" charset="0"/>
            </a:rPr>
            <a:t>George, 2021</a:t>
          </a:r>
          <a:r>
            <a:rPr lang="en-US" sz="2000" dirty="0">
              <a:latin typeface="Inter" panose="020B0604020202020204" charset="0"/>
              <a:ea typeface="Inter" panose="020B0604020202020204" charset="0"/>
              <a:cs typeface="Times New Roman" panose="02020603050405020304" pitchFamily="18" charset="0"/>
            </a:rPr>
            <a:t>).</a:t>
          </a:r>
          <a:endParaRPr lang="en-GB" sz="2000" dirty="0">
            <a:latin typeface="Inter" panose="020B0604020202020204" charset="0"/>
            <a:ea typeface="Inter" panose="020B0604020202020204" charset="0"/>
            <a:cs typeface="Times New Roman" panose="02020603050405020304" pitchFamily="18" charset="0"/>
          </a:endParaRPr>
        </a:p>
      </dgm:t>
    </dgm:pt>
    <dgm:pt modelId="{7AEAE658-3A7F-4ADB-AC36-F9807D592B74}" type="parTrans" cxnId="{C84C9BDB-D40E-4029-9729-CAB11AF8AA23}">
      <dgm:prSet/>
      <dgm:spPr/>
      <dgm:t>
        <a:bodyPr/>
        <a:lstStyle/>
        <a:p>
          <a:pPr algn="just"/>
          <a:endParaRPr lang="en-GB" sz="2000">
            <a:latin typeface="Inter" panose="020B0604020202020204" charset="0"/>
            <a:ea typeface="Inter" panose="020B0604020202020204" charset="0"/>
          </a:endParaRPr>
        </a:p>
      </dgm:t>
    </dgm:pt>
    <dgm:pt modelId="{7A9A239F-0680-4DCE-AC79-BE864E812BF6}" type="sibTrans" cxnId="{C84C9BDB-D40E-4029-9729-CAB11AF8AA23}">
      <dgm:prSet/>
      <dgm:spPr/>
      <dgm:t>
        <a:bodyPr/>
        <a:lstStyle/>
        <a:p>
          <a:pPr algn="just"/>
          <a:endParaRPr lang="en-GB" sz="2000">
            <a:latin typeface="Inter" panose="020B0604020202020204" charset="0"/>
            <a:ea typeface="Inter" panose="020B0604020202020204" charset="0"/>
          </a:endParaRPr>
        </a:p>
      </dgm:t>
    </dgm:pt>
    <dgm:pt modelId="{91E32777-9AFE-4E16-AFC7-5A4FE153C301}">
      <dgm:prSet custT="1"/>
      <dgm:spPr/>
      <dgm:t>
        <a:bodyPr/>
        <a:lstStyle/>
        <a:p>
          <a:pPr algn="just"/>
          <a:r>
            <a:rPr lang="en-US" sz="2000" dirty="0">
              <a:latin typeface="Inter" panose="020B0604020202020204" charset="0"/>
              <a:ea typeface="Inter" panose="020B0604020202020204" charset="0"/>
              <a:cs typeface="Times New Roman" panose="02020603050405020304" pitchFamily="18" charset="0"/>
            </a:rPr>
            <a:t>Rising demand for cultural and experiential MICE events (</a:t>
          </a:r>
          <a:r>
            <a:rPr lang="en-GB" sz="2000" dirty="0">
              <a:latin typeface="Inter" panose="020B0604020202020204" charset="0"/>
              <a:ea typeface="Inter" panose="020B0604020202020204" charset="0"/>
            </a:rPr>
            <a:t>An et al., 2021</a:t>
          </a:r>
          <a:r>
            <a:rPr lang="en-US" sz="2000" dirty="0">
              <a:latin typeface="Inter" panose="020B0604020202020204" charset="0"/>
              <a:ea typeface="Inter" panose="020B0604020202020204" charset="0"/>
              <a:cs typeface="Times New Roman" panose="02020603050405020304" pitchFamily="18" charset="0"/>
            </a:rPr>
            <a:t>).
 Potential for long-term partnerships, investment, and hybrid expansion.</a:t>
          </a:r>
          <a:endParaRPr lang="en-GB" sz="2000" dirty="0">
            <a:latin typeface="Inter" panose="020B0604020202020204" charset="0"/>
            <a:ea typeface="Inter" panose="020B0604020202020204" charset="0"/>
            <a:cs typeface="Times New Roman" panose="02020603050405020304" pitchFamily="18" charset="0"/>
          </a:endParaRPr>
        </a:p>
      </dgm:t>
    </dgm:pt>
    <dgm:pt modelId="{6B25FD33-A4FA-49D4-B415-F0611319C62F}" type="parTrans" cxnId="{A2747AD8-43F8-4DD8-8784-6191A10AC2E1}">
      <dgm:prSet/>
      <dgm:spPr/>
      <dgm:t>
        <a:bodyPr/>
        <a:lstStyle/>
        <a:p>
          <a:pPr algn="just"/>
          <a:endParaRPr lang="en-GB" sz="2000">
            <a:latin typeface="Inter" panose="020B0604020202020204" charset="0"/>
            <a:ea typeface="Inter" panose="020B0604020202020204" charset="0"/>
          </a:endParaRPr>
        </a:p>
      </dgm:t>
    </dgm:pt>
    <dgm:pt modelId="{2DBB2011-DD64-41D6-8FD2-FBEAECF37BCB}" type="sibTrans" cxnId="{A2747AD8-43F8-4DD8-8784-6191A10AC2E1}">
      <dgm:prSet/>
      <dgm:spPr/>
      <dgm:t>
        <a:bodyPr/>
        <a:lstStyle/>
        <a:p>
          <a:pPr algn="just"/>
          <a:endParaRPr lang="en-GB" sz="2000">
            <a:latin typeface="Inter" panose="020B0604020202020204" charset="0"/>
            <a:ea typeface="Inter" panose="020B0604020202020204" charset="0"/>
          </a:endParaRPr>
        </a:p>
      </dgm:t>
    </dgm:pt>
    <dgm:pt modelId="{B6231965-355B-4852-850A-D03389169563}">
      <dgm:prSet custT="1"/>
      <dgm:spPr/>
      <dgm:t>
        <a:bodyPr/>
        <a:lstStyle/>
        <a:p>
          <a:pPr algn="just"/>
          <a:endParaRPr lang="en-GB" sz="2000" dirty="0">
            <a:latin typeface="Inter" panose="020B0604020202020204" charset="0"/>
            <a:ea typeface="Inter" panose="020B0604020202020204" charset="0"/>
          </a:endParaRPr>
        </a:p>
      </dgm:t>
    </dgm:pt>
    <dgm:pt modelId="{1B6D58FA-CA6B-4BB9-8E6E-DE3FE0C2113A}" type="parTrans" cxnId="{AA6C4FD5-2CE1-4B81-A581-79154BDC389F}">
      <dgm:prSet/>
      <dgm:spPr/>
      <dgm:t>
        <a:bodyPr/>
        <a:lstStyle/>
        <a:p>
          <a:pPr algn="just"/>
          <a:endParaRPr lang="en-GB" sz="2000">
            <a:latin typeface="Inter" panose="020B0604020202020204" charset="0"/>
            <a:ea typeface="Inter" panose="020B0604020202020204" charset="0"/>
          </a:endParaRPr>
        </a:p>
      </dgm:t>
    </dgm:pt>
    <dgm:pt modelId="{4CE3FEC0-6B88-4A39-BA8A-FF8E4227DC3E}" type="sibTrans" cxnId="{AA6C4FD5-2CE1-4B81-A581-79154BDC389F}">
      <dgm:prSet/>
      <dgm:spPr/>
      <dgm:t>
        <a:bodyPr/>
        <a:lstStyle/>
        <a:p>
          <a:pPr algn="just"/>
          <a:endParaRPr lang="en-GB" sz="2000">
            <a:latin typeface="Inter" panose="020B0604020202020204" charset="0"/>
            <a:ea typeface="Inter" panose="020B0604020202020204" charset="0"/>
          </a:endParaRPr>
        </a:p>
      </dgm:t>
    </dgm:pt>
    <dgm:pt modelId="{0EA12976-955F-47CD-B881-DAF6953B0278}" type="pres">
      <dgm:prSet presAssocID="{FC92D1DF-4146-40E2-B5CB-FBBF94AE013C}" presName="Name0" presStyleCnt="0">
        <dgm:presLayoutVars>
          <dgm:dir/>
          <dgm:animLvl val="lvl"/>
          <dgm:resizeHandles/>
        </dgm:presLayoutVars>
      </dgm:prSet>
      <dgm:spPr/>
    </dgm:pt>
    <dgm:pt modelId="{671DA1AA-E93C-4A87-A64B-761A036C7285}" type="pres">
      <dgm:prSet presAssocID="{0F597CEC-21BD-4B4C-B00A-44EAE024542D}" presName="linNode" presStyleCnt="0"/>
      <dgm:spPr/>
    </dgm:pt>
    <dgm:pt modelId="{D4BF664B-8461-49B9-9802-E1D583C012C9}" type="pres">
      <dgm:prSet presAssocID="{0F597CEC-21BD-4B4C-B00A-44EAE024542D}" presName="parentShp" presStyleLbl="node1" presStyleIdx="0" presStyleCnt="4" custScaleX="66738" custLinFactNeighborX="-4315" custLinFactNeighborY="4134">
        <dgm:presLayoutVars>
          <dgm:bulletEnabled val="1"/>
        </dgm:presLayoutVars>
      </dgm:prSet>
      <dgm:spPr/>
    </dgm:pt>
    <dgm:pt modelId="{B1008FB8-8FB3-4522-9EB5-1FE8D83B42D7}" type="pres">
      <dgm:prSet presAssocID="{0F597CEC-21BD-4B4C-B00A-44EAE024542D}" presName="childShp" presStyleLbl="bgAccFollowNode1" presStyleIdx="0" presStyleCnt="4" custScaleX="109784" custLinFactNeighborX="-2446" custLinFactNeighborY="4134">
        <dgm:presLayoutVars>
          <dgm:bulletEnabled val="1"/>
        </dgm:presLayoutVars>
      </dgm:prSet>
      <dgm:spPr/>
    </dgm:pt>
    <dgm:pt modelId="{6D6082AF-7299-40A5-AAE3-E4EBFC753D01}" type="pres">
      <dgm:prSet presAssocID="{BB230A4D-DBD5-495C-A5C2-49A1A1842453}" presName="spacing" presStyleCnt="0"/>
      <dgm:spPr/>
    </dgm:pt>
    <dgm:pt modelId="{BFCCAB89-5C63-4889-8DDB-FF102E18F0AC}" type="pres">
      <dgm:prSet presAssocID="{6D575FAF-BCFD-4673-9488-CFADC69DE8AD}" presName="linNode" presStyleCnt="0"/>
      <dgm:spPr/>
    </dgm:pt>
    <dgm:pt modelId="{21A96678-81B9-420D-9D6D-62C1D4E97E5A}" type="pres">
      <dgm:prSet presAssocID="{6D575FAF-BCFD-4673-9488-CFADC69DE8AD}" presName="parentShp" presStyleLbl="node1" presStyleIdx="1" presStyleCnt="4" custScaleX="75745" custLinFactNeighborX="-8501" custLinFactNeighborY="4892">
        <dgm:presLayoutVars>
          <dgm:bulletEnabled val="1"/>
        </dgm:presLayoutVars>
      </dgm:prSet>
      <dgm:spPr/>
    </dgm:pt>
    <dgm:pt modelId="{CCF887CA-147E-4A25-A80B-C232B6BCB7C1}" type="pres">
      <dgm:prSet presAssocID="{6D575FAF-BCFD-4673-9488-CFADC69DE8AD}" presName="childShp" presStyleLbl="bgAccFollowNode1" presStyleIdx="1" presStyleCnt="4" custScaleX="108714" custScaleY="112913" custLinFactNeighborX="-3770" custLinFactNeighborY="632">
        <dgm:presLayoutVars>
          <dgm:bulletEnabled val="1"/>
        </dgm:presLayoutVars>
      </dgm:prSet>
      <dgm:spPr/>
    </dgm:pt>
    <dgm:pt modelId="{F31B3008-A6C8-4AAD-A17D-A1675679811D}" type="pres">
      <dgm:prSet presAssocID="{AE9D8D60-66ED-4288-A7E4-96ECDB857109}" presName="spacing" presStyleCnt="0"/>
      <dgm:spPr/>
    </dgm:pt>
    <dgm:pt modelId="{A96BC946-1E32-4703-A150-963F537001F9}" type="pres">
      <dgm:prSet presAssocID="{0F40B262-C988-459B-94BB-CE129A95B3B7}" presName="linNode" presStyleCnt="0"/>
      <dgm:spPr/>
    </dgm:pt>
    <dgm:pt modelId="{DA8AA722-DBAC-4B38-BE15-77DCAAD2C90A}" type="pres">
      <dgm:prSet presAssocID="{0F40B262-C988-459B-94BB-CE129A95B3B7}" presName="parentShp" presStyleLbl="node1" presStyleIdx="2" presStyleCnt="4" custScaleX="74642" custLinFactNeighborX="-7289" custLinFactNeighborY="5650">
        <dgm:presLayoutVars>
          <dgm:bulletEnabled val="1"/>
        </dgm:presLayoutVars>
      </dgm:prSet>
      <dgm:spPr/>
    </dgm:pt>
    <dgm:pt modelId="{07094B6B-3D9F-466D-A5AC-C1F43B4C5656}" type="pres">
      <dgm:prSet presAssocID="{0F40B262-C988-459B-94BB-CE129A95B3B7}" presName="childShp" presStyleLbl="bgAccFollowNode1" presStyleIdx="2" presStyleCnt="4" custScaleX="108153" custLinFactNeighborX="-4442" custLinFactNeighborY="5650">
        <dgm:presLayoutVars>
          <dgm:bulletEnabled val="1"/>
        </dgm:presLayoutVars>
      </dgm:prSet>
      <dgm:spPr/>
    </dgm:pt>
    <dgm:pt modelId="{B8188C3F-E672-43A5-A08A-67865953A6B7}" type="pres">
      <dgm:prSet presAssocID="{6B1D2AA4-7B27-49F6-BDBC-BAF1ADAF6E53}" presName="spacing" presStyleCnt="0"/>
      <dgm:spPr/>
    </dgm:pt>
    <dgm:pt modelId="{6FFE898B-9A47-46A4-BF8E-CE7A433D9937}" type="pres">
      <dgm:prSet presAssocID="{5BCB777E-54A8-47BA-A046-A60BDAE8F0A4}" presName="linNode" presStyleCnt="0"/>
      <dgm:spPr/>
    </dgm:pt>
    <dgm:pt modelId="{3C954275-FA11-47C3-8C31-BD005515EDD0}" type="pres">
      <dgm:prSet presAssocID="{5BCB777E-54A8-47BA-A046-A60BDAE8F0A4}" presName="parentShp" presStyleLbl="node1" presStyleIdx="3" presStyleCnt="4" custScaleX="74127" custLinFactNeighborX="-10255" custLinFactNeighborY="837">
        <dgm:presLayoutVars>
          <dgm:bulletEnabled val="1"/>
        </dgm:presLayoutVars>
      </dgm:prSet>
      <dgm:spPr/>
    </dgm:pt>
    <dgm:pt modelId="{ADBFA1A0-4884-4244-9CCF-D25B880AD25A}" type="pres">
      <dgm:prSet presAssocID="{5BCB777E-54A8-47BA-A046-A60BDAE8F0A4}" presName="childShp" presStyleLbl="bgAccFollowNode1" presStyleIdx="3" presStyleCnt="4" custScaleX="107083" custLinFactNeighborX="-5407" custLinFactNeighborY="-3300">
        <dgm:presLayoutVars>
          <dgm:bulletEnabled val="1"/>
        </dgm:presLayoutVars>
      </dgm:prSet>
      <dgm:spPr/>
    </dgm:pt>
  </dgm:ptLst>
  <dgm:cxnLst>
    <dgm:cxn modelId="{65BB7142-7644-4992-89FD-39C5DB8C2BFB}" type="presOf" srcId="{91E32777-9AFE-4E16-AFC7-5A4FE153C301}" destId="{07094B6B-3D9F-466D-A5AC-C1F43B4C5656}" srcOrd="0" destOrd="0" presId="urn:microsoft.com/office/officeart/2005/8/layout/vList6"/>
    <dgm:cxn modelId="{DA653252-D0B1-4926-B00C-D57BBD5CD7AC}" type="presOf" srcId="{EC89F635-20AE-47F2-8E8E-BB5671088B63}" destId="{B1008FB8-8FB3-4522-9EB5-1FE8D83B42D7}" srcOrd="0" destOrd="0" presId="urn:microsoft.com/office/officeart/2005/8/layout/vList6"/>
    <dgm:cxn modelId="{5FA39260-A014-4338-96A3-16DBDCBD528F}" srcId="{0F597CEC-21BD-4B4C-B00A-44EAE024542D}" destId="{EC89F635-20AE-47F2-8E8E-BB5671088B63}" srcOrd="0" destOrd="0" parTransId="{4B7EBEDD-9050-4C0C-99D7-FB30977FE03C}" sibTransId="{969C18A6-5285-4548-904D-E41344991B7B}"/>
    <dgm:cxn modelId="{A3C4DE73-25ED-45E6-8E3A-06541EA043E3}" type="presOf" srcId="{6D575FAF-BCFD-4673-9488-CFADC69DE8AD}" destId="{21A96678-81B9-420D-9D6D-62C1D4E97E5A}" srcOrd="0" destOrd="0" presId="urn:microsoft.com/office/officeart/2005/8/layout/vList6"/>
    <dgm:cxn modelId="{0C38DC77-7654-44E3-8B6F-4DC06ED16166}" type="presOf" srcId="{FC92D1DF-4146-40E2-B5CB-FBBF94AE013C}" destId="{0EA12976-955F-47CD-B881-DAF6953B0278}" srcOrd="0" destOrd="0" presId="urn:microsoft.com/office/officeart/2005/8/layout/vList6"/>
    <dgm:cxn modelId="{B00F657C-B169-454D-83D6-7355B2A8B966}" srcId="{FC92D1DF-4146-40E2-B5CB-FBBF94AE013C}" destId="{6D575FAF-BCFD-4673-9488-CFADC69DE8AD}" srcOrd="1" destOrd="0" parTransId="{27D868A6-9391-4129-955A-02685DF91FF6}" sibTransId="{AE9D8D60-66ED-4288-A7E4-96ECDB857109}"/>
    <dgm:cxn modelId="{F9E1F889-EDBA-4846-AA1A-51A7BF1325AA}" srcId="{FC92D1DF-4146-40E2-B5CB-FBBF94AE013C}" destId="{0F40B262-C988-459B-94BB-CE129A95B3B7}" srcOrd="2" destOrd="0" parTransId="{0CDFE889-04EF-42A3-8046-E279224A6B6D}" sibTransId="{6B1D2AA4-7B27-49F6-BDBC-BAF1ADAF6E53}"/>
    <dgm:cxn modelId="{38719E98-4701-4E0B-BDA4-60094633CC1D}" srcId="{FC92D1DF-4146-40E2-B5CB-FBBF94AE013C}" destId="{0F597CEC-21BD-4B4C-B00A-44EAE024542D}" srcOrd="0" destOrd="0" parTransId="{704EB0D7-91FF-4262-8605-B2FE8AF5B09E}" sibTransId="{BB230A4D-DBD5-495C-A5C2-49A1A1842453}"/>
    <dgm:cxn modelId="{5A044DAF-E2E8-45C9-8596-2A543F20266F}" type="presOf" srcId="{B6231965-355B-4852-850A-D03389169563}" destId="{07094B6B-3D9F-466D-A5AC-C1F43B4C5656}" srcOrd="0" destOrd="1" presId="urn:microsoft.com/office/officeart/2005/8/layout/vList6"/>
    <dgm:cxn modelId="{CC27C0B8-85E1-40CC-B195-DBC7F3B94CF3}" type="presOf" srcId="{0F40B262-C988-459B-94BB-CE129A95B3B7}" destId="{DA8AA722-DBAC-4B38-BE15-77DCAAD2C90A}" srcOrd="0" destOrd="0" presId="urn:microsoft.com/office/officeart/2005/8/layout/vList6"/>
    <dgm:cxn modelId="{405C39BE-FE03-49B0-965B-76DB6DAE33DF}" srcId="{FC92D1DF-4146-40E2-B5CB-FBBF94AE013C}" destId="{5BCB777E-54A8-47BA-A046-A60BDAE8F0A4}" srcOrd="3" destOrd="0" parTransId="{B7804B82-7808-4B38-A3CA-310D74AE17E7}" sibTransId="{3D031834-F73C-48A3-A753-0387A33EB224}"/>
    <dgm:cxn modelId="{4207A5C8-3981-4BF1-9F58-7AF0B5779E0D}" type="presOf" srcId="{53F754F1-33AE-4222-A487-CCD31C04D706}" destId="{ADBFA1A0-4884-4244-9CCF-D25B880AD25A}" srcOrd="0" destOrd="0" presId="urn:microsoft.com/office/officeart/2005/8/layout/vList6"/>
    <dgm:cxn modelId="{68937FCD-8505-4F5D-8CC3-533D910B82ED}" srcId="{5BCB777E-54A8-47BA-A046-A60BDAE8F0A4}" destId="{53F754F1-33AE-4222-A487-CCD31C04D706}" srcOrd="0" destOrd="0" parTransId="{8EC16EA8-8CA8-49C4-BDD9-6DB25FA80841}" sibTransId="{7932E48C-4DBF-4565-B68B-899EA365382E}"/>
    <dgm:cxn modelId="{AA6C4FD5-2CE1-4B81-A581-79154BDC389F}" srcId="{0F40B262-C988-459B-94BB-CE129A95B3B7}" destId="{B6231965-355B-4852-850A-D03389169563}" srcOrd="1" destOrd="0" parTransId="{1B6D58FA-CA6B-4BB9-8E6E-DE3FE0C2113A}" sibTransId="{4CE3FEC0-6B88-4A39-BA8A-FF8E4227DC3E}"/>
    <dgm:cxn modelId="{A2747AD8-43F8-4DD8-8784-6191A10AC2E1}" srcId="{0F40B262-C988-459B-94BB-CE129A95B3B7}" destId="{91E32777-9AFE-4E16-AFC7-5A4FE153C301}" srcOrd="0" destOrd="0" parTransId="{6B25FD33-A4FA-49D4-B415-F0611319C62F}" sibTransId="{2DBB2011-DD64-41D6-8FD2-FBEAECF37BCB}"/>
    <dgm:cxn modelId="{2CBBFEDA-2FA6-45C8-9724-3098F649234A}" type="presOf" srcId="{0F597CEC-21BD-4B4C-B00A-44EAE024542D}" destId="{D4BF664B-8461-49B9-9802-E1D583C012C9}" srcOrd="0" destOrd="0" presId="urn:microsoft.com/office/officeart/2005/8/layout/vList6"/>
    <dgm:cxn modelId="{C84C9BDB-D40E-4029-9729-CAB11AF8AA23}" srcId="{6D575FAF-BCFD-4673-9488-CFADC69DE8AD}" destId="{02A4E271-A72B-4723-A9F8-ED764C694051}" srcOrd="0" destOrd="0" parTransId="{7AEAE658-3A7F-4ADB-AC36-F9807D592B74}" sibTransId="{7A9A239F-0680-4DCE-AC79-BE864E812BF6}"/>
    <dgm:cxn modelId="{B1C7B8F2-6F0A-4ABE-9B8E-65832562ABC2}" type="presOf" srcId="{02A4E271-A72B-4723-A9F8-ED764C694051}" destId="{CCF887CA-147E-4A25-A80B-C232B6BCB7C1}" srcOrd="0" destOrd="0" presId="urn:microsoft.com/office/officeart/2005/8/layout/vList6"/>
    <dgm:cxn modelId="{7942E0FF-2FA3-4758-93EE-9C4B2102A435}" type="presOf" srcId="{5BCB777E-54A8-47BA-A046-A60BDAE8F0A4}" destId="{3C954275-FA11-47C3-8C31-BD005515EDD0}" srcOrd="0" destOrd="0" presId="urn:microsoft.com/office/officeart/2005/8/layout/vList6"/>
    <dgm:cxn modelId="{CE13C9CB-A402-4B3E-9DF1-A34BFD3179AA}" type="presParOf" srcId="{0EA12976-955F-47CD-B881-DAF6953B0278}" destId="{671DA1AA-E93C-4A87-A64B-761A036C7285}" srcOrd="0" destOrd="0" presId="urn:microsoft.com/office/officeart/2005/8/layout/vList6"/>
    <dgm:cxn modelId="{46B43173-D9D4-48F1-A9A6-02E88C7B28E8}" type="presParOf" srcId="{671DA1AA-E93C-4A87-A64B-761A036C7285}" destId="{D4BF664B-8461-49B9-9802-E1D583C012C9}" srcOrd="0" destOrd="0" presId="urn:microsoft.com/office/officeart/2005/8/layout/vList6"/>
    <dgm:cxn modelId="{C03F3834-EC8C-4681-B984-8C1ABA6AE70B}" type="presParOf" srcId="{671DA1AA-E93C-4A87-A64B-761A036C7285}" destId="{B1008FB8-8FB3-4522-9EB5-1FE8D83B42D7}" srcOrd="1" destOrd="0" presId="urn:microsoft.com/office/officeart/2005/8/layout/vList6"/>
    <dgm:cxn modelId="{5550C822-DFE6-4867-A9F4-8A553938A7DF}" type="presParOf" srcId="{0EA12976-955F-47CD-B881-DAF6953B0278}" destId="{6D6082AF-7299-40A5-AAE3-E4EBFC753D01}" srcOrd="1" destOrd="0" presId="urn:microsoft.com/office/officeart/2005/8/layout/vList6"/>
    <dgm:cxn modelId="{828410C9-9521-4D60-BC9B-892AF1A6996C}" type="presParOf" srcId="{0EA12976-955F-47CD-B881-DAF6953B0278}" destId="{BFCCAB89-5C63-4889-8DDB-FF102E18F0AC}" srcOrd="2" destOrd="0" presId="urn:microsoft.com/office/officeart/2005/8/layout/vList6"/>
    <dgm:cxn modelId="{50009499-D014-414E-9080-83D17CE05103}" type="presParOf" srcId="{BFCCAB89-5C63-4889-8DDB-FF102E18F0AC}" destId="{21A96678-81B9-420D-9D6D-62C1D4E97E5A}" srcOrd="0" destOrd="0" presId="urn:microsoft.com/office/officeart/2005/8/layout/vList6"/>
    <dgm:cxn modelId="{34C4E2BA-0E06-452A-B76C-7F7D31BF0F70}" type="presParOf" srcId="{BFCCAB89-5C63-4889-8DDB-FF102E18F0AC}" destId="{CCF887CA-147E-4A25-A80B-C232B6BCB7C1}" srcOrd="1" destOrd="0" presId="urn:microsoft.com/office/officeart/2005/8/layout/vList6"/>
    <dgm:cxn modelId="{3E7E2B04-477C-4785-B9A1-800BE31668CE}" type="presParOf" srcId="{0EA12976-955F-47CD-B881-DAF6953B0278}" destId="{F31B3008-A6C8-4AAD-A17D-A1675679811D}" srcOrd="3" destOrd="0" presId="urn:microsoft.com/office/officeart/2005/8/layout/vList6"/>
    <dgm:cxn modelId="{AD6BEC69-EF5A-4B4C-A8A8-C9358E5E89F9}" type="presParOf" srcId="{0EA12976-955F-47CD-B881-DAF6953B0278}" destId="{A96BC946-1E32-4703-A150-963F537001F9}" srcOrd="4" destOrd="0" presId="urn:microsoft.com/office/officeart/2005/8/layout/vList6"/>
    <dgm:cxn modelId="{5B39F1A9-0CA8-4551-AB75-577130D4C84D}" type="presParOf" srcId="{A96BC946-1E32-4703-A150-963F537001F9}" destId="{DA8AA722-DBAC-4B38-BE15-77DCAAD2C90A}" srcOrd="0" destOrd="0" presId="urn:microsoft.com/office/officeart/2005/8/layout/vList6"/>
    <dgm:cxn modelId="{D88D7529-B67A-4D0A-90D3-89FD28A412C9}" type="presParOf" srcId="{A96BC946-1E32-4703-A150-963F537001F9}" destId="{07094B6B-3D9F-466D-A5AC-C1F43B4C5656}" srcOrd="1" destOrd="0" presId="urn:microsoft.com/office/officeart/2005/8/layout/vList6"/>
    <dgm:cxn modelId="{8B11322E-D7E6-47CB-82AE-21444B397ABB}" type="presParOf" srcId="{0EA12976-955F-47CD-B881-DAF6953B0278}" destId="{B8188C3F-E672-43A5-A08A-67865953A6B7}" srcOrd="5" destOrd="0" presId="urn:microsoft.com/office/officeart/2005/8/layout/vList6"/>
    <dgm:cxn modelId="{BFEA7E66-30E2-4DF4-8DFD-CB6063CB2FB9}" type="presParOf" srcId="{0EA12976-955F-47CD-B881-DAF6953B0278}" destId="{6FFE898B-9A47-46A4-BF8E-CE7A433D9937}" srcOrd="6" destOrd="0" presId="urn:microsoft.com/office/officeart/2005/8/layout/vList6"/>
    <dgm:cxn modelId="{8F710FE6-2AB9-4EE4-9CC1-BF8CCA038FC5}" type="presParOf" srcId="{6FFE898B-9A47-46A4-BF8E-CE7A433D9937}" destId="{3C954275-FA11-47C3-8C31-BD005515EDD0}" srcOrd="0" destOrd="0" presId="urn:microsoft.com/office/officeart/2005/8/layout/vList6"/>
    <dgm:cxn modelId="{27F63CE0-7F36-4F0D-89A0-5BFCB0F15F8E}" type="presParOf" srcId="{6FFE898B-9A47-46A4-BF8E-CE7A433D9937}" destId="{ADBFA1A0-4884-4244-9CCF-D25B880AD25A}"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40B0FA-0749-4EE6-9DEC-3CC5BDF076D8}"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2B374E77-5119-43C8-8CE7-7CBB7CB89B57}">
      <dgm:prSet phldrT="[Text]" custT="1"/>
      <dgm:spPr/>
      <dgm:t>
        <a:bodyPr/>
        <a:lstStyle/>
        <a:p>
          <a:pPr algn="just">
            <a:lnSpc>
              <a:spcPct val="150000"/>
            </a:lnSpc>
          </a:pPr>
          <a:r>
            <a:rPr lang="en-US" sz="2000" dirty="0">
              <a:solidFill>
                <a:schemeClr val="tx1"/>
              </a:solidFill>
              <a:latin typeface="Inter" panose="020B0604020202020204" charset="0"/>
              <a:ea typeface="Inter" panose="020B0604020202020204" charset="0"/>
              <a:cs typeface="Times New Roman" panose="02020603050405020304" pitchFamily="18" charset="0"/>
            </a:rPr>
            <a:t>Core team include event planners, marketers, technical staff, and hospitality experts for smooth operations (</a:t>
          </a:r>
          <a:r>
            <a:rPr lang="en-GB" sz="2000" dirty="0">
              <a:solidFill>
                <a:schemeClr val="tx1"/>
              </a:solidFill>
              <a:latin typeface="Inter" panose="020B0604020202020204" charset="0"/>
              <a:ea typeface="Inter" panose="020B0604020202020204" charset="0"/>
            </a:rPr>
            <a:t>Allen et al., 2022</a:t>
          </a:r>
          <a:r>
            <a:rPr lang="en-US" sz="2000" dirty="0">
              <a:solidFill>
                <a:schemeClr val="tx1"/>
              </a:solidFill>
              <a:latin typeface="Inter" panose="020B0604020202020204" charset="0"/>
              <a:ea typeface="Inter" panose="020B0604020202020204" charset="0"/>
              <a:cs typeface="Times New Roman" panose="02020603050405020304" pitchFamily="18" charset="0"/>
            </a:rPr>
            <a:t>).</a:t>
          </a:r>
          <a:endParaRPr lang="en-GB" sz="2000" dirty="0">
            <a:solidFill>
              <a:schemeClr val="tx1"/>
            </a:solidFill>
            <a:latin typeface="Inter" panose="020B0604020202020204" charset="0"/>
            <a:ea typeface="Inter" panose="020B0604020202020204" charset="0"/>
            <a:cs typeface="Times New Roman" panose="02020603050405020304" pitchFamily="18" charset="0"/>
          </a:endParaRPr>
        </a:p>
      </dgm:t>
    </dgm:pt>
    <dgm:pt modelId="{8615A753-F0E1-4C5B-B14B-0DDC70D3FFC7}" type="parTrans" cxnId="{DB944010-84B1-4BD0-BF44-AE5132BB31F9}">
      <dgm:prSet/>
      <dgm:spPr/>
      <dgm:t>
        <a:bodyPr/>
        <a:lstStyle/>
        <a:p>
          <a:pPr algn="ctr">
            <a:lnSpc>
              <a:spcPct val="150000"/>
            </a:lnSpc>
          </a:pPr>
          <a:endParaRPr lang="en-GB" sz="2000">
            <a:solidFill>
              <a:schemeClr val="tx1"/>
            </a:solidFill>
            <a:latin typeface="Inter" panose="020B0604020202020204" charset="0"/>
            <a:ea typeface="Inter" panose="020B0604020202020204" charset="0"/>
            <a:cs typeface="Times New Roman" panose="02020603050405020304" pitchFamily="18" charset="0"/>
          </a:endParaRPr>
        </a:p>
      </dgm:t>
    </dgm:pt>
    <dgm:pt modelId="{8437190B-7655-4798-BE1A-6C808CF022D3}" type="sibTrans" cxnId="{DB944010-84B1-4BD0-BF44-AE5132BB31F9}">
      <dgm:prSet/>
      <dgm:spPr/>
      <dgm:t>
        <a:bodyPr/>
        <a:lstStyle/>
        <a:p>
          <a:pPr algn="ctr">
            <a:lnSpc>
              <a:spcPct val="150000"/>
            </a:lnSpc>
          </a:pPr>
          <a:endParaRPr lang="en-GB" sz="2000">
            <a:solidFill>
              <a:schemeClr val="tx1"/>
            </a:solidFill>
            <a:latin typeface="Inter" panose="020B0604020202020204" charset="0"/>
            <a:ea typeface="Inter" panose="020B0604020202020204" charset="0"/>
            <a:cs typeface="Times New Roman" panose="02020603050405020304" pitchFamily="18" charset="0"/>
          </a:endParaRPr>
        </a:p>
      </dgm:t>
    </dgm:pt>
    <dgm:pt modelId="{4B06CEC4-F766-4CE4-8862-03BEC7C041FD}">
      <dgm:prSet custT="1"/>
      <dgm:spPr/>
      <dgm:t>
        <a:bodyPr/>
        <a:lstStyle/>
        <a:p>
          <a:pPr algn="just">
            <a:lnSpc>
              <a:spcPct val="150000"/>
            </a:lnSpc>
          </a:pPr>
          <a:r>
            <a:rPr lang="en-US" sz="2000" dirty="0">
              <a:solidFill>
                <a:schemeClr val="tx1"/>
              </a:solidFill>
              <a:latin typeface="Inter" panose="020B0604020202020204" charset="0"/>
              <a:ea typeface="Inter" panose="020B0604020202020204" charset="0"/>
              <a:cs typeface="Times New Roman" panose="02020603050405020304" pitchFamily="18" charset="0"/>
            </a:rPr>
            <a:t>Cultural authenticity via storytellers, performers, and bilingual Welsh-English staff (</a:t>
          </a:r>
          <a:r>
            <a:rPr lang="en-US" sz="2000" dirty="0">
              <a:solidFill>
                <a:schemeClr val="tx1"/>
              </a:solidFill>
              <a:latin typeface="Inter" panose="020B0604020202020204" charset="0"/>
              <a:ea typeface="Inter" panose="020B0604020202020204" charset="0"/>
            </a:rPr>
            <a:t>Dutta, 2025</a:t>
          </a:r>
          <a:r>
            <a:rPr lang="en-US" sz="2000" dirty="0">
              <a:solidFill>
                <a:schemeClr val="tx1"/>
              </a:solidFill>
              <a:latin typeface="Inter" panose="020B0604020202020204" charset="0"/>
              <a:ea typeface="Inter" panose="020B0604020202020204" charset="0"/>
              <a:cs typeface="Times New Roman" panose="02020603050405020304" pitchFamily="18" charset="0"/>
            </a:rPr>
            <a:t>).</a:t>
          </a:r>
          <a:endParaRPr lang="en-GB" sz="2000" dirty="0">
            <a:solidFill>
              <a:schemeClr val="tx1"/>
            </a:solidFill>
            <a:latin typeface="Inter" panose="020B0604020202020204" charset="0"/>
            <a:ea typeface="Inter" panose="020B0604020202020204" charset="0"/>
            <a:cs typeface="Times New Roman" panose="02020603050405020304" pitchFamily="18" charset="0"/>
          </a:endParaRPr>
        </a:p>
      </dgm:t>
    </dgm:pt>
    <dgm:pt modelId="{1BA07611-D168-4099-8FD0-842FFADEC815}" type="parTrans" cxnId="{8EA3F8AB-92C2-4C28-8FBE-7D5964771B68}">
      <dgm:prSet/>
      <dgm:spPr/>
      <dgm:t>
        <a:bodyPr/>
        <a:lstStyle/>
        <a:p>
          <a:pPr algn="ctr">
            <a:lnSpc>
              <a:spcPct val="150000"/>
            </a:lnSpc>
          </a:pPr>
          <a:endParaRPr lang="en-GB" sz="2000">
            <a:solidFill>
              <a:schemeClr val="tx1"/>
            </a:solidFill>
            <a:latin typeface="Inter" panose="020B0604020202020204" charset="0"/>
            <a:ea typeface="Inter" panose="020B0604020202020204" charset="0"/>
            <a:cs typeface="Times New Roman" panose="02020603050405020304" pitchFamily="18" charset="0"/>
          </a:endParaRPr>
        </a:p>
      </dgm:t>
    </dgm:pt>
    <dgm:pt modelId="{C6A5C768-AE7B-4A9D-A7AC-13F072FCBB5E}" type="sibTrans" cxnId="{8EA3F8AB-92C2-4C28-8FBE-7D5964771B68}">
      <dgm:prSet/>
      <dgm:spPr/>
      <dgm:t>
        <a:bodyPr/>
        <a:lstStyle/>
        <a:p>
          <a:pPr algn="ctr">
            <a:lnSpc>
              <a:spcPct val="150000"/>
            </a:lnSpc>
          </a:pPr>
          <a:endParaRPr lang="en-GB" sz="2000">
            <a:solidFill>
              <a:schemeClr val="tx1"/>
            </a:solidFill>
            <a:latin typeface="Inter" panose="020B0604020202020204" charset="0"/>
            <a:ea typeface="Inter" panose="020B0604020202020204" charset="0"/>
            <a:cs typeface="Times New Roman" panose="02020603050405020304" pitchFamily="18" charset="0"/>
          </a:endParaRPr>
        </a:p>
      </dgm:t>
    </dgm:pt>
    <dgm:pt modelId="{06FE779B-AEC9-46ED-BAB0-627D7329D1BA}">
      <dgm:prSet custT="1"/>
      <dgm:spPr/>
      <dgm:t>
        <a:bodyPr/>
        <a:lstStyle/>
        <a:p>
          <a:pPr algn="just">
            <a:lnSpc>
              <a:spcPct val="150000"/>
            </a:lnSpc>
          </a:pPr>
          <a:r>
            <a:rPr lang="en-US" sz="2000" dirty="0">
              <a:solidFill>
                <a:schemeClr val="tx1"/>
              </a:solidFill>
              <a:latin typeface="Inter" panose="020B0604020202020204" charset="0"/>
              <a:ea typeface="Inter" panose="020B0604020202020204" charset="0"/>
              <a:cs typeface="Times New Roman" panose="02020603050405020304" pitchFamily="18" charset="0"/>
            </a:rPr>
            <a:t>Collaboration is done with local catering, hotels, and transport providers strengthens regional involvement (</a:t>
          </a:r>
          <a:r>
            <a:rPr lang="en-US" sz="2000" dirty="0" err="1">
              <a:solidFill>
                <a:schemeClr val="tx1"/>
              </a:solidFill>
              <a:effectLst/>
              <a:latin typeface="Inter" panose="020B0604020202020204" charset="0"/>
              <a:ea typeface="Inter" panose="020B0604020202020204" charset="0"/>
              <a:cs typeface="+mn-cs"/>
            </a:rPr>
            <a:t>Aririguzoh</a:t>
          </a:r>
          <a:r>
            <a:rPr lang="en-US" sz="2000" dirty="0">
              <a:solidFill>
                <a:schemeClr val="tx1"/>
              </a:solidFill>
              <a:effectLst/>
              <a:latin typeface="Inter" panose="020B0604020202020204" charset="0"/>
              <a:ea typeface="Inter" panose="020B0604020202020204" charset="0"/>
              <a:cs typeface="+mn-cs"/>
            </a:rPr>
            <a:t>, 2022</a:t>
          </a:r>
          <a:r>
            <a:rPr lang="en-US" sz="2000" dirty="0">
              <a:solidFill>
                <a:schemeClr val="tx1"/>
              </a:solidFill>
              <a:latin typeface="Inter" panose="020B0604020202020204" charset="0"/>
              <a:ea typeface="Inter" panose="020B0604020202020204" charset="0"/>
              <a:cs typeface="Times New Roman" panose="02020603050405020304" pitchFamily="18" charset="0"/>
            </a:rPr>
            <a:t>).</a:t>
          </a:r>
          <a:endParaRPr lang="en-GB" sz="2000" dirty="0">
            <a:solidFill>
              <a:schemeClr val="tx1"/>
            </a:solidFill>
            <a:latin typeface="Inter" panose="020B0604020202020204" charset="0"/>
            <a:ea typeface="Inter" panose="020B0604020202020204" charset="0"/>
            <a:cs typeface="Times New Roman" panose="02020603050405020304" pitchFamily="18" charset="0"/>
          </a:endParaRPr>
        </a:p>
      </dgm:t>
    </dgm:pt>
    <dgm:pt modelId="{D49CE233-8593-43C9-AE84-F1ACE4BBCB21}" type="parTrans" cxnId="{C63D0F44-68AB-4738-B2FB-2F4195B3479C}">
      <dgm:prSet/>
      <dgm:spPr/>
      <dgm:t>
        <a:bodyPr/>
        <a:lstStyle/>
        <a:p>
          <a:pPr algn="ctr">
            <a:lnSpc>
              <a:spcPct val="150000"/>
            </a:lnSpc>
          </a:pPr>
          <a:endParaRPr lang="en-GB" sz="2000">
            <a:solidFill>
              <a:schemeClr val="tx1"/>
            </a:solidFill>
            <a:latin typeface="Inter" panose="020B0604020202020204" charset="0"/>
            <a:ea typeface="Inter" panose="020B0604020202020204" charset="0"/>
            <a:cs typeface="Times New Roman" panose="02020603050405020304" pitchFamily="18" charset="0"/>
          </a:endParaRPr>
        </a:p>
      </dgm:t>
    </dgm:pt>
    <dgm:pt modelId="{0C6CA352-CF06-427C-9744-F9ADEA6F146D}" type="sibTrans" cxnId="{C63D0F44-68AB-4738-B2FB-2F4195B3479C}">
      <dgm:prSet/>
      <dgm:spPr/>
      <dgm:t>
        <a:bodyPr/>
        <a:lstStyle/>
        <a:p>
          <a:pPr algn="ctr">
            <a:lnSpc>
              <a:spcPct val="150000"/>
            </a:lnSpc>
          </a:pPr>
          <a:endParaRPr lang="en-GB" sz="2000">
            <a:solidFill>
              <a:schemeClr val="tx1"/>
            </a:solidFill>
            <a:latin typeface="Inter" panose="020B0604020202020204" charset="0"/>
            <a:ea typeface="Inter" panose="020B0604020202020204" charset="0"/>
            <a:cs typeface="Times New Roman" panose="02020603050405020304" pitchFamily="18" charset="0"/>
          </a:endParaRPr>
        </a:p>
      </dgm:t>
    </dgm:pt>
    <dgm:pt modelId="{30BFF0BF-DE7C-4758-96A6-4BC6EE4494FC}">
      <dgm:prSet custT="1"/>
      <dgm:spPr/>
      <dgm:t>
        <a:bodyPr/>
        <a:lstStyle/>
        <a:p>
          <a:pPr algn="just">
            <a:lnSpc>
              <a:spcPct val="150000"/>
            </a:lnSpc>
          </a:pPr>
          <a:r>
            <a:rPr lang="en-US" sz="2000" dirty="0">
              <a:solidFill>
                <a:schemeClr val="tx1"/>
              </a:solidFill>
              <a:latin typeface="Inter" panose="020B0604020202020204" charset="0"/>
              <a:ea typeface="Inter" panose="020B0604020202020204" charset="0"/>
              <a:cs typeface="Times New Roman" panose="02020603050405020304" pitchFamily="18" charset="0"/>
            </a:rPr>
            <a:t>Technical teams will manage AV, hybrid streaming, security, and guest services, supported by sustainability and cross-cultural training (</a:t>
          </a:r>
          <a:r>
            <a:rPr lang="en-GB" sz="2000" dirty="0">
              <a:solidFill>
                <a:schemeClr val="tx1"/>
              </a:solidFill>
              <a:latin typeface="Inter" panose="020B0604020202020204" charset="0"/>
              <a:ea typeface="Inter" panose="020B0604020202020204" charset="0"/>
            </a:rPr>
            <a:t>Glenn et al., 2023</a:t>
          </a:r>
          <a:r>
            <a:rPr lang="en-US" sz="2000" dirty="0">
              <a:solidFill>
                <a:schemeClr val="tx1"/>
              </a:solidFill>
              <a:latin typeface="Inter" panose="020B0604020202020204" charset="0"/>
              <a:ea typeface="Inter" panose="020B0604020202020204" charset="0"/>
              <a:cs typeface="Times New Roman" panose="02020603050405020304" pitchFamily="18" charset="0"/>
            </a:rPr>
            <a:t>).</a:t>
          </a:r>
          <a:endParaRPr lang="en-GB" sz="2000" dirty="0">
            <a:solidFill>
              <a:schemeClr val="tx1"/>
            </a:solidFill>
            <a:latin typeface="Inter" panose="020B0604020202020204" charset="0"/>
            <a:ea typeface="Inter" panose="020B0604020202020204" charset="0"/>
            <a:cs typeface="Times New Roman" panose="02020603050405020304" pitchFamily="18" charset="0"/>
          </a:endParaRPr>
        </a:p>
      </dgm:t>
    </dgm:pt>
    <dgm:pt modelId="{5F941DF2-E8EE-41D1-A2D1-418053B8E04B}" type="parTrans" cxnId="{0F5DB9D8-3F9C-4771-A57E-988FD8F338CF}">
      <dgm:prSet/>
      <dgm:spPr/>
      <dgm:t>
        <a:bodyPr/>
        <a:lstStyle/>
        <a:p>
          <a:pPr algn="ctr">
            <a:lnSpc>
              <a:spcPct val="150000"/>
            </a:lnSpc>
          </a:pPr>
          <a:endParaRPr lang="en-GB" sz="2000">
            <a:solidFill>
              <a:schemeClr val="tx1"/>
            </a:solidFill>
            <a:latin typeface="Inter" panose="020B0604020202020204" charset="0"/>
            <a:ea typeface="Inter" panose="020B0604020202020204" charset="0"/>
            <a:cs typeface="Times New Roman" panose="02020603050405020304" pitchFamily="18" charset="0"/>
          </a:endParaRPr>
        </a:p>
      </dgm:t>
    </dgm:pt>
    <dgm:pt modelId="{A077C631-B163-4AB4-AEE2-00660387AE5C}" type="sibTrans" cxnId="{0F5DB9D8-3F9C-4771-A57E-988FD8F338CF}">
      <dgm:prSet/>
      <dgm:spPr/>
      <dgm:t>
        <a:bodyPr/>
        <a:lstStyle/>
        <a:p>
          <a:pPr algn="ctr">
            <a:lnSpc>
              <a:spcPct val="150000"/>
            </a:lnSpc>
          </a:pPr>
          <a:endParaRPr lang="en-GB" sz="2000">
            <a:solidFill>
              <a:schemeClr val="tx1"/>
            </a:solidFill>
            <a:latin typeface="Inter" panose="020B0604020202020204" charset="0"/>
            <a:ea typeface="Inter" panose="020B0604020202020204" charset="0"/>
            <a:cs typeface="Times New Roman" panose="02020603050405020304" pitchFamily="18" charset="0"/>
          </a:endParaRPr>
        </a:p>
      </dgm:t>
    </dgm:pt>
    <dgm:pt modelId="{0A80DE54-5D94-432C-B614-669EEAE28E31}" type="pres">
      <dgm:prSet presAssocID="{F140B0FA-0749-4EE6-9DEC-3CC5BDF076D8}" presName="linear" presStyleCnt="0">
        <dgm:presLayoutVars>
          <dgm:dir/>
          <dgm:animLvl val="lvl"/>
          <dgm:resizeHandles val="exact"/>
        </dgm:presLayoutVars>
      </dgm:prSet>
      <dgm:spPr/>
    </dgm:pt>
    <dgm:pt modelId="{55E7ADB9-2F5A-46A4-860E-6111AA18F68A}" type="pres">
      <dgm:prSet presAssocID="{2B374E77-5119-43C8-8CE7-7CBB7CB89B57}" presName="parentLin" presStyleCnt="0"/>
      <dgm:spPr/>
    </dgm:pt>
    <dgm:pt modelId="{55AA3DAF-481C-418A-9483-8BE3A71BE19A}" type="pres">
      <dgm:prSet presAssocID="{2B374E77-5119-43C8-8CE7-7CBB7CB89B57}" presName="parentLeftMargin" presStyleLbl="node1" presStyleIdx="0" presStyleCnt="4"/>
      <dgm:spPr/>
    </dgm:pt>
    <dgm:pt modelId="{50E60835-F281-4DF1-8C83-2E586E576182}" type="pres">
      <dgm:prSet presAssocID="{2B374E77-5119-43C8-8CE7-7CBB7CB89B57}" presName="parentText" presStyleLbl="node1" presStyleIdx="0" presStyleCnt="4" custScaleX="124065">
        <dgm:presLayoutVars>
          <dgm:chMax val="0"/>
          <dgm:bulletEnabled val="1"/>
        </dgm:presLayoutVars>
      </dgm:prSet>
      <dgm:spPr/>
    </dgm:pt>
    <dgm:pt modelId="{D87A24FD-7508-4581-8234-259F1856B65F}" type="pres">
      <dgm:prSet presAssocID="{2B374E77-5119-43C8-8CE7-7CBB7CB89B57}" presName="negativeSpace" presStyleCnt="0"/>
      <dgm:spPr/>
    </dgm:pt>
    <dgm:pt modelId="{24C1DF0C-A5C7-42F3-87AF-60821D2BA23B}" type="pres">
      <dgm:prSet presAssocID="{2B374E77-5119-43C8-8CE7-7CBB7CB89B57}" presName="childText" presStyleLbl="conFgAcc1" presStyleIdx="0" presStyleCnt="4">
        <dgm:presLayoutVars>
          <dgm:bulletEnabled val="1"/>
        </dgm:presLayoutVars>
      </dgm:prSet>
      <dgm:spPr/>
    </dgm:pt>
    <dgm:pt modelId="{A5613B01-6A44-418E-995A-404F0E7403E8}" type="pres">
      <dgm:prSet presAssocID="{8437190B-7655-4798-BE1A-6C808CF022D3}" presName="spaceBetweenRectangles" presStyleCnt="0"/>
      <dgm:spPr/>
    </dgm:pt>
    <dgm:pt modelId="{2AD6641F-550F-4543-A4F7-CBFC5548070B}" type="pres">
      <dgm:prSet presAssocID="{4B06CEC4-F766-4CE4-8862-03BEC7C041FD}" presName="parentLin" presStyleCnt="0"/>
      <dgm:spPr/>
    </dgm:pt>
    <dgm:pt modelId="{1DEAFCFA-DE79-4767-AA55-1AA6F4FDAED3}" type="pres">
      <dgm:prSet presAssocID="{4B06CEC4-F766-4CE4-8862-03BEC7C041FD}" presName="parentLeftMargin" presStyleLbl="node1" presStyleIdx="0" presStyleCnt="4"/>
      <dgm:spPr/>
    </dgm:pt>
    <dgm:pt modelId="{22611E3D-C60D-4FD4-9E7E-7FA1736C01E0}" type="pres">
      <dgm:prSet presAssocID="{4B06CEC4-F766-4CE4-8862-03BEC7C041FD}" presName="parentText" presStyleLbl="node1" presStyleIdx="1" presStyleCnt="4" custScaleX="124065">
        <dgm:presLayoutVars>
          <dgm:chMax val="0"/>
          <dgm:bulletEnabled val="1"/>
        </dgm:presLayoutVars>
      </dgm:prSet>
      <dgm:spPr/>
    </dgm:pt>
    <dgm:pt modelId="{C0E38DBA-E637-42F2-BC41-F7B32A1EB2DD}" type="pres">
      <dgm:prSet presAssocID="{4B06CEC4-F766-4CE4-8862-03BEC7C041FD}" presName="negativeSpace" presStyleCnt="0"/>
      <dgm:spPr/>
    </dgm:pt>
    <dgm:pt modelId="{9E5A826F-8C3F-46FD-91A5-175A18CB2C9B}" type="pres">
      <dgm:prSet presAssocID="{4B06CEC4-F766-4CE4-8862-03BEC7C041FD}" presName="childText" presStyleLbl="conFgAcc1" presStyleIdx="1" presStyleCnt="4">
        <dgm:presLayoutVars>
          <dgm:bulletEnabled val="1"/>
        </dgm:presLayoutVars>
      </dgm:prSet>
      <dgm:spPr/>
    </dgm:pt>
    <dgm:pt modelId="{FE9A0148-F9D1-48C6-B6FB-CA61B8E90A1A}" type="pres">
      <dgm:prSet presAssocID="{C6A5C768-AE7B-4A9D-A7AC-13F072FCBB5E}" presName="spaceBetweenRectangles" presStyleCnt="0"/>
      <dgm:spPr/>
    </dgm:pt>
    <dgm:pt modelId="{76442CD3-052D-4A8A-AAA2-CDDA204A1A3A}" type="pres">
      <dgm:prSet presAssocID="{06FE779B-AEC9-46ED-BAB0-627D7329D1BA}" presName="parentLin" presStyleCnt="0"/>
      <dgm:spPr/>
    </dgm:pt>
    <dgm:pt modelId="{569E6ADB-120B-48BD-A577-69037B68C4F0}" type="pres">
      <dgm:prSet presAssocID="{06FE779B-AEC9-46ED-BAB0-627D7329D1BA}" presName="parentLeftMargin" presStyleLbl="node1" presStyleIdx="1" presStyleCnt="4"/>
      <dgm:spPr/>
    </dgm:pt>
    <dgm:pt modelId="{7D773D67-56FF-4BD2-AFF4-4CEB8ED0AEDE}" type="pres">
      <dgm:prSet presAssocID="{06FE779B-AEC9-46ED-BAB0-627D7329D1BA}" presName="parentText" presStyleLbl="node1" presStyleIdx="2" presStyleCnt="4" custScaleX="123435" custLinFactNeighborX="-15732" custLinFactNeighborY="760">
        <dgm:presLayoutVars>
          <dgm:chMax val="0"/>
          <dgm:bulletEnabled val="1"/>
        </dgm:presLayoutVars>
      </dgm:prSet>
      <dgm:spPr/>
    </dgm:pt>
    <dgm:pt modelId="{D6C00845-38B7-41D4-8C3B-C1685B384C57}" type="pres">
      <dgm:prSet presAssocID="{06FE779B-AEC9-46ED-BAB0-627D7329D1BA}" presName="negativeSpace" presStyleCnt="0"/>
      <dgm:spPr/>
    </dgm:pt>
    <dgm:pt modelId="{6A425D10-9770-4EC7-A4C5-68E9B3F6316A}" type="pres">
      <dgm:prSet presAssocID="{06FE779B-AEC9-46ED-BAB0-627D7329D1BA}" presName="childText" presStyleLbl="conFgAcc1" presStyleIdx="2" presStyleCnt="4" custLinFactNeighborX="775" custLinFactNeighborY="1435">
        <dgm:presLayoutVars>
          <dgm:bulletEnabled val="1"/>
        </dgm:presLayoutVars>
      </dgm:prSet>
      <dgm:spPr/>
    </dgm:pt>
    <dgm:pt modelId="{775ACBE7-992F-46AE-961C-757C9269E694}" type="pres">
      <dgm:prSet presAssocID="{0C6CA352-CF06-427C-9744-F9ADEA6F146D}" presName="spaceBetweenRectangles" presStyleCnt="0"/>
      <dgm:spPr/>
    </dgm:pt>
    <dgm:pt modelId="{8AC0A799-ACA1-48F7-80E5-ED6976F4FC7E}" type="pres">
      <dgm:prSet presAssocID="{30BFF0BF-DE7C-4758-96A6-4BC6EE4494FC}" presName="parentLin" presStyleCnt="0"/>
      <dgm:spPr/>
    </dgm:pt>
    <dgm:pt modelId="{5B01D17A-3796-4642-98A1-A8AB9868A83A}" type="pres">
      <dgm:prSet presAssocID="{30BFF0BF-DE7C-4758-96A6-4BC6EE4494FC}" presName="parentLeftMargin" presStyleLbl="node1" presStyleIdx="2" presStyleCnt="4"/>
      <dgm:spPr/>
    </dgm:pt>
    <dgm:pt modelId="{6C9256AF-5A99-4A8F-A17D-4F6C4740E0F8}" type="pres">
      <dgm:prSet presAssocID="{30BFF0BF-DE7C-4758-96A6-4BC6EE4494FC}" presName="parentText" presStyleLbl="node1" presStyleIdx="3" presStyleCnt="4" custScaleX="121722" custScaleY="115845">
        <dgm:presLayoutVars>
          <dgm:chMax val="0"/>
          <dgm:bulletEnabled val="1"/>
        </dgm:presLayoutVars>
      </dgm:prSet>
      <dgm:spPr/>
    </dgm:pt>
    <dgm:pt modelId="{1DCC1837-7998-4747-A24B-5D8D43E157FA}" type="pres">
      <dgm:prSet presAssocID="{30BFF0BF-DE7C-4758-96A6-4BC6EE4494FC}" presName="negativeSpace" presStyleCnt="0"/>
      <dgm:spPr/>
    </dgm:pt>
    <dgm:pt modelId="{9CC625D4-B7EA-43E9-8659-F523FB091E6F}" type="pres">
      <dgm:prSet presAssocID="{30BFF0BF-DE7C-4758-96A6-4BC6EE4494FC}" presName="childText" presStyleLbl="conFgAcc1" presStyleIdx="3" presStyleCnt="4">
        <dgm:presLayoutVars>
          <dgm:bulletEnabled val="1"/>
        </dgm:presLayoutVars>
      </dgm:prSet>
      <dgm:spPr/>
    </dgm:pt>
  </dgm:ptLst>
  <dgm:cxnLst>
    <dgm:cxn modelId="{DB944010-84B1-4BD0-BF44-AE5132BB31F9}" srcId="{F140B0FA-0749-4EE6-9DEC-3CC5BDF076D8}" destId="{2B374E77-5119-43C8-8CE7-7CBB7CB89B57}" srcOrd="0" destOrd="0" parTransId="{8615A753-F0E1-4C5B-B14B-0DDC70D3FFC7}" sibTransId="{8437190B-7655-4798-BE1A-6C808CF022D3}"/>
    <dgm:cxn modelId="{C63D0F44-68AB-4738-B2FB-2F4195B3479C}" srcId="{F140B0FA-0749-4EE6-9DEC-3CC5BDF076D8}" destId="{06FE779B-AEC9-46ED-BAB0-627D7329D1BA}" srcOrd="2" destOrd="0" parTransId="{D49CE233-8593-43C9-AE84-F1ACE4BBCB21}" sibTransId="{0C6CA352-CF06-427C-9744-F9ADEA6F146D}"/>
    <dgm:cxn modelId="{D976F254-D98C-4944-83D5-18FC4004B6C5}" type="presOf" srcId="{4B06CEC4-F766-4CE4-8862-03BEC7C041FD}" destId="{22611E3D-C60D-4FD4-9E7E-7FA1736C01E0}" srcOrd="1" destOrd="0" presId="urn:microsoft.com/office/officeart/2005/8/layout/list1"/>
    <dgm:cxn modelId="{D0938E57-6E2E-4259-BE5A-EA1F9F3F34AA}" type="presOf" srcId="{4B06CEC4-F766-4CE4-8862-03BEC7C041FD}" destId="{1DEAFCFA-DE79-4767-AA55-1AA6F4FDAED3}" srcOrd="0" destOrd="0" presId="urn:microsoft.com/office/officeart/2005/8/layout/list1"/>
    <dgm:cxn modelId="{AA3C3967-8B9E-4961-99CF-36FC79A88CAA}" type="presOf" srcId="{06FE779B-AEC9-46ED-BAB0-627D7329D1BA}" destId="{569E6ADB-120B-48BD-A577-69037B68C4F0}" srcOrd="0" destOrd="0" presId="urn:microsoft.com/office/officeart/2005/8/layout/list1"/>
    <dgm:cxn modelId="{1CE1A871-3238-4534-8B19-DE2DCA058125}" type="presOf" srcId="{2B374E77-5119-43C8-8CE7-7CBB7CB89B57}" destId="{50E60835-F281-4DF1-8C83-2E586E576182}" srcOrd="1" destOrd="0" presId="urn:microsoft.com/office/officeart/2005/8/layout/list1"/>
    <dgm:cxn modelId="{BDB7E38C-1930-460E-A15A-655FB323B292}" type="presOf" srcId="{2B374E77-5119-43C8-8CE7-7CBB7CB89B57}" destId="{55AA3DAF-481C-418A-9483-8BE3A71BE19A}" srcOrd="0" destOrd="0" presId="urn:microsoft.com/office/officeart/2005/8/layout/list1"/>
    <dgm:cxn modelId="{12339D90-C5EE-4F53-BCAC-5AC3E61E022C}" type="presOf" srcId="{F140B0FA-0749-4EE6-9DEC-3CC5BDF076D8}" destId="{0A80DE54-5D94-432C-B614-669EEAE28E31}" srcOrd="0" destOrd="0" presId="urn:microsoft.com/office/officeart/2005/8/layout/list1"/>
    <dgm:cxn modelId="{87014093-0146-447B-8AD8-B8389FBE27F6}" type="presOf" srcId="{06FE779B-AEC9-46ED-BAB0-627D7329D1BA}" destId="{7D773D67-56FF-4BD2-AFF4-4CEB8ED0AEDE}" srcOrd="1" destOrd="0" presId="urn:microsoft.com/office/officeart/2005/8/layout/list1"/>
    <dgm:cxn modelId="{8EA3F8AB-92C2-4C28-8FBE-7D5964771B68}" srcId="{F140B0FA-0749-4EE6-9DEC-3CC5BDF076D8}" destId="{4B06CEC4-F766-4CE4-8862-03BEC7C041FD}" srcOrd="1" destOrd="0" parTransId="{1BA07611-D168-4099-8FD0-842FFADEC815}" sibTransId="{C6A5C768-AE7B-4A9D-A7AC-13F072FCBB5E}"/>
    <dgm:cxn modelId="{69D26CB8-C8E3-421D-A8B4-2ABC3F0E2BC9}" type="presOf" srcId="{30BFF0BF-DE7C-4758-96A6-4BC6EE4494FC}" destId="{6C9256AF-5A99-4A8F-A17D-4F6C4740E0F8}" srcOrd="1" destOrd="0" presId="urn:microsoft.com/office/officeart/2005/8/layout/list1"/>
    <dgm:cxn modelId="{0B11A7D8-A2DD-4A21-A7B1-89F3E47C30F8}" type="presOf" srcId="{30BFF0BF-DE7C-4758-96A6-4BC6EE4494FC}" destId="{5B01D17A-3796-4642-98A1-A8AB9868A83A}" srcOrd="0" destOrd="0" presId="urn:microsoft.com/office/officeart/2005/8/layout/list1"/>
    <dgm:cxn modelId="{0F5DB9D8-3F9C-4771-A57E-988FD8F338CF}" srcId="{F140B0FA-0749-4EE6-9DEC-3CC5BDF076D8}" destId="{30BFF0BF-DE7C-4758-96A6-4BC6EE4494FC}" srcOrd="3" destOrd="0" parTransId="{5F941DF2-E8EE-41D1-A2D1-418053B8E04B}" sibTransId="{A077C631-B163-4AB4-AEE2-00660387AE5C}"/>
    <dgm:cxn modelId="{D7460274-530F-498C-85B7-E6EF5D42AC64}" type="presParOf" srcId="{0A80DE54-5D94-432C-B614-669EEAE28E31}" destId="{55E7ADB9-2F5A-46A4-860E-6111AA18F68A}" srcOrd="0" destOrd="0" presId="urn:microsoft.com/office/officeart/2005/8/layout/list1"/>
    <dgm:cxn modelId="{72A564A5-B492-47E7-BCC7-62FA2EC53B7F}" type="presParOf" srcId="{55E7ADB9-2F5A-46A4-860E-6111AA18F68A}" destId="{55AA3DAF-481C-418A-9483-8BE3A71BE19A}" srcOrd="0" destOrd="0" presId="urn:microsoft.com/office/officeart/2005/8/layout/list1"/>
    <dgm:cxn modelId="{FEFA40FB-23D2-4D5F-993E-A24284149014}" type="presParOf" srcId="{55E7ADB9-2F5A-46A4-860E-6111AA18F68A}" destId="{50E60835-F281-4DF1-8C83-2E586E576182}" srcOrd="1" destOrd="0" presId="urn:microsoft.com/office/officeart/2005/8/layout/list1"/>
    <dgm:cxn modelId="{03AF4BDD-5595-44EA-9012-436BB7E87CBF}" type="presParOf" srcId="{0A80DE54-5D94-432C-B614-669EEAE28E31}" destId="{D87A24FD-7508-4581-8234-259F1856B65F}" srcOrd="1" destOrd="0" presId="urn:microsoft.com/office/officeart/2005/8/layout/list1"/>
    <dgm:cxn modelId="{1BADDC05-21BB-4885-BD45-0FE0590DE4E5}" type="presParOf" srcId="{0A80DE54-5D94-432C-B614-669EEAE28E31}" destId="{24C1DF0C-A5C7-42F3-87AF-60821D2BA23B}" srcOrd="2" destOrd="0" presId="urn:microsoft.com/office/officeart/2005/8/layout/list1"/>
    <dgm:cxn modelId="{DC8CACA7-6331-4ED9-A735-43BDB2D457C5}" type="presParOf" srcId="{0A80DE54-5D94-432C-B614-669EEAE28E31}" destId="{A5613B01-6A44-418E-995A-404F0E7403E8}" srcOrd="3" destOrd="0" presId="urn:microsoft.com/office/officeart/2005/8/layout/list1"/>
    <dgm:cxn modelId="{F399C5AA-C0FB-4A30-8E9B-7D354B2F1720}" type="presParOf" srcId="{0A80DE54-5D94-432C-B614-669EEAE28E31}" destId="{2AD6641F-550F-4543-A4F7-CBFC5548070B}" srcOrd="4" destOrd="0" presId="urn:microsoft.com/office/officeart/2005/8/layout/list1"/>
    <dgm:cxn modelId="{89A8CBD1-7A87-4A89-B88D-0C43DBCE52F9}" type="presParOf" srcId="{2AD6641F-550F-4543-A4F7-CBFC5548070B}" destId="{1DEAFCFA-DE79-4767-AA55-1AA6F4FDAED3}" srcOrd="0" destOrd="0" presId="urn:microsoft.com/office/officeart/2005/8/layout/list1"/>
    <dgm:cxn modelId="{354E18E4-70CD-4FF0-8CEC-99EDFE363E83}" type="presParOf" srcId="{2AD6641F-550F-4543-A4F7-CBFC5548070B}" destId="{22611E3D-C60D-4FD4-9E7E-7FA1736C01E0}" srcOrd="1" destOrd="0" presId="urn:microsoft.com/office/officeart/2005/8/layout/list1"/>
    <dgm:cxn modelId="{FBC30E43-DBCC-4417-9A9B-FF76C0B0D2E5}" type="presParOf" srcId="{0A80DE54-5D94-432C-B614-669EEAE28E31}" destId="{C0E38DBA-E637-42F2-BC41-F7B32A1EB2DD}" srcOrd="5" destOrd="0" presId="urn:microsoft.com/office/officeart/2005/8/layout/list1"/>
    <dgm:cxn modelId="{B2C30677-EFCF-4AFB-B393-AACB443371B7}" type="presParOf" srcId="{0A80DE54-5D94-432C-B614-669EEAE28E31}" destId="{9E5A826F-8C3F-46FD-91A5-175A18CB2C9B}" srcOrd="6" destOrd="0" presId="urn:microsoft.com/office/officeart/2005/8/layout/list1"/>
    <dgm:cxn modelId="{0EF70045-6E3B-4DF0-8AFB-6F90909C38CE}" type="presParOf" srcId="{0A80DE54-5D94-432C-B614-669EEAE28E31}" destId="{FE9A0148-F9D1-48C6-B6FB-CA61B8E90A1A}" srcOrd="7" destOrd="0" presId="urn:microsoft.com/office/officeart/2005/8/layout/list1"/>
    <dgm:cxn modelId="{7AFDB189-0A07-4EFF-B33D-2C369DC73AE3}" type="presParOf" srcId="{0A80DE54-5D94-432C-B614-669EEAE28E31}" destId="{76442CD3-052D-4A8A-AAA2-CDDA204A1A3A}" srcOrd="8" destOrd="0" presId="urn:microsoft.com/office/officeart/2005/8/layout/list1"/>
    <dgm:cxn modelId="{13435077-26C4-47EB-8D35-61D7EEF98D74}" type="presParOf" srcId="{76442CD3-052D-4A8A-AAA2-CDDA204A1A3A}" destId="{569E6ADB-120B-48BD-A577-69037B68C4F0}" srcOrd="0" destOrd="0" presId="urn:microsoft.com/office/officeart/2005/8/layout/list1"/>
    <dgm:cxn modelId="{AE5488E8-F64B-4682-B315-D32994EA119E}" type="presParOf" srcId="{76442CD3-052D-4A8A-AAA2-CDDA204A1A3A}" destId="{7D773D67-56FF-4BD2-AFF4-4CEB8ED0AEDE}" srcOrd="1" destOrd="0" presId="urn:microsoft.com/office/officeart/2005/8/layout/list1"/>
    <dgm:cxn modelId="{4BDE0A37-DFC8-433E-99DA-8E70444DB982}" type="presParOf" srcId="{0A80DE54-5D94-432C-B614-669EEAE28E31}" destId="{D6C00845-38B7-41D4-8C3B-C1685B384C57}" srcOrd="9" destOrd="0" presId="urn:microsoft.com/office/officeart/2005/8/layout/list1"/>
    <dgm:cxn modelId="{9816A1A1-B954-4080-BF70-2291AD565548}" type="presParOf" srcId="{0A80DE54-5D94-432C-B614-669EEAE28E31}" destId="{6A425D10-9770-4EC7-A4C5-68E9B3F6316A}" srcOrd="10" destOrd="0" presId="urn:microsoft.com/office/officeart/2005/8/layout/list1"/>
    <dgm:cxn modelId="{5877C21F-46D6-48D8-A0CA-8C1A93A8ED23}" type="presParOf" srcId="{0A80DE54-5D94-432C-B614-669EEAE28E31}" destId="{775ACBE7-992F-46AE-961C-757C9269E694}" srcOrd="11" destOrd="0" presId="urn:microsoft.com/office/officeart/2005/8/layout/list1"/>
    <dgm:cxn modelId="{07B47C57-F412-448F-B641-EA79E0B8E56F}" type="presParOf" srcId="{0A80DE54-5D94-432C-B614-669EEAE28E31}" destId="{8AC0A799-ACA1-48F7-80E5-ED6976F4FC7E}" srcOrd="12" destOrd="0" presId="urn:microsoft.com/office/officeart/2005/8/layout/list1"/>
    <dgm:cxn modelId="{21A87925-CF84-4F65-9EBF-43339E9310CC}" type="presParOf" srcId="{8AC0A799-ACA1-48F7-80E5-ED6976F4FC7E}" destId="{5B01D17A-3796-4642-98A1-A8AB9868A83A}" srcOrd="0" destOrd="0" presId="urn:microsoft.com/office/officeart/2005/8/layout/list1"/>
    <dgm:cxn modelId="{3E848E46-1C91-4103-9CB7-B396AC8DEE32}" type="presParOf" srcId="{8AC0A799-ACA1-48F7-80E5-ED6976F4FC7E}" destId="{6C9256AF-5A99-4A8F-A17D-4F6C4740E0F8}" srcOrd="1" destOrd="0" presId="urn:microsoft.com/office/officeart/2005/8/layout/list1"/>
    <dgm:cxn modelId="{E4CBC1C0-F1F1-42F5-86DD-10A9D395A09C}" type="presParOf" srcId="{0A80DE54-5D94-432C-B614-669EEAE28E31}" destId="{1DCC1837-7998-4747-A24B-5D8D43E157FA}" srcOrd="13" destOrd="0" presId="urn:microsoft.com/office/officeart/2005/8/layout/list1"/>
    <dgm:cxn modelId="{23B3DD7D-2241-4A1E-B5CE-BF2ACE45D441}" type="presParOf" srcId="{0A80DE54-5D94-432C-B614-669EEAE28E31}" destId="{9CC625D4-B7EA-43E9-8659-F523FB091E6F}"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23481-5D9E-49D1-B265-FE1330CB0B05}">
      <dsp:nvSpPr>
        <dsp:cNvPr id="0" name=""/>
        <dsp:cNvSpPr/>
      </dsp:nvSpPr>
      <dsp:spPr>
        <a:xfrm>
          <a:off x="0" y="0"/>
          <a:ext cx="7334250" cy="1344168"/>
        </a:xfrm>
        <a:prstGeom prst="roundRect">
          <a:avLst>
            <a:gd name="adj" fmla="val 10000"/>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00000"/>
            </a:lnSpc>
            <a:spcBef>
              <a:spcPct val="0"/>
            </a:spcBef>
            <a:spcAft>
              <a:spcPct val="35000"/>
            </a:spcAft>
            <a:buNone/>
          </a:pPr>
          <a:endParaRPr lang="en-US" sz="2200" kern="1200" dirty="0">
            <a:solidFill>
              <a:schemeClr val="tx1"/>
            </a:solidFill>
            <a:latin typeface="Times New Roman" panose="02020603050405020304" pitchFamily="18" charset="0"/>
            <a:ea typeface="Inter" panose="020B0604020202020204" charset="0"/>
            <a:cs typeface="Times New Roman" panose="02020603050405020304" pitchFamily="18" charset="0"/>
          </a:endParaRPr>
        </a:p>
        <a:p>
          <a:pPr marL="0" lvl="0" indent="0" algn="just" defTabSz="977900">
            <a:lnSpc>
              <a:spcPct val="100000"/>
            </a:lnSpc>
            <a:spcBef>
              <a:spcPct val="0"/>
            </a:spcBef>
            <a:spcAft>
              <a:spcPct val="35000"/>
            </a:spcAft>
            <a:buNone/>
          </a:pPr>
          <a:endParaRPr lang="en-US" sz="2200" kern="1200" dirty="0">
            <a:solidFill>
              <a:schemeClr val="tx1"/>
            </a:solidFill>
            <a:latin typeface="Times New Roman" panose="02020603050405020304" pitchFamily="18" charset="0"/>
            <a:ea typeface="Inter" panose="020B0604020202020204" charset="0"/>
            <a:cs typeface="Times New Roman" panose="02020603050405020304" pitchFamily="18" charset="0"/>
          </a:endParaRPr>
        </a:p>
        <a:p>
          <a:pPr marL="0" lvl="0" indent="0" algn="just" defTabSz="977900">
            <a:lnSpc>
              <a:spcPct val="100000"/>
            </a:lnSpc>
            <a:spcBef>
              <a:spcPct val="0"/>
            </a:spcBef>
            <a:spcAft>
              <a:spcPct val="35000"/>
            </a:spcAft>
            <a:buNone/>
          </a:pPr>
          <a:r>
            <a:rPr lang="en-US" sz="2200" kern="1200" dirty="0">
              <a:solidFill>
                <a:schemeClr val="tx1"/>
              </a:solidFill>
              <a:latin typeface="Times New Roman" panose="02020603050405020304" pitchFamily="18" charset="0"/>
              <a:ea typeface="Inter" panose="020B0604020202020204" charset="0"/>
              <a:cs typeface="Times New Roman" panose="02020603050405020304" pitchFamily="18" charset="0"/>
            </a:rPr>
            <a:t>There is high demand for cultural and experience-oriented MICE events with authentic storytelling and heritage immersion.
</a:t>
          </a:r>
          <a:endParaRPr lang="en-GB" sz="2200" kern="1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sp:txBody>
      <dsp:txXfrm>
        <a:off x="39369" y="39369"/>
        <a:ext cx="5726520" cy="1265430"/>
      </dsp:txXfrm>
    </dsp:sp>
    <dsp:sp modelId="{9CD40BEB-4819-4111-A6AB-7AEDFD2169CD}">
      <dsp:nvSpPr>
        <dsp:cNvPr id="0" name=""/>
        <dsp:cNvSpPr/>
      </dsp:nvSpPr>
      <dsp:spPr>
        <a:xfrm>
          <a:off x="547687" y="1530857"/>
          <a:ext cx="7334250" cy="1344168"/>
        </a:xfrm>
        <a:prstGeom prst="roundRect">
          <a:avLst>
            <a:gd name="adj" fmla="val 10000"/>
          </a:avLst>
        </a:prstGeom>
        <a:solidFill>
          <a:schemeClr val="accent3">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00000"/>
            </a:lnSpc>
            <a:spcBef>
              <a:spcPct val="0"/>
            </a:spcBef>
            <a:spcAft>
              <a:spcPct val="35000"/>
            </a:spcAft>
            <a:buNone/>
          </a:pPr>
          <a:r>
            <a:rPr lang="en-US" sz="2200" kern="1200" dirty="0">
              <a:solidFill>
                <a:schemeClr val="tx1"/>
              </a:solidFill>
              <a:effectLst/>
              <a:latin typeface="Times New Roman" panose="02020603050405020304" pitchFamily="18" charset="0"/>
              <a:ea typeface="+mn-ea"/>
              <a:cs typeface="Times New Roman" panose="02020603050405020304" pitchFamily="18" charset="0"/>
            </a:rPr>
            <a:t>Authentic storytelling, local heritage and immersive business events are identified in the post-pandemic tourism landscape </a:t>
          </a:r>
          <a:r>
            <a:rPr lang="en-US" sz="2200" kern="1200" dirty="0">
              <a:solidFill>
                <a:schemeClr val="tx1"/>
              </a:solidFill>
              <a:latin typeface="Times New Roman" panose="02020603050405020304" pitchFamily="18" charset="0"/>
              <a:ea typeface="Inter" panose="020B0604020202020204" charset="0"/>
              <a:cs typeface="Times New Roman" panose="02020603050405020304" pitchFamily="18" charset="0"/>
            </a:rPr>
            <a:t>(</a:t>
          </a:r>
          <a:r>
            <a:rPr lang="en-US" sz="2200" kern="1200" dirty="0" err="1">
              <a:solidFill>
                <a:schemeClr val="tx1"/>
              </a:solidFill>
              <a:latin typeface="Times New Roman" panose="02020603050405020304" pitchFamily="18" charset="0"/>
              <a:ea typeface="Inter" panose="020B0604020202020204" charset="0"/>
              <a:cs typeface="Times New Roman" panose="02020603050405020304" pitchFamily="18" charset="0"/>
            </a:rPr>
            <a:t>Christou</a:t>
          </a:r>
          <a:r>
            <a:rPr lang="en-US" sz="2200" kern="1200" dirty="0">
              <a:solidFill>
                <a:schemeClr val="tx1"/>
              </a:solidFill>
              <a:latin typeface="Times New Roman" panose="02020603050405020304" pitchFamily="18" charset="0"/>
              <a:ea typeface="Inter" panose="020B0604020202020204" charset="0"/>
              <a:cs typeface="Times New Roman" panose="02020603050405020304" pitchFamily="18" charset="0"/>
            </a:rPr>
            <a:t> et al., 2025).</a:t>
          </a:r>
          <a:endParaRPr lang="en-GB" sz="2200" kern="1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sp:txBody>
      <dsp:txXfrm>
        <a:off x="587056" y="1570226"/>
        <a:ext cx="5834115" cy="1265430"/>
      </dsp:txXfrm>
    </dsp:sp>
    <dsp:sp modelId="{5943F082-EFF7-4820-92BD-4C5D1B2AE6AD}">
      <dsp:nvSpPr>
        <dsp:cNvPr id="0" name=""/>
        <dsp:cNvSpPr/>
      </dsp:nvSpPr>
      <dsp:spPr>
        <a:xfrm>
          <a:off x="1095374" y="3061716"/>
          <a:ext cx="7334250" cy="1344168"/>
        </a:xfrm>
        <a:prstGeom prst="roundRect">
          <a:avLst>
            <a:gd name="adj" fmla="val 10000"/>
          </a:avLst>
        </a:prstGeom>
        <a:solidFill>
          <a:schemeClr val="accent3">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00000"/>
            </a:lnSpc>
            <a:spcBef>
              <a:spcPct val="0"/>
            </a:spcBef>
            <a:spcAft>
              <a:spcPct val="35000"/>
            </a:spcAft>
            <a:buNone/>
          </a:pPr>
          <a:r>
            <a:rPr lang="en-US" sz="2200" kern="1200" dirty="0">
              <a:solidFill>
                <a:schemeClr val="tx1"/>
              </a:solidFill>
              <a:latin typeface="Times New Roman" panose="02020603050405020304" pitchFamily="18" charset="0"/>
              <a:ea typeface="Inter" panose="020B0604020202020204" charset="0"/>
              <a:cs typeface="Times New Roman" panose="02020603050405020304" pitchFamily="18" charset="0"/>
            </a:rPr>
            <a:t>Post-pandemic trend towards bleisure travel, combining professional networking with leisure.</a:t>
          </a:r>
          <a:endParaRPr lang="en-GB" sz="2200" kern="1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sp:txBody>
      <dsp:txXfrm>
        <a:off x="1134743" y="3101085"/>
        <a:ext cx="5834115" cy="1265429"/>
      </dsp:txXfrm>
    </dsp:sp>
    <dsp:sp modelId="{D79D5809-E067-4EBF-8EED-0C56B13EAD95}">
      <dsp:nvSpPr>
        <dsp:cNvPr id="0" name=""/>
        <dsp:cNvSpPr/>
      </dsp:nvSpPr>
      <dsp:spPr>
        <a:xfrm>
          <a:off x="1643062" y="4592574"/>
          <a:ext cx="7334250" cy="1344168"/>
        </a:xfrm>
        <a:prstGeom prst="roundRect">
          <a:avLst>
            <a:gd name="adj" fmla="val 10000"/>
          </a:avLst>
        </a:prstGeom>
        <a:solidFill>
          <a:schemeClr val="accent3">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00000"/>
            </a:lnSpc>
            <a:spcBef>
              <a:spcPct val="0"/>
            </a:spcBef>
            <a:spcAft>
              <a:spcPct val="35000"/>
            </a:spcAft>
            <a:buNone/>
          </a:pPr>
          <a:r>
            <a:rPr lang="en-US" sz="2200" b="0" kern="1200">
              <a:solidFill>
                <a:schemeClr val="tx1"/>
              </a:solidFill>
              <a:latin typeface="Times New Roman" panose="02020603050405020304" pitchFamily="18" charset="0"/>
              <a:ea typeface="Inter" panose="020B0604020202020204" charset="0"/>
              <a:cs typeface="Times New Roman" panose="02020603050405020304" pitchFamily="18" charset="0"/>
            </a:rPr>
            <a:t>There is rising interest in sustainable tourism and regional authenticity, aligning with Wales’ folklore, language, (</a:t>
          </a:r>
          <a:r>
            <a:rPr lang="en-GB" sz="2200" kern="1200">
              <a:solidFill>
                <a:schemeClr val="tx1"/>
              </a:solidFill>
              <a:latin typeface="Times New Roman" panose="02020603050405020304" pitchFamily="18" charset="0"/>
              <a:ea typeface="Inter" panose="020B0604020202020204" charset="0"/>
              <a:cs typeface="Times New Roman" panose="02020603050405020304" pitchFamily="18" charset="0"/>
            </a:rPr>
            <a:t>Litvinova-Kulikova et al., 2023</a:t>
          </a:r>
          <a:r>
            <a:rPr lang="en-US" sz="2200" b="0" kern="1200">
              <a:solidFill>
                <a:schemeClr val="tx1"/>
              </a:solidFill>
              <a:latin typeface="Times New Roman" panose="02020603050405020304" pitchFamily="18" charset="0"/>
              <a:ea typeface="Inter" panose="020B0604020202020204" charset="0"/>
              <a:cs typeface="Times New Roman" panose="02020603050405020304" pitchFamily="18" charset="0"/>
            </a:rPr>
            <a:t>).</a:t>
          </a:r>
          <a:endParaRPr lang="en-GB" sz="2200" kern="1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sp:txBody>
      <dsp:txXfrm>
        <a:off x="1682431" y="4631943"/>
        <a:ext cx="5834115" cy="1265430"/>
      </dsp:txXfrm>
    </dsp:sp>
    <dsp:sp modelId="{8E39C326-73EB-4427-85F7-0DB85988CB53}">
      <dsp:nvSpPr>
        <dsp:cNvPr id="0" name=""/>
        <dsp:cNvSpPr/>
      </dsp:nvSpPr>
      <dsp:spPr>
        <a:xfrm>
          <a:off x="2190749" y="6123432"/>
          <a:ext cx="7334250" cy="1344168"/>
        </a:xfrm>
        <a:prstGeom prst="roundRect">
          <a:avLst>
            <a:gd name="adj" fmla="val 10000"/>
          </a:avLst>
        </a:prstGeom>
        <a:solidFill>
          <a:schemeClr val="accent3">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00000"/>
            </a:lnSpc>
            <a:spcBef>
              <a:spcPct val="0"/>
            </a:spcBef>
            <a:spcAft>
              <a:spcPct val="35000"/>
            </a:spcAft>
            <a:buNone/>
          </a:pPr>
          <a:r>
            <a:rPr lang="en-US" sz="2200" kern="1200" dirty="0">
              <a:solidFill>
                <a:schemeClr val="tx1"/>
              </a:solidFill>
              <a:latin typeface="Times New Roman" panose="02020603050405020304" pitchFamily="18" charset="0"/>
              <a:ea typeface="Inter" panose="020B0604020202020204" charset="0"/>
              <a:cs typeface="Times New Roman" panose="02020603050405020304" pitchFamily="18" charset="0"/>
            </a:rPr>
            <a:t>The expanding European MICE market offers strong potential for delegate attendance and international partnerships.</a:t>
          </a:r>
          <a:endParaRPr lang="en-GB" sz="2200" kern="1200" dirty="0">
            <a:solidFill>
              <a:schemeClr val="tx1"/>
            </a:solidFill>
            <a:latin typeface="Times New Roman" panose="02020603050405020304" pitchFamily="18" charset="0"/>
            <a:ea typeface="Inter" panose="020B0604020202020204" charset="0"/>
            <a:cs typeface="Times New Roman" panose="02020603050405020304" pitchFamily="18" charset="0"/>
          </a:endParaRPr>
        </a:p>
      </dsp:txBody>
      <dsp:txXfrm>
        <a:off x="2230118" y="6162801"/>
        <a:ext cx="5834115" cy="1265429"/>
      </dsp:txXfrm>
    </dsp:sp>
    <dsp:sp modelId="{1C9B8101-2EB7-4600-A20A-CE0A9A8CDDF5}">
      <dsp:nvSpPr>
        <dsp:cNvPr id="0" name=""/>
        <dsp:cNvSpPr/>
      </dsp:nvSpPr>
      <dsp:spPr>
        <a:xfrm>
          <a:off x="6460540" y="981989"/>
          <a:ext cx="873709" cy="873709"/>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100000"/>
            </a:lnSpc>
            <a:spcBef>
              <a:spcPct val="0"/>
            </a:spcBef>
            <a:spcAft>
              <a:spcPct val="35000"/>
            </a:spcAft>
            <a:buNone/>
          </a:pPr>
          <a:endParaRPr lang="en-GB" sz="2400" kern="1200">
            <a:solidFill>
              <a:schemeClr val="tx1"/>
            </a:solidFill>
            <a:latin typeface="Inter" panose="020B0604020202020204" charset="0"/>
            <a:ea typeface="Inter" panose="020B0604020202020204" charset="0"/>
            <a:cs typeface="Times New Roman" panose="02020603050405020304" pitchFamily="18" charset="0"/>
          </a:endParaRPr>
        </a:p>
      </dsp:txBody>
      <dsp:txXfrm>
        <a:off x="6657125" y="981989"/>
        <a:ext cx="480539" cy="657466"/>
      </dsp:txXfrm>
    </dsp:sp>
    <dsp:sp modelId="{AF08323E-DD35-4150-9318-91D62953C93C}">
      <dsp:nvSpPr>
        <dsp:cNvPr id="0" name=""/>
        <dsp:cNvSpPr/>
      </dsp:nvSpPr>
      <dsp:spPr>
        <a:xfrm>
          <a:off x="7008228" y="2512847"/>
          <a:ext cx="873709" cy="873709"/>
        </a:xfrm>
        <a:prstGeom prst="downArrow">
          <a:avLst>
            <a:gd name="adj1" fmla="val 55000"/>
            <a:gd name="adj2" fmla="val 45000"/>
          </a:avLst>
        </a:prstGeom>
        <a:solidFill>
          <a:schemeClr val="accent3">
            <a:alpha val="90000"/>
            <a:tint val="40000"/>
            <a:hueOff val="0"/>
            <a:satOff val="0"/>
            <a:lumOff val="0"/>
            <a:alphaOff val="-13333"/>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100000"/>
            </a:lnSpc>
            <a:spcBef>
              <a:spcPct val="0"/>
            </a:spcBef>
            <a:spcAft>
              <a:spcPct val="35000"/>
            </a:spcAft>
            <a:buNone/>
          </a:pPr>
          <a:endParaRPr lang="en-GB" sz="2400" kern="1200">
            <a:solidFill>
              <a:schemeClr val="tx1"/>
            </a:solidFill>
            <a:latin typeface="Inter" panose="020B0604020202020204" charset="0"/>
            <a:ea typeface="Inter" panose="020B0604020202020204" charset="0"/>
            <a:cs typeface="Times New Roman" panose="02020603050405020304" pitchFamily="18" charset="0"/>
          </a:endParaRPr>
        </a:p>
      </dsp:txBody>
      <dsp:txXfrm>
        <a:off x="7204813" y="2512847"/>
        <a:ext cx="480539" cy="657466"/>
      </dsp:txXfrm>
    </dsp:sp>
    <dsp:sp modelId="{BDE44F4A-4F31-48F5-953A-9046ACE7A6D6}">
      <dsp:nvSpPr>
        <dsp:cNvPr id="0" name=""/>
        <dsp:cNvSpPr/>
      </dsp:nvSpPr>
      <dsp:spPr>
        <a:xfrm>
          <a:off x="7555915" y="4021302"/>
          <a:ext cx="873709" cy="873709"/>
        </a:xfrm>
        <a:prstGeom prst="downArrow">
          <a:avLst>
            <a:gd name="adj1" fmla="val 55000"/>
            <a:gd name="adj2" fmla="val 45000"/>
          </a:avLst>
        </a:prstGeom>
        <a:solidFill>
          <a:schemeClr val="accent3">
            <a:alpha val="90000"/>
            <a:tint val="40000"/>
            <a:hueOff val="0"/>
            <a:satOff val="0"/>
            <a:lumOff val="0"/>
            <a:alphaOff val="-26667"/>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752500" y="4021302"/>
        <a:ext cx="480539" cy="657466"/>
      </dsp:txXfrm>
    </dsp:sp>
    <dsp:sp modelId="{E2A1B86E-0955-4272-90CC-F99C9076769D}">
      <dsp:nvSpPr>
        <dsp:cNvPr id="0" name=""/>
        <dsp:cNvSpPr/>
      </dsp:nvSpPr>
      <dsp:spPr>
        <a:xfrm>
          <a:off x="8103603" y="5567095"/>
          <a:ext cx="873709" cy="873709"/>
        </a:xfrm>
        <a:prstGeom prst="downArrow">
          <a:avLst>
            <a:gd name="adj1" fmla="val 55000"/>
            <a:gd name="adj2" fmla="val 45000"/>
          </a:avLst>
        </a:prstGeom>
        <a:solidFill>
          <a:schemeClr val="accent3">
            <a:alpha val="90000"/>
            <a:tint val="40000"/>
            <a:hueOff val="0"/>
            <a:satOff val="0"/>
            <a:lumOff val="0"/>
            <a:alphaOff val="-4000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100000"/>
            </a:lnSpc>
            <a:spcBef>
              <a:spcPct val="0"/>
            </a:spcBef>
            <a:spcAft>
              <a:spcPct val="35000"/>
            </a:spcAft>
            <a:buNone/>
          </a:pPr>
          <a:endParaRPr lang="en-GB" sz="2400" kern="1200">
            <a:solidFill>
              <a:schemeClr val="tx1"/>
            </a:solidFill>
            <a:latin typeface="Inter" panose="020B0604020202020204" charset="0"/>
            <a:ea typeface="Inter" panose="020B0604020202020204" charset="0"/>
          </a:endParaRPr>
        </a:p>
      </dsp:txBody>
      <dsp:txXfrm>
        <a:off x="8300188" y="5567095"/>
        <a:ext cx="480539" cy="6574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08FB8-8FB3-4522-9EB5-1FE8D83B42D7}">
      <dsp:nvSpPr>
        <dsp:cNvPr id="0" name=""/>
        <dsp:cNvSpPr/>
      </dsp:nvSpPr>
      <dsp:spPr>
        <a:xfrm>
          <a:off x="3341877" y="76531"/>
          <a:ext cx="7478793" cy="1770533"/>
        </a:xfrm>
        <a:prstGeom prst="rightArrow">
          <a:avLst>
            <a:gd name="adj1" fmla="val 75000"/>
            <a:gd name="adj2" fmla="val 50000"/>
          </a:avLst>
        </a:prstGeom>
        <a:solidFill>
          <a:schemeClr val="accent2">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latin typeface="Inter" panose="020B0604020202020204" charset="0"/>
              <a:ea typeface="Inter" panose="020B0604020202020204" charset="0"/>
              <a:cs typeface="Times New Roman" panose="02020603050405020304" pitchFamily="18" charset="0"/>
            </a:rPr>
            <a:t>Unique blend of Welsh legends, culture, and modern hospitality.
Strong backing from Visit Wales and tourism partnerships (</a:t>
          </a:r>
          <a:r>
            <a:rPr lang="en-US" sz="2000" kern="1200" dirty="0">
              <a:latin typeface="Inter" panose="020B0604020202020204" charset="0"/>
              <a:ea typeface="Inter" panose="020B0604020202020204" charset="0"/>
            </a:rPr>
            <a:t>Hunter and </a:t>
          </a:r>
          <a:r>
            <a:rPr lang="en-US" sz="2000" kern="1200" dirty="0" err="1">
              <a:latin typeface="Inter" panose="020B0604020202020204" charset="0"/>
              <a:ea typeface="Inter" panose="020B0604020202020204" charset="0"/>
            </a:rPr>
            <a:t>Ironside</a:t>
          </a:r>
          <a:r>
            <a:rPr lang="en-US" sz="2000" kern="1200" dirty="0">
              <a:latin typeface="Inter" panose="020B0604020202020204" charset="0"/>
              <a:ea typeface="Inter" panose="020B0604020202020204" charset="0"/>
            </a:rPr>
            <a:t>, 2023</a:t>
          </a:r>
          <a:r>
            <a:rPr lang="en-US" sz="2000" kern="1200" dirty="0">
              <a:latin typeface="Inter" panose="020B0604020202020204" charset="0"/>
              <a:ea typeface="Inter" panose="020B0604020202020204" charset="0"/>
              <a:cs typeface="Times New Roman" panose="02020603050405020304" pitchFamily="18" charset="0"/>
            </a:rPr>
            <a:t>).</a:t>
          </a:r>
          <a:endParaRPr lang="en-GB" sz="2000" kern="1200" dirty="0">
            <a:latin typeface="Inter" panose="020B0604020202020204" charset="0"/>
            <a:ea typeface="Inter" panose="020B0604020202020204" charset="0"/>
            <a:cs typeface="Times New Roman" panose="02020603050405020304" pitchFamily="18" charset="0"/>
          </a:endParaRPr>
        </a:p>
      </dsp:txBody>
      <dsp:txXfrm>
        <a:off x="3341877" y="297848"/>
        <a:ext cx="6814843" cy="1327899"/>
      </dsp:txXfrm>
    </dsp:sp>
    <dsp:sp modelId="{D4BF664B-8461-49B9-9802-E1D583C012C9}">
      <dsp:nvSpPr>
        <dsp:cNvPr id="0" name=""/>
        <dsp:cNvSpPr/>
      </dsp:nvSpPr>
      <dsp:spPr>
        <a:xfrm>
          <a:off x="128093" y="76531"/>
          <a:ext cx="3030919" cy="1770533"/>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Inter" panose="020B0604020202020204" charset="0"/>
              <a:ea typeface="Inter" panose="020B0604020202020204" charset="0"/>
              <a:cs typeface="Times New Roman" panose="02020603050405020304" pitchFamily="18" charset="0"/>
            </a:rPr>
            <a:t>Strengths</a:t>
          </a:r>
        </a:p>
      </dsp:txBody>
      <dsp:txXfrm>
        <a:off x="214523" y="162961"/>
        <a:ext cx="2858059" cy="1597673"/>
      </dsp:txXfrm>
    </dsp:sp>
    <dsp:sp modelId="{CCF887CA-147E-4A25-A80B-C232B6BCB7C1}">
      <dsp:nvSpPr>
        <dsp:cNvPr id="0" name=""/>
        <dsp:cNvSpPr/>
      </dsp:nvSpPr>
      <dsp:spPr>
        <a:xfrm>
          <a:off x="3524824" y="1962114"/>
          <a:ext cx="7398669" cy="1999162"/>
        </a:xfrm>
        <a:prstGeom prst="rightArrow">
          <a:avLst>
            <a:gd name="adj1" fmla="val 75000"/>
            <a:gd name="adj2" fmla="val 50000"/>
          </a:avLst>
        </a:prstGeom>
        <a:solidFill>
          <a:schemeClr val="accent2">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latin typeface="Inter" panose="020B0604020202020204" charset="0"/>
              <a:ea typeface="Inter" panose="020B0604020202020204" charset="0"/>
              <a:cs typeface="Times New Roman" panose="02020603050405020304" pitchFamily="18" charset="0"/>
            </a:rPr>
            <a:t>Limited global recognition compared to Ireland and Scotland.
 Weather risks may affect outdoor cultural showcases (</a:t>
          </a:r>
          <a:r>
            <a:rPr lang="en-GB" sz="2000" kern="1200" dirty="0">
              <a:latin typeface="Inter" panose="020B0604020202020204" charset="0"/>
              <a:ea typeface="Inter" panose="020B0604020202020204" charset="0"/>
            </a:rPr>
            <a:t>George, 2021</a:t>
          </a:r>
          <a:r>
            <a:rPr lang="en-US" sz="2000" kern="1200" dirty="0">
              <a:latin typeface="Inter" panose="020B0604020202020204" charset="0"/>
              <a:ea typeface="Inter" panose="020B0604020202020204" charset="0"/>
              <a:cs typeface="Times New Roman" panose="02020603050405020304" pitchFamily="18" charset="0"/>
            </a:rPr>
            <a:t>).</a:t>
          </a:r>
          <a:endParaRPr lang="en-GB" sz="2000" kern="1200" dirty="0">
            <a:latin typeface="Inter" panose="020B0604020202020204" charset="0"/>
            <a:ea typeface="Inter" panose="020B0604020202020204" charset="0"/>
            <a:cs typeface="Times New Roman" panose="02020603050405020304" pitchFamily="18" charset="0"/>
          </a:endParaRPr>
        </a:p>
      </dsp:txBody>
      <dsp:txXfrm>
        <a:off x="3524824" y="2212009"/>
        <a:ext cx="6648983" cy="1499372"/>
      </dsp:txXfrm>
    </dsp:sp>
    <dsp:sp modelId="{21A96678-81B9-420D-9D6D-62C1D4E97E5A}">
      <dsp:nvSpPr>
        <dsp:cNvPr id="0" name=""/>
        <dsp:cNvSpPr/>
      </dsp:nvSpPr>
      <dsp:spPr>
        <a:xfrm>
          <a:off x="0" y="2151854"/>
          <a:ext cx="3436614" cy="1770533"/>
        </a:xfrm>
        <a:prstGeom prst="roundRect">
          <a:avLst/>
        </a:prstGeom>
        <a:solidFill>
          <a:schemeClr val="accent2">
            <a:shade val="80000"/>
            <a:hueOff val="-11957"/>
            <a:satOff val="-1341"/>
            <a:lumOff val="85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Inter" panose="020B0604020202020204" charset="0"/>
              <a:ea typeface="Inter" panose="020B0604020202020204" charset="0"/>
              <a:cs typeface="Times New Roman" panose="02020603050405020304" pitchFamily="18" charset="0"/>
            </a:rPr>
            <a:t>Weaknesses</a:t>
          </a:r>
        </a:p>
      </dsp:txBody>
      <dsp:txXfrm>
        <a:off x="86430" y="2238284"/>
        <a:ext cx="3263754" cy="1597673"/>
      </dsp:txXfrm>
    </dsp:sp>
    <dsp:sp modelId="{07094B6B-3D9F-466D-A5AC-C1F43B4C5656}">
      <dsp:nvSpPr>
        <dsp:cNvPr id="0" name=""/>
        <dsp:cNvSpPr/>
      </dsp:nvSpPr>
      <dsp:spPr>
        <a:xfrm>
          <a:off x="3486263" y="4227176"/>
          <a:ext cx="7367685" cy="1770533"/>
        </a:xfrm>
        <a:prstGeom prst="rightArrow">
          <a:avLst>
            <a:gd name="adj1" fmla="val 75000"/>
            <a:gd name="adj2" fmla="val 50000"/>
          </a:avLst>
        </a:prstGeom>
        <a:solidFill>
          <a:schemeClr val="accent2">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latin typeface="Inter" panose="020B0604020202020204" charset="0"/>
              <a:ea typeface="Inter" panose="020B0604020202020204" charset="0"/>
              <a:cs typeface="Times New Roman" panose="02020603050405020304" pitchFamily="18" charset="0"/>
            </a:rPr>
            <a:t>Rising demand for cultural and experiential MICE events (</a:t>
          </a:r>
          <a:r>
            <a:rPr lang="en-GB" sz="2000" kern="1200" dirty="0">
              <a:latin typeface="Inter" panose="020B0604020202020204" charset="0"/>
              <a:ea typeface="Inter" panose="020B0604020202020204" charset="0"/>
            </a:rPr>
            <a:t>An et al., 2021</a:t>
          </a:r>
          <a:r>
            <a:rPr lang="en-US" sz="2000" kern="1200" dirty="0">
              <a:latin typeface="Inter" panose="020B0604020202020204" charset="0"/>
              <a:ea typeface="Inter" panose="020B0604020202020204" charset="0"/>
              <a:cs typeface="Times New Roman" panose="02020603050405020304" pitchFamily="18" charset="0"/>
            </a:rPr>
            <a:t>).
 Potential for long-term partnerships, investment, and hybrid expansion.</a:t>
          </a:r>
          <a:endParaRPr lang="en-GB" sz="2000" kern="1200" dirty="0">
            <a:latin typeface="Inter" panose="020B0604020202020204" charset="0"/>
            <a:ea typeface="Inter" panose="020B0604020202020204" charset="0"/>
            <a:cs typeface="Times New Roman" panose="02020603050405020304" pitchFamily="18" charset="0"/>
          </a:endParaRPr>
        </a:p>
        <a:p>
          <a:pPr marL="228600" lvl="1" indent="-228600" algn="just" defTabSz="889000">
            <a:lnSpc>
              <a:spcPct val="90000"/>
            </a:lnSpc>
            <a:spcBef>
              <a:spcPct val="0"/>
            </a:spcBef>
            <a:spcAft>
              <a:spcPct val="15000"/>
            </a:spcAft>
            <a:buChar char="•"/>
          </a:pPr>
          <a:endParaRPr lang="en-GB" sz="2000" kern="1200" dirty="0">
            <a:latin typeface="Inter" panose="020B0604020202020204" charset="0"/>
            <a:ea typeface="Inter" panose="020B0604020202020204" charset="0"/>
          </a:endParaRPr>
        </a:p>
      </dsp:txBody>
      <dsp:txXfrm>
        <a:off x="3486263" y="4448493"/>
        <a:ext cx="6703735" cy="1327899"/>
      </dsp:txXfrm>
    </dsp:sp>
    <dsp:sp modelId="{DA8AA722-DBAC-4B38-BE15-77DCAAD2C90A}">
      <dsp:nvSpPr>
        <dsp:cNvPr id="0" name=""/>
        <dsp:cNvSpPr/>
      </dsp:nvSpPr>
      <dsp:spPr>
        <a:xfrm>
          <a:off x="0" y="4227176"/>
          <a:ext cx="3389881" cy="1770533"/>
        </a:xfrm>
        <a:prstGeom prst="roundRect">
          <a:avLst/>
        </a:prstGeom>
        <a:solidFill>
          <a:schemeClr val="accent2">
            <a:shade val="80000"/>
            <a:hueOff val="-23915"/>
            <a:satOff val="-2683"/>
            <a:lumOff val="171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Inter" panose="020B0604020202020204" charset="0"/>
              <a:ea typeface="Inter" panose="020B0604020202020204" charset="0"/>
              <a:cs typeface="Times New Roman" panose="02020603050405020304" pitchFamily="18" charset="0"/>
            </a:rPr>
            <a:t>Opportunities</a:t>
          </a:r>
        </a:p>
      </dsp:txBody>
      <dsp:txXfrm>
        <a:off x="86430" y="4313606"/>
        <a:ext cx="3217021" cy="1597673"/>
      </dsp:txXfrm>
    </dsp:sp>
    <dsp:sp modelId="{ADBFA1A0-4884-4244-9CCF-D25B880AD25A}">
      <dsp:nvSpPr>
        <dsp:cNvPr id="0" name=""/>
        <dsp:cNvSpPr/>
      </dsp:nvSpPr>
      <dsp:spPr>
        <a:xfrm>
          <a:off x="3467189" y="6016300"/>
          <a:ext cx="7294793" cy="1770533"/>
        </a:xfrm>
        <a:prstGeom prst="rightArrow">
          <a:avLst>
            <a:gd name="adj1" fmla="val 75000"/>
            <a:gd name="adj2" fmla="val 50000"/>
          </a:avLst>
        </a:prstGeom>
        <a:solidFill>
          <a:schemeClr val="accent2">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latin typeface="Inter" panose="020B0604020202020204" charset="0"/>
              <a:ea typeface="Inter" panose="020B0604020202020204" charset="0"/>
              <a:cs typeface="Times New Roman" panose="02020603050405020304" pitchFamily="18" charset="0"/>
            </a:rPr>
            <a:t>Economic or geopolitical uncertainty impacting international travel.
 Competition from established Celtic and European expos.</a:t>
          </a:r>
          <a:endParaRPr lang="en-GB" sz="2000" kern="1200" dirty="0">
            <a:latin typeface="Inter" panose="020B0604020202020204" charset="0"/>
            <a:ea typeface="Inter" panose="020B0604020202020204" charset="0"/>
            <a:cs typeface="Times New Roman" panose="02020603050405020304" pitchFamily="18" charset="0"/>
          </a:endParaRPr>
        </a:p>
      </dsp:txBody>
      <dsp:txXfrm>
        <a:off x="3467189" y="6237617"/>
        <a:ext cx="6630843" cy="1327899"/>
      </dsp:txXfrm>
    </dsp:sp>
    <dsp:sp modelId="{3C954275-FA11-47C3-8C31-BD005515EDD0}">
      <dsp:nvSpPr>
        <dsp:cNvPr id="0" name=""/>
        <dsp:cNvSpPr/>
      </dsp:nvSpPr>
      <dsp:spPr>
        <a:xfrm>
          <a:off x="0" y="6078066"/>
          <a:ext cx="3366492" cy="1770533"/>
        </a:xfrm>
        <a:prstGeom prst="roundRect">
          <a:avLst/>
        </a:prstGeom>
        <a:solidFill>
          <a:schemeClr val="accent2">
            <a:shade val="80000"/>
            <a:hueOff val="-35872"/>
            <a:satOff val="-4024"/>
            <a:lumOff val="25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Inter" panose="020B0604020202020204" charset="0"/>
              <a:ea typeface="Inter" panose="020B0604020202020204" charset="0"/>
              <a:cs typeface="Times New Roman" panose="02020603050405020304" pitchFamily="18" charset="0"/>
            </a:rPr>
            <a:t>Threats</a:t>
          </a:r>
        </a:p>
      </dsp:txBody>
      <dsp:txXfrm>
        <a:off x="86430" y="6164496"/>
        <a:ext cx="3193632" cy="15976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1DF0C-A5C7-42F3-87AF-60821D2BA23B}">
      <dsp:nvSpPr>
        <dsp:cNvPr id="0" name=""/>
        <dsp:cNvSpPr/>
      </dsp:nvSpPr>
      <dsp:spPr>
        <a:xfrm>
          <a:off x="0" y="672953"/>
          <a:ext cx="9033769" cy="1058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E60835-F281-4DF1-8C83-2E586E576182}">
      <dsp:nvSpPr>
        <dsp:cNvPr id="0" name=""/>
        <dsp:cNvSpPr/>
      </dsp:nvSpPr>
      <dsp:spPr>
        <a:xfrm>
          <a:off x="451688" y="53033"/>
          <a:ext cx="7845421" cy="12398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9018" tIns="0" rIns="239018" bIns="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Inter" panose="020B0604020202020204" charset="0"/>
              <a:ea typeface="Inter" panose="020B0604020202020204" charset="0"/>
              <a:cs typeface="Times New Roman" panose="02020603050405020304" pitchFamily="18" charset="0"/>
            </a:rPr>
            <a:t>Core team include event planners, marketers, technical staff, and hospitality experts for smooth operations (</a:t>
          </a:r>
          <a:r>
            <a:rPr lang="en-GB" sz="2000" kern="1200" dirty="0">
              <a:solidFill>
                <a:schemeClr val="tx1"/>
              </a:solidFill>
              <a:latin typeface="Inter" panose="020B0604020202020204" charset="0"/>
              <a:ea typeface="Inter" panose="020B0604020202020204" charset="0"/>
            </a:rPr>
            <a:t>Allen et al., 2022</a:t>
          </a:r>
          <a:r>
            <a:rPr lang="en-US" sz="2000" kern="1200" dirty="0">
              <a:solidFill>
                <a:schemeClr val="tx1"/>
              </a:solidFill>
              <a:latin typeface="Inter" panose="020B0604020202020204" charset="0"/>
              <a:ea typeface="Inter" panose="020B0604020202020204" charset="0"/>
              <a:cs typeface="Times New Roman" panose="02020603050405020304" pitchFamily="18" charset="0"/>
            </a:rPr>
            <a:t>).</a:t>
          </a:r>
          <a:endParaRPr lang="en-GB" sz="2000" kern="1200" dirty="0">
            <a:solidFill>
              <a:schemeClr val="tx1"/>
            </a:solidFill>
            <a:latin typeface="Inter" panose="020B0604020202020204" charset="0"/>
            <a:ea typeface="Inter" panose="020B0604020202020204" charset="0"/>
            <a:cs typeface="Times New Roman" panose="02020603050405020304" pitchFamily="18" charset="0"/>
          </a:endParaRPr>
        </a:p>
      </dsp:txBody>
      <dsp:txXfrm>
        <a:off x="512212" y="113557"/>
        <a:ext cx="7724373" cy="1118792"/>
      </dsp:txXfrm>
    </dsp:sp>
    <dsp:sp modelId="{9E5A826F-8C3F-46FD-91A5-175A18CB2C9B}">
      <dsp:nvSpPr>
        <dsp:cNvPr id="0" name=""/>
        <dsp:cNvSpPr/>
      </dsp:nvSpPr>
      <dsp:spPr>
        <a:xfrm>
          <a:off x="0" y="2578073"/>
          <a:ext cx="9033769" cy="1058400"/>
        </a:xfrm>
        <a:prstGeom prst="rect">
          <a:avLst/>
        </a:prstGeom>
        <a:solidFill>
          <a:schemeClr val="lt1">
            <a:alpha val="90000"/>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22611E3D-C60D-4FD4-9E7E-7FA1736C01E0}">
      <dsp:nvSpPr>
        <dsp:cNvPr id="0" name=""/>
        <dsp:cNvSpPr/>
      </dsp:nvSpPr>
      <dsp:spPr>
        <a:xfrm>
          <a:off x="451688" y="1958153"/>
          <a:ext cx="7845421" cy="1239840"/>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9018" tIns="0" rIns="239018" bIns="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Inter" panose="020B0604020202020204" charset="0"/>
              <a:ea typeface="Inter" panose="020B0604020202020204" charset="0"/>
              <a:cs typeface="Times New Roman" panose="02020603050405020304" pitchFamily="18" charset="0"/>
            </a:rPr>
            <a:t>Cultural authenticity via storytellers, performers, and bilingual Welsh-English staff (</a:t>
          </a:r>
          <a:r>
            <a:rPr lang="en-US" sz="2000" kern="1200" dirty="0">
              <a:solidFill>
                <a:schemeClr val="tx1"/>
              </a:solidFill>
              <a:latin typeface="Inter" panose="020B0604020202020204" charset="0"/>
              <a:ea typeface="Inter" panose="020B0604020202020204" charset="0"/>
            </a:rPr>
            <a:t>Dutta, 2025</a:t>
          </a:r>
          <a:r>
            <a:rPr lang="en-US" sz="2000" kern="1200" dirty="0">
              <a:solidFill>
                <a:schemeClr val="tx1"/>
              </a:solidFill>
              <a:latin typeface="Inter" panose="020B0604020202020204" charset="0"/>
              <a:ea typeface="Inter" panose="020B0604020202020204" charset="0"/>
              <a:cs typeface="Times New Roman" panose="02020603050405020304" pitchFamily="18" charset="0"/>
            </a:rPr>
            <a:t>).</a:t>
          </a:r>
          <a:endParaRPr lang="en-GB" sz="2000" kern="1200" dirty="0">
            <a:solidFill>
              <a:schemeClr val="tx1"/>
            </a:solidFill>
            <a:latin typeface="Inter" panose="020B0604020202020204" charset="0"/>
            <a:ea typeface="Inter" panose="020B0604020202020204" charset="0"/>
            <a:cs typeface="Times New Roman" panose="02020603050405020304" pitchFamily="18" charset="0"/>
          </a:endParaRPr>
        </a:p>
      </dsp:txBody>
      <dsp:txXfrm>
        <a:off x="512212" y="2018677"/>
        <a:ext cx="7724373" cy="1118792"/>
      </dsp:txXfrm>
    </dsp:sp>
    <dsp:sp modelId="{6A425D10-9770-4EC7-A4C5-68E9B3F6316A}">
      <dsp:nvSpPr>
        <dsp:cNvPr id="0" name=""/>
        <dsp:cNvSpPr/>
      </dsp:nvSpPr>
      <dsp:spPr>
        <a:xfrm>
          <a:off x="0" y="4486448"/>
          <a:ext cx="9033769" cy="1058400"/>
        </a:xfrm>
        <a:prstGeom prst="rect">
          <a:avLst/>
        </a:prstGeom>
        <a:solidFill>
          <a:schemeClr val="lt1">
            <a:alpha val="90000"/>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7D773D67-56FF-4BD2-AFF4-4CEB8ED0AEDE}">
      <dsp:nvSpPr>
        <dsp:cNvPr id="0" name=""/>
        <dsp:cNvSpPr/>
      </dsp:nvSpPr>
      <dsp:spPr>
        <a:xfrm>
          <a:off x="380628" y="3872696"/>
          <a:ext cx="7805582" cy="1239840"/>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9018" tIns="0" rIns="239018" bIns="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Inter" panose="020B0604020202020204" charset="0"/>
              <a:ea typeface="Inter" panose="020B0604020202020204" charset="0"/>
              <a:cs typeface="Times New Roman" panose="02020603050405020304" pitchFamily="18" charset="0"/>
            </a:rPr>
            <a:t>Collaboration is done with local catering, hotels, and transport providers strengthens regional involvement (</a:t>
          </a:r>
          <a:r>
            <a:rPr lang="en-US" sz="2000" kern="1200" dirty="0" err="1">
              <a:solidFill>
                <a:schemeClr val="tx1"/>
              </a:solidFill>
              <a:effectLst/>
              <a:latin typeface="Inter" panose="020B0604020202020204" charset="0"/>
              <a:ea typeface="Inter" panose="020B0604020202020204" charset="0"/>
              <a:cs typeface="+mn-cs"/>
            </a:rPr>
            <a:t>Aririguzoh</a:t>
          </a:r>
          <a:r>
            <a:rPr lang="en-US" sz="2000" kern="1200" dirty="0">
              <a:solidFill>
                <a:schemeClr val="tx1"/>
              </a:solidFill>
              <a:effectLst/>
              <a:latin typeface="Inter" panose="020B0604020202020204" charset="0"/>
              <a:ea typeface="Inter" panose="020B0604020202020204" charset="0"/>
              <a:cs typeface="+mn-cs"/>
            </a:rPr>
            <a:t>, 2022</a:t>
          </a:r>
          <a:r>
            <a:rPr lang="en-US" sz="2000" kern="1200" dirty="0">
              <a:solidFill>
                <a:schemeClr val="tx1"/>
              </a:solidFill>
              <a:latin typeface="Inter" panose="020B0604020202020204" charset="0"/>
              <a:ea typeface="Inter" panose="020B0604020202020204" charset="0"/>
              <a:cs typeface="Times New Roman" panose="02020603050405020304" pitchFamily="18" charset="0"/>
            </a:rPr>
            <a:t>).</a:t>
          </a:r>
          <a:endParaRPr lang="en-GB" sz="2000" kern="1200" dirty="0">
            <a:solidFill>
              <a:schemeClr val="tx1"/>
            </a:solidFill>
            <a:latin typeface="Inter" panose="020B0604020202020204" charset="0"/>
            <a:ea typeface="Inter" panose="020B0604020202020204" charset="0"/>
            <a:cs typeface="Times New Roman" panose="02020603050405020304" pitchFamily="18" charset="0"/>
          </a:endParaRPr>
        </a:p>
      </dsp:txBody>
      <dsp:txXfrm>
        <a:off x="441152" y="3933220"/>
        <a:ext cx="7684534" cy="1118792"/>
      </dsp:txXfrm>
    </dsp:sp>
    <dsp:sp modelId="{9CC625D4-B7EA-43E9-8659-F523FB091E6F}">
      <dsp:nvSpPr>
        <dsp:cNvPr id="0" name=""/>
        <dsp:cNvSpPr/>
      </dsp:nvSpPr>
      <dsp:spPr>
        <a:xfrm>
          <a:off x="0" y="6584766"/>
          <a:ext cx="9033769" cy="10584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6C9256AF-5A99-4A8F-A17D-4F6C4740E0F8}">
      <dsp:nvSpPr>
        <dsp:cNvPr id="0" name=""/>
        <dsp:cNvSpPr/>
      </dsp:nvSpPr>
      <dsp:spPr>
        <a:xfrm>
          <a:off x="451688" y="5768393"/>
          <a:ext cx="7697259" cy="1436292"/>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9018" tIns="0" rIns="239018" bIns="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Inter" panose="020B0604020202020204" charset="0"/>
              <a:ea typeface="Inter" panose="020B0604020202020204" charset="0"/>
              <a:cs typeface="Times New Roman" panose="02020603050405020304" pitchFamily="18" charset="0"/>
            </a:rPr>
            <a:t>Technical teams will manage AV, hybrid streaming, security, and guest services, supported by sustainability and cross-cultural training (</a:t>
          </a:r>
          <a:r>
            <a:rPr lang="en-GB" sz="2000" kern="1200" dirty="0">
              <a:solidFill>
                <a:schemeClr val="tx1"/>
              </a:solidFill>
              <a:latin typeface="Inter" panose="020B0604020202020204" charset="0"/>
              <a:ea typeface="Inter" panose="020B0604020202020204" charset="0"/>
            </a:rPr>
            <a:t>Glenn et al., 2023</a:t>
          </a:r>
          <a:r>
            <a:rPr lang="en-US" sz="2000" kern="1200" dirty="0">
              <a:solidFill>
                <a:schemeClr val="tx1"/>
              </a:solidFill>
              <a:latin typeface="Inter" panose="020B0604020202020204" charset="0"/>
              <a:ea typeface="Inter" panose="020B0604020202020204" charset="0"/>
              <a:cs typeface="Times New Roman" panose="02020603050405020304" pitchFamily="18" charset="0"/>
            </a:rPr>
            <a:t>).</a:t>
          </a:r>
          <a:endParaRPr lang="en-GB" sz="2000" kern="1200" dirty="0">
            <a:solidFill>
              <a:schemeClr val="tx1"/>
            </a:solidFill>
            <a:latin typeface="Inter" panose="020B0604020202020204" charset="0"/>
            <a:ea typeface="Inter" panose="020B0604020202020204" charset="0"/>
            <a:cs typeface="Times New Roman" panose="02020603050405020304" pitchFamily="18" charset="0"/>
          </a:endParaRPr>
        </a:p>
      </dsp:txBody>
      <dsp:txXfrm>
        <a:off x="521802" y="5838507"/>
        <a:ext cx="7557031" cy="129606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A7F734-C1AB-427B-843A-1C9F411CE324}" type="datetimeFigureOut">
              <a:rPr lang="en-GB" smtClean="0"/>
              <a:t>01/11/2025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AB795-9929-4AE5-8CBC-4D65B4F8664B}" type="slidenum">
              <a:rPr lang="en-GB" smtClean="0"/>
              <a:t>‹#›</a:t>
            </a:fld>
            <a:endParaRPr lang="en-GB"/>
          </a:p>
        </p:txBody>
      </p:sp>
    </p:spTree>
    <p:extLst>
      <p:ext uri="{BB962C8B-B14F-4D97-AF65-F5344CB8AC3E}">
        <p14:creationId xmlns:p14="http://schemas.microsoft.com/office/powerpoint/2010/main" val="3981998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general objective of the Expo is to promote Wales as a world leading MICE destination and to highlight the unique identity of Wales. Boosting MICE presence  by striking balance between tradition and progress . Combining both business and culture is giving </a:t>
            </a:r>
            <a:r>
              <a:rPr lang="en-US" sz="1200" kern="1200" dirty="0" err="1">
                <a:solidFill>
                  <a:schemeClr val="tx1"/>
                </a:solidFill>
                <a:effectLst/>
                <a:latin typeface="+mn-lt"/>
                <a:ea typeface="+mn-ea"/>
                <a:cs typeface="+mn-cs"/>
              </a:rPr>
              <a:t>unexploiting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potencial</a:t>
            </a:r>
            <a:r>
              <a:rPr lang="en-US" sz="1200" kern="1200" dirty="0">
                <a:solidFill>
                  <a:schemeClr val="tx1"/>
                </a:solidFill>
                <a:effectLst/>
                <a:latin typeface="+mn-lt"/>
                <a:ea typeface="+mn-ea"/>
                <a:cs typeface="+mn-cs"/>
              </a:rPr>
              <a:t> and competitive edge in developing EU MICE market.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D2AB795-9929-4AE5-8CBC-4D65B4F8664B}" type="slidenum">
              <a:rPr lang="en-GB" smtClean="0"/>
              <a:t>1</a:t>
            </a:fld>
            <a:endParaRPr lang="en-GB"/>
          </a:p>
        </p:txBody>
      </p:sp>
    </p:spTree>
    <p:extLst>
      <p:ext uri="{BB962C8B-B14F-4D97-AF65-F5344CB8AC3E}">
        <p14:creationId xmlns:p14="http://schemas.microsoft.com/office/powerpoint/2010/main" val="3845884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Wales Celtic Legends Hospitality and Tourism Expo is an international MICE event that celebrates the Welsh heritage, culture and excellence in hospitality over a period of three days. It will integrate trade shows, business forums and cultural experiences as to appeal to tourism professionals, travel firms, investors and cultural organisations across the world. The Expo is based on the concept of linking ancient myths and historic stories with the innovations of hospitality of the present day in the campaign Year of Legends by Visit Wales. Participants will visit historic sites, regional food, cultural shows, and business practices that are inspired by traditional values. Collaboration will be provided through networking sessions and keynote talks, where the storytelling experiences will engage the participants in the unique identity of Wales (Crowther et al., 2021</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4D2AB795-9929-4AE5-8CBC-4D65B4F8664B}" type="slidenum">
              <a:rPr lang="en-GB" smtClean="0"/>
              <a:t>3</a:t>
            </a:fld>
            <a:endParaRPr lang="en-GB"/>
          </a:p>
        </p:txBody>
      </p:sp>
    </p:spTree>
    <p:extLst>
      <p:ext uri="{BB962C8B-B14F-4D97-AF65-F5344CB8AC3E}">
        <p14:creationId xmlns:p14="http://schemas.microsoft.com/office/powerpoint/2010/main" val="2186485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Expo will focus on the international hospitality professionals, tourism boards, travel agencies, and cultural institutions who wish to have exclusive destination relationships. The secondary audiences are culinary specialists, the media and the investors in Welsh tourism. The event plays into the interests of Wales to attract more international visitors by appealing to delegates who want to have genuine cultural stories and as well business opportunities (</a:t>
            </a:r>
            <a:r>
              <a:rPr lang="en-GB" sz="1200" kern="1200" dirty="0" err="1">
                <a:solidFill>
                  <a:schemeClr val="tx1"/>
                </a:solidFill>
                <a:effectLst/>
                <a:latin typeface="+mn-lt"/>
                <a:ea typeface="+mn-ea"/>
                <a:cs typeface="+mn-cs"/>
              </a:rPr>
              <a:t>Leask</a:t>
            </a:r>
            <a:r>
              <a:rPr lang="en-GB" sz="1200" kern="1200" dirty="0">
                <a:solidFill>
                  <a:schemeClr val="tx1"/>
                </a:solidFill>
                <a:effectLst/>
                <a:latin typeface="+mn-lt"/>
                <a:ea typeface="+mn-ea"/>
                <a:cs typeface="+mn-cs"/>
              </a:rPr>
              <a:t> and Barron, 2021). </a:t>
            </a:r>
            <a:r>
              <a:rPr lang="en-US" sz="1200" kern="1200" dirty="0">
                <a:solidFill>
                  <a:schemeClr val="tx1"/>
                </a:solidFill>
                <a:effectLst/>
                <a:latin typeface="+mn-lt"/>
                <a:ea typeface="+mn-ea"/>
                <a:cs typeface="+mn-cs"/>
              </a:rPr>
              <a:t>The theme of legends, heritage and contemporary attractions will attract visitors in need of immersive and narrative tourism and enhance Wales as an elite tourist destination on the cultural tourism platform (Hunter and </a:t>
            </a:r>
            <a:r>
              <a:rPr lang="en-US" sz="1200" kern="1200" dirty="0" err="1">
                <a:solidFill>
                  <a:schemeClr val="tx1"/>
                </a:solidFill>
                <a:effectLst/>
                <a:latin typeface="+mn-lt"/>
                <a:ea typeface="+mn-ea"/>
                <a:cs typeface="+mn-cs"/>
              </a:rPr>
              <a:t>Ironside</a:t>
            </a:r>
            <a:r>
              <a:rPr lang="en-US" sz="1200" kern="1200" dirty="0">
                <a:solidFill>
                  <a:schemeClr val="tx1"/>
                </a:solidFill>
                <a:effectLst/>
                <a:latin typeface="+mn-lt"/>
                <a:ea typeface="+mn-ea"/>
                <a:cs typeface="+mn-cs"/>
              </a:rPr>
              <a:t>, 2023).</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D2AB795-9929-4AE5-8CBC-4D65B4F8664B}" type="slidenum">
              <a:rPr lang="en-GB" smtClean="0"/>
              <a:t>4</a:t>
            </a:fld>
            <a:endParaRPr lang="en-GB"/>
          </a:p>
        </p:txBody>
      </p:sp>
    </p:spTree>
    <p:extLst>
      <p:ext uri="{BB962C8B-B14F-4D97-AF65-F5344CB8AC3E}">
        <p14:creationId xmlns:p14="http://schemas.microsoft.com/office/powerpoint/2010/main" val="3085889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Expo will be competing with the other similar MICE and tourism forums in the Celtic countries, including the Heritage and Hospitality Conference and the Celtic Tourism Summit in Scotland and Ireland. Nevertheless, this is well differentiated by the unique emphasis on legends and storytelling that was present in Wales (Fell, 2024). This event combines the mythical heritage with the hospitality innovation, as opposed to the traditional trade fair, which is enjoyed by the competitors. Moreover, most of the competing events focus on either the culture of business THIS EXPO COMBINES BOTH, allowing a holistic platform of networking, investment and culture. The unexploited potential of MICE in Wales is also a competitive edge, and the destination appeals to stakeholders to introduce new destinations. The combination of strategic marketing, collaboration with international tourism organisations, and brand-building cultural programming will make the Expo one of the most remarkable events in the hospitality industry of Europe.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D2AB795-9929-4AE5-8CBC-4D65B4F8664B}" type="slidenum">
              <a:rPr lang="en-GB" smtClean="0"/>
              <a:t>5</a:t>
            </a:fld>
            <a:endParaRPr lang="en-GB"/>
          </a:p>
        </p:txBody>
      </p:sp>
    </p:spTree>
    <p:extLst>
      <p:ext uri="{BB962C8B-B14F-4D97-AF65-F5344CB8AC3E}">
        <p14:creationId xmlns:p14="http://schemas.microsoft.com/office/powerpoint/2010/main" val="3661328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cultural and experience-oriented MICE events are in high demand with the global travellers seeking more intimate relations with the destinations. Authentic storytelling, local heritage and immersive business events are identified in the post-pandemic tourism landscape (</a:t>
            </a:r>
            <a:r>
              <a:rPr lang="en-US" sz="1200" kern="1200" dirty="0" err="1">
                <a:solidFill>
                  <a:schemeClr val="tx1"/>
                </a:solidFill>
                <a:effectLst/>
                <a:latin typeface="+mn-lt"/>
                <a:ea typeface="+mn-ea"/>
                <a:cs typeface="+mn-cs"/>
              </a:rPr>
              <a:t>Christou</a:t>
            </a:r>
            <a:r>
              <a:rPr lang="en-US" sz="1200" kern="1200" dirty="0">
                <a:solidFill>
                  <a:schemeClr val="tx1"/>
                </a:solidFill>
                <a:effectLst/>
                <a:latin typeface="+mn-lt"/>
                <a:ea typeface="+mn-ea"/>
                <a:cs typeface="+mn-cs"/>
              </a:rPr>
              <a:t> et al, 2025). The trend of bleisure travel combining business with leisure is also increasing, and Wales, with its combination of culture exploration and networking of professional contacts, is appealing to international visitors. Also, the growing interest in sustainable tourism and regional authenticity is in line with the Welsh strengths of language, folklore, and unspoiled scenery. The development of the MICE market in the world and particularly in Europe gives a high potential to the attendance of the delegates and partnership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Litvinova-Kulikova</a:t>
            </a:r>
            <a:r>
              <a:rPr lang="en-GB" sz="1200" kern="1200" dirty="0">
                <a:solidFill>
                  <a:schemeClr val="tx1"/>
                </a:solidFill>
                <a:effectLst/>
                <a:latin typeface="+mn-lt"/>
                <a:ea typeface="+mn-ea"/>
                <a:cs typeface="+mn-cs"/>
              </a:rPr>
              <a:t> et al., 2023)</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D2AB795-9929-4AE5-8CBC-4D65B4F8664B}" type="slidenum">
              <a:rPr lang="en-GB" smtClean="0"/>
              <a:t>6</a:t>
            </a:fld>
            <a:endParaRPr lang="en-GB"/>
          </a:p>
        </p:txBody>
      </p:sp>
    </p:spTree>
    <p:extLst>
      <p:ext uri="{BB962C8B-B14F-4D97-AF65-F5344CB8AC3E}">
        <p14:creationId xmlns:p14="http://schemas.microsoft.com/office/powerpoint/2010/main" val="3429049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From Political side:</a:t>
            </a:r>
            <a:r>
              <a:rPr lang="en-US" sz="1200" kern="1200" dirty="0">
                <a:solidFill>
                  <a:schemeClr val="tx1"/>
                </a:solidFill>
                <a:effectLst/>
                <a:latin typeface="+mn-lt"/>
                <a:ea typeface="+mn-ea"/>
                <a:cs typeface="+mn-cs"/>
              </a:rPr>
              <a:t> There is a high level of government support that covers institutional support with the Visit Wales initiatives and tourism policies, offers funding opportunities, and works with other promotional partners (</a:t>
            </a:r>
            <a:r>
              <a:rPr lang="en-GB" sz="1200" kern="1200" dirty="0">
                <a:solidFill>
                  <a:schemeClr val="tx1"/>
                </a:solidFill>
                <a:effectLst/>
                <a:latin typeface="+mn-lt"/>
                <a:ea typeface="+mn-ea"/>
                <a:cs typeface="+mn-cs"/>
              </a:rPr>
              <a:t>Price, 2021</a:t>
            </a:r>
            <a:r>
              <a:rPr lang="en-US" sz="1200" kern="1200" dirty="0">
                <a:solidFill>
                  <a:schemeClr val="tx1"/>
                </a:solidFill>
                <a:effectLst/>
                <a:latin typeface="+mn-lt"/>
                <a:ea typeface="+mn-ea"/>
                <a:cs typeface="+mn-cs"/>
              </a:rPr>
              <a:t>). Investor confidence is also enhanced by political stability.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Economic:</a:t>
            </a:r>
            <a:r>
              <a:rPr lang="en-US" sz="1200" kern="1200" dirty="0">
                <a:solidFill>
                  <a:schemeClr val="tx1"/>
                </a:solidFill>
                <a:effectLst/>
                <a:latin typeface="+mn-lt"/>
                <a:ea typeface="+mn-ea"/>
                <a:cs typeface="+mn-cs"/>
              </a:rPr>
              <a:t> The MICE industry is a significant source of income in tourism, and more money from international delegates works to the advantage of local companies (</a:t>
            </a:r>
            <a:r>
              <a:rPr lang="en-GB" sz="1200" kern="1200" dirty="0">
                <a:solidFill>
                  <a:schemeClr val="tx1"/>
                </a:solidFill>
                <a:effectLst/>
                <a:latin typeface="+mn-lt"/>
                <a:ea typeface="+mn-ea"/>
                <a:cs typeface="+mn-cs"/>
              </a:rPr>
              <a:t>Wee et al., 2022</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Social:</a:t>
            </a:r>
            <a:r>
              <a:rPr lang="en-US" sz="1200" kern="1200" dirty="0">
                <a:solidFill>
                  <a:schemeClr val="tx1"/>
                </a:solidFill>
                <a:effectLst/>
                <a:latin typeface="+mn-lt"/>
                <a:ea typeface="+mn-ea"/>
                <a:cs typeface="+mn-cs"/>
              </a:rPr>
              <a:t> The development of interest in cultural tourism and the real experiences promotes the use of storytelling as the foundation of the Expo </a:t>
            </a:r>
            <a:r>
              <a:rPr lang="en-GB"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Leong et al., 2024). So the Social value is encouraged by the Welsh language, traditions and involvement of the community.</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Technological:</a:t>
            </a:r>
            <a:r>
              <a:rPr lang="en-US" sz="1200" kern="1200" dirty="0">
                <a:solidFill>
                  <a:schemeClr val="tx1"/>
                </a:solidFill>
                <a:effectLst/>
                <a:latin typeface="+mn-lt"/>
                <a:ea typeface="+mn-ea"/>
                <a:cs typeface="+mn-cs"/>
              </a:rPr>
              <a:t> AR/VR storytelling, hybrid event platforms, and digital networking tools will be integrated to increase global coverage and enhance interactions with the attendants (</a:t>
            </a:r>
            <a:r>
              <a:rPr lang="en-US" sz="1200" kern="1200" dirty="0" err="1">
                <a:solidFill>
                  <a:schemeClr val="tx1"/>
                </a:solidFill>
                <a:effectLst/>
                <a:latin typeface="+mn-lt"/>
                <a:ea typeface="+mn-ea"/>
                <a:cs typeface="+mn-cs"/>
              </a:rPr>
              <a:t>Semwal</a:t>
            </a:r>
            <a:r>
              <a:rPr lang="en-US" sz="1200" kern="1200" dirty="0">
                <a:solidFill>
                  <a:schemeClr val="tx1"/>
                </a:solidFill>
                <a:effectLst/>
                <a:latin typeface="+mn-lt"/>
                <a:ea typeface="+mn-ea"/>
                <a:cs typeface="+mn-cs"/>
              </a:rPr>
              <a:t> et al., 2024).</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Legal:</a:t>
            </a:r>
            <a:r>
              <a:rPr lang="en-US" sz="1200" kern="1200" dirty="0">
                <a:solidFill>
                  <a:schemeClr val="tx1"/>
                </a:solidFill>
                <a:effectLst/>
                <a:latin typeface="+mn-lt"/>
                <a:ea typeface="+mn-ea"/>
                <a:cs typeface="+mn-cs"/>
              </a:rPr>
              <a:t> Delivery can be made smooth by adherence to the health and safety regulations, licensing, and accessibility standards </a:t>
            </a:r>
            <a:r>
              <a:rPr lang="en-GB" sz="1200" kern="1200" dirty="0">
                <a:solidFill>
                  <a:schemeClr val="tx1"/>
                </a:solidFill>
                <a:effectLst/>
                <a:latin typeface="+mn-lt"/>
                <a:ea typeface="+mn-ea"/>
                <a:cs typeface="+mn-cs"/>
              </a:rPr>
              <a:t>(Hall et al., 2022)</a:t>
            </a:r>
            <a:r>
              <a:rPr lang="en-US" sz="1200" kern="1200" dirty="0">
                <a:solidFill>
                  <a:schemeClr val="tx1"/>
                </a:solidFill>
                <a:effectLst/>
                <a:latin typeface="+mn-lt"/>
                <a:ea typeface="+mn-ea"/>
                <a:cs typeface="+mn-cs"/>
              </a:rPr>
              <a:t>. Cultural performances should be taken into consideration in the intellectual property laws (Smits and </a:t>
            </a:r>
            <a:r>
              <a:rPr lang="en-US" sz="1200" kern="1200" dirty="0" err="1">
                <a:solidFill>
                  <a:schemeClr val="tx1"/>
                </a:solidFill>
                <a:effectLst/>
                <a:latin typeface="+mn-lt"/>
                <a:ea typeface="+mn-ea"/>
                <a:cs typeface="+mn-cs"/>
              </a:rPr>
              <a:t>Borghuis</a:t>
            </a:r>
            <a:r>
              <a:rPr lang="en-US" sz="1200" kern="1200" dirty="0">
                <a:solidFill>
                  <a:schemeClr val="tx1"/>
                </a:solidFill>
                <a:effectLst/>
                <a:latin typeface="+mn-lt"/>
                <a:ea typeface="+mn-ea"/>
                <a:cs typeface="+mn-cs"/>
              </a:rPr>
              <a:t>, 2022).</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Environmental:</a:t>
            </a:r>
            <a:r>
              <a:rPr lang="en-US" sz="1200" kern="1200" dirty="0">
                <a:solidFill>
                  <a:schemeClr val="tx1"/>
                </a:solidFill>
                <a:effectLst/>
                <a:latin typeface="+mn-lt"/>
                <a:ea typeface="+mn-ea"/>
                <a:cs typeface="+mn-cs"/>
              </a:rPr>
              <a:t> The experience of sustainability will be </a:t>
            </a:r>
            <a:r>
              <a:rPr lang="en-US" sz="1200" kern="1200" dirty="0" err="1">
                <a:solidFill>
                  <a:schemeClr val="tx1"/>
                </a:solidFill>
                <a:effectLst/>
                <a:latin typeface="+mn-lt"/>
                <a:ea typeface="+mn-ea"/>
                <a:cs typeface="+mn-cs"/>
              </a:rPr>
              <a:t>practised</a:t>
            </a:r>
            <a:r>
              <a:rPr lang="en-US" sz="1200" kern="1200" dirty="0">
                <a:solidFill>
                  <a:schemeClr val="tx1"/>
                </a:solidFill>
                <a:effectLst/>
                <a:latin typeface="+mn-lt"/>
                <a:ea typeface="+mn-ea"/>
                <a:cs typeface="+mn-cs"/>
              </a:rPr>
              <a:t> with local sourcing, the use of low-emission transport, and the reduction of waste (</a:t>
            </a:r>
            <a:r>
              <a:rPr lang="en-GB" sz="1200" kern="1200" dirty="0">
                <a:solidFill>
                  <a:schemeClr val="tx1"/>
                </a:solidFill>
                <a:effectLst/>
                <a:latin typeface="+mn-lt"/>
                <a:ea typeface="+mn-ea"/>
                <a:cs typeface="+mn-cs"/>
              </a:rPr>
              <a:t>Getz and Page, 2019</a:t>
            </a:r>
            <a:r>
              <a:rPr lang="en-US" sz="1200" kern="1200" dirty="0">
                <a:solidFill>
                  <a:schemeClr val="tx1"/>
                </a:solidFill>
                <a:effectLst/>
                <a:latin typeface="+mn-lt"/>
                <a:ea typeface="+mn-ea"/>
                <a:cs typeface="+mn-cs"/>
              </a:rPr>
              <a:t>). The natural landscape in Wales provides a green venue.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D2AB795-9929-4AE5-8CBC-4D65B4F8664B}" type="slidenum">
              <a:rPr lang="en-GB" smtClean="0"/>
              <a:t>7</a:t>
            </a:fld>
            <a:endParaRPr lang="en-GB"/>
          </a:p>
        </p:txBody>
      </p:sp>
    </p:spTree>
    <p:extLst>
      <p:ext uri="{BB962C8B-B14F-4D97-AF65-F5344CB8AC3E}">
        <p14:creationId xmlns:p14="http://schemas.microsoft.com/office/powerpoint/2010/main" val="3087187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Strengths:</a:t>
            </a:r>
            <a:r>
              <a:rPr lang="en-US" sz="1200" kern="1200" dirty="0">
                <a:solidFill>
                  <a:schemeClr val="tx1"/>
                </a:solidFill>
                <a:effectLst/>
                <a:latin typeface="+mn-lt"/>
                <a:ea typeface="+mn-ea"/>
                <a:cs typeface="+mn-cs"/>
              </a:rPr>
              <a:t> Special combination of Welsh legends, culture and contemporary hospitality; government and Visit Wales sponsorship, close ties with tourism and cultural organisations (Hunter and </a:t>
            </a:r>
            <a:r>
              <a:rPr lang="en-US" sz="1200" kern="1200" dirty="0" err="1">
                <a:solidFill>
                  <a:schemeClr val="tx1"/>
                </a:solidFill>
                <a:effectLst/>
                <a:latin typeface="+mn-lt"/>
                <a:ea typeface="+mn-ea"/>
                <a:cs typeface="+mn-cs"/>
              </a:rPr>
              <a:t>Ironside</a:t>
            </a:r>
            <a:r>
              <a:rPr lang="en-US" sz="1200" kern="1200" dirty="0">
                <a:solidFill>
                  <a:schemeClr val="tx1"/>
                </a:solidFill>
                <a:effectLst/>
                <a:latin typeface="+mn-lt"/>
                <a:ea typeface="+mn-ea"/>
                <a:cs typeface="+mn-cs"/>
              </a:rPr>
              <a:t>, 2023).</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Weaknesses:</a:t>
            </a:r>
            <a:r>
              <a:rPr lang="en-US" sz="1200" kern="1200" dirty="0">
                <a:solidFill>
                  <a:schemeClr val="tx1"/>
                </a:solidFill>
                <a:effectLst/>
                <a:latin typeface="+mn-lt"/>
                <a:ea typeface="+mn-ea"/>
                <a:cs typeface="+mn-cs"/>
              </a:rPr>
              <a:t> Weak international branding relative to the </a:t>
            </a:r>
            <a:r>
              <a:rPr lang="en-US" sz="1200" kern="1200" dirty="0" err="1">
                <a:solidFill>
                  <a:schemeClr val="tx1"/>
                </a:solidFill>
                <a:effectLst/>
                <a:latin typeface="+mn-lt"/>
                <a:ea typeface="+mn-ea"/>
                <a:cs typeface="+mn-cs"/>
              </a:rPr>
              <a:t>neighbouring</a:t>
            </a:r>
            <a:r>
              <a:rPr lang="en-US" sz="1200" kern="1200" dirty="0">
                <a:solidFill>
                  <a:schemeClr val="tx1"/>
                </a:solidFill>
                <a:effectLst/>
                <a:latin typeface="+mn-lt"/>
                <a:ea typeface="+mn-ea"/>
                <a:cs typeface="+mn-cs"/>
              </a:rPr>
              <a:t> countries, such as Ireland and Scotland, and uncertain weather may impact the outdoor segments (</a:t>
            </a:r>
            <a:r>
              <a:rPr lang="en-GB" sz="1200" kern="1200" dirty="0">
                <a:solidFill>
                  <a:schemeClr val="tx1"/>
                </a:solidFill>
                <a:effectLst/>
                <a:latin typeface="+mn-lt"/>
                <a:ea typeface="+mn-ea"/>
                <a:cs typeface="+mn-cs"/>
              </a:rPr>
              <a:t>George, 2021</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Opportunities:</a:t>
            </a:r>
            <a:r>
              <a:rPr lang="en-US" sz="1200" kern="1200" dirty="0">
                <a:solidFill>
                  <a:schemeClr val="tx1"/>
                </a:solidFill>
                <a:effectLst/>
                <a:latin typeface="+mn-lt"/>
                <a:ea typeface="+mn-ea"/>
                <a:cs typeface="+mn-cs"/>
              </a:rPr>
              <a:t> Increased global awareness of cultural and experiential MICE events; there is a possibility of having long-term partnerships and more investment </a:t>
            </a:r>
            <a:r>
              <a:rPr lang="en-GB" sz="1200" kern="1200" dirty="0">
                <a:solidFill>
                  <a:schemeClr val="tx1"/>
                </a:solidFill>
                <a:effectLst/>
                <a:latin typeface="+mn-lt"/>
                <a:ea typeface="+mn-ea"/>
                <a:cs typeface="+mn-cs"/>
              </a:rPr>
              <a:t>(An et al., 2021)</a:t>
            </a:r>
            <a:r>
              <a:rPr lang="en-US" sz="1200" kern="1200" dirty="0">
                <a:solidFill>
                  <a:schemeClr val="tx1"/>
                </a:solidFill>
                <a:effectLst/>
                <a:latin typeface="+mn-lt"/>
                <a:ea typeface="+mn-ea"/>
                <a:cs typeface="+mn-cs"/>
              </a:rPr>
              <a:t>. Digital and hybrid expansion is more accessible.</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Threats:</a:t>
            </a:r>
            <a:r>
              <a:rPr lang="en-US" sz="1200" kern="1200" dirty="0">
                <a:solidFill>
                  <a:schemeClr val="tx1"/>
                </a:solidFill>
                <a:effectLst/>
                <a:latin typeface="+mn-lt"/>
                <a:ea typeface="+mn-ea"/>
                <a:cs typeface="+mn-cs"/>
              </a:rPr>
              <a:t> Uncertainty in the economy or geopolitics might affect travel; existing Celtic and European hospitality expos competition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Kazakova</a:t>
            </a:r>
            <a:r>
              <a:rPr lang="en-GB" sz="1200" kern="1200" dirty="0">
                <a:solidFill>
                  <a:schemeClr val="tx1"/>
                </a:solidFill>
                <a:effectLst/>
                <a:latin typeface="+mn-lt"/>
                <a:ea typeface="+mn-ea"/>
                <a:cs typeface="+mn-cs"/>
              </a:rPr>
              <a:t> and Kim, 2021).</a:t>
            </a:r>
          </a:p>
        </p:txBody>
      </p:sp>
      <p:sp>
        <p:nvSpPr>
          <p:cNvPr id="4" name="Slide Number Placeholder 3"/>
          <p:cNvSpPr>
            <a:spLocks noGrp="1"/>
          </p:cNvSpPr>
          <p:nvPr>
            <p:ph type="sldNum" sz="quarter" idx="10"/>
          </p:nvPr>
        </p:nvSpPr>
        <p:spPr/>
        <p:txBody>
          <a:bodyPr/>
          <a:lstStyle/>
          <a:p>
            <a:fld id="{4D2AB795-9929-4AE5-8CBC-4D65B4F8664B}" type="slidenum">
              <a:rPr lang="en-GB" smtClean="0"/>
              <a:t>8</a:t>
            </a:fld>
            <a:endParaRPr lang="en-GB"/>
          </a:p>
        </p:txBody>
      </p:sp>
    </p:spTree>
    <p:extLst>
      <p:ext uri="{BB962C8B-B14F-4D97-AF65-F5344CB8AC3E}">
        <p14:creationId xmlns:p14="http://schemas.microsoft.com/office/powerpoint/2010/main" val="3108089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venue will be the International Convention Centre (ICC Wales) in Newport, which will be selected due to the availability of modern facilities, capacity, and being close to transport connectivity. The venue has adaptable exhibition rooms, breakout areas, and conference theatres that are optimal for trade shows, networking, and keynote sessions (Rogers and Wynn-Moylan, 2022). Logistics will be in the form of delegate registration areas, food stations that will serve Welsh cuisine and themed cultural areas (</a:t>
            </a:r>
            <a:r>
              <a:rPr lang="en-GB" sz="1200" kern="1200" dirty="0">
                <a:solidFill>
                  <a:schemeClr val="tx1"/>
                </a:solidFill>
                <a:effectLst/>
                <a:latin typeface="+mn-lt"/>
                <a:ea typeface="+mn-ea"/>
                <a:cs typeface="+mn-cs"/>
              </a:rPr>
              <a:t>Koppel et al., 2023</a:t>
            </a:r>
            <a:r>
              <a:rPr lang="en-US" sz="1200" kern="1200" dirty="0">
                <a:solidFill>
                  <a:schemeClr val="tx1"/>
                </a:solidFill>
                <a:effectLst/>
                <a:latin typeface="+mn-lt"/>
                <a:ea typeface="+mn-ea"/>
                <a:cs typeface="+mn-cs"/>
              </a:rPr>
              <a:t>). Located parking, transport connections, and hotels guarantee the comfort of the attendants </a:t>
            </a:r>
            <a:r>
              <a:rPr lang="en-GB" sz="1200" kern="1200" dirty="0">
                <a:solidFill>
                  <a:schemeClr val="tx1"/>
                </a:solidFill>
                <a:effectLst/>
                <a:latin typeface="+mn-lt"/>
                <a:ea typeface="+mn-ea"/>
                <a:cs typeface="+mn-cs"/>
              </a:rPr>
              <a:t>(Blok and </a:t>
            </a:r>
            <a:r>
              <a:rPr lang="en-GB" sz="1200" kern="1200" dirty="0" err="1">
                <a:solidFill>
                  <a:schemeClr val="tx1"/>
                </a:solidFill>
                <a:effectLst/>
                <a:latin typeface="+mn-lt"/>
                <a:ea typeface="+mn-ea"/>
                <a:cs typeface="+mn-cs"/>
              </a:rPr>
              <a:t>Westerlaken</a:t>
            </a:r>
            <a:r>
              <a:rPr lang="en-GB" sz="1200" kern="1200" dirty="0">
                <a:solidFill>
                  <a:schemeClr val="tx1"/>
                </a:solidFill>
                <a:effectLst/>
                <a:latin typeface="+mn-lt"/>
                <a:ea typeface="+mn-ea"/>
                <a:cs typeface="+mn-cs"/>
              </a:rPr>
              <a:t>, 2022)</a:t>
            </a:r>
            <a:r>
              <a:rPr lang="en-US" sz="1200" kern="1200" dirty="0">
                <a:solidFill>
                  <a:schemeClr val="tx1"/>
                </a:solidFill>
                <a:effectLst/>
                <a:latin typeface="+mn-lt"/>
                <a:ea typeface="+mn-ea"/>
                <a:cs typeface="+mn-cs"/>
              </a:rPr>
              <a:t>. There will be security, medical teams and on-site technical support. Outdoor culture events can be held in close heritage locations to further immerse the event (</a:t>
            </a:r>
            <a:r>
              <a:rPr lang="en-GB" sz="1200" kern="1200" dirty="0" err="1">
                <a:solidFill>
                  <a:schemeClr val="tx1"/>
                </a:solidFill>
                <a:effectLst/>
                <a:latin typeface="+mn-lt"/>
                <a:ea typeface="+mn-ea"/>
                <a:cs typeface="+mn-cs"/>
              </a:rPr>
              <a:t>Iversen</a:t>
            </a:r>
            <a:r>
              <a:rPr lang="en-GB" sz="1200" kern="1200" dirty="0">
                <a:solidFill>
                  <a:schemeClr val="tx1"/>
                </a:solidFill>
                <a:effectLst/>
                <a:latin typeface="+mn-lt"/>
                <a:ea typeface="+mn-ea"/>
                <a:cs typeface="+mn-cs"/>
              </a:rPr>
              <a:t> et al., 2022</a:t>
            </a:r>
            <a:r>
              <a:rPr lang="en-US" sz="1200" kern="1200" dirty="0">
                <a:solidFill>
                  <a:schemeClr val="tx1"/>
                </a:solidFill>
                <a:effectLst/>
                <a:latin typeface="+mn-lt"/>
                <a:ea typeface="+mn-ea"/>
                <a:cs typeface="+mn-cs"/>
              </a:rPr>
              <a:t>). Sustainability objectives, efficient resource management, and low-impact operations will be achieved with detailed logistical planning to guarantee transition between sessions and to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the experience of the delegates (Taheri </a:t>
            </a:r>
            <a:r>
              <a:rPr lang="en-US" sz="1200" kern="1200" dirty="0" err="1">
                <a:solidFill>
                  <a:schemeClr val="tx1"/>
                </a:solidFill>
                <a:effectLst/>
                <a:latin typeface="+mn-lt"/>
                <a:ea typeface="+mn-ea"/>
                <a:cs typeface="+mn-cs"/>
              </a:rPr>
              <a:t>Hosseinkhani</a:t>
            </a:r>
            <a:r>
              <a:rPr lang="en-US" sz="1200" kern="1200" dirty="0">
                <a:solidFill>
                  <a:schemeClr val="tx1"/>
                </a:solidFill>
                <a:effectLst/>
                <a:latin typeface="+mn-lt"/>
                <a:ea typeface="+mn-ea"/>
                <a:cs typeface="+mn-cs"/>
              </a:rPr>
              <a:t>, 2025).</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D2AB795-9929-4AE5-8CBC-4D65B4F8664B}" type="slidenum">
              <a:rPr lang="en-GB" smtClean="0"/>
              <a:t>9</a:t>
            </a:fld>
            <a:endParaRPr lang="en-GB"/>
          </a:p>
        </p:txBody>
      </p:sp>
    </p:spTree>
    <p:extLst>
      <p:ext uri="{BB962C8B-B14F-4D97-AF65-F5344CB8AC3E}">
        <p14:creationId xmlns:p14="http://schemas.microsoft.com/office/powerpoint/2010/main" val="3081160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success of the Expo will require the presence of a competent multidisciplinary team. Essential employees will be event planners, marketers, technical coordinators and the hospitality experts </a:t>
            </a:r>
            <a:r>
              <a:rPr lang="en-GB" sz="1200" kern="1200" dirty="0">
                <a:solidFill>
                  <a:schemeClr val="tx1"/>
                </a:solidFill>
                <a:effectLst/>
                <a:latin typeface="+mn-lt"/>
                <a:ea typeface="+mn-ea"/>
                <a:cs typeface="+mn-cs"/>
              </a:rPr>
              <a:t>(Allen et al., 2022)</a:t>
            </a:r>
            <a:r>
              <a:rPr lang="en-US" sz="1200" kern="1200" dirty="0">
                <a:solidFill>
                  <a:schemeClr val="tx1"/>
                </a:solidFill>
                <a:effectLst/>
                <a:latin typeface="+mn-lt"/>
                <a:ea typeface="+mn-ea"/>
                <a:cs typeface="+mn-cs"/>
              </a:rPr>
              <a:t>. There will be cultural experts, storytellers, and performers that will make sure the Welsh heritage is represented. Bilingual employees, who know both Welsh and English, will facilitate communication with foreigners. Collaborations with other local catering companies, hotels, and transportation providers will make operations smoother </a:t>
            </a:r>
            <a:r>
              <a:rPr lang="en-GB"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Dutta, 2025</a:t>
            </a:r>
            <a:r>
              <a:rPr lang="en-GB"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Technical teams will handle AV systems, digital solutions, and hybrid streaming. Security, guest relations, and medical services will also be taken care of by the human resources. The sustainability practice and cross-cultural communication training will increase the experience of the delegates</a:t>
            </a:r>
            <a:r>
              <a:rPr lang="en-US" sz="1200" kern="1200" baseline="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Aririguzoh</a:t>
            </a:r>
            <a:r>
              <a:rPr lang="en-US" sz="1200" kern="1200" dirty="0">
                <a:solidFill>
                  <a:schemeClr val="tx1"/>
                </a:solidFill>
                <a:effectLst/>
                <a:latin typeface="+mn-lt"/>
                <a:ea typeface="+mn-ea"/>
                <a:cs typeface="+mn-cs"/>
              </a:rPr>
              <a:t>, 2022</a:t>
            </a:r>
            <a:r>
              <a:rPr lang="en-US" sz="1200" kern="1200" baseline="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A good connection among suppliers/performers and staff of the venue will guarantee smooth logistics of the exhibition, networking, and cultural performances, further strengthening the professional and thematic principles of the Expo </a:t>
            </a:r>
            <a:r>
              <a:rPr lang="en-GB" sz="1200" kern="1200" dirty="0">
                <a:solidFill>
                  <a:schemeClr val="tx1"/>
                </a:solidFill>
                <a:effectLst/>
                <a:latin typeface="+mn-lt"/>
                <a:ea typeface="+mn-ea"/>
                <a:cs typeface="+mn-cs"/>
              </a:rPr>
              <a:t>(Glenn et al., 2023)</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D2AB795-9929-4AE5-8CBC-4D65B4F8664B}" type="slidenum">
              <a:rPr lang="en-GB" smtClean="0"/>
              <a:t>10</a:t>
            </a:fld>
            <a:endParaRPr lang="en-GB"/>
          </a:p>
        </p:txBody>
      </p:sp>
    </p:spTree>
    <p:extLst>
      <p:ext uri="{BB962C8B-B14F-4D97-AF65-F5344CB8AC3E}">
        <p14:creationId xmlns:p14="http://schemas.microsoft.com/office/powerpoint/2010/main" val="2566550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financial factors of he Wales Celtic Legends Hospitality and Tourism Expo is viable and the expected revenues are projected to be higher than the costs. Approximated overall expenditures are approximately £440,000 which includes venue, catering, marketing, staffing, technical arrangements and contingency fund. The biggest cost segment is the venue and catering which can be explained by the number of international delegates and the Welsh cultural focus on the Welsh cuisine </a:t>
            </a:r>
            <a:r>
              <a:rPr lang="en-GB" sz="1200" kern="1200" dirty="0">
                <a:solidFill>
                  <a:schemeClr val="tx1"/>
                </a:solidFill>
                <a:effectLst/>
                <a:latin typeface="+mn-lt"/>
                <a:ea typeface="+mn-ea"/>
                <a:cs typeface="+mn-cs"/>
              </a:rPr>
              <a:t>(Haven-Tang, et al., 2022)</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Income on the revenue side is through delegate fees, which constitute the largest revenue source of £320,000. The cost of strategic sponsorship with hotels, airlines, and cultural partners will be added to the sum of £100,000, and Visit Wales grants, in turn, are expected to contribute £50,000 of support provided by Welsh Government. There are additional revenues of merchandise sales and cultural stalls amounting to £30,000. The Expo is projected at a total revenue of </a:t>
            </a:r>
            <a:r>
              <a:rPr lang="en-US" sz="1200" b="0" kern="1200" dirty="0">
                <a:solidFill>
                  <a:schemeClr val="tx1"/>
                </a:solidFill>
                <a:effectLst/>
                <a:latin typeface="+mn-lt"/>
                <a:ea typeface="+mn-ea"/>
                <a:cs typeface="+mn-cs"/>
              </a:rPr>
              <a:t>£500,000</a:t>
            </a:r>
            <a:r>
              <a:rPr lang="en-US" sz="1200" b="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a profit margin of £60,000, which will attest to the sustainability of the financial viability of the Expo and the profitability of the event, as well as providing Wales as a destination of global MICE with cultural, economic and branding benefits.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D2AB795-9929-4AE5-8CBC-4D65B4F8664B}" type="slidenum">
              <a:rPr lang="en-GB" smtClean="0"/>
              <a:t>11</a:t>
            </a:fld>
            <a:endParaRPr lang="en-GB"/>
          </a:p>
        </p:txBody>
      </p:sp>
    </p:spTree>
    <p:extLst>
      <p:ext uri="{BB962C8B-B14F-4D97-AF65-F5344CB8AC3E}">
        <p14:creationId xmlns:p14="http://schemas.microsoft.com/office/powerpoint/2010/main" val="22084198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Wales Celtic Legends Hospitality and Tourism Expo is to be founded on the mixture of funding sources to provide stable financial situation. Registration fees of the delegates will be the main contributor of funds since they will become a strong base of revenue </a:t>
            </a:r>
            <a:r>
              <a:rPr lang="en-GB" sz="1200" kern="1200" dirty="0">
                <a:solidFill>
                  <a:schemeClr val="tx1"/>
                </a:solidFill>
                <a:effectLst/>
                <a:latin typeface="+mn-lt"/>
                <a:ea typeface="+mn-ea"/>
                <a:cs typeface="+mn-cs"/>
              </a:rPr>
              <a:t>(Becker et al., 2022)</a:t>
            </a:r>
            <a:r>
              <a:rPr lang="en-US" sz="1200" kern="1200" dirty="0">
                <a:solidFill>
                  <a:schemeClr val="tx1"/>
                </a:solidFill>
                <a:effectLst/>
                <a:latin typeface="+mn-lt"/>
                <a:ea typeface="+mn-ea"/>
                <a:cs typeface="+mn-cs"/>
              </a:rPr>
              <a:t>. Additional sponsorship will be done through corporate sponsors who include the airlines, the hotels, the breweries and tourism enterprises (Chi et al., 2024). The event will also seek Visit Wales and Welsh Government grants since these grants will also be associated with Campaign of the Year of Legends. The minor sources of revenue are the merchandise, cultural stalls and exhibitors’ contributions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Aguado</a:t>
            </a:r>
            <a:r>
              <a:rPr lang="en-GB" sz="120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D2AB795-9929-4AE5-8CBC-4D65B4F8664B}" type="slidenum">
              <a:rPr lang="en-GB" smtClean="0"/>
              <a:t>12</a:t>
            </a:fld>
            <a:endParaRPr lang="en-GB"/>
          </a:p>
        </p:txBody>
      </p:sp>
    </p:spTree>
    <p:extLst>
      <p:ext uri="{BB962C8B-B14F-4D97-AF65-F5344CB8AC3E}">
        <p14:creationId xmlns:p14="http://schemas.microsoft.com/office/powerpoint/2010/main" val="2399156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the Wales Celtic Legends Hospitality and Tourism Expo is a possible, original, and cross-cultural MICE activity. It celebrates the Year of Legends in Wales by connecting the heritage and legends to the existing hospitality with the global tourism opportunities. The Expo, supported by the competitive positioning, good operational logistics and strategic planning, showcase Wales as a special destination of the world in terms of business and culture. The event will bring international representatives and enhance the tourism brand of Wales, as well as provide a long-term effect on the Welsh economy, hospitality industry and cultural identity due to balanced financial forecasts, a variety of funds, and an in-depth cultural experience.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D2AB795-9929-4AE5-8CBC-4D65B4F8664B}" type="slidenum">
              <a:rPr lang="en-GB" smtClean="0"/>
              <a:t>13</a:t>
            </a:fld>
            <a:endParaRPr lang="en-GB"/>
          </a:p>
        </p:txBody>
      </p:sp>
    </p:spTree>
    <p:extLst>
      <p:ext uri="{BB962C8B-B14F-4D97-AF65-F5344CB8AC3E}">
        <p14:creationId xmlns:p14="http://schemas.microsoft.com/office/powerpoint/2010/main" val="839927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7.png"/><Relationship Id="rId7" Type="http://schemas.openxmlformats.org/officeDocument/2006/relationships/diagramLayout" Target="../diagrams/layout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5.png"/><Relationship Id="rId10" Type="http://schemas.microsoft.com/office/2007/relationships/diagramDrawing" Target="../diagrams/drawing1.xml"/><Relationship Id="rId4" Type="http://schemas.openxmlformats.org/officeDocument/2006/relationships/image" Target="../media/image1.png"/><Relationship Id="rId9" Type="http://schemas.openxmlformats.org/officeDocument/2006/relationships/diagramColors" Target="../diagrams/colors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png"/><Relationship Id="rId7" Type="http://schemas.openxmlformats.org/officeDocument/2006/relationships/diagramQuickStyle" Target="../diagrams/quickStyle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pn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9.png"/><Relationship Id="rId7" Type="http://schemas.openxmlformats.org/officeDocument/2006/relationships/diagramQuickStyle" Target="../diagrams/quickStyle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png"/><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718347" y="5315640"/>
            <a:ext cx="3057386" cy="4971360"/>
          </a:xfrm>
          <a:custGeom>
            <a:avLst/>
            <a:gdLst/>
            <a:ahLst/>
            <a:cxnLst/>
            <a:rect l="l" t="t" r="r" b="b"/>
            <a:pathLst>
              <a:path w="3057386" h="4971360">
                <a:moveTo>
                  <a:pt x="0" y="0"/>
                </a:moveTo>
                <a:lnTo>
                  <a:pt x="3057387" y="0"/>
                </a:lnTo>
                <a:lnTo>
                  <a:pt x="3057387" y="4971360"/>
                </a:lnTo>
                <a:lnTo>
                  <a:pt x="0" y="4971360"/>
                </a:lnTo>
                <a:lnTo>
                  <a:pt x="0" y="0"/>
                </a:lnTo>
                <a:close/>
              </a:path>
            </a:pathLst>
          </a:custGeom>
          <a:blipFill>
            <a:blip r:embed="rId3"/>
            <a:stretch>
              <a:fillRect/>
            </a:stretch>
          </a:blipFill>
        </p:spPr>
        <p:txBody>
          <a:bodyPr/>
          <a:lstStyle/>
          <a:p>
            <a:endParaRPr lang="en-US"/>
          </a:p>
        </p:txBody>
      </p:sp>
      <p:sp>
        <p:nvSpPr>
          <p:cNvPr id="3" name="Freeform 3"/>
          <p:cNvSpPr/>
          <p:nvPr/>
        </p:nvSpPr>
        <p:spPr>
          <a:xfrm>
            <a:off x="10775733" y="2171700"/>
            <a:ext cx="6726662" cy="5900559"/>
          </a:xfrm>
          <a:custGeom>
            <a:avLst/>
            <a:gdLst/>
            <a:ahLst/>
            <a:cxnLst/>
            <a:rect l="l" t="t" r="r" b="b"/>
            <a:pathLst>
              <a:path w="8106433" h="6954764">
                <a:moveTo>
                  <a:pt x="0" y="0"/>
                </a:moveTo>
                <a:lnTo>
                  <a:pt x="8106433" y="0"/>
                </a:lnTo>
                <a:lnTo>
                  <a:pt x="8106433" y="6954764"/>
                </a:lnTo>
                <a:lnTo>
                  <a:pt x="0" y="6954764"/>
                </a:lnTo>
                <a:lnTo>
                  <a:pt x="0" y="0"/>
                </a:lnTo>
                <a:close/>
              </a:path>
            </a:pathLst>
          </a:custGeom>
          <a:blipFill>
            <a:blip r:embed="rId4"/>
            <a:stretch>
              <a:fillRect l="-1346" t="-7648" b="-993"/>
            </a:stretch>
          </a:blipFill>
        </p:spPr>
        <p:txBody>
          <a:bodyPr/>
          <a:lstStyle/>
          <a:p>
            <a:endParaRPr lang="en-US"/>
          </a:p>
        </p:txBody>
      </p:sp>
      <p:sp>
        <p:nvSpPr>
          <p:cNvPr id="4" name="TextBox 4"/>
          <p:cNvSpPr txBox="1"/>
          <p:nvPr/>
        </p:nvSpPr>
        <p:spPr>
          <a:xfrm>
            <a:off x="1028700" y="1285875"/>
            <a:ext cx="7666458" cy="6986528"/>
          </a:xfrm>
          <a:prstGeom prst="rect">
            <a:avLst/>
          </a:prstGeom>
        </p:spPr>
        <p:txBody>
          <a:bodyPr lIns="0" tIns="0" rIns="0" bIns="0" rtlCol="0" anchor="t">
            <a:spAutoFit/>
          </a:bodyPr>
          <a:lstStyle/>
          <a:p>
            <a:pPr algn="ctr">
              <a:lnSpc>
                <a:spcPts val="5415"/>
              </a:lnSpc>
            </a:pPr>
            <a:endParaRPr dirty="0"/>
          </a:p>
          <a:p>
            <a:pPr algn="ctr">
              <a:lnSpc>
                <a:spcPts val="5415"/>
              </a:lnSpc>
            </a:pPr>
            <a:endParaRPr dirty="0"/>
          </a:p>
          <a:p>
            <a:pPr algn="ctr">
              <a:lnSpc>
                <a:spcPct val="150000"/>
              </a:lnSpc>
            </a:pPr>
            <a:r>
              <a:rPr lang="en-US" sz="4400" b="1" dirty="0">
                <a:solidFill>
                  <a:schemeClr val="accent3"/>
                </a:solidFill>
                <a:latin typeface="Bricolage Grotesque Bold" panose="020B0604020202020204" charset="0"/>
              </a:rPr>
              <a:t>Wales Celtic Legends Expo – A Global Celebration of Culture, Hospitality, and Tourism Excellence”</a:t>
            </a:r>
            <a:endParaRPr lang="en-GB" sz="4400" dirty="0">
              <a:solidFill>
                <a:schemeClr val="accent3"/>
              </a:solidFill>
              <a:latin typeface="Bricolage Grotesque Bold" panose="020B0604020202020204" charset="0"/>
            </a:endParaRPr>
          </a:p>
          <a:p>
            <a:pPr algn="l">
              <a:lnSpc>
                <a:spcPts val="12023"/>
              </a:lnSpc>
              <a:spcBef>
                <a:spcPct val="0"/>
              </a:spcBef>
            </a:pPr>
            <a:endParaRPr lang="en-US" sz="4368" b="1" dirty="0">
              <a:solidFill>
                <a:srgbClr val="859E5D"/>
              </a:solidFill>
              <a:latin typeface="Bricolage Grotesque Bold"/>
              <a:ea typeface="Bricolage Grotesque Bold"/>
              <a:cs typeface="Bricolage Grotesque Bold"/>
              <a:sym typeface="Bricolage Grotesque Bold"/>
            </a:endParaRPr>
          </a:p>
        </p:txBody>
      </p:sp>
      <p:sp>
        <p:nvSpPr>
          <p:cNvPr id="5" name="TextBox 5"/>
          <p:cNvSpPr txBox="1"/>
          <p:nvPr/>
        </p:nvSpPr>
        <p:spPr>
          <a:xfrm>
            <a:off x="565119" y="7615059"/>
            <a:ext cx="7153228" cy="1308050"/>
          </a:xfrm>
          <a:prstGeom prst="rect">
            <a:avLst/>
          </a:prstGeom>
        </p:spPr>
        <p:txBody>
          <a:bodyPr lIns="0" tIns="0" rIns="0" bIns="0" rtlCol="0" anchor="t">
            <a:spAutoFit/>
          </a:bodyPr>
          <a:lstStyle/>
          <a:p>
            <a:pPr algn="ctr">
              <a:lnSpc>
                <a:spcPts val="3359"/>
              </a:lnSpc>
            </a:pPr>
            <a:r>
              <a:rPr lang="en-US" sz="2399" b="1" dirty="0">
                <a:solidFill>
                  <a:schemeClr val="accent3">
                    <a:lumMod val="75000"/>
                  </a:schemeClr>
                </a:solidFill>
                <a:latin typeface="Inter Bold"/>
                <a:ea typeface="Inter Bold"/>
                <a:cs typeface="Inter Bold"/>
                <a:sym typeface="Inter Bold"/>
              </a:rPr>
              <a:t>Location: International Convention Centre (ICC Wales), Newport</a:t>
            </a:r>
          </a:p>
          <a:p>
            <a:pPr algn="ctr">
              <a:lnSpc>
                <a:spcPts val="3359"/>
              </a:lnSpc>
              <a:spcBef>
                <a:spcPct val="0"/>
              </a:spcBef>
            </a:pPr>
            <a:r>
              <a:rPr lang="en-US" sz="2399" b="1" dirty="0">
                <a:solidFill>
                  <a:schemeClr val="accent3">
                    <a:lumMod val="75000"/>
                  </a:schemeClr>
                </a:solidFill>
                <a:latin typeface="Inter Bold"/>
                <a:ea typeface="Inter Bold"/>
                <a:cs typeface="Inter Bold"/>
                <a:sym typeface="Inter Bold"/>
              </a:rPr>
              <a:t>Timing: 20–22 Nov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4935200" y="2857500"/>
            <a:ext cx="3057386" cy="4971360"/>
          </a:xfrm>
          <a:custGeom>
            <a:avLst/>
            <a:gdLst/>
            <a:ahLst/>
            <a:cxnLst/>
            <a:rect l="l" t="t" r="r" b="b"/>
            <a:pathLst>
              <a:path w="3057386" h="4971360">
                <a:moveTo>
                  <a:pt x="0" y="0"/>
                </a:moveTo>
                <a:lnTo>
                  <a:pt x="3057386" y="0"/>
                </a:lnTo>
                <a:lnTo>
                  <a:pt x="3057386" y="4971360"/>
                </a:lnTo>
                <a:lnTo>
                  <a:pt x="0" y="4971360"/>
                </a:lnTo>
                <a:lnTo>
                  <a:pt x="0" y="0"/>
                </a:lnTo>
                <a:close/>
              </a:path>
            </a:pathLst>
          </a:custGeom>
          <a:blipFill>
            <a:blip r:embed="rId2"/>
            <a:stretch>
              <a:fillRect/>
            </a:stretch>
          </a:blipFill>
        </p:spPr>
        <p:txBody>
          <a:bodyPr/>
          <a:lstStyle/>
          <a:p>
            <a:endParaRPr lang="en-US"/>
          </a:p>
        </p:txBody>
      </p:sp>
      <p:sp>
        <p:nvSpPr>
          <p:cNvPr id="3" name="Freeform 3"/>
          <p:cNvSpPr/>
          <p:nvPr/>
        </p:nvSpPr>
        <p:spPr>
          <a:xfrm flipH="1">
            <a:off x="304800" y="2983992"/>
            <a:ext cx="3057386" cy="4971360"/>
          </a:xfrm>
          <a:custGeom>
            <a:avLst/>
            <a:gdLst/>
            <a:ahLst/>
            <a:cxnLst/>
            <a:rect l="l" t="t" r="r" b="b"/>
            <a:pathLst>
              <a:path w="3057386" h="4971360">
                <a:moveTo>
                  <a:pt x="3057386" y="0"/>
                </a:moveTo>
                <a:lnTo>
                  <a:pt x="0" y="0"/>
                </a:lnTo>
                <a:lnTo>
                  <a:pt x="0" y="4971360"/>
                </a:lnTo>
                <a:lnTo>
                  <a:pt x="3057386" y="4971360"/>
                </a:lnTo>
                <a:lnTo>
                  <a:pt x="3057386" y="0"/>
                </a:lnTo>
                <a:close/>
              </a:path>
            </a:pathLst>
          </a:custGeom>
          <a:blipFill>
            <a:blip r:embed="rId2"/>
            <a:stretch>
              <a:fillRect/>
            </a:stretch>
          </a:blipFill>
        </p:spPr>
        <p:txBody>
          <a:bodyPr/>
          <a:lstStyle/>
          <a:p>
            <a:endParaRPr lang="en-US"/>
          </a:p>
        </p:txBody>
      </p:sp>
      <p:sp>
        <p:nvSpPr>
          <p:cNvPr id="4" name="TextBox 4"/>
          <p:cNvSpPr txBox="1"/>
          <p:nvPr/>
        </p:nvSpPr>
        <p:spPr>
          <a:xfrm>
            <a:off x="5867400" y="876300"/>
            <a:ext cx="7275382" cy="1384225"/>
          </a:xfrm>
          <a:prstGeom prst="rect">
            <a:avLst/>
          </a:prstGeom>
        </p:spPr>
        <p:txBody>
          <a:bodyPr lIns="0" tIns="0" rIns="0" bIns="0" rtlCol="0" anchor="t">
            <a:spAutoFit/>
          </a:bodyPr>
          <a:lstStyle/>
          <a:p>
            <a:pPr algn="ctr">
              <a:lnSpc>
                <a:spcPts val="11768"/>
              </a:lnSpc>
              <a:spcBef>
                <a:spcPct val="0"/>
              </a:spcBef>
            </a:pPr>
            <a:r>
              <a:rPr lang="en-US" sz="6600" b="1" dirty="0">
                <a:solidFill>
                  <a:srgbClr val="FFFFFF"/>
                </a:solidFill>
                <a:latin typeface="Bricolage Grotesque Bold"/>
                <a:ea typeface="Bricolage Grotesque Bold"/>
                <a:cs typeface="Bricolage Grotesque Bold"/>
                <a:sym typeface="Bricolage Grotesque Bold"/>
              </a:rPr>
              <a:t>AI Declaration</a:t>
            </a:r>
          </a:p>
        </p:txBody>
      </p:sp>
      <p:sp>
        <p:nvSpPr>
          <p:cNvPr id="5" name="Round Diagonal Corner Rectangle 4"/>
          <p:cNvSpPr/>
          <p:nvPr/>
        </p:nvSpPr>
        <p:spPr>
          <a:xfrm>
            <a:off x="4038600" y="3009900"/>
            <a:ext cx="10422275" cy="5202519"/>
          </a:xfrm>
          <a:prstGeom prst="round2Diag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lnSpc>
                <a:spcPct val="150000"/>
              </a:lnSpc>
            </a:pPr>
            <a:r>
              <a:rPr lang="en-US" sz="28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work. I confirm I have copies of my drafts, notes, and other resources I used, which I may be asked to provide in evidence.</a:t>
            </a:r>
            <a:endParaRPr lang="en-GB"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744200" y="3516674"/>
            <a:ext cx="7374078" cy="659157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solidFill>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1535595" y="4201558"/>
            <a:ext cx="6398589" cy="5475500"/>
            <a:chOff x="73075" y="56707"/>
            <a:chExt cx="739725" cy="756093"/>
          </a:xfrm>
        </p:grpSpPr>
        <p:sp>
          <p:nvSpPr>
            <p:cNvPr id="6" name="Freeform 6"/>
            <p:cNvSpPr/>
            <p:nvPr/>
          </p:nvSpPr>
          <p:spPr>
            <a:xfrm>
              <a:off x="73075" y="56707"/>
              <a:ext cx="739725" cy="75609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alphaModFix amt="30000"/>
              </a:blip>
              <a:stretch>
                <a:fillRect l="-25046" r="-25046"/>
              </a:stretch>
            </a:blipFill>
          </p:spPr>
          <p:txBody>
            <a:bodyPr/>
            <a:lstStyle/>
            <a:p>
              <a:endParaRPr lang="en-US"/>
            </a:p>
          </p:txBody>
        </p:sp>
      </p:grpSp>
      <p:grpSp>
        <p:nvGrpSpPr>
          <p:cNvPr id="7" name="Group 7"/>
          <p:cNvGrpSpPr/>
          <p:nvPr/>
        </p:nvGrpSpPr>
        <p:grpSpPr>
          <a:xfrm>
            <a:off x="8924372" y="1425717"/>
            <a:ext cx="7435565" cy="7435565"/>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9621456" y="2264827"/>
            <a:ext cx="6486680" cy="6297233"/>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t="-711" b="-711"/>
              </a:stretch>
            </a:blipFill>
          </p:spPr>
          <p:txBody>
            <a:bodyPr/>
            <a:lstStyle/>
            <a:p>
              <a:endParaRPr lang="en-US"/>
            </a:p>
          </p:txBody>
        </p:sp>
      </p:grpSp>
      <p:sp>
        <p:nvSpPr>
          <p:cNvPr id="12" name="Freeform 12"/>
          <p:cNvSpPr/>
          <p:nvPr/>
        </p:nvSpPr>
        <p:spPr>
          <a:xfrm flipH="1" flipV="1">
            <a:off x="14792382" y="-1275459"/>
            <a:ext cx="4308350" cy="3915213"/>
          </a:xfrm>
          <a:custGeom>
            <a:avLst/>
            <a:gdLst/>
            <a:ahLst/>
            <a:cxnLst/>
            <a:rect l="l" t="t" r="r" b="b"/>
            <a:pathLst>
              <a:path w="4308350" h="3915213">
                <a:moveTo>
                  <a:pt x="4308350" y="3915213"/>
                </a:moveTo>
                <a:lnTo>
                  <a:pt x="0" y="3915213"/>
                </a:lnTo>
                <a:lnTo>
                  <a:pt x="0" y="0"/>
                </a:lnTo>
                <a:lnTo>
                  <a:pt x="4308350" y="0"/>
                </a:lnTo>
                <a:lnTo>
                  <a:pt x="4308350" y="3915213"/>
                </a:lnTo>
                <a:close/>
              </a:path>
            </a:pathLst>
          </a:custGeom>
          <a:blipFill>
            <a:blip r:embed="rId5"/>
            <a:stretch>
              <a:fillRect/>
            </a:stretch>
          </a:blipFill>
        </p:spPr>
        <p:txBody>
          <a:bodyPr/>
          <a:lstStyle/>
          <a:p>
            <a:endParaRPr lang="en-US"/>
          </a:p>
        </p:txBody>
      </p:sp>
      <p:sp>
        <p:nvSpPr>
          <p:cNvPr id="13" name="TextBox 13"/>
          <p:cNvSpPr txBox="1"/>
          <p:nvPr/>
        </p:nvSpPr>
        <p:spPr>
          <a:xfrm>
            <a:off x="2135259" y="910746"/>
            <a:ext cx="10506895" cy="1179810"/>
          </a:xfrm>
          <a:prstGeom prst="rect">
            <a:avLst/>
          </a:prstGeom>
        </p:spPr>
        <p:txBody>
          <a:bodyPr wrap="square" lIns="0" tIns="0" rIns="0" bIns="0" rtlCol="0" anchor="t">
            <a:spAutoFit/>
          </a:bodyPr>
          <a:lstStyle/>
          <a:p>
            <a:pPr algn="ctr">
              <a:lnSpc>
                <a:spcPts val="9174"/>
              </a:lnSpc>
              <a:spcBef>
                <a:spcPct val="0"/>
              </a:spcBef>
            </a:pPr>
            <a:r>
              <a:rPr lang="en-US" sz="6553" b="1" dirty="0">
                <a:solidFill>
                  <a:srgbClr val="000000"/>
                </a:solidFill>
                <a:latin typeface="Bricolage Grotesque Bold"/>
                <a:ea typeface="Bricolage Grotesque Bold"/>
                <a:cs typeface="Bricolage Grotesque Bold"/>
                <a:sym typeface="Bricolage Grotesque Bold"/>
              </a:rPr>
              <a:t>Event Content &amp; Context</a:t>
            </a:r>
          </a:p>
        </p:txBody>
      </p:sp>
      <p:sp>
        <p:nvSpPr>
          <p:cNvPr id="14" name="TextBox 14"/>
          <p:cNvSpPr txBox="1"/>
          <p:nvPr/>
        </p:nvSpPr>
        <p:spPr>
          <a:xfrm>
            <a:off x="445551" y="2730022"/>
            <a:ext cx="8991811" cy="6415218"/>
          </a:xfrm>
          <a:prstGeom prst="rect">
            <a:avLst/>
          </a:prstGeom>
        </p:spPr>
        <p:txBody>
          <a:bodyPr wrap="square" lIns="0" tIns="0" rIns="0" bIns="0" rtlCol="0" anchor="t">
            <a:spAutoFit/>
          </a:bodyPr>
          <a:lstStyle/>
          <a:p>
            <a:pPr marL="612773" lvl="1" indent="-342900" algn="just">
              <a:lnSpc>
                <a:spcPct val="150000"/>
              </a:lnSpc>
              <a:buFont typeface="Wingdings" panose="05000000000000000000" pitchFamily="2" charset="2"/>
              <a:buChar char="v"/>
            </a:pPr>
            <a:r>
              <a:rPr lang="en-US" sz="2499" dirty="0">
                <a:solidFill>
                  <a:srgbClr val="000000"/>
                </a:solidFill>
                <a:latin typeface="Inter"/>
                <a:ea typeface="Inter"/>
                <a:cs typeface="Inter"/>
                <a:sym typeface="Inter"/>
              </a:rPr>
              <a:t>Wales Celtic Legends Hospitality and Tourism Expo is a three-day international MICE Expo celebrating Welsh heritage, culture, and hospitality excellence.</a:t>
            </a:r>
          </a:p>
          <a:p>
            <a:pPr marL="612773" lvl="1" indent="-342900" algn="just">
              <a:lnSpc>
                <a:spcPct val="150000"/>
              </a:lnSpc>
              <a:buFont typeface="Wingdings" panose="05000000000000000000" pitchFamily="2" charset="2"/>
              <a:buChar char="v"/>
            </a:pPr>
            <a:r>
              <a:rPr lang="en-US" sz="2499" dirty="0">
                <a:solidFill>
                  <a:srgbClr val="000000"/>
                </a:solidFill>
                <a:latin typeface="Inter"/>
                <a:ea typeface="Inter"/>
                <a:cs typeface="Inter"/>
                <a:sym typeface="Inter"/>
              </a:rPr>
              <a:t>The event combines trade shows, business forums, and cultural experiences tourism professionals.</a:t>
            </a:r>
          </a:p>
          <a:p>
            <a:pPr marL="612773" lvl="1" indent="-342900" algn="just">
              <a:lnSpc>
                <a:spcPct val="150000"/>
              </a:lnSpc>
              <a:buFont typeface="Wingdings" panose="05000000000000000000" pitchFamily="2" charset="2"/>
              <a:buChar char="v"/>
            </a:pPr>
            <a:r>
              <a:rPr lang="en-US" sz="2499" dirty="0">
                <a:solidFill>
                  <a:srgbClr val="000000"/>
                </a:solidFill>
                <a:latin typeface="Inter"/>
                <a:ea typeface="Inter"/>
                <a:cs typeface="Inter"/>
                <a:sym typeface="Inter"/>
              </a:rPr>
              <a:t>It is inspired by Visit Wales’ “Year of Legends”, linking myths and history with modern hospitality innovations (</a:t>
            </a:r>
            <a:r>
              <a:rPr lang="en-US" sz="2400" dirty="0" err="1">
                <a:latin typeface="Inter" panose="020B0604020202020204" charset="0"/>
                <a:ea typeface="Inter" panose="020B0604020202020204" charset="0"/>
              </a:rPr>
              <a:t>Crowther</a:t>
            </a:r>
            <a:r>
              <a:rPr lang="en-US" sz="2400" dirty="0">
                <a:latin typeface="Inter" panose="020B0604020202020204" charset="0"/>
                <a:ea typeface="Inter" panose="020B0604020202020204" charset="0"/>
              </a:rPr>
              <a:t> et al., 2021</a:t>
            </a:r>
            <a:r>
              <a:rPr lang="en-US" sz="2499" dirty="0">
                <a:solidFill>
                  <a:srgbClr val="000000"/>
                </a:solidFill>
                <a:latin typeface="Inter"/>
                <a:ea typeface="Inter"/>
                <a:cs typeface="Inter"/>
                <a:sym typeface="Inter"/>
              </a:rPr>
              <a:t>).</a:t>
            </a:r>
          </a:p>
          <a:p>
            <a:pPr marL="612773" lvl="1" indent="-342900" algn="just">
              <a:lnSpc>
                <a:spcPct val="150000"/>
              </a:lnSpc>
              <a:buFont typeface="Wingdings" panose="05000000000000000000" pitchFamily="2" charset="2"/>
              <a:buChar char="v"/>
            </a:pPr>
            <a:r>
              <a:rPr lang="en-US" sz="2499" dirty="0">
                <a:solidFill>
                  <a:srgbClr val="000000"/>
                </a:solidFill>
                <a:latin typeface="Inter"/>
                <a:ea typeface="Inter"/>
                <a:cs typeface="Inter"/>
                <a:sym typeface="Inter"/>
              </a:rPr>
              <a:t>It features historic site visits, Welsh cuisine, folklore performances, showcasing Wales as a unique global destination.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31259" y="165223"/>
            <a:ext cx="8112741" cy="2125840"/>
          </a:xfrm>
          <a:prstGeom prst="rect">
            <a:avLst/>
          </a:prstGeom>
        </p:spPr>
        <p:txBody>
          <a:bodyPr lIns="0" tIns="0" rIns="0" bIns="0" rtlCol="0" anchor="t">
            <a:spAutoFit/>
          </a:bodyPr>
          <a:lstStyle/>
          <a:p>
            <a:pPr algn="ctr">
              <a:lnSpc>
                <a:spcPts val="8524"/>
              </a:lnSpc>
              <a:spcBef>
                <a:spcPct val="0"/>
              </a:spcBef>
            </a:pPr>
            <a:r>
              <a:rPr lang="en-US" sz="6088" b="1">
                <a:solidFill>
                  <a:srgbClr val="000000"/>
                </a:solidFill>
                <a:latin typeface="Bricolage Grotesque Bold"/>
                <a:ea typeface="Bricolage Grotesque Bold"/>
                <a:cs typeface="Bricolage Grotesque Bold"/>
                <a:sym typeface="Bricolage Grotesque Bold"/>
              </a:rPr>
              <a:t>Market Factors – Target Market</a:t>
            </a:r>
          </a:p>
        </p:txBody>
      </p:sp>
      <p:grpSp>
        <p:nvGrpSpPr>
          <p:cNvPr id="3" name="Group 3"/>
          <p:cNvGrpSpPr/>
          <p:nvPr/>
        </p:nvGrpSpPr>
        <p:grpSpPr>
          <a:xfrm>
            <a:off x="9980314" y="2572836"/>
            <a:ext cx="6638803" cy="6745796"/>
            <a:chOff x="0" y="0"/>
            <a:chExt cx="1028524" cy="1045100"/>
          </a:xfrm>
        </p:grpSpPr>
        <p:sp>
          <p:nvSpPr>
            <p:cNvPr id="4" name="Freeform 4"/>
            <p:cNvSpPr/>
            <p:nvPr/>
          </p:nvSpPr>
          <p:spPr>
            <a:xfrm>
              <a:off x="0" y="0"/>
              <a:ext cx="1028524" cy="1045100"/>
            </a:xfrm>
            <a:custGeom>
              <a:avLst/>
              <a:gdLst/>
              <a:ahLst/>
              <a:cxnLst/>
              <a:rect l="l" t="t" r="r" b="b"/>
              <a:pathLst>
                <a:path w="1028524" h="1045100">
                  <a:moveTo>
                    <a:pt x="58308" y="0"/>
                  </a:moveTo>
                  <a:lnTo>
                    <a:pt x="970216" y="0"/>
                  </a:lnTo>
                  <a:cubicBezTo>
                    <a:pt x="1002419" y="0"/>
                    <a:pt x="1028524" y="26105"/>
                    <a:pt x="1028524" y="58308"/>
                  </a:cubicBezTo>
                  <a:lnTo>
                    <a:pt x="1028524" y="986792"/>
                  </a:lnTo>
                  <a:cubicBezTo>
                    <a:pt x="1028524" y="1018995"/>
                    <a:pt x="1002419" y="1045100"/>
                    <a:pt x="970216" y="1045100"/>
                  </a:cubicBezTo>
                  <a:lnTo>
                    <a:pt x="58308" y="1045100"/>
                  </a:lnTo>
                  <a:cubicBezTo>
                    <a:pt x="26105" y="1045100"/>
                    <a:pt x="0" y="1018995"/>
                    <a:pt x="0" y="986792"/>
                  </a:cubicBezTo>
                  <a:lnTo>
                    <a:pt x="0" y="58308"/>
                  </a:lnTo>
                  <a:cubicBezTo>
                    <a:pt x="0" y="26105"/>
                    <a:pt x="26105" y="0"/>
                    <a:pt x="58308" y="0"/>
                  </a:cubicBezTo>
                  <a:close/>
                </a:path>
              </a:pathLst>
            </a:custGeom>
            <a:blipFill>
              <a:blip r:embed="rId3"/>
              <a:stretch>
                <a:fillRect l="-715" r="-715"/>
              </a:stretch>
            </a:blipFill>
          </p:spPr>
          <p:txBody>
            <a:bodyPr/>
            <a:lstStyle/>
            <a:p>
              <a:endParaRPr lang="en-US"/>
            </a:p>
          </p:txBody>
        </p:sp>
      </p:grpSp>
      <p:sp>
        <p:nvSpPr>
          <p:cNvPr id="5" name="Freeform 5"/>
          <p:cNvSpPr/>
          <p:nvPr/>
        </p:nvSpPr>
        <p:spPr>
          <a:xfrm>
            <a:off x="16043440" y="6742024"/>
            <a:ext cx="3057386" cy="4971360"/>
          </a:xfrm>
          <a:custGeom>
            <a:avLst/>
            <a:gdLst/>
            <a:ahLst/>
            <a:cxnLst/>
            <a:rect l="l" t="t" r="r" b="b"/>
            <a:pathLst>
              <a:path w="3057386" h="4971360">
                <a:moveTo>
                  <a:pt x="0" y="0"/>
                </a:moveTo>
                <a:lnTo>
                  <a:pt x="3057386" y="0"/>
                </a:lnTo>
                <a:lnTo>
                  <a:pt x="3057386" y="4971360"/>
                </a:lnTo>
                <a:lnTo>
                  <a:pt x="0" y="4971360"/>
                </a:lnTo>
                <a:lnTo>
                  <a:pt x="0" y="0"/>
                </a:lnTo>
                <a:close/>
              </a:path>
            </a:pathLst>
          </a:custGeom>
          <a:blipFill>
            <a:blip r:embed="rId4"/>
            <a:stretch>
              <a:fillRect/>
            </a:stretch>
          </a:blipFill>
        </p:spPr>
        <p:txBody>
          <a:bodyPr/>
          <a:lstStyle/>
          <a:p>
            <a:endParaRPr lang="en-US"/>
          </a:p>
        </p:txBody>
      </p:sp>
      <p:sp>
        <p:nvSpPr>
          <p:cNvPr id="6" name="Freeform 6"/>
          <p:cNvSpPr/>
          <p:nvPr/>
        </p:nvSpPr>
        <p:spPr>
          <a:xfrm flipV="1">
            <a:off x="8961152" y="0"/>
            <a:ext cx="2764792" cy="2512504"/>
          </a:xfrm>
          <a:custGeom>
            <a:avLst/>
            <a:gdLst/>
            <a:ahLst/>
            <a:cxnLst/>
            <a:rect l="l" t="t" r="r" b="b"/>
            <a:pathLst>
              <a:path w="2764792" h="2512504">
                <a:moveTo>
                  <a:pt x="0" y="2512504"/>
                </a:moveTo>
                <a:lnTo>
                  <a:pt x="2764791" y="2512504"/>
                </a:lnTo>
                <a:lnTo>
                  <a:pt x="2764791" y="0"/>
                </a:lnTo>
                <a:lnTo>
                  <a:pt x="0" y="0"/>
                </a:lnTo>
                <a:lnTo>
                  <a:pt x="0" y="2512504"/>
                </a:lnTo>
                <a:close/>
              </a:path>
            </a:pathLst>
          </a:custGeom>
          <a:blipFill>
            <a:blip r:embed="rId5"/>
            <a:stretch>
              <a:fillRect/>
            </a:stretch>
          </a:blipFill>
        </p:spPr>
        <p:txBody>
          <a:bodyPr/>
          <a:lstStyle/>
          <a:p>
            <a:endParaRPr lang="en-US"/>
          </a:p>
        </p:txBody>
      </p:sp>
      <p:sp>
        <p:nvSpPr>
          <p:cNvPr id="7" name="TextBox 7"/>
          <p:cNvSpPr txBox="1"/>
          <p:nvPr/>
        </p:nvSpPr>
        <p:spPr>
          <a:xfrm>
            <a:off x="698807" y="2643488"/>
            <a:ext cx="6395105" cy="457835"/>
          </a:xfrm>
          <a:prstGeom prst="rect">
            <a:avLst/>
          </a:prstGeom>
        </p:spPr>
        <p:txBody>
          <a:bodyPr lIns="0" tIns="0" rIns="0" bIns="0" rtlCol="0" anchor="t">
            <a:spAutoFit/>
          </a:bodyPr>
          <a:lstStyle/>
          <a:p>
            <a:pPr algn="just">
              <a:lnSpc>
                <a:spcPts val="3639"/>
              </a:lnSpc>
              <a:spcBef>
                <a:spcPct val="0"/>
              </a:spcBef>
            </a:pPr>
            <a:r>
              <a:rPr lang="en-US" sz="2599" b="1">
                <a:solidFill>
                  <a:srgbClr val="000000"/>
                </a:solidFill>
                <a:latin typeface="Inter Medium"/>
                <a:ea typeface="Inter Medium"/>
                <a:cs typeface="Inter Medium"/>
                <a:sym typeface="Inter Medium"/>
              </a:rPr>
              <a:t>International hospitality professionals</a:t>
            </a:r>
          </a:p>
        </p:txBody>
      </p:sp>
      <p:sp>
        <p:nvSpPr>
          <p:cNvPr id="8" name="TextBox 8"/>
          <p:cNvSpPr txBox="1"/>
          <p:nvPr/>
        </p:nvSpPr>
        <p:spPr>
          <a:xfrm>
            <a:off x="591778" y="3304011"/>
            <a:ext cx="8698246" cy="860425"/>
          </a:xfrm>
          <a:prstGeom prst="rect">
            <a:avLst/>
          </a:prstGeom>
        </p:spPr>
        <p:txBody>
          <a:bodyPr lIns="0" tIns="0" rIns="0" bIns="0" rtlCol="0" anchor="t">
            <a:spAutoFit/>
          </a:bodyPr>
          <a:lstStyle/>
          <a:p>
            <a:pPr marL="539746" lvl="1" indent="-269873" algn="just">
              <a:lnSpc>
                <a:spcPts val="3499"/>
              </a:lnSpc>
              <a:buFont typeface="Arial"/>
              <a:buChar char="•"/>
            </a:pPr>
            <a:r>
              <a:rPr lang="en-US" sz="2499" dirty="0">
                <a:solidFill>
                  <a:srgbClr val="000000"/>
                </a:solidFill>
                <a:latin typeface="Inter"/>
                <a:ea typeface="Inter"/>
                <a:cs typeface="Inter"/>
                <a:sym typeface="Inter"/>
              </a:rPr>
              <a:t>Hoteliers, event planners, and tourism executives seeking partnerships.</a:t>
            </a:r>
          </a:p>
        </p:txBody>
      </p:sp>
      <p:sp>
        <p:nvSpPr>
          <p:cNvPr id="9" name="TextBox 9"/>
          <p:cNvSpPr txBox="1"/>
          <p:nvPr/>
        </p:nvSpPr>
        <p:spPr>
          <a:xfrm>
            <a:off x="698807" y="8043294"/>
            <a:ext cx="5710771" cy="422275"/>
          </a:xfrm>
          <a:prstGeom prst="rect">
            <a:avLst/>
          </a:prstGeom>
        </p:spPr>
        <p:txBody>
          <a:bodyPr lIns="0" tIns="0" rIns="0" bIns="0" rtlCol="0" anchor="t">
            <a:spAutoFit/>
          </a:bodyPr>
          <a:lstStyle/>
          <a:p>
            <a:pPr algn="l">
              <a:lnSpc>
                <a:spcPts val="3499"/>
              </a:lnSpc>
              <a:spcBef>
                <a:spcPct val="0"/>
              </a:spcBef>
            </a:pPr>
            <a:r>
              <a:rPr lang="en-US" sz="2499" b="1">
                <a:solidFill>
                  <a:srgbClr val="000000"/>
                </a:solidFill>
                <a:latin typeface="Inter Medium"/>
                <a:ea typeface="Inter Medium"/>
                <a:cs typeface="Inter Medium"/>
                <a:sym typeface="Inter Medium"/>
              </a:rPr>
              <a:t>Media and investors</a:t>
            </a:r>
          </a:p>
        </p:txBody>
      </p:sp>
      <p:sp>
        <p:nvSpPr>
          <p:cNvPr id="10" name="TextBox 10"/>
          <p:cNvSpPr txBox="1"/>
          <p:nvPr/>
        </p:nvSpPr>
        <p:spPr>
          <a:xfrm>
            <a:off x="698807" y="6279109"/>
            <a:ext cx="7432644" cy="422275"/>
          </a:xfrm>
          <a:prstGeom prst="rect">
            <a:avLst/>
          </a:prstGeom>
        </p:spPr>
        <p:txBody>
          <a:bodyPr lIns="0" tIns="0" rIns="0" bIns="0" rtlCol="0" anchor="t">
            <a:spAutoFit/>
          </a:bodyPr>
          <a:lstStyle/>
          <a:p>
            <a:pPr algn="just">
              <a:lnSpc>
                <a:spcPts val="3499"/>
              </a:lnSpc>
              <a:spcBef>
                <a:spcPct val="0"/>
              </a:spcBef>
            </a:pPr>
            <a:r>
              <a:rPr lang="en-US" sz="2499" b="1">
                <a:solidFill>
                  <a:srgbClr val="000000"/>
                </a:solidFill>
                <a:latin typeface="Inter Medium"/>
                <a:ea typeface="Inter Medium"/>
                <a:cs typeface="Inter Medium"/>
                <a:sym typeface="Inter Medium"/>
              </a:rPr>
              <a:t>Cultural institutions and culinary specialists </a:t>
            </a:r>
          </a:p>
        </p:txBody>
      </p:sp>
      <p:sp>
        <p:nvSpPr>
          <p:cNvPr id="11" name="TextBox 11"/>
          <p:cNvSpPr txBox="1"/>
          <p:nvPr/>
        </p:nvSpPr>
        <p:spPr>
          <a:xfrm>
            <a:off x="698807" y="4510633"/>
            <a:ext cx="5710771" cy="422275"/>
          </a:xfrm>
          <a:prstGeom prst="rect">
            <a:avLst/>
          </a:prstGeom>
        </p:spPr>
        <p:txBody>
          <a:bodyPr lIns="0" tIns="0" rIns="0" bIns="0" rtlCol="0" anchor="t">
            <a:spAutoFit/>
          </a:bodyPr>
          <a:lstStyle/>
          <a:p>
            <a:pPr algn="just">
              <a:lnSpc>
                <a:spcPts val="3499"/>
              </a:lnSpc>
              <a:spcBef>
                <a:spcPct val="0"/>
              </a:spcBef>
            </a:pPr>
            <a:r>
              <a:rPr lang="en-US" sz="2499" b="1">
                <a:solidFill>
                  <a:srgbClr val="000000"/>
                </a:solidFill>
                <a:latin typeface="Inter Medium"/>
                <a:ea typeface="Inter Medium"/>
                <a:cs typeface="Inter Medium"/>
                <a:sym typeface="Inter Medium"/>
              </a:rPr>
              <a:t>Tourism boards and travel agencies</a:t>
            </a:r>
          </a:p>
        </p:txBody>
      </p:sp>
      <p:sp>
        <p:nvSpPr>
          <p:cNvPr id="12" name="TextBox 12"/>
          <p:cNvSpPr txBox="1"/>
          <p:nvPr/>
        </p:nvSpPr>
        <p:spPr>
          <a:xfrm>
            <a:off x="623745" y="5123409"/>
            <a:ext cx="8634312" cy="897682"/>
          </a:xfrm>
          <a:prstGeom prst="rect">
            <a:avLst/>
          </a:prstGeom>
        </p:spPr>
        <p:txBody>
          <a:bodyPr lIns="0" tIns="0" rIns="0" bIns="0" rtlCol="0" anchor="t">
            <a:spAutoFit/>
          </a:bodyPr>
          <a:lstStyle/>
          <a:p>
            <a:pPr marL="539746" lvl="1" indent="-269873" algn="just">
              <a:lnSpc>
                <a:spcPts val="3499"/>
              </a:lnSpc>
              <a:buFont typeface="Arial"/>
              <a:buChar char="•"/>
            </a:pPr>
            <a:r>
              <a:rPr lang="en-US" sz="2499" dirty="0">
                <a:solidFill>
                  <a:srgbClr val="000000"/>
                </a:solidFill>
                <a:latin typeface="Inter"/>
                <a:ea typeface="Inter"/>
                <a:cs typeface="Inter"/>
                <a:sym typeface="Inter"/>
              </a:rPr>
              <a:t>They are aiming to develop exclusive destination relationships with Wales (</a:t>
            </a:r>
            <a:r>
              <a:rPr lang="en-GB" sz="2400" dirty="0" err="1">
                <a:latin typeface="Inter" panose="020B0604020202020204" charset="0"/>
                <a:ea typeface="Inter" panose="020B0604020202020204" charset="0"/>
              </a:rPr>
              <a:t>Leask</a:t>
            </a:r>
            <a:r>
              <a:rPr lang="en-GB" sz="2400" dirty="0">
                <a:latin typeface="Inter" panose="020B0604020202020204" charset="0"/>
                <a:ea typeface="Inter" panose="020B0604020202020204" charset="0"/>
              </a:rPr>
              <a:t> and Barron, 2021</a:t>
            </a:r>
            <a:r>
              <a:rPr lang="en-US" sz="2499" dirty="0">
                <a:solidFill>
                  <a:srgbClr val="000000"/>
                </a:solidFill>
                <a:latin typeface="Inter"/>
                <a:ea typeface="Inter"/>
                <a:cs typeface="Inter"/>
                <a:sym typeface="Inter"/>
              </a:rPr>
              <a:t>).</a:t>
            </a:r>
          </a:p>
        </p:txBody>
      </p:sp>
      <p:sp>
        <p:nvSpPr>
          <p:cNvPr id="13" name="TextBox 13"/>
          <p:cNvSpPr txBox="1"/>
          <p:nvPr/>
        </p:nvSpPr>
        <p:spPr>
          <a:xfrm>
            <a:off x="698807" y="8656069"/>
            <a:ext cx="8882159" cy="860425"/>
          </a:xfrm>
          <a:prstGeom prst="rect">
            <a:avLst/>
          </a:prstGeom>
        </p:spPr>
        <p:txBody>
          <a:bodyPr lIns="0" tIns="0" rIns="0" bIns="0" rtlCol="0" anchor="t">
            <a:spAutoFit/>
          </a:bodyPr>
          <a:lstStyle/>
          <a:p>
            <a:pPr marL="539746" lvl="1" indent="-269873" algn="just">
              <a:lnSpc>
                <a:spcPts val="3499"/>
              </a:lnSpc>
              <a:buFont typeface="Arial"/>
              <a:buChar char="•"/>
            </a:pPr>
            <a:r>
              <a:rPr lang="en-US" sz="2499" dirty="0">
                <a:solidFill>
                  <a:srgbClr val="000000"/>
                </a:solidFill>
                <a:latin typeface="Inter"/>
                <a:ea typeface="Inter"/>
                <a:cs typeface="Inter"/>
                <a:sym typeface="Inter"/>
              </a:rPr>
              <a:t>They are looking for authentic storytelling opportunities and business prospects in Welsh tourism.</a:t>
            </a:r>
          </a:p>
        </p:txBody>
      </p:sp>
      <p:sp>
        <p:nvSpPr>
          <p:cNvPr id="14" name="TextBox 14"/>
          <p:cNvSpPr txBox="1"/>
          <p:nvPr/>
        </p:nvSpPr>
        <p:spPr>
          <a:xfrm>
            <a:off x="559811" y="6942127"/>
            <a:ext cx="8698246" cy="897682"/>
          </a:xfrm>
          <a:prstGeom prst="rect">
            <a:avLst/>
          </a:prstGeom>
        </p:spPr>
        <p:txBody>
          <a:bodyPr lIns="0" tIns="0" rIns="0" bIns="0" rtlCol="0" anchor="t">
            <a:spAutoFit/>
          </a:bodyPr>
          <a:lstStyle/>
          <a:p>
            <a:pPr marL="539746" lvl="1" indent="-269873" algn="just">
              <a:lnSpc>
                <a:spcPts val="3499"/>
              </a:lnSpc>
              <a:buFont typeface="Arial"/>
              <a:buChar char="•"/>
            </a:pPr>
            <a:r>
              <a:rPr lang="en-US" sz="2499" dirty="0">
                <a:solidFill>
                  <a:srgbClr val="000000"/>
                </a:solidFill>
                <a:latin typeface="Inter"/>
                <a:ea typeface="Inter"/>
                <a:cs typeface="Inter"/>
                <a:sym typeface="Inter"/>
              </a:rPr>
              <a:t>They are interested in Welsh heritage, food traditions, and cultural exchanges (</a:t>
            </a:r>
            <a:r>
              <a:rPr lang="en-US" sz="2400" dirty="0">
                <a:latin typeface="Inter" panose="020B0604020202020204" charset="0"/>
                <a:ea typeface="Inter" panose="020B0604020202020204" charset="0"/>
              </a:rPr>
              <a:t>Hunter and </a:t>
            </a:r>
            <a:r>
              <a:rPr lang="en-US" sz="2400" dirty="0" err="1">
                <a:latin typeface="Inter" panose="020B0604020202020204" charset="0"/>
                <a:ea typeface="Inter" panose="020B0604020202020204" charset="0"/>
              </a:rPr>
              <a:t>Ironside</a:t>
            </a:r>
            <a:r>
              <a:rPr lang="en-US" sz="2400" dirty="0">
                <a:latin typeface="Inter" panose="020B0604020202020204" charset="0"/>
                <a:ea typeface="Inter" panose="020B0604020202020204" charset="0"/>
              </a:rPr>
              <a:t>, 2023</a:t>
            </a:r>
            <a:r>
              <a:rPr lang="en-US" sz="2499" dirty="0">
                <a:solidFill>
                  <a:srgbClr val="000000"/>
                </a:solidFill>
                <a:latin typeface="Inter"/>
                <a:ea typeface="Inter"/>
                <a:cs typeface="Inter"/>
                <a:sym typeface="Inter"/>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429000" y="419100"/>
            <a:ext cx="11185550" cy="1160780"/>
          </a:xfrm>
          <a:prstGeom prst="rect">
            <a:avLst/>
          </a:prstGeom>
        </p:spPr>
        <p:txBody>
          <a:bodyPr lIns="0" tIns="0" rIns="0" bIns="0" rtlCol="0" anchor="t">
            <a:spAutoFit/>
          </a:bodyPr>
          <a:lstStyle/>
          <a:p>
            <a:pPr algn="ctr">
              <a:lnSpc>
                <a:spcPts val="9519"/>
              </a:lnSpc>
              <a:spcBef>
                <a:spcPct val="0"/>
              </a:spcBef>
            </a:pPr>
            <a:r>
              <a:rPr lang="en-US" sz="6000" b="1" dirty="0">
                <a:solidFill>
                  <a:srgbClr val="000000"/>
                </a:solidFill>
                <a:latin typeface="Bricolage Grotesque Bold"/>
                <a:ea typeface="Bricolage Grotesque Bold"/>
                <a:cs typeface="Bricolage Grotesque Bold"/>
                <a:sym typeface="Bricolage Grotesque Bold"/>
              </a:rPr>
              <a:t>Competitor Analysis</a:t>
            </a:r>
          </a:p>
        </p:txBody>
      </p:sp>
      <p:graphicFrame>
        <p:nvGraphicFramePr>
          <p:cNvPr id="5" name="Table 4"/>
          <p:cNvGraphicFramePr>
            <a:graphicFrameLocks noGrp="1"/>
          </p:cNvGraphicFramePr>
          <p:nvPr>
            <p:extLst>
              <p:ext uri="{D42A27DB-BD31-4B8C-83A1-F6EECF244321}">
                <p14:modId xmlns:p14="http://schemas.microsoft.com/office/powerpoint/2010/main" val="3453353145"/>
              </p:ext>
            </p:extLst>
          </p:nvPr>
        </p:nvGraphicFramePr>
        <p:xfrm>
          <a:off x="1211274" y="1579880"/>
          <a:ext cx="16162325" cy="7754620"/>
        </p:xfrm>
        <a:graphic>
          <a:graphicData uri="http://schemas.openxmlformats.org/drawingml/2006/table">
            <a:tbl>
              <a:tblPr>
                <a:tableStyleId>{775DCB02-9BB8-47FD-8907-85C794F793BA}</a:tableStyleId>
              </a:tblPr>
              <a:tblGrid>
                <a:gridCol w="3827914">
                  <a:extLst>
                    <a:ext uri="{9D8B030D-6E8A-4147-A177-3AD203B41FA5}">
                      <a16:colId xmlns:a16="http://schemas.microsoft.com/office/drawing/2014/main" val="20000"/>
                    </a:ext>
                  </a:extLst>
                </a:gridCol>
                <a:gridCol w="3827914">
                  <a:extLst>
                    <a:ext uri="{9D8B030D-6E8A-4147-A177-3AD203B41FA5}">
                      <a16:colId xmlns:a16="http://schemas.microsoft.com/office/drawing/2014/main" val="20001"/>
                    </a:ext>
                  </a:extLst>
                </a:gridCol>
                <a:gridCol w="3827914">
                  <a:extLst>
                    <a:ext uri="{9D8B030D-6E8A-4147-A177-3AD203B41FA5}">
                      <a16:colId xmlns:a16="http://schemas.microsoft.com/office/drawing/2014/main" val="20002"/>
                    </a:ext>
                  </a:extLst>
                </a:gridCol>
                <a:gridCol w="4678583">
                  <a:extLst>
                    <a:ext uri="{9D8B030D-6E8A-4147-A177-3AD203B41FA5}">
                      <a16:colId xmlns:a16="http://schemas.microsoft.com/office/drawing/2014/main" val="20003"/>
                    </a:ext>
                  </a:extLst>
                </a:gridCol>
              </a:tblGrid>
              <a:tr h="712751">
                <a:tc>
                  <a:txBody>
                    <a:bodyPr/>
                    <a:lstStyle/>
                    <a:p>
                      <a:pPr algn="ctr"/>
                      <a:r>
                        <a:rPr lang="en-GB" sz="2000" b="1" dirty="0">
                          <a:latin typeface="Inter" panose="020B0604020202020204" charset="0"/>
                          <a:ea typeface="Inter" panose="020B0604020202020204" charset="0"/>
                        </a:rPr>
                        <a:t>Competitor Event</a:t>
                      </a:r>
                    </a:p>
                  </a:txBody>
                  <a:tcPr marL="59552" marR="59552" marT="29776" marB="29776" anchor="ctr"/>
                </a:tc>
                <a:tc>
                  <a:txBody>
                    <a:bodyPr/>
                    <a:lstStyle/>
                    <a:p>
                      <a:pPr algn="ctr"/>
                      <a:r>
                        <a:rPr lang="en-GB" sz="2000" b="1" dirty="0">
                          <a:latin typeface="Inter" panose="020B0604020202020204" charset="0"/>
                          <a:ea typeface="Inter" panose="020B0604020202020204" charset="0"/>
                        </a:rPr>
                        <a:t>Strengths</a:t>
                      </a:r>
                    </a:p>
                  </a:txBody>
                  <a:tcPr marL="59552" marR="59552" marT="29776" marB="29776" anchor="ctr"/>
                </a:tc>
                <a:tc>
                  <a:txBody>
                    <a:bodyPr/>
                    <a:lstStyle/>
                    <a:p>
                      <a:pPr algn="ctr"/>
                      <a:r>
                        <a:rPr lang="en-GB" sz="2000" b="1" dirty="0">
                          <a:latin typeface="Inter" panose="020B0604020202020204" charset="0"/>
                          <a:ea typeface="Inter" panose="020B0604020202020204" charset="0"/>
                        </a:rPr>
                        <a:t>Weaknesses / Gaps</a:t>
                      </a:r>
                    </a:p>
                  </a:txBody>
                  <a:tcPr marL="59552" marR="59552" marT="29776" marB="29776" anchor="ctr"/>
                </a:tc>
                <a:tc>
                  <a:txBody>
                    <a:bodyPr/>
                    <a:lstStyle/>
                    <a:p>
                      <a:pPr algn="ctr"/>
                      <a:r>
                        <a:rPr lang="en-GB" sz="2000" b="1" dirty="0">
                          <a:latin typeface="Inter" panose="020B0604020202020204" charset="0"/>
                          <a:ea typeface="Inter" panose="020B0604020202020204" charset="0"/>
                        </a:rPr>
                        <a:t>Relevance to Wales Expo</a:t>
                      </a:r>
                    </a:p>
                  </a:txBody>
                  <a:tcPr marL="59552" marR="59552" marT="29776" marB="29776" anchor="ctr"/>
                </a:tc>
                <a:extLst>
                  <a:ext uri="{0D108BD9-81ED-4DB2-BD59-A6C34878D82A}">
                    <a16:rowId xmlns:a16="http://schemas.microsoft.com/office/drawing/2014/main" val="10000"/>
                  </a:ext>
                </a:extLst>
              </a:tr>
              <a:tr h="2551607">
                <a:tc>
                  <a:txBody>
                    <a:bodyPr/>
                    <a:lstStyle/>
                    <a:p>
                      <a:r>
                        <a:rPr lang="en-GB" sz="2000" b="1">
                          <a:latin typeface="Inter" panose="020B0604020202020204" charset="0"/>
                          <a:ea typeface="Inter" panose="020B0604020202020204" charset="0"/>
                        </a:rPr>
                        <a:t>Scotland – Heritage &amp; Hospitality Conference</a:t>
                      </a:r>
                    </a:p>
                  </a:txBody>
                  <a:tcPr marL="59552" marR="59552" marT="29776" marB="29776" anchor="ctr"/>
                </a:tc>
                <a:tc>
                  <a:txBody>
                    <a:bodyPr/>
                    <a:lstStyle/>
                    <a:p>
                      <a:pPr algn="just">
                        <a:lnSpc>
                          <a:spcPct val="150000"/>
                        </a:lnSpc>
                      </a:pPr>
                      <a:r>
                        <a:rPr lang="en-US" sz="2000">
                          <a:latin typeface="Inter" panose="020B0604020202020204" charset="0"/>
                          <a:ea typeface="Inter" panose="020B0604020202020204" charset="0"/>
                        </a:rPr>
                        <a:t>Strong global recognition, established reputation, strong link between history and hospitality.</a:t>
                      </a:r>
                    </a:p>
                  </a:txBody>
                  <a:tcPr marL="59552" marR="59552" marT="29776" marB="29776" anchor="ctr"/>
                </a:tc>
                <a:tc>
                  <a:txBody>
                    <a:bodyPr/>
                    <a:lstStyle/>
                    <a:p>
                      <a:pPr algn="just">
                        <a:lnSpc>
                          <a:spcPct val="150000"/>
                        </a:lnSpc>
                      </a:pPr>
                      <a:r>
                        <a:rPr lang="en-US" sz="2000">
                          <a:latin typeface="Inter" panose="020B0604020202020204" charset="0"/>
                          <a:ea typeface="Inter" panose="020B0604020202020204" charset="0"/>
                        </a:rPr>
                        <a:t>Focused heavily on Scotland’s brand; limited integration of Celtic-wide legends.</a:t>
                      </a:r>
                    </a:p>
                  </a:txBody>
                  <a:tcPr marL="59552" marR="59552" marT="29776" marB="29776" anchor="ctr"/>
                </a:tc>
                <a:tc>
                  <a:txBody>
                    <a:bodyPr/>
                    <a:lstStyle/>
                    <a:p>
                      <a:pPr algn="just">
                        <a:lnSpc>
                          <a:spcPct val="150000"/>
                        </a:lnSpc>
                      </a:pPr>
                      <a:r>
                        <a:rPr lang="en-US" sz="2000" dirty="0">
                          <a:latin typeface="Inter" panose="020B0604020202020204" charset="0"/>
                          <a:ea typeface="Inter" panose="020B0604020202020204" charset="0"/>
                        </a:rPr>
                        <a:t>Wales Expo can differentiate by focusing on myth-driven narratives and blending culture with modern MICE trends.</a:t>
                      </a:r>
                    </a:p>
                  </a:txBody>
                  <a:tcPr marL="59552" marR="59552" marT="29776" marB="29776" anchor="ctr"/>
                </a:tc>
                <a:extLst>
                  <a:ext uri="{0D108BD9-81ED-4DB2-BD59-A6C34878D82A}">
                    <a16:rowId xmlns:a16="http://schemas.microsoft.com/office/drawing/2014/main" val="10001"/>
                  </a:ext>
                </a:extLst>
              </a:tr>
              <a:tr h="2245131">
                <a:tc>
                  <a:txBody>
                    <a:bodyPr/>
                    <a:lstStyle/>
                    <a:p>
                      <a:r>
                        <a:rPr lang="en-GB" sz="2000" b="1">
                          <a:latin typeface="Inter" panose="020B0604020202020204" charset="0"/>
                          <a:ea typeface="Inter" panose="020B0604020202020204" charset="0"/>
                        </a:rPr>
                        <a:t>Ireland – Celtic Tourism Summit</a:t>
                      </a:r>
                    </a:p>
                  </a:txBody>
                  <a:tcPr marL="59552" marR="59552" marT="29776" marB="29776" anchor="ctr"/>
                </a:tc>
                <a:tc>
                  <a:txBody>
                    <a:bodyPr/>
                    <a:lstStyle/>
                    <a:p>
                      <a:pPr algn="just">
                        <a:lnSpc>
                          <a:spcPct val="150000"/>
                        </a:lnSpc>
                      </a:pPr>
                      <a:r>
                        <a:rPr lang="en-US" sz="2000">
                          <a:latin typeface="Inter" panose="020B0604020202020204" charset="0"/>
                          <a:ea typeface="Inter" panose="020B0604020202020204" charset="0"/>
                        </a:rPr>
                        <a:t>Popular for cultural tourism promotion and strong trade partnerships with global tour operators.</a:t>
                      </a:r>
                    </a:p>
                  </a:txBody>
                  <a:tcPr marL="59552" marR="59552" marT="29776" marB="29776" anchor="ctr"/>
                </a:tc>
                <a:tc>
                  <a:txBody>
                    <a:bodyPr/>
                    <a:lstStyle/>
                    <a:p>
                      <a:pPr algn="just">
                        <a:lnSpc>
                          <a:spcPct val="150000"/>
                        </a:lnSpc>
                      </a:pPr>
                      <a:r>
                        <a:rPr lang="en-US" sz="2000">
                          <a:latin typeface="Inter" panose="020B0604020202020204" charset="0"/>
                          <a:ea typeface="Inter" panose="020B0604020202020204" charset="0"/>
                        </a:rPr>
                        <a:t>Primarily culture-focused; less emphasis on hospitality innovation or immersive business networking.</a:t>
                      </a:r>
                    </a:p>
                  </a:txBody>
                  <a:tcPr marL="59552" marR="59552" marT="29776" marB="29776" anchor="ctr"/>
                </a:tc>
                <a:tc>
                  <a:txBody>
                    <a:bodyPr/>
                    <a:lstStyle/>
                    <a:p>
                      <a:pPr algn="just">
                        <a:lnSpc>
                          <a:spcPct val="150000"/>
                        </a:lnSpc>
                      </a:pPr>
                      <a:r>
                        <a:rPr lang="en-US" sz="2000" dirty="0">
                          <a:latin typeface="Inter" panose="020B0604020202020204" charset="0"/>
                          <a:ea typeface="Inter" panose="020B0604020202020204" charset="0"/>
                        </a:rPr>
                        <a:t>Wales Expo adds value by combining cultural showcases with business-to-business exchanges and sustainability.</a:t>
                      </a:r>
                    </a:p>
                  </a:txBody>
                  <a:tcPr marL="59552" marR="59552" marT="29776" marB="29776" anchor="ctr"/>
                </a:tc>
                <a:extLst>
                  <a:ext uri="{0D108BD9-81ED-4DB2-BD59-A6C34878D82A}">
                    <a16:rowId xmlns:a16="http://schemas.microsoft.com/office/drawing/2014/main" val="10002"/>
                  </a:ext>
                </a:extLst>
              </a:tr>
              <a:tr h="2245131">
                <a:tc>
                  <a:txBody>
                    <a:bodyPr/>
                    <a:lstStyle/>
                    <a:p>
                      <a:r>
                        <a:rPr lang="en-GB" sz="2000" b="1" dirty="0">
                          <a:latin typeface="Inter" panose="020B0604020202020204" charset="0"/>
                          <a:ea typeface="Inter" panose="020B0604020202020204" charset="0"/>
                        </a:rPr>
                        <a:t>Generic European Hospitality Expos</a:t>
                      </a:r>
                    </a:p>
                  </a:txBody>
                  <a:tcPr marL="59552" marR="59552" marT="29776" marB="29776" anchor="ctr"/>
                </a:tc>
                <a:tc>
                  <a:txBody>
                    <a:bodyPr/>
                    <a:lstStyle/>
                    <a:p>
                      <a:pPr algn="just">
                        <a:lnSpc>
                          <a:spcPct val="150000"/>
                        </a:lnSpc>
                      </a:pPr>
                      <a:r>
                        <a:rPr lang="en-US" sz="2000">
                          <a:latin typeface="Inter" panose="020B0604020202020204" charset="0"/>
                          <a:ea typeface="Inter" panose="020B0604020202020204" charset="0"/>
                        </a:rPr>
                        <a:t>Large-scale attendance, advanced facilities, wide industry connections.</a:t>
                      </a:r>
                    </a:p>
                  </a:txBody>
                  <a:tcPr marL="59552" marR="59552" marT="29776" marB="29776" anchor="ctr"/>
                </a:tc>
                <a:tc>
                  <a:txBody>
                    <a:bodyPr/>
                    <a:lstStyle/>
                    <a:p>
                      <a:pPr algn="just">
                        <a:lnSpc>
                          <a:spcPct val="150000"/>
                        </a:lnSpc>
                      </a:pPr>
                      <a:r>
                        <a:rPr lang="en-US" sz="2000">
                          <a:latin typeface="Inter" panose="020B0604020202020204" charset="0"/>
                          <a:ea typeface="Inter" panose="020B0604020202020204" charset="0"/>
                        </a:rPr>
                        <a:t>Standardised, less cultural immersion, often lack unique storytelling elements.</a:t>
                      </a:r>
                    </a:p>
                  </a:txBody>
                  <a:tcPr marL="59552" marR="59552" marT="29776" marB="29776" anchor="ctr"/>
                </a:tc>
                <a:tc>
                  <a:txBody>
                    <a:bodyPr/>
                    <a:lstStyle/>
                    <a:p>
                      <a:pPr algn="just">
                        <a:lnSpc>
                          <a:spcPct val="150000"/>
                        </a:lnSpc>
                      </a:pPr>
                      <a:r>
                        <a:rPr lang="en-US" sz="2000" dirty="0">
                          <a:latin typeface="Inter" panose="020B0604020202020204" charset="0"/>
                          <a:ea typeface="Inter" panose="020B0604020202020204" charset="0"/>
                        </a:rPr>
                        <a:t>Wales Expo offers authentic, immersive Welsh identity that global competitors lack, positioning Wales as distinct.</a:t>
                      </a:r>
                    </a:p>
                  </a:txBody>
                  <a:tcPr marL="59552" marR="59552" marT="29776" marB="29776" anchor="ctr"/>
                </a:tc>
                <a:extLst>
                  <a:ext uri="{0D108BD9-81ED-4DB2-BD59-A6C34878D82A}">
                    <a16:rowId xmlns:a16="http://schemas.microsoft.com/office/drawing/2014/main" val="10003"/>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668000" y="2857500"/>
            <a:ext cx="6223681" cy="5702851"/>
            <a:chOff x="0" y="0"/>
            <a:chExt cx="1228500" cy="1125693"/>
          </a:xfrm>
        </p:grpSpPr>
        <p:sp>
          <p:nvSpPr>
            <p:cNvPr id="3" name="Freeform 3"/>
            <p:cNvSpPr/>
            <p:nvPr/>
          </p:nvSpPr>
          <p:spPr>
            <a:xfrm>
              <a:off x="0" y="0"/>
              <a:ext cx="1228500" cy="1125693"/>
            </a:xfrm>
            <a:custGeom>
              <a:avLst/>
              <a:gdLst/>
              <a:ahLst/>
              <a:cxnLst/>
              <a:rect l="l" t="t" r="r" b="b"/>
              <a:pathLst>
                <a:path w="1228500" h="1125693">
                  <a:moveTo>
                    <a:pt x="62197" y="0"/>
                  </a:moveTo>
                  <a:lnTo>
                    <a:pt x="1166303" y="0"/>
                  </a:lnTo>
                  <a:cubicBezTo>
                    <a:pt x="1200654" y="0"/>
                    <a:pt x="1228500" y="27847"/>
                    <a:pt x="1228500" y="62197"/>
                  </a:cubicBezTo>
                  <a:lnTo>
                    <a:pt x="1228500" y="1063496"/>
                  </a:lnTo>
                  <a:cubicBezTo>
                    <a:pt x="1228500" y="1097846"/>
                    <a:pt x="1200654" y="1125693"/>
                    <a:pt x="1166303" y="1125693"/>
                  </a:cubicBezTo>
                  <a:lnTo>
                    <a:pt x="62197" y="1125693"/>
                  </a:lnTo>
                  <a:cubicBezTo>
                    <a:pt x="27847" y="1125693"/>
                    <a:pt x="0" y="1097846"/>
                    <a:pt x="0" y="1063496"/>
                  </a:cubicBezTo>
                  <a:lnTo>
                    <a:pt x="0" y="62197"/>
                  </a:lnTo>
                  <a:cubicBezTo>
                    <a:pt x="0" y="27847"/>
                    <a:pt x="27847" y="0"/>
                    <a:pt x="62197" y="0"/>
                  </a:cubicBezTo>
                  <a:close/>
                </a:path>
              </a:pathLst>
            </a:custGeom>
            <a:blipFill>
              <a:blip r:embed="rId3"/>
              <a:stretch>
                <a:fillRect t="-3271" b="-3271"/>
              </a:stretch>
            </a:blipFill>
          </p:spPr>
          <p:txBody>
            <a:bodyPr/>
            <a:lstStyle/>
            <a:p>
              <a:endParaRPr lang="en-US"/>
            </a:p>
          </p:txBody>
        </p:sp>
      </p:grpSp>
      <p:sp>
        <p:nvSpPr>
          <p:cNvPr id="4" name="Freeform 4"/>
          <p:cNvSpPr/>
          <p:nvPr/>
        </p:nvSpPr>
        <p:spPr>
          <a:xfrm>
            <a:off x="16140250" y="3433637"/>
            <a:ext cx="3057386" cy="4971360"/>
          </a:xfrm>
          <a:custGeom>
            <a:avLst/>
            <a:gdLst/>
            <a:ahLst/>
            <a:cxnLst/>
            <a:rect l="l" t="t" r="r" b="b"/>
            <a:pathLst>
              <a:path w="3057386" h="4971360">
                <a:moveTo>
                  <a:pt x="0" y="0"/>
                </a:moveTo>
                <a:lnTo>
                  <a:pt x="3057387" y="0"/>
                </a:lnTo>
                <a:lnTo>
                  <a:pt x="3057387" y="4971360"/>
                </a:lnTo>
                <a:lnTo>
                  <a:pt x="0" y="4971360"/>
                </a:lnTo>
                <a:lnTo>
                  <a:pt x="0" y="0"/>
                </a:lnTo>
                <a:close/>
              </a:path>
            </a:pathLst>
          </a:custGeom>
          <a:blipFill>
            <a:blip r:embed="rId4"/>
            <a:stretch>
              <a:fillRect/>
            </a:stretch>
          </a:blipFill>
        </p:spPr>
        <p:txBody>
          <a:bodyPr/>
          <a:lstStyle/>
          <a:p>
            <a:endParaRPr lang="en-US"/>
          </a:p>
        </p:txBody>
      </p:sp>
      <p:sp>
        <p:nvSpPr>
          <p:cNvPr id="5" name="Freeform 5"/>
          <p:cNvSpPr/>
          <p:nvPr/>
        </p:nvSpPr>
        <p:spPr>
          <a:xfrm flipV="1">
            <a:off x="-1578328" y="6164322"/>
            <a:ext cx="4308350" cy="3915213"/>
          </a:xfrm>
          <a:custGeom>
            <a:avLst/>
            <a:gdLst/>
            <a:ahLst/>
            <a:cxnLst/>
            <a:rect l="l" t="t" r="r" b="b"/>
            <a:pathLst>
              <a:path w="4308350" h="3915213">
                <a:moveTo>
                  <a:pt x="0" y="3915213"/>
                </a:moveTo>
                <a:lnTo>
                  <a:pt x="4308349" y="3915213"/>
                </a:lnTo>
                <a:lnTo>
                  <a:pt x="4308349" y="0"/>
                </a:lnTo>
                <a:lnTo>
                  <a:pt x="0" y="0"/>
                </a:lnTo>
                <a:lnTo>
                  <a:pt x="0" y="3915213"/>
                </a:lnTo>
                <a:close/>
              </a:path>
            </a:pathLst>
          </a:custGeom>
          <a:blipFill>
            <a:blip r:embed="rId5"/>
            <a:stretch>
              <a:fillRect/>
            </a:stretch>
          </a:blipFill>
        </p:spPr>
        <p:txBody>
          <a:bodyPr/>
          <a:lstStyle/>
          <a:p>
            <a:endParaRPr lang="en-US"/>
          </a:p>
        </p:txBody>
      </p:sp>
      <p:sp>
        <p:nvSpPr>
          <p:cNvPr id="6" name="TextBox 6"/>
          <p:cNvSpPr txBox="1"/>
          <p:nvPr/>
        </p:nvSpPr>
        <p:spPr>
          <a:xfrm>
            <a:off x="1286582" y="492645"/>
            <a:ext cx="16086265" cy="1210311"/>
          </a:xfrm>
          <a:prstGeom prst="rect">
            <a:avLst/>
          </a:prstGeom>
        </p:spPr>
        <p:txBody>
          <a:bodyPr lIns="0" tIns="0" rIns="0" bIns="0" rtlCol="0" anchor="t">
            <a:spAutoFit/>
          </a:bodyPr>
          <a:lstStyle/>
          <a:p>
            <a:pPr algn="l">
              <a:lnSpc>
                <a:spcPts val="9939"/>
              </a:lnSpc>
              <a:spcBef>
                <a:spcPct val="0"/>
              </a:spcBef>
            </a:pPr>
            <a:r>
              <a:rPr lang="en-US" sz="7099" b="1">
                <a:solidFill>
                  <a:srgbClr val="000000"/>
                </a:solidFill>
                <a:latin typeface="Bricolage Grotesque Bold"/>
                <a:ea typeface="Bricolage Grotesque Bold"/>
                <a:cs typeface="Bricolage Grotesque Bold"/>
                <a:sym typeface="Bricolage Grotesque Bold"/>
              </a:rPr>
              <a:t>Market Demand and Trend Analysis</a:t>
            </a:r>
          </a:p>
        </p:txBody>
      </p:sp>
      <p:graphicFrame>
        <p:nvGraphicFramePr>
          <p:cNvPr id="7" name="Diagram 6"/>
          <p:cNvGraphicFramePr/>
          <p:nvPr>
            <p:extLst>
              <p:ext uri="{D42A27DB-BD31-4B8C-83A1-F6EECF244321}">
                <p14:modId xmlns:p14="http://schemas.microsoft.com/office/powerpoint/2010/main" val="2467866112"/>
              </p:ext>
            </p:extLst>
          </p:nvPr>
        </p:nvGraphicFramePr>
        <p:xfrm>
          <a:off x="762001" y="2247900"/>
          <a:ext cx="9525000" cy="74676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429000" y="266700"/>
            <a:ext cx="11185550" cy="1160780"/>
          </a:xfrm>
          <a:prstGeom prst="rect">
            <a:avLst/>
          </a:prstGeom>
        </p:spPr>
        <p:txBody>
          <a:bodyPr lIns="0" tIns="0" rIns="0" bIns="0" rtlCol="0" anchor="t">
            <a:spAutoFit/>
          </a:bodyPr>
          <a:lstStyle/>
          <a:p>
            <a:pPr algn="ctr">
              <a:lnSpc>
                <a:spcPts val="9519"/>
              </a:lnSpc>
              <a:spcBef>
                <a:spcPct val="0"/>
              </a:spcBef>
            </a:pPr>
            <a:r>
              <a:rPr lang="en-US" sz="6799" b="1" dirty="0">
                <a:solidFill>
                  <a:srgbClr val="000000"/>
                </a:solidFill>
                <a:latin typeface="Bricolage Grotesque Bold"/>
                <a:ea typeface="Bricolage Grotesque Bold"/>
                <a:cs typeface="Bricolage Grotesque Bold"/>
                <a:sym typeface="Bricolage Grotesque Bold"/>
              </a:rPr>
              <a:t>PESTLE Analysis</a:t>
            </a:r>
          </a:p>
        </p:txBody>
      </p:sp>
      <p:graphicFrame>
        <p:nvGraphicFramePr>
          <p:cNvPr id="5" name="Table 4"/>
          <p:cNvGraphicFramePr>
            <a:graphicFrameLocks noGrp="1"/>
          </p:cNvGraphicFramePr>
          <p:nvPr>
            <p:extLst>
              <p:ext uri="{D42A27DB-BD31-4B8C-83A1-F6EECF244321}">
                <p14:modId xmlns:p14="http://schemas.microsoft.com/office/powerpoint/2010/main" val="2624413861"/>
              </p:ext>
            </p:extLst>
          </p:nvPr>
        </p:nvGraphicFramePr>
        <p:xfrm>
          <a:off x="1371600" y="1790700"/>
          <a:ext cx="15544800" cy="7464181"/>
        </p:xfrm>
        <a:graphic>
          <a:graphicData uri="http://schemas.openxmlformats.org/drawingml/2006/table">
            <a:tbl>
              <a:tblPr>
                <a:tableStyleId>{35758FB7-9AC5-4552-8A53-C91805E547FA}</a:tableStyleId>
              </a:tblPr>
              <a:tblGrid>
                <a:gridCol w="3581400">
                  <a:extLst>
                    <a:ext uri="{9D8B030D-6E8A-4147-A177-3AD203B41FA5}">
                      <a16:colId xmlns:a16="http://schemas.microsoft.com/office/drawing/2014/main" val="20000"/>
                    </a:ext>
                  </a:extLst>
                </a:gridCol>
                <a:gridCol w="11963400">
                  <a:extLst>
                    <a:ext uri="{9D8B030D-6E8A-4147-A177-3AD203B41FA5}">
                      <a16:colId xmlns:a16="http://schemas.microsoft.com/office/drawing/2014/main" val="20001"/>
                    </a:ext>
                  </a:extLst>
                </a:gridCol>
              </a:tblGrid>
              <a:tr h="460922">
                <a:tc>
                  <a:txBody>
                    <a:bodyPr/>
                    <a:lstStyle/>
                    <a:p>
                      <a:pPr algn="ctr"/>
                      <a:r>
                        <a:rPr lang="en-GB" sz="2000" b="1" dirty="0">
                          <a:latin typeface="Inter" panose="020B0604020202020204" charset="0"/>
                          <a:ea typeface="Inter" panose="020B0604020202020204" charset="0"/>
                        </a:rPr>
                        <a:t>Factor</a:t>
                      </a:r>
                    </a:p>
                  </a:txBody>
                  <a:tcPr marL="46659" marR="46659" marT="23330" marB="23330" anchor="ctr"/>
                </a:tc>
                <a:tc>
                  <a:txBody>
                    <a:bodyPr/>
                    <a:lstStyle/>
                    <a:p>
                      <a:pPr algn="ctr"/>
                      <a:r>
                        <a:rPr lang="en-GB" sz="2000" b="1" dirty="0">
                          <a:latin typeface="Inter" panose="020B0604020202020204" charset="0"/>
                          <a:ea typeface="Inter" panose="020B0604020202020204" charset="0"/>
                        </a:rPr>
                        <a:t>Key Points</a:t>
                      </a:r>
                    </a:p>
                  </a:txBody>
                  <a:tcPr marL="46659" marR="46659" marT="23330" marB="23330" anchor="ctr"/>
                </a:tc>
                <a:extLst>
                  <a:ext uri="{0D108BD9-81ED-4DB2-BD59-A6C34878D82A}">
                    <a16:rowId xmlns:a16="http://schemas.microsoft.com/office/drawing/2014/main" val="10000"/>
                  </a:ext>
                </a:extLst>
              </a:tr>
              <a:tr h="1019757">
                <a:tc>
                  <a:txBody>
                    <a:bodyPr/>
                    <a:lstStyle/>
                    <a:p>
                      <a:pPr algn="ctr"/>
                      <a:r>
                        <a:rPr lang="en-GB" sz="2000" b="1">
                          <a:latin typeface="Inter" panose="020B0604020202020204" charset="0"/>
                          <a:ea typeface="Inter" panose="020B0604020202020204" charset="0"/>
                        </a:rPr>
                        <a:t>Political</a:t>
                      </a:r>
                    </a:p>
                  </a:txBody>
                  <a:tcPr marL="46659" marR="46659" marT="23330" marB="23330" anchor="ctr"/>
                </a:tc>
                <a:tc>
                  <a:txBody>
                    <a:bodyPr/>
                    <a:lstStyle/>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Strong Welsh Government and Visit Wales support for tourism-led initiatives. </a:t>
                      </a:r>
                    </a:p>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Stable political environment encouraging international investment and partnerships (</a:t>
                      </a:r>
                      <a:r>
                        <a:rPr lang="en-GB" sz="2000" kern="1200" dirty="0">
                          <a:solidFill>
                            <a:schemeClr val="dk1"/>
                          </a:solidFill>
                          <a:effectLst/>
                          <a:latin typeface="Inter" panose="020B0604020202020204" charset="0"/>
                          <a:ea typeface="Inter" panose="020B0604020202020204" charset="0"/>
                          <a:cs typeface="+mn-cs"/>
                        </a:rPr>
                        <a:t>Price, 2021</a:t>
                      </a:r>
                      <a:r>
                        <a:rPr lang="en-US" sz="2000" kern="1200" dirty="0">
                          <a:solidFill>
                            <a:schemeClr val="dk1"/>
                          </a:solidFill>
                          <a:effectLst/>
                          <a:latin typeface="Inter" panose="020B0604020202020204" charset="0"/>
                          <a:ea typeface="Inter" panose="020B0604020202020204" charset="0"/>
                          <a:cs typeface="+mn-cs"/>
                        </a:rPr>
                        <a:t>)</a:t>
                      </a:r>
                      <a:r>
                        <a:rPr lang="en-US" sz="2000" dirty="0">
                          <a:latin typeface="Inter" panose="020B0604020202020204" charset="0"/>
                          <a:ea typeface="Inter" panose="020B0604020202020204" charset="0"/>
                        </a:rPr>
                        <a:t>).</a:t>
                      </a:r>
                    </a:p>
                  </a:txBody>
                  <a:tcPr marL="46659" marR="46659" marT="23330" marB="23330" anchor="ctr"/>
                </a:tc>
                <a:extLst>
                  <a:ext uri="{0D108BD9-81ED-4DB2-BD59-A6C34878D82A}">
                    <a16:rowId xmlns:a16="http://schemas.microsoft.com/office/drawing/2014/main" val="10001"/>
                  </a:ext>
                </a:extLst>
              </a:tr>
              <a:tr h="1019757">
                <a:tc>
                  <a:txBody>
                    <a:bodyPr/>
                    <a:lstStyle/>
                    <a:p>
                      <a:pPr algn="ctr"/>
                      <a:r>
                        <a:rPr lang="en-GB" sz="2000" b="1">
                          <a:latin typeface="Inter" panose="020B0604020202020204" charset="0"/>
                          <a:ea typeface="Inter" panose="020B0604020202020204" charset="0"/>
                        </a:rPr>
                        <a:t>Economic</a:t>
                      </a:r>
                    </a:p>
                  </a:txBody>
                  <a:tcPr marL="46659" marR="46659" marT="23330" marB="23330" anchor="ctr"/>
                </a:tc>
                <a:tc>
                  <a:txBody>
                    <a:bodyPr/>
                    <a:lstStyle/>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MICE tourism contributes significantly to local hospitality revenue. </a:t>
                      </a:r>
                    </a:p>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Growing demand for authentic cultural events increases delegate spending and sponsorship potential (</a:t>
                      </a:r>
                      <a:r>
                        <a:rPr lang="en-GB" sz="2000" kern="1200" dirty="0">
                          <a:solidFill>
                            <a:schemeClr val="dk1"/>
                          </a:solidFill>
                          <a:effectLst/>
                          <a:latin typeface="Inter" panose="020B0604020202020204" charset="0"/>
                          <a:ea typeface="Inter" panose="020B0604020202020204" charset="0"/>
                          <a:cs typeface="+mn-cs"/>
                        </a:rPr>
                        <a:t>Wee et al., 2022</a:t>
                      </a:r>
                      <a:r>
                        <a:rPr lang="en-US" sz="2000" dirty="0">
                          <a:latin typeface="Inter" panose="020B0604020202020204" charset="0"/>
                          <a:ea typeface="Inter" panose="020B0604020202020204" charset="0"/>
                        </a:rPr>
                        <a:t>).</a:t>
                      </a:r>
                    </a:p>
                  </a:txBody>
                  <a:tcPr marL="46659" marR="46659" marT="23330" marB="23330" anchor="ctr"/>
                </a:tc>
                <a:extLst>
                  <a:ext uri="{0D108BD9-81ED-4DB2-BD59-A6C34878D82A}">
                    <a16:rowId xmlns:a16="http://schemas.microsoft.com/office/drawing/2014/main" val="10002"/>
                  </a:ext>
                </a:extLst>
              </a:tr>
              <a:tr h="1019757">
                <a:tc>
                  <a:txBody>
                    <a:bodyPr/>
                    <a:lstStyle/>
                    <a:p>
                      <a:pPr algn="ctr"/>
                      <a:r>
                        <a:rPr lang="en-GB" sz="2000" b="1">
                          <a:latin typeface="Inter" panose="020B0604020202020204" charset="0"/>
                          <a:ea typeface="Inter" panose="020B0604020202020204" charset="0"/>
                        </a:rPr>
                        <a:t>Social</a:t>
                      </a:r>
                    </a:p>
                  </a:txBody>
                  <a:tcPr marL="46659" marR="46659" marT="23330" marB="23330" anchor="ctr"/>
                </a:tc>
                <a:tc>
                  <a:txBody>
                    <a:bodyPr/>
                    <a:lstStyle/>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Rising interest in cultural tourism and storytelling-driven experiences. </a:t>
                      </a:r>
                    </a:p>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Welsh language and traditions add unique community and cultural value for international visitors (</a:t>
                      </a:r>
                      <a:r>
                        <a:rPr lang="en-US" sz="2000" kern="1200" dirty="0">
                          <a:solidFill>
                            <a:schemeClr val="dk1"/>
                          </a:solidFill>
                          <a:effectLst/>
                          <a:latin typeface="Inter" panose="020B0604020202020204" charset="0"/>
                          <a:ea typeface="Inter" panose="020B0604020202020204" charset="0"/>
                          <a:cs typeface="+mn-cs"/>
                        </a:rPr>
                        <a:t>Leong et al., 2024</a:t>
                      </a:r>
                      <a:r>
                        <a:rPr lang="en-US" sz="2000" dirty="0">
                          <a:latin typeface="Inter" panose="020B0604020202020204" charset="0"/>
                          <a:ea typeface="Inter" panose="020B0604020202020204" charset="0"/>
                        </a:rPr>
                        <a:t>).</a:t>
                      </a:r>
                    </a:p>
                  </a:txBody>
                  <a:tcPr marL="46659" marR="46659" marT="23330" marB="23330" anchor="ctr"/>
                </a:tc>
                <a:extLst>
                  <a:ext uri="{0D108BD9-81ED-4DB2-BD59-A6C34878D82A}">
                    <a16:rowId xmlns:a16="http://schemas.microsoft.com/office/drawing/2014/main" val="10003"/>
                  </a:ext>
                </a:extLst>
              </a:tr>
              <a:tr h="1019757">
                <a:tc>
                  <a:txBody>
                    <a:bodyPr/>
                    <a:lstStyle/>
                    <a:p>
                      <a:pPr algn="ctr"/>
                      <a:r>
                        <a:rPr lang="en-GB" sz="2000" b="1">
                          <a:latin typeface="Inter" panose="020B0604020202020204" charset="0"/>
                          <a:ea typeface="Inter" panose="020B0604020202020204" charset="0"/>
                        </a:rPr>
                        <a:t>Technological</a:t>
                      </a:r>
                    </a:p>
                  </a:txBody>
                  <a:tcPr marL="46659" marR="46659" marT="23330" marB="23330" anchor="ctr"/>
                </a:tc>
                <a:tc>
                  <a:txBody>
                    <a:bodyPr/>
                    <a:lstStyle/>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Use of AR/VR storytelling and hybrid conferencing platforms to reach global audiences (</a:t>
                      </a:r>
                      <a:r>
                        <a:rPr lang="en-US" sz="2000" kern="1200" dirty="0" err="1">
                          <a:solidFill>
                            <a:schemeClr val="dk1"/>
                          </a:solidFill>
                          <a:effectLst/>
                          <a:latin typeface="Inter" panose="020B0604020202020204" charset="0"/>
                          <a:ea typeface="Inter" panose="020B0604020202020204" charset="0"/>
                          <a:cs typeface="+mn-cs"/>
                        </a:rPr>
                        <a:t>Semwal</a:t>
                      </a:r>
                      <a:r>
                        <a:rPr lang="en-US" sz="2000" kern="1200" dirty="0">
                          <a:solidFill>
                            <a:schemeClr val="dk1"/>
                          </a:solidFill>
                          <a:effectLst/>
                          <a:latin typeface="Inter" panose="020B0604020202020204" charset="0"/>
                          <a:ea typeface="Inter" panose="020B0604020202020204" charset="0"/>
                          <a:cs typeface="+mn-cs"/>
                        </a:rPr>
                        <a:t> et al., 2024</a:t>
                      </a:r>
                      <a:r>
                        <a:rPr lang="en-US" sz="2000" dirty="0">
                          <a:latin typeface="Inter" panose="020B0604020202020204" charset="0"/>
                          <a:ea typeface="Inter" panose="020B0604020202020204" charset="0"/>
                        </a:rPr>
                        <a:t>).</a:t>
                      </a:r>
                    </a:p>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Digital tools for registration, networking, and event engagement enhance delegate experience.</a:t>
                      </a:r>
                    </a:p>
                  </a:txBody>
                  <a:tcPr marL="46659" marR="46659" marT="23330" marB="23330" anchor="ctr"/>
                </a:tc>
                <a:extLst>
                  <a:ext uri="{0D108BD9-81ED-4DB2-BD59-A6C34878D82A}">
                    <a16:rowId xmlns:a16="http://schemas.microsoft.com/office/drawing/2014/main" val="10004"/>
                  </a:ext>
                </a:extLst>
              </a:tr>
              <a:tr h="1251250">
                <a:tc>
                  <a:txBody>
                    <a:bodyPr/>
                    <a:lstStyle/>
                    <a:p>
                      <a:pPr algn="ctr"/>
                      <a:r>
                        <a:rPr lang="en-GB" sz="2000" b="1">
                          <a:latin typeface="Inter" panose="020B0604020202020204" charset="0"/>
                          <a:ea typeface="Inter" panose="020B0604020202020204" charset="0"/>
                        </a:rPr>
                        <a:t>Legal</a:t>
                      </a:r>
                    </a:p>
                  </a:txBody>
                  <a:tcPr marL="46659" marR="46659" marT="23330" marB="23330" anchor="ctr"/>
                </a:tc>
                <a:tc>
                  <a:txBody>
                    <a:bodyPr/>
                    <a:lstStyle/>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Compliance with health, safety, and event licensing requirements. </a:t>
                      </a:r>
                    </a:p>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Accessibility laws ensure inclusivity for international and local participants (</a:t>
                      </a:r>
                      <a:r>
                        <a:rPr lang="en-US" sz="2000" kern="1200" dirty="0">
                          <a:solidFill>
                            <a:schemeClr val="dk1"/>
                          </a:solidFill>
                          <a:effectLst/>
                          <a:latin typeface="Inter" panose="020B0604020202020204" charset="0"/>
                          <a:ea typeface="Inter" panose="020B0604020202020204" charset="0"/>
                          <a:cs typeface="+mn-cs"/>
                        </a:rPr>
                        <a:t>Smits and </a:t>
                      </a:r>
                      <a:r>
                        <a:rPr lang="en-US" sz="2000" kern="1200" dirty="0" err="1">
                          <a:solidFill>
                            <a:schemeClr val="dk1"/>
                          </a:solidFill>
                          <a:effectLst/>
                          <a:latin typeface="Inter" panose="020B0604020202020204" charset="0"/>
                          <a:ea typeface="Inter" panose="020B0604020202020204" charset="0"/>
                          <a:cs typeface="+mn-cs"/>
                        </a:rPr>
                        <a:t>Borghuis</a:t>
                      </a:r>
                      <a:r>
                        <a:rPr lang="en-US" sz="2000" kern="1200" dirty="0">
                          <a:solidFill>
                            <a:schemeClr val="dk1"/>
                          </a:solidFill>
                          <a:effectLst/>
                          <a:latin typeface="Inter" panose="020B0604020202020204" charset="0"/>
                          <a:ea typeface="Inter" panose="020B0604020202020204" charset="0"/>
                          <a:cs typeface="+mn-cs"/>
                        </a:rPr>
                        <a:t>, 2022</a:t>
                      </a:r>
                      <a:r>
                        <a:rPr lang="en-US" sz="2000" dirty="0">
                          <a:latin typeface="Inter" panose="020B0604020202020204" charset="0"/>
                          <a:ea typeface="Inter" panose="020B0604020202020204" charset="0"/>
                        </a:rPr>
                        <a:t>).</a:t>
                      </a:r>
                    </a:p>
                  </a:txBody>
                  <a:tcPr marL="46659" marR="46659" marT="23330" marB="23330" anchor="ctr"/>
                </a:tc>
                <a:extLst>
                  <a:ext uri="{0D108BD9-81ED-4DB2-BD59-A6C34878D82A}">
                    <a16:rowId xmlns:a16="http://schemas.microsoft.com/office/drawing/2014/main" val="10005"/>
                  </a:ext>
                </a:extLst>
              </a:tr>
              <a:tr h="1672981">
                <a:tc>
                  <a:txBody>
                    <a:bodyPr/>
                    <a:lstStyle/>
                    <a:p>
                      <a:pPr algn="ctr"/>
                      <a:r>
                        <a:rPr lang="en-GB" sz="2000" b="1" dirty="0">
                          <a:latin typeface="Inter" panose="020B0604020202020204" charset="0"/>
                          <a:ea typeface="Inter" panose="020B0604020202020204" charset="0"/>
                        </a:rPr>
                        <a:t>Environmental</a:t>
                      </a:r>
                    </a:p>
                  </a:txBody>
                  <a:tcPr marL="46659" marR="46659" marT="23330" marB="23330" anchor="ctr"/>
                </a:tc>
                <a:tc>
                  <a:txBody>
                    <a:bodyPr/>
                    <a:lstStyle/>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Integration of sustainability practices such as local sourcing and waste reduction (</a:t>
                      </a:r>
                      <a:r>
                        <a:rPr lang="en-GB" sz="2000" kern="1200" dirty="0">
                          <a:solidFill>
                            <a:schemeClr val="dk1"/>
                          </a:solidFill>
                          <a:effectLst/>
                          <a:latin typeface="Inter" panose="020B0604020202020204" charset="0"/>
                          <a:ea typeface="Inter" panose="020B0604020202020204" charset="0"/>
                          <a:cs typeface="+mn-cs"/>
                        </a:rPr>
                        <a:t>Getz and Page, 2019</a:t>
                      </a:r>
                      <a:r>
                        <a:rPr lang="en-US" sz="2000" dirty="0">
                          <a:latin typeface="Inter" panose="020B0604020202020204" charset="0"/>
                          <a:ea typeface="Inter" panose="020B0604020202020204" charset="0"/>
                        </a:rPr>
                        <a:t>). </a:t>
                      </a:r>
                    </a:p>
                    <a:p>
                      <a:pPr marL="342900" indent="-342900" algn="just">
                        <a:buFont typeface="Arial" panose="020B0604020202020204" pitchFamily="34" charset="0"/>
                        <a:buChar char="•"/>
                      </a:pPr>
                      <a:r>
                        <a:rPr lang="en-US" sz="2000" dirty="0">
                          <a:latin typeface="Inter" panose="020B0604020202020204" charset="0"/>
                          <a:ea typeface="Inter" panose="020B0604020202020204" charset="0"/>
                        </a:rPr>
                        <a:t>Wales’ natural landscapes provide eco-friendly and low-impact event opportunities.</a:t>
                      </a:r>
                    </a:p>
                  </a:txBody>
                  <a:tcPr marL="46659" marR="46659" marT="23330" marB="23330" anchor="ctr"/>
                </a:tc>
                <a:extLst>
                  <a:ext uri="{0D108BD9-81ED-4DB2-BD59-A6C34878D82A}">
                    <a16:rowId xmlns:a16="http://schemas.microsoft.com/office/drawing/2014/main" val="1000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718665" y="2747401"/>
            <a:ext cx="5605936" cy="4834499"/>
            <a:chOff x="0" y="0"/>
            <a:chExt cx="1022743" cy="897091"/>
          </a:xfrm>
        </p:grpSpPr>
        <p:sp>
          <p:nvSpPr>
            <p:cNvPr id="7" name="Freeform 7"/>
            <p:cNvSpPr/>
            <p:nvPr/>
          </p:nvSpPr>
          <p:spPr>
            <a:xfrm>
              <a:off x="0" y="0"/>
              <a:ext cx="1022743" cy="897090"/>
            </a:xfrm>
            <a:custGeom>
              <a:avLst/>
              <a:gdLst/>
              <a:ahLst/>
              <a:cxnLst/>
              <a:rect l="l" t="t" r="r" b="b"/>
              <a:pathLst>
                <a:path w="1022743" h="897090">
                  <a:moveTo>
                    <a:pt x="61608" y="0"/>
                  </a:moveTo>
                  <a:lnTo>
                    <a:pt x="961135" y="0"/>
                  </a:lnTo>
                  <a:cubicBezTo>
                    <a:pt x="977475" y="0"/>
                    <a:pt x="993145" y="6491"/>
                    <a:pt x="1004699" y="18044"/>
                  </a:cubicBezTo>
                  <a:cubicBezTo>
                    <a:pt x="1016252" y="29598"/>
                    <a:pt x="1022743" y="45268"/>
                    <a:pt x="1022743" y="61608"/>
                  </a:cubicBezTo>
                  <a:lnTo>
                    <a:pt x="1022743" y="835483"/>
                  </a:lnTo>
                  <a:cubicBezTo>
                    <a:pt x="1022743" y="851822"/>
                    <a:pt x="1016252" y="867492"/>
                    <a:pt x="1004699" y="879046"/>
                  </a:cubicBezTo>
                  <a:cubicBezTo>
                    <a:pt x="993145" y="890600"/>
                    <a:pt x="977475" y="897090"/>
                    <a:pt x="961135" y="897090"/>
                  </a:cubicBezTo>
                  <a:lnTo>
                    <a:pt x="61608" y="897090"/>
                  </a:lnTo>
                  <a:cubicBezTo>
                    <a:pt x="45268" y="897090"/>
                    <a:pt x="29598" y="890600"/>
                    <a:pt x="18044" y="879046"/>
                  </a:cubicBezTo>
                  <a:cubicBezTo>
                    <a:pt x="6491" y="867492"/>
                    <a:pt x="0" y="851822"/>
                    <a:pt x="0" y="835483"/>
                  </a:cubicBezTo>
                  <a:lnTo>
                    <a:pt x="0" y="61608"/>
                  </a:lnTo>
                  <a:cubicBezTo>
                    <a:pt x="0" y="45268"/>
                    <a:pt x="6491" y="29598"/>
                    <a:pt x="18044" y="18044"/>
                  </a:cubicBezTo>
                  <a:cubicBezTo>
                    <a:pt x="29598" y="6491"/>
                    <a:pt x="45268" y="0"/>
                    <a:pt x="61608" y="0"/>
                  </a:cubicBezTo>
                  <a:close/>
                </a:path>
              </a:pathLst>
            </a:custGeom>
            <a:blipFill>
              <a:blip r:embed="rId3"/>
              <a:stretch>
                <a:fillRect t="-8899" b="-8899"/>
              </a:stretch>
            </a:blipFill>
          </p:spPr>
          <p:txBody>
            <a:bodyPr/>
            <a:lstStyle/>
            <a:p>
              <a:endParaRPr lang="en-US"/>
            </a:p>
          </p:txBody>
        </p:sp>
      </p:grpSp>
      <p:sp>
        <p:nvSpPr>
          <p:cNvPr id="8" name="Freeform 8"/>
          <p:cNvSpPr/>
          <p:nvPr/>
        </p:nvSpPr>
        <p:spPr>
          <a:xfrm flipH="1">
            <a:off x="-986852" y="6930175"/>
            <a:ext cx="3057386" cy="4971360"/>
          </a:xfrm>
          <a:custGeom>
            <a:avLst/>
            <a:gdLst/>
            <a:ahLst/>
            <a:cxnLst/>
            <a:rect l="l" t="t" r="r" b="b"/>
            <a:pathLst>
              <a:path w="3057386" h="4971360">
                <a:moveTo>
                  <a:pt x="3057386" y="0"/>
                </a:moveTo>
                <a:lnTo>
                  <a:pt x="0" y="0"/>
                </a:lnTo>
                <a:lnTo>
                  <a:pt x="0" y="4971360"/>
                </a:lnTo>
                <a:lnTo>
                  <a:pt x="3057386" y="4971360"/>
                </a:lnTo>
                <a:lnTo>
                  <a:pt x="3057386" y="0"/>
                </a:lnTo>
                <a:close/>
              </a:path>
            </a:pathLst>
          </a:custGeom>
          <a:blipFill>
            <a:blip r:embed="rId4"/>
            <a:stretch>
              <a:fillRect/>
            </a:stretch>
          </a:blipFill>
        </p:spPr>
        <p:txBody>
          <a:bodyPr/>
          <a:lstStyle/>
          <a:p>
            <a:endParaRPr lang="en-US"/>
          </a:p>
        </p:txBody>
      </p:sp>
      <p:sp>
        <p:nvSpPr>
          <p:cNvPr id="9" name="TextBox 9"/>
          <p:cNvSpPr txBox="1"/>
          <p:nvPr/>
        </p:nvSpPr>
        <p:spPr>
          <a:xfrm>
            <a:off x="6075969" y="655764"/>
            <a:ext cx="6136063" cy="1094740"/>
          </a:xfrm>
          <a:prstGeom prst="rect">
            <a:avLst/>
          </a:prstGeom>
        </p:spPr>
        <p:txBody>
          <a:bodyPr lIns="0" tIns="0" rIns="0" bIns="0" rtlCol="0" anchor="t">
            <a:spAutoFit/>
          </a:bodyPr>
          <a:lstStyle/>
          <a:p>
            <a:pPr algn="l">
              <a:lnSpc>
                <a:spcPts val="8959"/>
              </a:lnSpc>
              <a:spcBef>
                <a:spcPct val="0"/>
              </a:spcBef>
            </a:pPr>
            <a:r>
              <a:rPr lang="en-US" sz="6399" b="1">
                <a:solidFill>
                  <a:srgbClr val="000000"/>
                </a:solidFill>
                <a:latin typeface="Bricolage Grotesque Bold"/>
                <a:ea typeface="Bricolage Grotesque Bold"/>
                <a:cs typeface="Bricolage Grotesque Bold"/>
                <a:sym typeface="Bricolage Grotesque Bold"/>
              </a:rPr>
              <a:t>SWOT Analysis</a:t>
            </a:r>
          </a:p>
        </p:txBody>
      </p:sp>
      <p:graphicFrame>
        <p:nvGraphicFramePr>
          <p:cNvPr id="13" name="Diagram 12"/>
          <p:cNvGraphicFramePr/>
          <p:nvPr>
            <p:extLst>
              <p:ext uri="{D42A27DB-BD31-4B8C-83A1-F6EECF244321}">
                <p14:modId xmlns:p14="http://schemas.microsoft.com/office/powerpoint/2010/main" val="4111807207"/>
              </p:ext>
            </p:extLst>
          </p:nvPr>
        </p:nvGraphicFramePr>
        <p:xfrm>
          <a:off x="6629400" y="2019300"/>
          <a:ext cx="11353800" cy="7848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848932" y="2327006"/>
            <a:ext cx="5520134" cy="3086100"/>
            <a:chOff x="0" y="0"/>
            <a:chExt cx="1453863" cy="812800"/>
          </a:xfrm>
        </p:grpSpPr>
        <p:sp>
          <p:nvSpPr>
            <p:cNvPr id="3" name="Freeform 3"/>
            <p:cNvSpPr/>
            <p:nvPr/>
          </p:nvSpPr>
          <p:spPr>
            <a:xfrm>
              <a:off x="0" y="0"/>
              <a:ext cx="1453863" cy="812800"/>
            </a:xfrm>
            <a:custGeom>
              <a:avLst/>
              <a:gdLst/>
              <a:ahLst/>
              <a:cxnLst/>
              <a:rect l="l" t="t" r="r" b="b"/>
              <a:pathLst>
                <a:path w="1453863" h="812800">
                  <a:moveTo>
                    <a:pt x="70124" y="0"/>
                  </a:moveTo>
                  <a:lnTo>
                    <a:pt x="1383738" y="0"/>
                  </a:lnTo>
                  <a:cubicBezTo>
                    <a:pt x="1402336" y="0"/>
                    <a:pt x="1420173" y="7388"/>
                    <a:pt x="1433324" y="20539"/>
                  </a:cubicBezTo>
                  <a:cubicBezTo>
                    <a:pt x="1446474" y="33690"/>
                    <a:pt x="1453863" y="51526"/>
                    <a:pt x="1453863" y="70124"/>
                  </a:cubicBezTo>
                  <a:lnTo>
                    <a:pt x="1453863" y="742676"/>
                  </a:lnTo>
                  <a:cubicBezTo>
                    <a:pt x="1453863" y="761274"/>
                    <a:pt x="1446474" y="779110"/>
                    <a:pt x="1433324" y="792261"/>
                  </a:cubicBezTo>
                  <a:cubicBezTo>
                    <a:pt x="1420173" y="805412"/>
                    <a:pt x="1402336" y="812800"/>
                    <a:pt x="1383738" y="812800"/>
                  </a:cubicBezTo>
                  <a:lnTo>
                    <a:pt x="70124" y="812800"/>
                  </a:lnTo>
                  <a:cubicBezTo>
                    <a:pt x="51526" y="812800"/>
                    <a:pt x="33690" y="805412"/>
                    <a:pt x="20539" y="792261"/>
                  </a:cubicBezTo>
                  <a:cubicBezTo>
                    <a:pt x="7388" y="779110"/>
                    <a:pt x="0" y="761274"/>
                    <a:pt x="0" y="742676"/>
                  </a:cubicBezTo>
                  <a:lnTo>
                    <a:pt x="0" y="70124"/>
                  </a:lnTo>
                  <a:cubicBezTo>
                    <a:pt x="0" y="51526"/>
                    <a:pt x="7388" y="33690"/>
                    <a:pt x="20539" y="20539"/>
                  </a:cubicBezTo>
                  <a:cubicBezTo>
                    <a:pt x="33690" y="7388"/>
                    <a:pt x="51526" y="0"/>
                    <a:pt x="70124" y="0"/>
                  </a:cubicBezTo>
                  <a:close/>
                </a:path>
              </a:pathLst>
            </a:custGeom>
            <a:solidFill>
              <a:srgbClr val="D9D9D9"/>
            </a:solidFill>
          </p:spPr>
          <p:txBody>
            <a:bodyPr/>
            <a:lstStyle/>
            <a:p>
              <a:endParaRPr lang="en-US"/>
            </a:p>
          </p:txBody>
        </p:sp>
        <p:sp>
          <p:nvSpPr>
            <p:cNvPr id="4" name="TextBox 4"/>
            <p:cNvSpPr txBox="1"/>
            <p:nvPr/>
          </p:nvSpPr>
          <p:spPr>
            <a:xfrm>
              <a:off x="0" y="-47625"/>
              <a:ext cx="1453863" cy="860425"/>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2819316" y="5940814"/>
            <a:ext cx="5431833" cy="3086100"/>
            <a:chOff x="0" y="0"/>
            <a:chExt cx="1430606" cy="812800"/>
          </a:xfrm>
        </p:grpSpPr>
        <p:sp>
          <p:nvSpPr>
            <p:cNvPr id="6" name="Freeform 6"/>
            <p:cNvSpPr/>
            <p:nvPr/>
          </p:nvSpPr>
          <p:spPr>
            <a:xfrm>
              <a:off x="0" y="0"/>
              <a:ext cx="1430606" cy="812800"/>
            </a:xfrm>
            <a:custGeom>
              <a:avLst/>
              <a:gdLst/>
              <a:ahLst/>
              <a:cxnLst/>
              <a:rect l="l" t="t" r="r" b="b"/>
              <a:pathLst>
                <a:path w="1430606" h="812800">
                  <a:moveTo>
                    <a:pt x="71264" y="0"/>
                  </a:moveTo>
                  <a:lnTo>
                    <a:pt x="1359342" y="0"/>
                  </a:lnTo>
                  <a:cubicBezTo>
                    <a:pt x="1398700" y="0"/>
                    <a:pt x="1430606" y="31906"/>
                    <a:pt x="1430606" y="71264"/>
                  </a:cubicBezTo>
                  <a:lnTo>
                    <a:pt x="1430606" y="741536"/>
                  </a:lnTo>
                  <a:cubicBezTo>
                    <a:pt x="1430606" y="760436"/>
                    <a:pt x="1423098" y="778563"/>
                    <a:pt x="1409733" y="791927"/>
                  </a:cubicBezTo>
                  <a:cubicBezTo>
                    <a:pt x="1396369" y="805292"/>
                    <a:pt x="1378242" y="812800"/>
                    <a:pt x="1359342" y="812800"/>
                  </a:cubicBezTo>
                  <a:lnTo>
                    <a:pt x="71264" y="812800"/>
                  </a:lnTo>
                  <a:cubicBezTo>
                    <a:pt x="52364" y="812800"/>
                    <a:pt x="34237" y="805292"/>
                    <a:pt x="20873" y="791927"/>
                  </a:cubicBezTo>
                  <a:cubicBezTo>
                    <a:pt x="7508" y="778563"/>
                    <a:pt x="0" y="760436"/>
                    <a:pt x="0" y="741536"/>
                  </a:cubicBezTo>
                  <a:lnTo>
                    <a:pt x="0" y="71264"/>
                  </a:lnTo>
                  <a:cubicBezTo>
                    <a:pt x="0" y="52364"/>
                    <a:pt x="7508" y="34237"/>
                    <a:pt x="20873" y="20873"/>
                  </a:cubicBezTo>
                  <a:cubicBezTo>
                    <a:pt x="34237" y="7508"/>
                    <a:pt x="52364" y="0"/>
                    <a:pt x="71264" y="0"/>
                  </a:cubicBezTo>
                  <a:close/>
                </a:path>
              </a:pathLst>
            </a:custGeom>
            <a:solidFill>
              <a:srgbClr val="D9D9D9"/>
            </a:solidFill>
          </p:spPr>
          <p:txBody>
            <a:bodyPr/>
            <a:lstStyle/>
            <a:p>
              <a:endParaRPr lang="en-US"/>
            </a:p>
          </p:txBody>
        </p:sp>
        <p:sp>
          <p:nvSpPr>
            <p:cNvPr id="7" name="TextBox 7"/>
            <p:cNvSpPr txBox="1"/>
            <p:nvPr/>
          </p:nvSpPr>
          <p:spPr>
            <a:xfrm>
              <a:off x="0" y="-47625"/>
              <a:ext cx="1430606" cy="860425"/>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a:off x="2819316" y="2327006"/>
            <a:ext cx="5608436" cy="3086100"/>
            <a:chOff x="0" y="0"/>
            <a:chExt cx="1477119" cy="812800"/>
          </a:xfrm>
        </p:grpSpPr>
        <p:sp>
          <p:nvSpPr>
            <p:cNvPr id="9" name="Freeform 9"/>
            <p:cNvSpPr/>
            <p:nvPr/>
          </p:nvSpPr>
          <p:spPr>
            <a:xfrm>
              <a:off x="0" y="0"/>
              <a:ext cx="1477119" cy="812800"/>
            </a:xfrm>
            <a:custGeom>
              <a:avLst/>
              <a:gdLst/>
              <a:ahLst/>
              <a:cxnLst/>
              <a:rect l="l" t="t" r="r" b="b"/>
              <a:pathLst>
                <a:path w="1477119" h="812800">
                  <a:moveTo>
                    <a:pt x="69020" y="0"/>
                  </a:moveTo>
                  <a:lnTo>
                    <a:pt x="1408099" y="0"/>
                  </a:lnTo>
                  <a:cubicBezTo>
                    <a:pt x="1446217" y="0"/>
                    <a:pt x="1477119" y="30901"/>
                    <a:pt x="1477119" y="69020"/>
                  </a:cubicBezTo>
                  <a:lnTo>
                    <a:pt x="1477119" y="743780"/>
                  </a:lnTo>
                  <a:cubicBezTo>
                    <a:pt x="1477119" y="762085"/>
                    <a:pt x="1469847" y="779641"/>
                    <a:pt x="1456903" y="792584"/>
                  </a:cubicBezTo>
                  <a:cubicBezTo>
                    <a:pt x="1443959" y="805528"/>
                    <a:pt x="1426404" y="812800"/>
                    <a:pt x="1408099" y="812800"/>
                  </a:cubicBezTo>
                  <a:lnTo>
                    <a:pt x="69020" y="812800"/>
                  </a:lnTo>
                  <a:cubicBezTo>
                    <a:pt x="30901" y="812800"/>
                    <a:pt x="0" y="781899"/>
                    <a:pt x="0" y="743780"/>
                  </a:cubicBezTo>
                  <a:lnTo>
                    <a:pt x="0" y="69020"/>
                  </a:lnTo>
                  <a:cubicBezTo>
                    <a:pt x="0" y="30901"/>
                    <a:pt x="30901" y="0"/>
                    <a:pt x="69020" y="0"/>
                  </a:cubicBezTo>
                  <a:close/>
                </a:path>
              </a:pathLst>
            </a:custGeom>
            <a:solidFill>
              <a:srgbClr val="D9D9D9"/>
            </a:solidFill>
          </p:spPr>
          <p:txBody>
            <a:bodyPr/>
            <a:lstStyle/>
            <a:p>
              <a:endParaRPr lang="en-US"/>
            </a:p>
          </p:txBody>
        </p:sp>
        <p:sp>
          <p:nvSpPr>
            <p:cNvPr id="10" name="TextBox 10"/>
            <p:cNvSpPr txBox="1"/>
            <p:nvPr/>
          </p:nvSpPr>
          <p:spPr>
            <a:xfrm>
              <a:off x="0" y="-47625"/>
              <a:ext cx="1477119" cy="860425"/>
            </a:xfrm>
            <a:prstGeom prst="rect">
              <a:avLst/>
            </a:prstGeom>
          </p:spPr>
          <p:txBody>
            <a:bodyPr lIns="50800" tIns="50800" rIns="50800" bIns="50800" rtlCol="0" anchor="ctr"/>
            <a:lstStyle/>
            <a:p>
              <a:pPr algn="ctr">
                <a:lnSpc>
                  <a:spcPts val="2940"/>
                </a:lnSpc>
              </a:pPr>
              <a:endParaRPr/>
            </a:p>
          </p:txBody>
        </p:sp>
      </p:grpSp>
      <p:sp>
        <p:nvSpPr>
          <p:cNvPr id="11" name="TextBox 11"/>
          <p:cNvSpPr txBox="1"/>
          <p:nvPr/>
        </p:nvSpPr>
        <p:spPr>
          <a:xfrm>
            <a:off x="2212956" y="768760"/>
            <a:ext cx="13862087" cy="1970995"/>
          </a:xfrm>
          <a:prstGeom prst="rect">
            <a:avLst/>
          </a:prstGeom>
        </p:spPr>
        <p:txBody>
          <a:bodyPr lIns="0" tIns="0" rIns="0" bIns="0" rtlCol="0" anchor="t">
            <a:spAutoFit/>
          </a:bodyPr>
          <a:lstStyle/>
          <a:p>
            <a:pPr algn="ctr">
              <a:lnSpc>
                <a:spcPts val="7912"/>
              </a:lnSpc>
              <a:spcBef>
                <a:spcPct val="0"/>
              </a:spcBef>
            </a:pPr>
            <a:r>
              <a:rPr lang="en-US" sz="5651" b="1">
                <a:solidFill>
                  <a:srgbClr val="000000"/>
                </a:solidFill>
                <a:latin typeface="Bricolage Grotesque Bold"/>
                <a:ea typeface="Bricolage Grotesque Bold"/>
                <a:cs typeface="Bricolage Grotesque Bold"/>
                <a:sym typeface="Bricolage Grotesque Bold"/>
              </a:rPr>
              <a:t>Operational Factors – Venue &amp; Logistics</a:t>
            </a:r>
          </a:p>
          <a:p>
            <a:pPr algn="ctr">
              <a:lnSpc>
                <a:spcPts val="7912"/>
              </a:lnSpc>
              <a:spcBef>
                <a:spcPct val="0"/>
              </a:spcBef>
            </a:pPr>
            <a:endParaRPr lang="en-US" sz="5651" b="1">
              <a:solidFill>
                <a:srgbClr val="000000"/>
              </a:solidFill>
              <a:latin typeface="Bricolage Grotesque Bold"/>
              <a:ea typeface="Bricolage Grotesque Bold"/>
              <a:cs typeface="Bricolage Grotesque Bold"/>
              <a:sym typeface="Bricolage Grotesque Bold"/>
            </a:endParaRPr>
          </a:p>
        </p:txBody>
      </p:sp>
      <p:sp>
        <p:nvSpPr>
          <p:cNvPr id="12" name="TextBox 12"/>
          <p:cNvSpPr txBox="1"/>
          <p:nvPr/>
        </p:nvSpPr>
        <p:spPr>
          <a:xfrm>
            <a:off x="10134369" y="2813415"/>
            <a:ext cx="4949261" cy="2308324"/>
          </a:xfrm>
          <a:prstGeom prst="rect">
            <a:avLst/>
          </a:prstGeom>
        </p:spPr>
        <p:txBody>
          <a:bodyPr lIns="0" tIns="0" rIns="0" bIns="0" rtlCol="0" anchor="t">
            <a:spAutoFit/>
          </a:bodyPr>
          <a:lstStyle/>
          <a:p>
            <a:pPr algn="ctr">
              <a:lnSpc>
                <a:spcPts val="3639"/>
              </a:lnSpc>
              <a:spcBef>
                <a:spcPct val="0"/>
              </a:spcBef>
            </a:pPr>
            <a:r>
              <a:rPr lang="en-US" sz="2400" dirty="0">
                <a:solidFill>
                  <a:srgbClr val="000000"/>
                </a:solidFill>
                <a:latin typeface="Inter"/>
                <a:ea typeface="Inter"/>
                <a:cs typeface="Inter"/>
                <a:sym typeface="Inter"/>
              </a:rPr>
              <a:t>Logistics include delegate registration zones, Welsh cuisine food stations, and themed cultural areas (</a:t>
            </a:r>
            <a:r>
              <a:rPr lang="en-US" sz="2400" dirty="0">
                <a:latin typeface="Inter" panose="020B0604020202020204" charset="0"/>
                <a:ea typeface="Inter" panose="020B0604020202020204" charset="0"/>
              </a:rPr>
              <a:t>Rogers and Wynn-Moylan, 2022</a:t>
            </a:r>
            <a:r>
              <a:rPr lang="en-US" sz="2400" dirty="0">
                <a:solidFill>
                  <a:srgbClr val="000000"/>
                </a:solidFill>
                <a:latin typeface="Inter"/>
                <a:ea typeface="Inter"/>
                <a:cs typeface="Inter"/>
                <a:sym typeface="Inter"/>
              </a:rPr>
              <a:t>).</a:t>
            </a:r>
          </a:p>
        </p:txBody>
      </p:sp>
      <p:sp>
        <p:nvSpPr>
          <p:cNvPr id="13" name="TextBox 13"/>
          <p:cNvSpPr txBox="1"/>
          <p:nvPr/>
        </p:nvSpPr>
        <p:spPr>
          <a:xfrm>
            <a:off x="3115791" y="6316734"/>
            <a:ext cx="4573981" cy="2277111"/>
          </a:xfrm>
          <a:prstGeom prst="rect">
            <a:avLst/>
          </a:prstGeom>
        </p:spPr>
        <p:txBody>
          <a:bodyPr lIns="0" tIns="0" rIns="0" bIns="0" rtlCol="0" anchor="t">
            <a:spAutoFit/>
          </a:bodyPr>
          <a:lstStyle/>
          <a:p>
            <a:pPr algn="ctr">
              <a:lnSpc>
                <a:spcPts val="3639"/>
              </a:lnSpc>
              <a:spcBef>
                <a:spcPct val="0"/>
              </a:spcBef>
            </a:pPr>
            <a:r>
              <a:rPr lang="en-US" sz="2400" dirty="0">
                <a:solidFill>
                  <a:srgbClr val="000000"/>
                </a:solidFill>
                <a:latin typeface="Inter"/>
                <a:ea typeface="Inter"/>
                <a:cs typeface="Inter"/>
                <a:sym typeface="Inter"/>
              </a:rPr>
              <a:t>On-site parking, nearby hotels, security, medical teams, and technical support to ensure attendee comfort (Koppel et al., 2023)</a:t>
            </a:r>
          </a:p>
        </p:txBody>
      </p:sp>
      <p:sp>
        <p:nvSpPr>
          <p:cNvPr id="14" name="TextBox 14"/>
          <p:cNvSpPr txBox="1"/>
          <p:nvPr/>
        </p:nvSpPr>
        <p:spPr>
          <a:xfrm>
            <a:off x="3115791" y="2813415"/>
            <a:ext cx="5015487" cy="1819911"/>
          </a:xfrm>
          <a:prstGeom prst="rect">
            <a:avLst/>
          </a:prstGeom>
        </p:spPr>
        <p:txBody>
          <a:bodyPr lIns="0" tIns="0" rIns="0" bIns="0" rtlCol="0" anchor="t">
            <a:spAutoFit/>
          </a:bodyPr>
          <a:lstStyle/>
          <a:p>
            <a:pPr algn="ctr">
              <a:lnSpc>
                <a:spcPts val="3639"/>
              </a:lnSpc>
              <a:spcBef>
                <a:spcPct val="0"/>
              </a:spcBef>
            </a:pPr>
            <a:r>
              <a:rPr lang="en-US" sz="2400" dirty="0">
                <a:solidFill>
                  <a:srgbClr val="000000"/>
                </a:solidFill>
                <a:latin typeface="Inter"/>
                <a:ea typeface="Inter"/>
                <a:cs typeface="Inter"/>
                <a:sym typeface="Inter"/>
              </a:rPr>
              <a:t>ICC Wales, Newport was chosen for modern facilities, adaptable halls, and excellent transport connectivity.</a:t>
            </a:r>
          </a:p>
        </p:txBody>
      </p:sp>
      <p:sp>
        <p:nvSpPr>
          <p:cNvPr id="15" name="Freeform 15"/>
          <p:cNvSpPr/>
          <p:nvPr/>
        </p:nvSpPr>
        <p:spPr>
          <a:xfrm>
            <a:off x="16075044" y="2512504"/>
            <a:ext cx="3057386" cy="4971360"/>
          </a:xfrm>
          <a:custGeom>
            <a:avLst/>
            <a:gdLst/>
            <a:ahLst/>
            <a:cxnLst/>
            <a:rect l="l" t="t" r="r" b="b"/>
            <a:pathLst>
              <a:path w="3057386" h="4971360">
                <a:moveTo>
                  <a:pt x="0" y="0"/>
                </a:moveTo>
                <a:lnTo>
                  <a:pt x="3057386" y="0"/>
                </a:lnTo>
                <a:lnTo>
                  <a:pt x="3057386" y="4971360"/>
                </a:lnTo>
                <a:lnTo>
                  <a:pt x="0" y="4971360"/>
                </a:lnTo>
                <a:lnTo>
                  <a:pt x="0" y="0"/>
                </a:lnTo>
                <a:close/>
              </a:path>
            </a:pathLst>
          </a:custGeom>
          <a:blipFill>
            <a:blip r:embed="rId3"/>
            <a:stretch>
              <a:fillRect/>
            </a:stretch>
          </a:blipFill>
        </p:spPr>
        <p:txBody>
          <a:bodyPr/>
          <a:lstStyle/>
          <a:p>
            <a:endParaRPr lang="en-US"/>
          </a:p>
        </p:txBody>
      </p:sp>
      <p:sp>
        <p:nvSpPr>
          <p:cNvPr id="16" name="Freeform 16"/>
          <p:cNvSpPr/>
          <p:nvPr/>
        </p:nvSpPr>
        <p:spPr>
          <a:xfrm flipH="1">
            <a:off x="-844430" y="2512504"/>
            <a:ext cx="3057386" cy="4971360"/>
          </a:xfrm>
          <a:custGeom>
            <a:avLst/>
            <a:gdLst/>
            <a:ahLst/>
            <a:cxnLst/>
            <a:rect l="l" t="t" r="r" b="b"/>
            <a:pathLst>
              <a:path w="3057386" h="4971360">
                <a:moveTo>
                  <a:pt x="3057386" y="0"/>
                </a:moveTo>
                <a:lnTo>
                  <a:pt x="0" y="0"/>
                </a:lnTo>
                <a:lnTo>
                  <a:pt x="0" y="4971360"/>
                </a:lnTo>
                <a:lnTo>
                  <a:pt x="3057386" y="4971360"/>
                </a:lnTo>
                <a:lnTo>
                  <a:pt x="3057386" y="0"/>
                </a:lnTo>
                <a:close/>
              </a:path>
            </a:pathLst>
          </a:custGeom>
          <a:blipFill>
            <a:blip r:embed="rId3"/>
            <a:stretch>
              <a:fillRect/>
            </a:stretch>
          </a:blipFill>
        </p:spPr>
        <p:txBody>
          <a:bodyPr/>
          <a:lstStyle/>
          <a:p>
            <a:endParaRPr lang="en-US"/>
          </a:p>
        </p:txBody>
      </p:sp>
      <p:grpSp>
        <p:nvGrpSpPr>
          <p:cNvPr id="17" name="Group 17"/>
          <p:cNvGrpSpPr/>
          <p:nvPr/>
        </p:nvGrpSpPr>
        <p:grpSpPr>
          <a:xfrm>
            <a:off x="9848932" y="5940814"/>
            <a:ext cx="5520134" cy="3086100"/>
            <a:chOff x="0" y="0"/>
            <a:chExt cx="1453863" cy="812800"/>
          </a:xfrm>
        </p:grpSpPr>
        <p:sp>
          <p:nvSpPr>
            <p:cNvPr id="18" name="Freeform 18"/>
            <p:cNvSpPr/>
            <p:nvPr/>
          </p:nvSpPr>
          <p:spPr>
            <a:xfrm>
              <a:off x="0" y="0"/>
              <a:ext cx="1453863" cy="812800"/>
            </a:xfrm>
            <a:custGeom>
              <a:avLst/>
              <a:gdLst/>
              <a:ahLst/>
              <a:cxnLst/>
              <a:rect l="l" t="t" r="r" b="b"/>
              <a:pathLst>
                <a:path w="1453863" h="812800">
                  <a:moveTo>
                    <a:pt x="70124" y="0"/>
                  </a:moveTo>
                  <a:lnTo>
                    <a:pt x="1383738" y="0"/>
                  </a:lnTo>
                  <a:cubicBezTo>
                    <a:pt x="1402336" y="0"/>
                    <a:pt x="1420173" y="7388"/>
                    <a:pt x="1433324" y="20539"/>
                  </a:cubicBezTo>
                  <a:cubicBezTo>
                    <a:pt x="1446474" y="33690"/>
                    <a:pt x="1453863" y="51526"/>
                    <a:pt x="1453863" y="70124"/>
                  </a:cubicBezTo>
                  <a:lnTo>
                    <a:pt x="1453863" y="742676"/>
                  </a:lnTo>
                  <a:cubicBezTo>
                    <a:pt x="1453863" y="761274"/>
                    <a:pt x="1446474" y="779110"/>
                    <a:pt x="1433324" y="792261"/>
                  </a:cubicBezTo>
                  <a:cubicBezTo>
                    <a:pt x="1420173" y="805412"/>
                    <a:pt x="1402336" y="812800"/>
                    <a:pt x="1383738" y="812800"/>
                  </a:cubicBezTo>
                  <a:lnTo>
                    <a:pt x="70124" y="812800"/>
                  </a:lnTo>
                  <a:cubicBezTo>
                    <a:pt x="51526" y="812800"/>
                    <a:pt x="33690" y="805412"/>
                    <a:pt x="20539" y="792261"/>
                  </a:cubicBezTo>
                  <a:cubicBezTo>
                    <a:pt x="7388" y="779110"/>
                    <a:pt x="0" y="761274"/>
                    <a:pt x="0" y="742676"/>
                  </a:cubicBezTo>
                  <a:lnTo>
                    <a:pt x="0" y="70124"/>
                  </a:lnTo>
                  <a:cubicBezTo>
                    <a:pt x="0" y="51526"/>
                    <a:pt x="7388" y="33690"/>
                    <a:pt x="20539" y="20539"/>
                  </a:cubicBezTo>
                  <a:cubicBezTo>
                    <a:pt x="33690" y="7388"/>
                    <a:pt x="51526" y="0"/>
                    <a:pt x="70124" y="0"/>
                  </a:cubicBezTo>
                  <a:close/>
                </a:path>
              </a:pathLst>
            </a:custGeom>
            <a:solidFill>
              <a:srgbClr val="D9D9D9"/>
            </a:solidFill>
          </p:spPr>
          <p:txBody>
            <a:bodyPr/>
            <a:lstStyle/>
            <a:p>
              <a:endParaRPr lang="en-US"/>
            </a:p>
          </p:txBody>
        </p:sp>
        <p:sp>
          <p:nvSpPr>
            <p:cNvPr id="19" name="TextBox 19"/>
            <p:cNvSpPr txBox="1"/>
            <p:nvPr/>
          </p:nvSpPr>
          <p:spPr>
            <a:xfrm>
              <a:off x="0" y="-47625"/>
              <a:ext cx="1453863" cy="860425"/>
            </a:xfrm>
            <a:prstGeom prst="rect">
              <a:avLst/>
            </a:prstGeom>
          </p:spPr>
          <p:txBody>
            <a:bodyPr lIns="50800" tIns="50800" rIns="50800" bIns="50800" rtlCol="0" anchor="ctr"/>
            <a:lstStyle/>
            <a:p>
              <a:pPr algn="ctr">
                <a:lnSpc>
                  <a:spcPts val="2940"/>
                </a:lnSpc>
              </a:pPr>
              <a:endParaRPr/>
            </a:p>
          </p:txBody>
        </p:sp>
      </p:grpSp>
      <p:sp>
        <p:nvSpPr>
          <p:cNvPr id="20" name="TextBox 20"/>
          <p:cNvSpPr txBox="1"/>
          <p:nvPr/>
        </p:nvSpPr>
        <p:spPr>
          <a:xfrm>
            <a:off x="10134369" y="6088134"/>
            <a:ext cx="4949261" cy="2265300"/>
          </a:xfrm>
          <a:prstGeom prst="rect">
            <a:avLst/>
          </a:prstGeom>
        </p:spPr>
        <p:txBody>
          <a:bodyPr lIns="0" tIns="0" rIns="0" bIns="0" rtlCol="0" anchor="t">
            <a:spAutoFit/>
          </a:bodyPr>
          <a:lstStyle/>
          <a:p>
            <a:pPr algn="ctr">
              <a:lnSpc>
                <a:spcPts val="3639"/>
              </a:lnSpc>
              <a:spcBef>
                <a:spcPct val="0"/>
              </a:spcBef>
            </a:pPr>
            <a:r>
              <a:rPr lang="en-US" sz="2400" dirty="0">
                <a:solidFill>
                  <a:srgbClr val="000000"/>
                </a:solidFill>
                <a:latin typeface="Inter"/>
                <a:ea typeface="Inter"/>
                <a:cs typeface="Inter"/>
                <a:sym typeface="Inter"/>
              </a:rPr>
              <a:t>Heritage sites nearby used for outdoor cultural showcases, with sustainability guiding logistics and resource management (</a:t>
            </a:r>
            <a:r>
              <a:rPr lang="en-US" sz="2400" dirty="0" err="1">
                <a:solidFill>
                  <a:srgbClr val="000000"/>
                </a:solidFill>
                <a:latin typeface="Inter"/>
                <a:ea typeface="Inter"/>
                <a:cs typeface="Inter"/>
                <a:sym typeface="Inter"/>
              </a:rPr>
              <a:t>Iversen</a:t>
            </a:r>
            <a:r>
              <a:rPr lang="en-US" sz="2400" dirty="0">
                <a:solidFill>
                  <a:srgbClr val="000000"/>
                </a:solidFill>
                <a:latin typeface="Inter"/>
                <a:ea typeface="Inter"/>
                <a:cs typeface="Inter"/>
                <a:sym typeface="Inter"/>
              </a:rPr>
              <a:t> et al.,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434560" y="260212"/>
            <a:ext cx="14481840" cy="1808187"/>
          </a:xfrm>
          <a:prstGeom prst="rect">
            <a:avLst/>
          </a:prstGeom>
        </p:spPr>
        <p:txBody>
          <a:bodyPr wrap="square" lIns="0" tIns="0" rIns="0" bIns="0" rtlCol="0" anchor="t">
            <a:spAutoFit/>
          </a:bodyPr>
          <a:lstStyle/>
          <a:p>
            <a:pPr algn="ctr">
              <a:lnSpc>
                <a:spcPts val="7796"/>
              </a:lnSpc>
              <a:spcBef>
                <a:spcPct val="0"/>
              </a:spcBef>
            </a:pPr>
            <a:r>
              <a:rPr lang="en-US" sz="5569" b="1" dirty="0">
                <a:solidFill>
                  <a:srgbClr val="000000"/>
                </a:solidFill>
                <a:latin typeface="Bricolage Grotesque Bold"/>
                <a:ea typeface="Bricolage Grotesque Bold"/>
                <a:cs typeface="Bricolage Grotesque Bold"/>
                <a:sym typeface="Bricolage Grotesque Bold"/>
              </a:rPr>
              <a:t>Operational Factors – Resources &amp; Skills</a:t>
            </a:r>
          </a:p>
          <a:p>
            <a:pPr algn="ctr">
              <a:lnSpc>
                <a:spcPts val="6347"/>
              </a:lnSpc>
              <a:spcBef>
                <a:spcPct val="0"/>
              </a:spcBef>
            </a:pPr>
            <a:endParaRPr lang="en-US" sz="5569" b="1" dirty="0">
              <a:solidFill>
                <a:srgbClr val="000000"/>
              </a:solidFill>
              <a:latin typeface="Bricolage Grotesque Bold"/>
              <a:ea typeface="Bricolage Grotesque Bold"/>
              <a:cs typeface="Bricolage Grotesque Bold"/>
              <a:sym typeface="Bricolage Grotesque Bold"/>
            </a:endParaRPr>
          </a:p>
        </p:txBody>
      </p:sp>
      <p:grpSp>
        <p:nvGrpSpPr>
          <p:cNvPr id="3" name="Group 3"/>
          <p:cNvGrpSpPr/>
          <p:nvPr/>
        </p:nvGrpSpPr>
        <p:grpSpPr>
          <a:xfrm>
            <a:off x="10416048" y="2481909"/>
            <a:ext cx="6843252" cy="6745796"/>
            <a:chOff x="0" y="0"/>
            <a:chExt cx="1060199" cy="1045100"/>
          </a:xfrm>
        </p:grpSpPr>
        <p:sp>
          <p:nvSpPr>
            <p:cNvPr id="4" name="Freeform 4"/>
            <p:cNvSpPr/>
            <p:nvPr/>
          </p:nvSpPr>
          <p:spPr>
            <a:xfrm>
              <a:off x="0" y="0"/>
              <a:ext cx="1060199" cy="1045100"/>
            </a:xfrm>
            <a:custGeom>
              <a:avLst/>
              <a:gdLst/>
              <a:ahLst/>
              <a:cxnLst/>
              <a:rect l="l" t="t" r="r" b="b"/>
              <a:pathLst>
                <a:path w="1060199" h="1045100">
                  <a:moveTo>
                    <a:pt x="56566" y="0"/>
                  </a:moveTo>
                  <a:lnTo>
                    <a:pt x="1003633" y="0"/>
                  </a:lnTo>
                  <a:cubicBezTo>
                    <a:pt x="1018635" y="0"/>
                    <a:pt x="1033023" y="5960"/>
                    <a:pt x="1043631" y="16568"/>
                  </a:cubicBezTo>
                  <a:cubicBezTo>
                    <a:pt x="1054239" y="27176"/>
                    <a:pt x="1060199" y="41564"/>
                    <a:pt x="1060199" y="56566"/>
                  </a:cubicBezTo>
                  <a:lnTo>
                    <a:pt x="1060199" y="988534"/>
                  </a:lnTo>
                  <a:cubicBezTo>
                    <a:pt x="1060199" y="1003536"/>
                    <a:pt x="1054239" y="1017924"/>
                    <a:pt x="1043631" y="1028532"/>
                  </a:cubicBezTo>
                  <a:cubicBezTo>
                    <a:pt x="1033023" y="1039141"/>
                    <a:pt x="1018635" y="1045100"/>
                    <a:pt x="1003633" y="1045100"/>
                  </a:cubicBezTo>
                  <a:lnTo>
                    <a:pt x="56566" y="1045100"/>
                  </a:lnTo>
                  <a:cubicBezTo>
                    <a:pt x="25326" y="1045100"/>
                    <a:pt x="0" y="1019775"/>
                    <a:pt x="0" y="988534"/>
                  </a:cubicBezTo>
                  <a:lnTo>
                    <a:pt x="0" y="56566"/>
                  </a:lnTo>
                  <a:cubicBezTo>
                    <a:pt x="0" y="41564"/>
                    <a:pt x="5960" y="27176"/>
                    <a:pt x="16568" y="16568"/>
                  </a:cubicBezTo>
                  <a:cubicBezTo>
                    <a:pt x="27176" y="5960"/>
                    <a:pt x="41564" y="0"/>
                    <a:pt x="56566" y="0"/>
                  </a:cubicBezTo>
                  <a:close/>
                </a:path>
              </a:pathLst>
            </a:custGeom>
            <a:blipFill>
              <a:blip r:embed="rId3"/>
              <a:stretch>
                <a:fillRect t="-140" b="-140"/>
              </a:stretch>
            </a:blipFill>
          </p:spPr>
          <p:txBody>
            <a:bodyPr/>
            <a:lstStyle/>
            <a:p>
              <a:endParaRPr lang="en-US"/>
            </a:p>
          </p:txBody>
        </p:sp>
      </p:grpSp>
      <p:sp>
        <p:nvSpPr>
          <p:cNvPr id="5" name="Freeform 5"/>
          <p:cNvSpPr/>
          <p:nvPr/>
        </p:nvSpPr>
        <p:spPr>
          <a:xfrm>
            <a:off x="16043440" y="6742024"/>
            <a:ext cx="3057386" cy="4971360"/>
          </a:xfrm>
          <a:custGeom>
            <a:avLst/>
            <a:gdLst/>
            <a:ahLst/>
            <a:cxnLst/>
            <a:rect l="l" t="t" r="r" b="b"/>
            <a:pathLst>
              <a:path w="3057386" h="4971360">
                <a:moveTo>
                  <a:pt x="0" y="0"/>
                </a:moveTo>
                <a:lnTo>
                  <a:pt x="3057386" y="0"/>
                </a:lnTo>
                <a:lnTo>
                  <a:pt x="3057386" y="4971360"/>
                </a:lnTo>
                <a:lnTo>
                  <a:pt x="0" y="4971360"/>
                </a:lnTo>
                <a:lnTo>
                  <a:pt x="0" y="0"/>
                </a:lnTo>
                <a:close/>
              </a:path>
            </a:pathLst>
          </a:custGeom>
          <a:blipFill>
            <a:blip r:embed="rId4"/>
            <a:stretch>
              <a:fillRect/>
            </a:stretch>
          </a:blipFill>
        </p:spPr>
        <p:txBody>
          <a:bodyPr/>
          <a:lstStyle/>
          <a:p>
            <a:endParaRPr lang="en-US"/>
          </a:p>
        </p:txBody>
      </p:sp>
      <p:grpSp>
        <p:nvGrpSpPr>
          <p:cNvPr id="6" name="Group 8"/>
          <p:cNvGrpSpPr/>
          <p:nvPr/>
        </p:nvGrpSpPr>
        <p:grpSpPr>
          <a:xfrm>
            <a:off x="381000" y="2481909"/>
            <a:ext cx="9572756" cy="7381702"/>
            <a:chOff x="0" y="0"/>
            <a:chExt cx="3174377" cy="817507"/>
          </a:xfrm>
        </p:grpSpPr>
        <p:sp>
          <p:nvSpPr>
            <p:cNvPr id="7" name="Freeform 9"/>
            <p:cNvSpPr/>
            <p:nvPr/>
          </p:nvSpPr>
          <p:spPr>
            <a:xfrm>
              <a:off x="0" y="0"/>
              <a:ext cx="3174377" cy="817507"/>
            </a:xfrm>
            <a:custGeom>
              <a:avLst/>
              <a:gdLst/>
              <a:ahLst/>
              <a:cxnLst/>
              <a:rect l="l" t="t" r="r" b="b"/>
              <a:pathLst>
                <a:path w="3174377" h="817507">
                  <a:moveTo>
                    <a:pt x="45606" y="0"/>
                  </a:moveTo>
                  <a:lnTo>
                    <a:pt x="3128771" y="0"/>
                  </a:lnTo>
                  <a:cubicBezTo>
                    <a:pt x="3153959" y="0"/>
                    <a:pt x="3174377" y="20419"/>
                    <a:pt x="3174377" y="45606"/>
                  </a:cubicBezTo>
                  <a:lnTo>
                    <a:pt x="3174377" y="771901"/>
                  </a:lnTo>
                  <a:cubicBezTo>
                    <a:pt x="3174377" y="783996"/>
                    <a:pt x="3169572" y="795596"/>
                    <a:pt x="3161020" y="804149"/>
                  </a:cubicBezTo>
                  <a:cubicBezTo>
                    <a:pt x="3152467" y="812702"/>
                    <a:pt x="3140867" y="817507"/>
                    <a:pt x="3128771" y="817507"/>
                  </a:cubicBezTo>
                  <a:lnTo>
                    <a:pt x="45606" y="817507"/>
                  </a:lnTo>
                  <a:cubicBezTo>
                    <a:pt x="20419" y="817507"/>
                    <a:pt x="0" y="797088"/>
                    <a:pt x="0" y="771901"/>
                  </a:cubicBezTo>
                  <a:lnTo>
                    <a:pt x="0" y="45606"/>
                  </a:lnTo>
                  <a:cubicBezTo>
                    <a:pt x="0" y="20419"/>
                    <a:pt x="20419" y="0"/>
                    <a:pt x="45606" y="0"/>
                  </a:cubicBezTo>
                  <a:close/>
                </a:path>
              </a:pathLst>
            </a:custGeom>
          </p:spPr>
          <p:style>
            <a:lnRef idx="1">
              <a:schemeClr val="accent3"/>
            </a:lnRef>
            <a:fillRef idx="2">
              <a:schemeClr val="accent3"/>
            </a:fillRef>
            <a:effectRef idx="1">
              <a:schemeClr val="accent3"/>
            </a:effectRef>
            <a:fontRef idx="minor">
              <a:schemeClr val="dk1"/>
            </a:fontRef>
          </p:style>
          <p:txBody>
            <a:bodyPr/>
            <a:lstStyle/>
            <a:p>
              <a:endParaRPr lang="x-none"/>
            </a:p>
          </p:txBody>
        </p:sp>
        <p:sp>
          <p:nvSpPr>
            <p:cNvPr id="8" name="TextBox 10"/>
            <p:cNvSpPr txBox="1"/>
            <p:nvPr/>
          </p:nvSpPr>
          <p:spPr>
            <a:xfrm>
              <a:off x="0" y="-85725"/>
              <a:ext cx="3174377" cy="903232"/>
            </a:xfrm>
            <a:prstGeom prst="rect">
              <a:avLst/>
            </a:prstGeom>
          </p:spPr>
          <p:style>
            <a:lnRef idx="1">
              <a:schemeClr val="accent3"/>
            </a:lnRef>
            <a:fillRef idx="2">
              <a:schemeClr val="accent3"/>
            </a:fillRef>
            <a:effectRef idx="1">
              <a:schemeClr val="accent3"/>
            </a:effectRef>
            <a:fontRef idx="minor">
              <a:schemeClr val="dk1"/>
            </a:fontRef>
          </p:style>
          <p:txBody>
            <a:bodyPr lIns="50800" tIns="50800" rIns="50800" bIns="50800" rtlCol="0" anchor="ctr"/>
            <a:lstStyle/>
            <a:p>
              <a:pPr algn="ctr">
                <a:lnSpc>
                  <a:spcPts val="2645"/>
                </a:lnSpc>
              </a:pPr>
              <a:endParaRPr/>
            </a:p>
          </p:txBody>
        </p:sp>
      </p:grpSp>
      <p:graphicFrame>
        <p:nvGraphicFramePr>
          <p:cNvPr id="9" name="Diagram 8"/>
          <p:cNvGraphicFramePr/>
          <p:nvPr>
            <p:extLst>
              <p:ext uri="{D42A27DB-BD31-4B8C-83A1-F6EECF244321}">
                <p14:modId xmlns:p14="http://schemas.microsoft.com/office/powerpoint/2010/main" val="571567230"/>
              </p:ext>
            </p:extLst>
          </p:nvPr>
        </p:nvGraphicFramePr>
        <p:xfrm>
          <a:off x="617648" y="1943100"/>
          <a:ext cx="9033769" cy="7696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56456" y="127738"/>
            <a:ext cx="12797046" cy="2105025"/>
          </a:xfrm>
          <a:prstGeom prst="rect">
            <a:avLst/>
          </a:prstGeom>
        </p:spPr>
        <p:txBody>
          <a:bodyPr lIns="0" tIns="0" rIns="0" bIns="0" rtlCol="0" anchor="t">
            <a:spAutoFit/>
          </a:bodyPr>
          <a:lstStyle/>
          <a:p>
            <a:pPr algn="ctr">
              <a:lnSpc>
                <a:spcPts val="8400"/>
              </a:lnSpc>
              <a:spcBef>
                <a:spcPct val="0"/>
              </a:spcBef>
            </a:pPr>
            <a:r>
              <a:rPr lang="en-US" sz="6000" b="1">
                <a:solidFill>
                  <a:srgbClr val="000000"/>
                </a:solidFill>
                <a:latin typeface="Bricolage Grotesque Bold"/>
                <a:ea typeface="Bricolage Grotesque Bold"/>
                <a:cs typeface="Bricolage Grotesque Bold"/>
                <a:sym typeface="Bricolage Grotesque Bold"/>
              </a:rPr>
              <a:t>Financial Factors – Cost &amp; Revenue Projections</a:t>
            </a:r>
          </a:p>
        </p:txBody>
      </p:sp>
      <p:graphicFrame>
        <p:nvGraphicFramePr>
          <p:cNvPr id="5" name="Table 4"/>
          <p:cNvGraphicFramePr>
            <a:graphicFrameLocks noGrp="1"/>
          </p:cNvGraphicFramePr>
          <p:nvPr>
            <p:extLst>
              <p:ext uri="{D42A27DB-BD31-4B8C-83A1-F6EECF244321}">
                <p14:modId xmlns:p14="http://schemas.microsoft.com/office/powerpoint/2010/main" val="536967427"/>
              </p:ext>
            </p:extLst>
          </p:nvPr>
        </p:nvGraphicFramePr>
        <p:xfrm>
          <a:off x="457200" y="2933700"/>
          <a:ext cx="7848600" cy="6324604"/>
        </p:xfrm>
        <a:graphic>
          <a:graphicData uri="http://schemas.openxmlformats.org/drawingml/2006/table">
            <a:tbl>
              <a:tblPr>
                <a:tableStyleId>{69C7853C-536D-4A76-A0AE-DD22124D55A5}</a:tableStyleId>
              </a:tblPr>
              <a:tblGrid>
                <a:gridCol w="3924300">
                  <a:extLst>
                    <a:ext uri="{9D8B030D-6E8A-4147-A177-3AD203B41FA5}">
                      <a16:colId xmlns:a16="http://schemas.microsoft.com/office/drawing/2014/main" val="20000"/>
                    </a:ext>
                  </a:extLst>
                </a:gridCol>
                <a:gridCol w="3924300">
                  <a:extLst>
                    <a:ext uri="{9D8B030D-6E8A-4147-A177-3AD203B41FA5}">
                      <a16:colId xmlns:a16="http://schemas.microsoft.com/office/drawing/2014/main" val="20001"/>
                    </a:ext>
                  </a:extLst>
                </a:gridCol>
              </a:tblGrid>
              <a:tr h="658813">
                <a:tc>
                  <a:txBody>
                    <a:bodyPr/>
                    <a:lstStyle/>
                    <a:p>
                      <a:pPr algn="ctr"/>
                      <a:r>
                        <a:rPr lang="en-GB" sz="2400" b="1" dirty="0">
                          <a:latin typeface="Inter" panose="020B0604020202020204" charset="0"/>
                          <a:ea typeface="Inter" panose="020B0604020202020204" charset="0"/>
                        </a:rPr>
                        <a:t>Category</a:t>
                      </a:r>
                    </a:p>
                  </a:txBody>
                  <a:tcPr anchor="ctr"/>
                </a:tc>
                <a:tc>
                  <a:txBody>
                    <a:bodyPr/>
                    <a:lstStyle/>
                    <a:p>
                      <a:pPr algn="ctr"/>
                      <a:r>
                        <a:rPr lang="en-GB" sz="2400" b="1" dirty="0">
                          <a:latin typeface="Inter" panose="020B0604020202020204" charset="0"/>
                          <a:ea typeface="Inter" panose="020B0604020202020204" charset="0"/>
                        </a:rPr>
                        <a:t>Estimated Cost (£)</a:t>
                      </a:r>
                    </a:p>
                  </a:txBody>
                  <a:tcPr anchor="ctr"/>
                </a:tc>
                <a:extLst>
                  <a:ext uri="{0D108BD9-81ED-4DB2-BD59-A6C34878D82A}">
                    <a16:rowId xmlns:a16="http://schemas.microsoft.com/office/drawing/2014/main" val="10000"/>
                  </a:ext>
                </a:extLst>
              </a:tr>
              <a:tr h="658813">
                <a:tc>
                  <a:txBody>
                    <a:bodyPr/>
                    <a:lstStyle/>
                    <a:p>
                      <a:r>
                        <a:rPr lang="en-GB" sz="2400">
                          <a:latin typeface="Inter" panose="020B0604020202020204" charset="0"/>
                          <a:ea typeface="Inter" panose="020B0604020202020204" charset="0"/>
                        </a:rPr>
                        <a:t>Venue &amp; Logistics</a:t>
                      </a:r>
                    </a:p>
                  </a:txBody>
                  <a:tcPr anchor="ctr"/>
                </a:tc>
                <a:tc>
                  <a:txBody>
                    <a:bodyPr/>
                    <a:lstStyle/>
                    <a:p>
                      <a:r>
                        <a:rPr lang="en-GB" sz="2400">
                          <a:latin typeface="Inter" panose="020B0604020202020204" charset="0"/>
                          <a:ea typeface="Inter" panose="020B0604020202020204" charset="0"/>
                        </a:rPr>
                        <a:t>150,000</a:t>
                      </a:r>
                    </a:p>
                  </a:txBody>
                  <a:tcPr anchor="ctr"/>
                </a:tc>
                <a:extLst>
                  <a:ext uri="{0D108BD9-81ED-4DB2-BD59-A6C34878D82A}">
                    <a16:rowId xmlns:a16="http://schemas.microsoft.com/office/drawing/2014/main" val="10001"/>
                  </a:ext>
                </a:extLst>
              </a:tr>
              <a:tr h="1185863">
                <a:tc>
                  <a:txBody>
                    <a:bodyPr/>
                    <a:lstStyle/>
                    <a:p>
                      <a:r>
                        <a:rPr lang="en-GB" sz="2400" dirty="0">
                          <a:latin typeface="Inter" panose="020B0604020202020204" charset="0"/>
                          <a:ea typeface="Inter" panose="020B0604020202020204" charset="0"/>
                        </a:rPr>
                        <a:t>Catering (Welsh cuisine &amp; F&amp;B)</a:t>
                      </a:r>
                    </a:p>
                  </a:txBody>
                  <a:tcPr anchor="ctr"/>
                </a:tc>
                <a:tc>
                  <a:txBody>
                    <a:bodyPr/>
                    <a:lstStyle/>
                    <a:p>
                      <a:r>
                        <a:rPr lang="en-GB" sz="2400">
                          <a:latin typeface="Inter" panose="020B0604020202020204" charset="0"/>
                          <a:ea typeface="Inter" panose="020B0604020202020204" charset="0"/>
                        </a:rPr>
                        <a:t>100,000</a:t>
                      </a:r>
                    </a:p>
                  </a:txBody>
                  <a:tcPr anchor="ctr"/>
                </a:tc>
                <a:extLst>
                  <a:ext uri="{0D108BD9-81ED-4DB2-BD59-A6C34878D82A}">
                    <a16:rowId xmlns:a16="http://schemas.microsoft.com/office/drawing/2014/main" val="10002"/>
                  </a:ext>
                </a:extLst>
              </a:tr>
              <a:tr h="658813">
                <a:tc>
                  <a:txBody>
                    <a:bodyPr/>
                    <a:lstStyle/>
                    <a:p>
                      <a:r>
                        <a:rPr lang="en-GB" sz="2400">
                          <a:latin typeface="Inter" panose="020B0604020202020204" charset="0"/>
                          <a:ea typeface="Inter" panose="020B0604020202020204" charset="0"/>
                        </a:rPr>
                        <a:t>Marketing &amp; Promotion</a:t>
                      </a:r>
                    </a:p>
                  </a:txBody>
                  <a:tcPr anchor="ctr"/>
                </a:tc>
                <a:tc>
                  <a:txBody>
                    <a:bodyPr/>
                    <a:lstStyle/>
                    <a:p>
                      <a:r>
                        <a:rPr lang="en-GB" sz="2400">
                          <a:latin typeface="Inter" panose="020B0604020202020204" charset="0"/>
                          <a:ea typeface="Inter" panose="020B0604020202020204" charset="0"/>
                        </a:rPr>
                        <a:t>50,000</a:t>
                      </a:r>
                    </a:p>
                  </a:txBody>
                  <a:tcPr anchor="ctr"/>
                </a:tc>
                <a:extLst>
                  <a:ext uri="{0D108BD9-81ED-4DB2-BD59-A6C34878D82A}">
                    <a16:rowId xmlns:a16="http://schemas.microsoft.com/office/drawing/2014/main" val="10003"/>
                  </a:ext>
                </a:extLst>
              </a:tr>
              <a:tr h="658813">
                <a:tc>
                  <a:txBody>
                    <a:bodyPr/>
                    <a:lstStyle/>
                    <a:p>
                      <a:r>
                        <a:rPr lang="en-GB" sz="2400">
                          <a:latin typeface="Inter" panose="020B0604020202020204" charset="0"/>
                          <a:ea typeface="Inter" panose="020B0604020202020204" charset="0"/>
                        </a:rPr>
                        <a:t>Staffing &amp; Hospitality</a:t>
                      </a:r>
                    </a:p>
                  </a:txBody>
                  <a:tcPr anchor="ctr"/>
                </a:tc>
                <a:tc>
                  <a:txBody>
                    <a:bodyPr/>
                    <a:lstStyle/>
                    <a:p>
                      <a:r>
                        <a:rPr lang="en-GB" sz="2400">
                          <a:latin typeface="Inter" panose="020B0604020202020204" charset="0"/>
                          <a:ea typeface="Inter" panose="020B0604020202020204" charset="0"/>
                        </a:rPr>
                        <a:t>70,000</a:t>
                      </a:r>
                    </a:p>
                  </a:txBody>
                  <a:tcPr anchor="ctr"/>
                </a:tc>
                <a:extLst>
                  <a:ext uri="{0D108BD9-81ED-4DB2-BD59-A6C34878D82A}">
                    <a16:rowId xmlns:a16="http://schemas.microsoft.com/office/drawing/2014/main" val="10004"/>
                  </a:ext>
                </a:extLst>
              </a:tr>
              <a:tr h="1185863">
                <a:tc>
                  <a:txBody>
                    <a:bodyPr/>
                    <a:lstStyle/>
                    <a:p>
                      <a:r>
                        <a:rPr lang="en-GB" sz="2400">
                          <a:latin typeface="Inter" panose="020B0604020202020204" charset="0"/>
                          <a:ea typeface="Inter" panose="020B0604020202020204" charset="0"/>
                        </a:rPr>
                        <a:t>Technology (AV, AR/VR, Hybrid)</a:t>
                      </a:r>
                    </a:p>
                  </a:txBody>
                  <a:tcPr anchor="ctr"/>
                </a:tc>
                <a:tc>
                  <a:txBody>
                    <a:bodyPr/>
                    <a:lstStyle/>
                    <a:p>
                      <a:r>
                        <a:rPr lang="en-GB" sz="2400">
                          <a:latin typeface="Inter" panose="020B0604020202020204" charset="0"/>
                          <a:ea typeface="Inter" panose="020B0604020202020204" charset="0"/>
                        </a:rPr>
                        <a:t>40,000</a:t>
                      </a:r>
                    </a:p>
                  </a:txBody>
                  <a:tcPr anchor="ctr"/>
                </a:tc>
                <a:extLst>
                  <a:ext uri="{0D108BD9-81ED-4DB2-BD59-A6C34878D82A}">
                    <a16:rowId xmlns:a16="http://schemas.microsoft.com/office/drawing/2014/main" val="10005"/>
                  </a:ext>
                </a:extLst>
              </a:tr>
              <a:tr h="658813">
                <a:tc>
                  <a:txBody>
                    <a:bodyPr/>
                    <a:lstStyle/>
                    <a:p>
                      <a:r>
                        <a:rPr lang="en-GB" sz="2400">
                          <a:latin typeface="Inter" panose="020B0604020202020204" charset="0"/>
                          <a:ea typeface="Inter" panose="020B0604020202020204" charset="0"/>
                        </a:rPr>
                        <a:t>Contingency Fund</a:t>
                      </a:r>
                    </a:p>
                  </a:txBody>
                  <a:tcPr anchor="ctr"/>
                </a:tc>
                <a:tc>
                  <a:txBody>
                    <a:bodyPr/>
                    <a:lstStyle/>
                    <a:p>
                      <a:r>
                        <a:rPr lang="en-GB" sz="2400">
                          <a:latin typeface="Inter" panose="020B0604020202020204" charset="0"/>
                          <a:ea typeface="Inter" panose="020B0604020202020204" charset="0"/>
                        </a:rPr>
                        <a:t>30,000</a:t>
                      </a:r>
                    </a:p>
                  </a:txBody>
                  <a:tcPr anchor="ctr"/>
                </a:tc>
                <a:extLst>
                  <a:ext uri="{0D108BD9-81ED-4DB2-BD59-A6C34878D82A}">
                    <a16:rowId xmlns:a16="http://schemas.microsoft.com/office/drawing/2014/main" val="10006"/>
                  </a:ext>
                </a:extLst>
              </a:tr>
              <a:tr h="658813">
                <a:tc>
                  <a:txBody>
                    <a:bodyPr/>
                    <a:lstStyle/>
                    <a:p>
                      <a:r>
                        <a:rPr lang="en-GB" sz="2400">
                          <a:latin typeface="Inter" panose="020B0604020202020204" charset="0"/>
                          <a:ea typeface="Inter" panose="020B0604020202020204" charset="0"/>
                        </a:rPr>
                        <a:t>Total Costs</a:t>
                      </a:r>
                    </a:p>
                  </a:txBody>
                  <a:tcPr anchor="ctr"/>
                </a:tc>
                <a:tc>
                  <a:txBody>
                    <a:bodyPr/>
                    <a:lstStyle/>
                    <a:p>
                      <a:r>
                        <a:rPr lang="en-GB" sz="2400" dirty="0">
                          <a:latin typeface="Inter" panose="020B0604020202020204" charset="0"/>
                          <a:ea typeface="Inter" panose="020B0604020202020204" charset="0"/>
                        </a:rPr>
                        <a:t>440,000</a:t>
                      </a:r>
                    </a:p>
                  </a:txBody>
                  <a:tcPr anchor="ctr"/>
                </a:tc>
                <a:extLst>
                  <a:ext uri="{0D108BD9-81ED-4DB2-BD59-A6C34878D82A}">
                    <a16:rowId xmlns:a16="http://schemas.microsoft.com/office/drawing/2014/main" val="10007"/>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3630036018"/>
              </p:ext>
            </p:extLst>
          </p:nvPr>
        </p:nvGraphicFramePr>
        <p:xfrm>
          <a:off x="8610600" y="2933700"/>
          <a:ext cx="9067800" cy="6324599"/>
        </p:xfrm>
        <a:graphic>
          <a:graphicData uri="http://schemas.openxmlformats.org/drawingml/2006/table">
            <a:tbl>
              <a:tblPr>
                <a:tableStyleId>{69C7853C-536D-4A76-A0AE-DD22124D55A5}</a:tableStyleId>
              </a:tblPr>
              <a:tblGrid>
                <a:gridCol w="4533900">
                  <a:extLst>
                    <a:ext uri="{9D8B030D-6E8A-4147-A177-3AD203B41FA5}">
                      <a16:colId xmlns:a16="http://schemas.microsoft.com/office/drawing/2014/main" val="20000"/>
                    </a:ext>
                  </a:extLst>
                </a:gridCol>
                <a:gridCol w="4533900">
                  <a:extLst>
                    <a:ext uri="{9D8B030D-6E8A-4147-A177-3AD203B41FA5}">
                      <a16:colId xmlns:a16="http://schemas.microsoft.com/office/drawing/2014/main" val="20001"/>
                    </a:ext>
                  </a:extLst>
                </a:gridCol>
              </a:tblGrid>
              <a:tr h="869632">
                <a:tc>
                  <a:txBody>
                    <a:bodyPr/>
                    <a:lstStyle/>
                    <a:p>
                      <a:pPr algn="ctr"/>
                      <a:r>
                        <a:rPr lang="en-GB" sz="2400" b="1" dirty="0">
                          <a:latin typeface="Inter" panose="020B0604020202020204" charset="0"/>
                          <a:ea typeface="Inter" panose="020B0604020202020204" charset="0"/>
                        </a:rPr>
                        <a:t>Revenue Source</a:t>
                      </a:r>
                    </a:p>
                  </a:txBody>
                  <a:tcPr anchor="ctr"/>
                </a:tc>
                <a:tc>
                  <a:txBody>
                    <a:bodyPr/>
                    <a:lstStyle/>
                    <a:p>
                      <a:pPr algn="ctr"/>
                      <a:r>
                        <a:rPr lang="en-GB" sz="2400" b="1" dirty="0">
                          <a:latin typeface="Inter" panose="020B0604020202020204" charset="0"/>
                          <a:ea typeface="Inter" panose="020B0604020202020204" charset="0"/>
                        </a:rPr>
                        <a:t>Projected Income (£)</a:t>
                      </a:r>
                    </a:p>
                  </a:txBody>
                  <a:tcPr anchor="ctr"/>
                </a:tc>
                <a:extLst>
                  <a:ext uri="{0D108BD9-81ED-4DB2-BD59-A6C34878D82A}">
                    <a16:rowId xmlns:a16="http://schemas.microsoft.com/office/drawing/2014/main" val="10000"/>
                  </a:ext>
                </a:extLst>
              </a:tr>
              <a:tr h="948690">
                <a:tc>
                  <a:txBody>
                    <a:bodyPr/>
                    <a:lstStyle/>
                    <a:p>
                      <a:r>
                        <a:rPr lang="en-US" sz="2400">
                          <a:latin typeface="Inter" panose="020B0604020202020204" charset="0"/>
                          <a:ea typeface="Inter" panose="020B0604020202020204" charset="0"/>
                        </a:rPr>
                        <a:t>Delegate Fees (400 x £800)</a:t>
                      </a:r>
                    </a:p>
                  </a:txBody>
                  <a:tcPr anchor="ctr"/>
                </a:tc>
                <a:tc>
                  <a:txBody>
                    <a:bodyPr/>
                    <a:lstStyle/>
                    <a:p>
                      <a:r>
                        <a:rPr lang="en-GB" sz="2400">
                          <a:latin typeface="Inter" panose="020B0604020202020204" charset="0"/>
                          <a:ea typeface="Inter" panose="020B0604020202020204" charset="0"/>
                        </a:rPr>
                        <a:t>320,000</a:t>
                      </a:r>
                    </a:p>
                  </a:txBody>
                  <a:tcPr anchor="ctr"/>
                </a:tc>
                <a:extLst>
                  <a:ext uri="{0D108BD9-81ED-4DB2-BD59-A6C34878D82A}">
                    <a16:rowId xmlns:a16="http://schemas.microsoft.com/office/drawing/2014/main" val="10001"/>
                  </a:ext>
                </a:extLst>
              </a:tr>
              <a:tr h="948690">
                <a:tc>
                  <a:txBody>
                    <a:bodyPr/>
                    <a:lstStyle/>
                    <a:p>
                      <a:r>
                        <a:rPr lang="en-GB" sz="2400">
                          <a:latin typeface="Inter" panose="020B0604020202020204" charset="0"/>
                          <a:ea typeface="Inter" panose="020B0604020202020204" charset="0"/>
                        </a:rPr>
                        <a:t>Sponsorships &amp; Partnerships</a:t>
                      </a:r>
                    </a:p>
                  </a:txBody>
                  <a:tcPr anchor="ctr"/>
                </a:tc>
                <a:tc>
                  <a:txBody>
                    <a:bodyPr/>
                    <a:lstStyle/>
                    <a:p>
                      <a:r>
                        <a:rPr lang="en-GB" sz="2400">
                          <a:latin typeface="Inter" panose="020B0604020202020204" charset="0"/>
                          <a:ea typeface="Inter" panose="020B0604020202020204" charset="0"/>
                        </a:rPr>
                        <a:t>100,000</a:t>
                      </a:r>
                    </a:p>
                  </a:txBody>
                  <a:tcPr anchor="ctr"/>
                </a:tc>
                <a:extLst>
                  <a:ext uri="{0D108BD9-81ED-4DB2-BD59-A6C34878D82A}">
                    <a16:rowId xmlns:a16="http://schemas.microsoft.com/office/drawing/2014/main" val="10002"/>
                  </a:ext>
                </a:extLst>
              </a:tr>
              <a:tr h="1660207">
                <a:tc>
                  <a:txBody>
                    <a:bodyPr/>
                    <a:lstStyle/>
                    <a:p>
                      <a:r>
                        <a:rPr lang="en-US" sz="2400">
                          <a:latin typeface="Inter" panose="020B0604020202020204" charset="0"/>
                          <a:ea typeface="Inter" panose="020B0604020202020204" charset="0"/>
                        </a:rPr>
                        <a:t>Tourism/Heritage Grants (Visit Wales, Welsh Gov.)</a:t>
                      </a:r>
                    </a:p>
                  </a:txBody>
                  <a:tcPr anchor="ctr"/>
                </a:tc>
                <a:tc>
                  <a:txBody>
                    <a:bodyPr/>
                    <a:lstStyle/>
                    <a:p>
                      <a:r>
                        <a:rPr lang="en-GB" sz="2400">
                          <a:latin typeface="Inter" panose="020B0604020202020204" charset="0"/>
                          <a:ea typeface="Inter" panose="020B0604020202020204" charset="0"/>
                        </a:rPr>
                        <a:t>50,000</a:t>
                      </a:r>
                    </a:p>
                  </a:txBody>
                  <a:tcPr anchor="ctr"/>
                </a:tc>
                <a:extLst>
                  <a:ext uri="{0D108BD9-81ED-4DB2-BD59-A6C34878D82A}">
                    <a16:rowId xmlns:a16="http://schemas.microsoft.com/office/drawing/2014/main" val="10003"/>
                  </a:ext>
                </a:extLst>
              </a:tr>
              <a:tr h="948690">
                <a:tc>
                  <a:txBody>
                    <a:bodyPr/>
                    <a:lstStyle/>
                    <a:p>
                      <a:r>
                        <a:rPr lang="en-GB" sz="2400">
                          <a:latin typeface="Inter" panose="020B0604020202020204" charset="0"/>
                          <a:ea typeface="Inter" panose="020B0604020202020204" charset="0"/>
                        </a:rPr>
                        <a:t>Merchandise &amp; Cultural Stalls</a:t>
                      </a:r>
                    </a:p>
                  </a:txBody>
                  <a:tcPr anchor="ctr"/>
                </a:tc>
                <a:tc>
                  <a:txBody>
                    <a:bodyPr/>
                    <a:lstStyle/>
                    <a:p>
                      <a:r>
                        <a:rPr lang="en-GB" sz="2400">
                          <a:latin typeface="Inter" panose="020B0604020202020204" charset="0"/>
                          <a:ea typeface="Inter" panose="020B0604020202020204" charset="0"/>
                        </a:rPr>
                        <a:t>30,000</a:t>
                      </a:r>
                    </a:p>
                  </a:txBody>
                  <a:tcPr anchor="ctr"/>
                </a:tc>
                <a:extLst>
                  <a:ext uri="{0D108BD9-81ED-4DB2-BD59-A6C34878D82A}">
                    <a16:rowId xmlns:a16="http://schemas.microsoft.com/office/drawing/2014/main" val="10004"/>
                  </a:ext>
                </a:extLst>
              </a:tr>
              <a:tr h="948690">
                <a:tc>
                  <a:txBody>
                    <a:bodyPr/>
                    <a:lstStyle/>
                    <a:p>
                      <a:r>
                        <a:rPr lang="en-GB" sz="2400" dirty="0">
                          <a:latin typeface="Inter" panose="020B0604020202020204" charset="0"/>
                          <a:ea typeface="Inter" panose="020B0604020202020204" charset="0"/>
                        </a:rPr>
                        <a:t>Total Revenue</a:t>
                      </a:r>
                    </a:p>
                  </a:txBody>
                  <a:tcPr anchor="ctr"/>
                </a:tc>
                <a:tc>
                  <a:txBody>
                    <a:bodyPr/>
                    <a:lstStyle/>
                    <a:p>
                      <a:r>
                        <a:rPr lang="en-GB" sz="2400" dirty="0">
                          <a:latin typeface="Inter" panose="020B0604020202020204" charset="0"/>
                          <a:ea typeface="Inter" panose="020B0604020202020204" charset="0"/>
                        </a:rPr>
                        <a:t>500,000</a:t>
                      </a:r>
                    </a:p>
                  </a:txBody>
                  <a:tcPr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282927" y="1028700"/>
            <a:ext cx="5132140" cy="4245067"/>
            <a:chOff x="0" y="0"/>
            <a:chExt cx="1228500" cy="1016158"/>
          </a:xfrm>
        </p:grpSpPr>
        <p:sp>
          <p:nvSpPr>
            <p:cNvPr id="3" name="Freeform 3"/>
            <p:cNvSpPr/>
            <p:nvPr/>
          </p:nvSpPr>
          <p:spPr>
            <a:xfrm>
              <a:off x="0" y="0"/>
              <a:ext cx="1228500" cy="1016158"/>
            </a:xfrm>
            <a:custGeom>
              <a:avLst/>
              <a:gdLst/>
              <a:ahLst/>
              <a:cxnLst/>
              <a:rect l="l" t="t" r="r" b="b"/>
              <a:pathLst>
                <a:path w="1228500" h="1016158">
                  <a:moveTo>
                    <a:pt x="75426" y="0"/>
                  </a:moveTo>
                  <a:lnTo>
                    <a:pt x="1153074" y="0"/>
                  </a:lnTo>
                  <a:cubicBezTo>
                    <a:pt x="1173079" y="0"/>
                    <a:pt x="1192263" y="7947"/>
                    <a:pt x="1206409" y="22092"/>
                  </a:cubicBezTo>
                  <a:cubicBezTo>
                    <a:pt x="1220554" y="36237"/>
                    <a:pt x="1228500" y="55422"/>
                    <a:pt x="1228500" y="75426"/>
                  </a:cubicBezTo>
                  <a:lnTo>
                    <a:pt x="1228500" y="940732"/>
                  </a:lnTo>
                  <a:cubicBezTo>
                    <a:pt x="1228500" y="960736"/>
                    <a:pt x="1220554" y="979921"/>
                    <a:pt x="1206409" y="994066"/>
                  </a:cubicBezTo>
                  <a:cubicBezTo>
                    <a:pt x="1192263" y="1008212"/>
                    <a:pt x="1173079" y="1016158"/>
                    <a:pt x="1153074" y="1016158"/>
                  </a:cubicBezTo>
                  <a:lnTo>
                    <a:pt x="75426" y="1016158"/>
                  </a:lnTo>
                  <a:cubicBezTo>
                    <a:pt x="55422" y="1016158"/>
                    <a:pt x="36237" y="1008212"/>
                    <a:pt x="22092" y="994066"/>
                  </a:cubicBezTo>
                  <a:cubicBezTo>
                    <a:pt x="7947" y="979921"/>
                    <a:pt x="0" y="960736"/>
                    <a:pt x="0" y="940732"/>
                  </a:cubicBezTo>
                  <a:lnTo>
                    <a:pt x="0" y="75426"/>
                  </a:lnTo>
                  <a:cubicBezTo>
                    <a:pt x="0" y="55422"/>
                    <a:pt x="7947" y="36237"/>
                    <a:pt x="22092" y="22092"/>
                  </a:cubicBezTo>
                  <a:cubicBezTo>
                    <a:pt x="36237" y="7947"/>
                    <a:pt x="55422" y="0"/>
                    <a:pt x="75426" y="0"/>
                  </a:cubicBezTo>
                  <a:close/>
                </a:path>
              </a:pathLst>
            </a:custGeom>
            <a:blipFill>
              <a:blip r:embed="rId3"/>
              <a:stretch>
                <a:fillRect t="-9351" b="-9351"/>
              </a:stretch>
            </a:blipFill>
          </p:spPr>
          <p:txBody>
            <a:bodyPr/>
            <a:lstStyle/>
            <a:p>
              <a:endParaRPr lang="en-US"/>
            </a:p>
          </p:txBody>
        </p:sp>
      </p:grpSp>
      <p:grpSp>
        <p:nvGrpSpPr>
          <p:cNvPr id="4" name="Group 4"/>
          <p:cNvGrpSpPr/>
          <p:nvPr/>
        </p:nvGrpSpPr>
        <p:grpSpPr>
          <a:xfrm>
            <a:off x="8967972" y="1028700"/>
            <a:ext cx="4814141" cy="4301993"/>
            <a:chOff x="0" y="0"/>
            <a:chExt cx="1242182" cy="1110034"/>
          </a:xfrm>
        </p:grpSpPr>
        <p:sp>
          <p:nvSpPr>
            <p:cNvPr id="5" name="Freeform 5"/>
            <p:cNvSpPr/>
            <p:nvPr/>
          </p:nvSpPr>
          <p:spPr>
            <a:xfrm>
              <a:off x="0" y="0"/>
              <a:ext cx="1242182" cy="1110034"/>
            </a:xfrm>
            <a:custGeom>
              <a:avLst/>
              <a:gdLst/>
              <a:ahLst/>
              <a:cxnLst/>
              <a:rect l="l" t="t" r="r" b="b"/>
              <a:pathLst>
                <a:path w="1242182" h="1110034">
                  <a:moveTo>
                    <a:pt x="80408" y="0"/>
                  </a:moveTo>
                  <a:lnTo>
                    <a:pt x="1161774" y="0"/>
                  </a:lnTo>
                  <a:cubicBezTo>
                    <a:pt x="1183100" y="0"/>
                    <a:pt x="1203552" y="8472"/>
                    <a:pt x="1218631" y="23551"/>
                  </a:cubicBezTo>
                  <a:cubicBezTo>
                    <a:pt x="1233711" y="38630"/>
                    <a:pt x="1242182" y="59083"/>
                    <a:pt x="1242182" y="80408"/>
                  </a:cubicBezTo>
                  <a:lnTo>
                    <a:pt x="1242182" y="1029626"/>
                  </a:lnTo>
                  <a:cubicBezTo>
                    <a:pt x="1242182" y="1050951"/>
                    <a:pt x="1233711" y="1071404"/>
                    <a:pt x="1218631" y="1086483"/>
                  </a:cubicBezTo>
                  <a:cubicBezTo>
                    <a:pt x="1203552" y="1101562"/>
                    <a:pt x="1183100" y="1110034"/>
                    <a:pt x="1161774" y="1110034"/>
                  </a:cubicBezTo>
                  <a:lnTo>
                    <a:pt x="80408" y="1110034"/>
                  </a:lnTo>
                  <a:cubicBezTo>
                    <a:pt x="59083" y="1110034"/>
                    <a:pt x="38630" y="1101562"/>
                    <a:pt x="23551" y="1086483"/>
                  </a:cubicBezTo>
                  <a:cubicBezTo>
                    <a:pt x="8472" y="1071404"/>
                    <a:pt x="0" y="1050951"/>
                    <a:pt x="0" y="1029626"/>
                  </a:cubicBezTo>
                  <a:lnTo>
                    <a:pt x="0" y="80408"/>
                  </a:lnTo>
                  <a:cubicBezTo>
                    <a:pt x="0" y="59083"/>
                    <a:pt x="8472" y="38630"/>
                    <a:pt x="23551" y="23551"/>
                  </a:cubicBezTo>
                  <a:cubicBezTo>
                    <a:pt x="38630" y="8472"/>
                    <a:pt x="59083" y="0"/>
                    <a:pt x="80408" y="0"/>
                  </a:cubicBezTo>
                  <a:close/>
                </a:path>
              </a:pathLst>
            </a:custGeom>
            <a:blipFill>
              <a:blip r:embed="rId4"/>
              <a:stretch>
                <a:fillRect t="-5952" b="-5952"/>
              </a:stretch>
            </a:blipFill>
          </p:spPr>
          <p:txBody>
            <a:bodyPr/>
            <a:lstStyle/>
            <a:p>
              <a:endParaRPr lang="en-US"/>
            </a:p>
          </p:txBody>
        </p:sp>
      </p:grpSp>
      <p:sp>
        <p:nvSpPr>
          <p:cNvPr id="6" name="Freeform 6"/>
          <p:cNvSpPr/>
          <p:nvPr/>
        </p:nvSpPr>
        <p:spPr>
          <a:xfrm flipV="1">
            <a:off x="-1578328" y="2004104"/>
            <a:ext cx="4308350" cy="3915213"/>
          </a:xfrm>
          <a:custGeom>
            <a:avLst/>
            <a:gdLst/>
            <a:ahLst/>
            <a:cxnLst/>
            <a:rect l="l" t="t" r="r" b="b"/>
            <a:pathLst>
              <a:path w="4308350" h="3915213">
                <a:moveTo>
                  <a:pt x="0" y="3915213"/>
                </a:moveTo>
                <a:lnTo>
                  <a:pt x="4308349" y="3915213"/>
                </a:lnTo>
                <a:lnTo>
                  <a:pt x="4308349" y="0"/>
                </a:lnTo>
                <a:lnTo>
                  <a:pt x="0" y="0"/>
                </a:lnTo>
                <a:lnTo>
                  <a:pt x="0" y="3915213"/>
                </a:lnTo>
                <a:close/>
              </a:path>
            </a:pathLst>
          </a:custGeom>
          <a:blipFill>
            <a:blip r:embed="rId5"/>
            <a:stretch>
              <a:fillRect/>
            </a:stretch>
          </a:blipFill>
        </p:spPr>
        <p:txBody>
          <a:bodyPr/>
          <a:lstStyle/>
          <a:p>
            <a:endParaRPr lang="en-US"/>
          </a:p>
        </p:txBody>
      </p:sp>
      <p:sp>
        <p:nvSpPr>
          <p:cNvPr id="7" name="TextBox 7"/>
          <p:cNvSpPr txBox="1"/>
          <p:nvPr/>
        </p:nvSpPr>
        <p:spPr>
          <a:xfrm>
            <a:off x="838861" y="6350645"/>
            <a:ext cx="6461437" cy="2157095"/>
          </a:xfrm>
          <a:prstGeom prst="rect">
            <a:avLst/>
          </a:prstGeom>
        </p:spPr>
        <p:txBody>
          <a:bodyPr lIns="0" tIns="0" rIns="0" bIns="0" rtlCol="0" anchor="t">
            <a:spAutoFit/>
          </a:bodyPr>
          <a:lstStyle/>
          <a:p>
            <a:pPr algn="l">
              <a:lnSpc>
                <a:spcPts val="8680"/>
              </a:lnSpc>
              <a:spcBef>
                <a:spcPct val="0"/>
              </a:spcBef>
            </a:pPr>
            <a:r>
              <a:rPr lang="en-US" sz="6200" b="1">
                <a:solidFill>
                  <a:srgbClr val="000000"/>
                </a:solidFill>
                <a:latin typeface="Bricolage Grotesque Bold"/>
                <a:ea typeface="Bricolage Grotesque Bold"/>
                <a:cs typeface="Bricolage Grotesque Bold"/>
                <a:sym typeface="Bricolage Grotesque Bold"/>
              </a:rPr>
              <a:t>Funding Sources</a:t>
            </a:r>
          </a:p>
          <a:p>
            <a:pPr algn="l">
              <a:lnSpc>
                <a:spcPts val="8680"/>
              </a:lnSpc>
              <a:spcBef>
                <a:spcPct val="0"/>
              </a:spcBef>
            </a:pPr>
            <a:endParaRPr lang="en-US" sz="6200" b="1">
              <a:solidFill>
                <a:srgbClr val="000000"/>
              </a:solidFill>
              <a:latin typeface="Bricolage Grotesque Bold"/>
              <a:ea typeface="Bricolage Grotesque Bold"/>
              <a:cs typeface="Bricolage Grotesque Bold"/>
              <a:sym typeface="Bricolage Grotesque Bold"/>
            </a:endParaRPr>
          </a:p>
        </p:txBody>
      </p:sp>
      <p:sp>
        <p:nvSpPr>
          <p:cNvPr id="8" name="TextBox 8"/>
          <p:cNvSpPr txBox="1"/>
          <p:nvPr/>
        </p:nvSpPr>
        <p:spPr>
          <a:xfrm>
            <a:off x="7587277" y="5495963"/>
            <a:ext cx="9970416" cy="4962897"/>
          </a:xfrm>
          <a:prstGeom prst="rect">
            <a:avLst/>
          </a:prstGeom>
        </p:spPr>
        <p:txBody>
          <a:bodyPr lIns="0" tIns="0" rIns="0" bIns="0" rtlCol="0" anchor="t">
            <a:spAutoFit/>
          </a:bodyPr>
          <a:lstStyle/>
          <a:p>
            <a:pPr marL="623568" lvl="1" indent="-342900" algn="just">
              <a:lnSpc>
                <a:spcPts val="4263"/>
              </a:lnSpc>
              <a:buFont typeface="Wingdings" panose="05000000000000000000" pitchFamily="2" charset="2"/>
              <a:buChar char="v"/>
            </a:pPr>
            <a:r>
              <a:rPr lang="en-US" sz="2400" dirty="0">
                <a:solidFill>
                  <a:srgbClr val="000000"/>
                </a:solidFill>
                <a:latin typeface="Inter"/>
                <a:ea typeface="Inter"/>
                <a:cs typeface="Inter"/>
                <a:sym typeface="Inter"/>
              </a:rPr>
              <a:t>Delegate registration fees as the primary and stable revenue source (Becker et al., 2022).</a:t>
            </a:r>
          </a:p>
          <a:p>
            <a:pPr marL="623568" lvl="1" indent="-342900" algn="just">
              <a:lnSpc>
                <a:spcPts val="4263"/>
              </a:lnSpc>
              <a:buFont typeface="Wingdings" panose="05000000000000000000" pitchFamily="2" charset="2"/>
              <a:buChar char="v"/>
            </a:pPr>
            <a:r>
              <a:rPr lang="en-US" sz="2400" dirty="0">
                <a:solidFill>
                  <a:srgbClr val="000000"/>
                </a:solidFill>
                <a:latin typeface="Inter"/>
                <a:ea typeface="Inter"/>
                <a:cs typeface="Inter"/>
                <a:sym typeface="Inter"/>
              </a:rPr>
              <a:t>Corporate sponsorships from airlines, hotels, breweries, and tourism companies (</a:t>
            </a:r>
            <a:r>
              <a:rPr lang="en-US" sz="2400" dirty="0">
                <a:latin typeface="Inter" panose="020B0604020202020204" charset="0"/>
                <a:ea typeface="Inter" panose="020B0604020202020204" charset="0"/>
              </a:rPr>
              <a:t>Chi et al., 2024</a:t>
            </a:r>
            <a:r>
              <a:rPr lang="en-US" sz="2400" dirty="0">
                <a:solidFill>
                  <a:srgbClr val="000000"/>
                </a:solidFill>
                <a:latin typeface="Inter"/>
                <a:ea typeface="Inter"/>
                <a:cs typeface="Inter"/>
                <a:sym typeface="Inter"/>
              </a:rPr>
              <a:t>).</a:t>
            </a:r>
          </a:p>
          <a:p>
            <a:pPr marL="623568" lvl="1" indent="-342900" algn="just">
              <a:lnSpc>
                <a:spcPts val="4263"/>
              </a:lnSpc>
              <a:buFont typeface="Wingdings" panose="05000000000000000000" pitchFamily="2" charset="2"/>
              <a:buChar char="v"/>
            </a:pPr>
            <a:r>
              <a:rPr lang="en-US" sz="2400" dirty="0">
                <a:solidFill>
                  <a:srgbClr val="000000"/>
                </a:solidFill>
                <a:latin typeface="Inter"/>
                <a:ea typeface="Inter"/>
                <a:cs typeface="Inter"/>
                <a:sym typeface="Inter"/>
              </a:rPr>
              <a:t>Visit Wales and Welsh Government grants aligned with the “Year of Legends” campaign.</a:t>
            </a:r>
          </a:p>
          <a:p>
            <a:pPr marL="623568" lvl="1" indent="-342900" algn="just">
              <a:lnSpc>
                <a:spcPts val="4263"/>
              </a:lnSpc>
              <a:buFont typeface="Wingdings" panose="05000000000000000000" pitchFamily="2" charset="2"/>
              <a:buChar char="v"/>
            </a:pPr>
            <a:r>
              <a:rPr lang="en-US" sz="2400" dirty="0">
                <a:solidFill>
                  <a:srgbClr val="000000"/>
                </a:solidFill>
                <a:latin typeface="Inter"/>
                <a:ea typeface="Inter"/>
                <a:cs typeface="Inter"/>
                <a:sym typeface="Inter"/>
              </a:rPr>
              <a:t>Minor income from merchandise sales, cultural stalls, and exhibitor contributions (</a:t>
            </a:r>
            <a:r>
              <a:rPr lang="en-US" sz="2400" dirty="0" err="1">
                <a:solidFill>
                  <a:srgbClr val="000000"/>
                </a:solidFill>
                <a:latin typeface="Inter"/>
                <a:ea typeface="Inter"/>
                <a:cs typeface="Inter"/>
                <a:sym typeface="Inter"/>
              </a:rPr>
              <a:t>Aguado</a:t>
            </a:r>
            <a:r>
              <a:rPr lang="en-US" sz="2400" dirty="0">
                <a:solidFill>
                  <a:srgbClr val="000000"/>
                </a:solidFill>
                <a:latin typeface="Inter"/>
                <a:ea typeface="Inter"/>
                <a:cs typeface="Inter"/>
                <a:sym typeface="Inter"/>
              </a:rPr>
              <a:t> et al., 2024).</a:t>
            </a:r>
          </a:p>
          <a:p>
            <a:pPr algn="just">
              <a:lnSpc>
                <a:spcPts val="4263"/>
              </a:lnSpc>
            </a:pPr>
            <a:endParaRPr lang="en-US" sz="2599" dirty="0">
              <a:solidFill>
                <a:srgbClr val="000000"/>
              </a:solidFill>
              <a:latin typeface="Inter"/>
              <a:ea typeface="Inter"/>
              <a:cs typeface="Inter"/>
              <a:sym typeface="Inte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6802011" y="1047750"/>
            <a:ext cx="457289" cy="0"/>
          </a:xfrm>
          <a:prstGeom prst="line">
            <a:avLst/>
          </a:prstGeom>
          <a:ln w="38100" cap="flat">
            <a:solidFill>
              <a:srgbClr val="000000"/>
            </a:solidFill>
            <a:prstDash val="solid"/>
            <a:headEnd type="none" w="sm" len="sm"/>
            <a:tailEnd type="none" w="sm" len="sm"/>
          </a:ln>
        </p:spPr>
        <p:txBody>
          <a:bodyPr/>
          <a:lstStyle/>
          <a:p>
            <a:endParaRPr lang="en-US"/>
          </a:p>
        </p:txBody>
      </p:sp>
      <p:sp>
        <p:nvSpPr>
          <p:cNvPr id="3" name="TextBox 3"/>
          <p:cNvSpPr txBox="1"/>
          <p:nvPr/>
        </p:nvSpPr>
        <p:spPr>
          <a:xfrm>
            <a:off x="10108809" y="1230671"/>
            <a:ext cx="6083972" cy="1210311"/>
          </a:xfrm>
          <a:prstGeom prst="rect">
            <a:avLst/>
          </a:prstGeom>
        </p:spPr>
        <p:txBody>
          <a:bodyPr lIns="0" tIns="0" rIns="0" bIns="0" rtlCol="0" anchor="t">
            <a:spAutoFit/>
          </a:bodyPr>
          <a:lstStyle/>
          <a:p>
            <a:pPr algn="ctr">
              <a:lnSpc>
                <a:spcPts val="9939"/>
              </a:lnSpc>
              <a:spcBef>
                <a:spcPct val="0"/>
              </a:spcBef>
            </a:pPr>
            <a:r>
              <a:rPr lang="en-US" sz="7099" b="1" dirty="0">
                <a:solidFill>
                  <a:srgbClr val="000000"/>
                </a:solidFill>
                <a:latin typeface="Bricolage Grotesque Bold"/>
                <a:ea typeface="Bricolage Grotesque Bold"/>
                <a:cs typeface="Bricolage Grotesque Bold"/>
                <a:sym typeface="Bricolage Grotesque Bold"/>
              </a:rPr>
              <a:t> Conclusion</a:t>
            </a:r>
          </a:p>
        </p:txBody>
      </p:sp>
      <p:grpSp>
        <p:nvGrpSpPr>
          <p:cNvPr id="4" name="Group 4"/>
          <p:cNvGrpSpPr/>
          <p:nvPr/>
        </p:nvGrpSpPr>
        <p:grpSpPr>
          <a:xfrm>
            <a:off x="684263" y="2286455"/>
            <a:ext cx="7531306" cy="6074590"/>
            <a:chOff x="0" y="0"/>
            <a:chExt cx="1295720" cy="1045100"/>
          </a:xfrm>
        </p:grpSpPr>
        <p:sp>
          <p:nvSpPr>
            <p:cNvPr id="5" name="Freeform 5"/>
            <p:cNvSpPr/>
            <p:nvPr/>
          </p:nvSpPr>
          <p:spPr>
            <a:xfrm>
              <a:off x="0" y="0"/>
              <a:ext cx="1295720" cy="1045100"/>
            </a:xfrm>
            <a:custGeom>
              <a:avLst/>
              <a:gdLst/>
              <a:ahLst/>
              <a:cxnLst/>
              <a:rect l="l" t="t" r="r" b="b"/>
              <a:pathLst>
                <a:path w="1295720" h="1045100">
                  <a:moveTo>
                    <a:pt x="51398" y="0"/>
                  </a:moveTo>
                  <a:lnTo>
                    <a:pt x="1244322" y="0"/>
                  </a:lnTo>
                  <a:cubicBezTo>
                    <a:pt x="1257954" y="0"/>
                    <a:pt x="1271027" y="5415"/>
                    <a:pt x="1280666" y="15054"/>
                  </a:cubicBezTo>
                  <a:cubicBezTo>
                    <a:pt x="1290305" y="24693"/>
                    <a:pt x="1295720" y="37767"/>
                    <a:pt x="1295720" y="51398"/>
                  </a:cubicBezTo>
                  <a:lnTo>
                    <a:pt x="1295720" y="993702"/>
                  </a:lnTo>
                  <a:cubicBezTo>
                    <a:pt x="1295720" y="1007334"/>
                    <a:pt x="1290305" y="1020407"/>
                    <a:pt x="1280666" y="1030046"/>
                  </a:cubicBezTo>
                  <a:cubicBezTo>
                    <a:pt x="1271027" y="1039685"/>
                    <a:pt x="1257954" y="1045100"/>
                    <a:pt x="1244322" y="1045100"/>
                  </a:cubicBezTo>
                  <a:lnTo>
                    <a:pt x="51398" y="1045100"/>
                  </a:lnTo>
                  <a:cubicBezTo>
                    <a:pt x="37767" y="1045100"/>
                    <a:pt x="24693" y="1039685"/>
                    <a:pt x="15054" y="1030046"/>
                  </a:cubicBezTo>
                  <a:cubicBezTo>
                    <a:pt x="5415" y="1020407"/>
                    <a:pt x="0" y="1007334"/>
                    <a:pt x="0" y="993702"/>
                  </a:cubicBezTo>
                  <a:lnTo>
                    <a:pt x="0" y="51398"/>
                  </a:lnTo>
                  <a:cubicBezTo>
                    <a:pt x="0" y="37767"/>
                    <a:pt x="5415" y="24693"/>
                    <a:pt x="15054" y="15054"/>
                  </a:cubicBezTo>
                  <a:cubicBezTo>
                    <a:pt x="24693" y="5415"/>
                    <a:pt x="37767" y="0"/>
                    <a:pt x="51398" y="0"/>
                  </a:cubicBezTo>
                  <a:close/>
                </a:path>
              </a:pathLst>
            </a:custGeom>
            <a:blipFill>
              <a:blip r:embed="rId3"/>
              <a:stretch>
                <a:fillRect t="-11592" b="-11592"/>
              </a:stretch>
            </a:blipFill>
          </p:spPr>
          <p:txBody>
            <a:bodyPr/>
            <a:lstStyle/>
            <a:p>
              <a:endParaRPr lang="en-US"/>
            </a:p>
          </p:txBody>
        </p:sp>
      </p:grpSp>
      <p:sp>
        <p:nvSpPr>
          <p:cNvPr id="6" name="Freeform 6"/>
          <p:cNvSpPr/>
          <p:nvPr/>
        </p:nvSpPr>
        <p:spPr>
          <a:xfrm flipH="1">
            <a:off x="-844430" y="6557794"/>
            <a:ext cx="3057386" cy="4971360"/>
          </a:xfrm>
          <a:custGeom>
            <a:avLst/>
            <a:gdLst/>
            <a:ahLst/>
            <a:cxnLst/>
            <a:rect l="l" t="t" r="r" b="b"/>
            <a:pathLst>
              <a:path w="3057386" h="4971360">
                <a:moveTo>
                  <a:pt x="3057386" y="0"/>
                </a:moveTo>
                <a:lnTo>
                  <a:pt x="0" y="0"/>
                </a:lnTo>
                <a:lnTo>
                  <a:pt x="0" y="4971360"/>
                </a:lnTo>
                <a:lnTo>
                  <a:pt x="3057386" y="4971360"/>
                </a:lnTo>
                <a:lnTo>
                  <a:pt x="3057386" y="0"/>
                </a:lnTo>
                <a:close/>
              </a:path>
            </a:pathLst>
          </a:custGeom>
          <a:blipFill>
            <a:blip r:embed="rId4"/>
            <a:stretch>
              <a:fillRect/>
            </a:stretch>
          </a:blipFill>
        </p:spPr>
        <p:txBody>
          <a:bodyPr/>
          <a:lstStyle/>
          <a:p>
            <a:endParaRPr lang="en-US"/>
          </a:p>
        </p:txBody>
      </p:sp>
      <p:sp>
        <p:nvSpPr>
          <p:cNvPr id="7" name="TextBox 7"/>
          <p:cNvSpPr txBox="1"/>
          <p:nvPr/>
        </p:nvSpPr>
        <p:spPr>
          <a:xfrm>
            <a:off x="8565605" y="3005468"/>
            <a:ext cx="9170380" cy="5054076"/>
          </a:xfrm>
          <a:prstGeom prst="rect">
            <a:avLst/>
          </a:prstGeom>
        </p:spPr>
        <p:txBody>
          <a:bodyPr lIns="0" tIns="0" rIns="0" bIns="0" rtlCol="0" anchor="t">
            <a:spAutoFit/>
          </a:bodyPr>
          <a:lstStyle/>
          <a:p>
            <a:pPr marL="623570" lvl="1" indent="-342900" algn="just">
              <a:lnSpc>
                <a:spcPts val="4419"/>
              </a:lnSpc>
              <a:buFont typeface="Wingdings" panose="05000000000000000000" pitchFamily="2" charset="2"/>
              <a:buChar char="v"/>
            </a:pPr>
            <a:r>
              <a:rPr lang="en-US" sz="2400" dirty="0">
                <a:solidFill>
                  <a:srgbClr val="000000"/>
                </a:solidFill>
                <a:latin typeface="Inter"/>
                <a:ea typeface="Inter"/>
                <a:cs typeface="Inter"/>
                <a:sym typeface="Inter"/>
              </a:rPr>
              <a:t>Wales Celtic Legends Hospitality and Tourism Expo is a feasible and innovative cross-cultural MICE event.</a:t>
            </a:r>
          </a:p>
          <a:p>
            <a:pPr marL="623570" lvl="1" indent="-342900" algn="just">
              <a:lnSpc>
                <a:spcPts val="4419"/>
              </a:lnSpc>
              <a:buFont typeface="Wingdings" panose="05000000000000000000" pitchFamily="2" charset="2"/>
              <a:buChar char="v"/>
            </a:pPr>
            <a:r>
              <a:rPr lang="en-US" sz="2400" dirty="0">
                <a:solidFill>
                  <a:srgbClr val="000000"/>
                </a:solidFill>
                <a:latin typeface="Inter"/>
                <a:ea typeface="Inter"/>
                <a:cs typeface="Inter"/>
                <a:sym typeface="Inter"/>
              </a:rPr>
              <a:t>It celebrates Wales’ “Year of Legends”, linking heritage and modern hospitality.</a:t>
            </a:r>
          </a:p>
          <a:p>
            <a:pPr marL="623570" lvl="1" indent="-342900" algn="just">
              <a:lnSpc>
                <a:spcPts val="4419"/>
              </a:lnSpc>
              <a:buFont typeface="Wingdings" panose="05000000000000000000" pitchFamily="2" charset="2"/>
              <a:buChar char="v"/>
            </a:pPr>
            <a:r>
              <a:rPr lang="en-US" sz="2400" dirty="0">
                <a:solidFill>
                  <a:srgbClr val="000000"/>
                </a:solidFill>
                <a:latin typeface="Inter"/>
                <a:ea typeface="Inter"/>
                <a:cs typeface="Inter"/>
                <a:sym typeface="Inter"/>
              </a:rPr>
              <a:t>It involves strategic planning and operational strength position Wales as a global destination.</a:t>
            </a:r>
          </a:p>
          <a:p>
            <a:pPr marL="623570" lvl="1" indent="-342900" algn="just">
              <a:lnSpc>
                <a:spcPts val="4419"/>
              </a:lnSpc>
              <a:buFont typeface="Wingdings" panose="05000000000000000000" pitchFamily="2" charset="2"/>
              <a:buChar char="v"/>
            </a:pPr>
            <a:r>
              <a:rPr lang="en-US" sz="2400" dirty="0">
                <a:solidFill>
                  <a:srgbClr val="000000"/>
                </a:solidFill>
                <a:latin typeface="Inter"/>
                <a:ea typeface="Inter"/>
                <a:cs typeface="Inter"/>
                <a:sym typeface="Inter"/>
              </a:rPr>
              <a:t>The event delivers long-term economic, tourism, and cultural benefits for Wales’ identity and brand.</a:t>
            </a:r>
          </a:p>
          <a:p>
            <a:pPr algn="just">
              <a:lnSpc>
                <a:spcPts val="4759"/>
              </a:lnSpc>
            </a:pPr>
            <a:endParaRPr lang="en-US" sz="2599" dirty="0">
              <a:solidFill>
                <a:srgbClr val="000000"/>
              </a:solidFill>
              <a:latin typeface="Inter"/>
              <a:ea typeface="Inter"/>
              <a:cs typeface="Inter"/>
              <a:sym typeface="Inte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p:nvPr/>
        </p:nvSpPr>
        <p:spPr>
          <a:xfrm>
            <a:off x="5715000" y="266700"/>
            <a:ext cx="6083972" cy="1210311"/>
          </a:xfrm>
          <a:prstGeom prst="rect">
            <a:avLst/>
          </a:prstGeom>
        </p:spPr>
        <p:txBody>
          <a:bodyPr lIns="0" tIns="0" rIns="0" bIns="0" rtlCol="0" anchor="t">
            <a:spAutoFit/>
          </a:bodyPr>
          <a:lstStyle/>
          <a:p>
            <a:pPr algn="ctr">
              <a:lnSpc>
                <a:spcPts val="9939"/>
              </a:lnSpc>
              <a:spcBef>
                <a:spcPct val="0"/>
              </a:spcBef>
            </a:pPr>
            <a:r>
              <a:rPr lang="en-US" sz="7099" b="1" dirty="0">
                <a:solidFill>
                  <a:srgbClr val="000000"/>
                </a:solidFill>
                <a:latin typeface="Bricolage Grotesque Bold"/>
                <a:ea typeface="Bricolage Grotesque Bold"/>
                <a:cs typeface="Bricolage Grotesque Bold"/>
                <a:sym typeface="Bricolage Grotesque Bold"/>
              </a:rPr>
              <a:t> References</a:t>
            </a:r>
          </a:p>
        </p:txBody>
      </p:sp>
      <p:sp>
        <p:nvSpPr>
          <p:cNvPr id="3" name="Round Diagonal Corner Rectangle 2"/>
          <p:cNvSpPr/>
          <p:nvPr/>
        </p:nvSpPr>
        <p:spPr>
          <a:xfrm>
            <a:off x="685800" y="1477011"/>
            <a:ext cx="17145000" cy="8390889"/>
          </a:xfrm>
          <a:prstGeom prst="round2DiagRect">
            <a:avLst/>
          </a:prstGeom>
        </p:spPr>
        <p:style>
          <a:lnRef idx="1">
            <a:schemeClr val="accent3"/>
          </a:lnRef>
          <a:fillRef idx="2">
            <a:schemeClr val="accent3"/>
          </a:fillRef>
          <a:effectRef idx="1">
            <a:schemeClr val="accent3"/>
          </a:effectRef>
          <a:fontRef idx="minor">
            <a:schemeClr val="dk1"/>
          </a:fontRef>
        </p:style>
        <p:txBody>
          <a:bodyPr rtlCol="0" anchor="ctr"/>
          <a:lstStyle/>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Aguado</a:t>
            </a:r>
            <a:r>
              <a:rPr lang="en-US" sz="1000" dirty="0">
                <a:latin typeface="Times New Roman" panose="02020603050405020304" pitchFamily="18" charset="0"/>
                <a:cs typeface="Times New Roman" panose="02020603050405020304" pitchFamily="18" charset="0"/>
              </a:rPr>
              <a:t>, L.F., </a:t>
            </a:r>
            <a:r>
              <a:rPr lang="en-US" sz="1000" dirty="0" err="1">
                <a:latin typeface="Times New Roman" panose="02020603050405020304" pitchFamily="18" charset="0"/>
                <a:cs typeface="Times New Roman" panose="02020603050405020304" pitchFamily="18" charset="0"/>
              </a:rPr>
              <a:t>Jesús</a:t>
            </a:r>
            <a:r>
              <a:rPr lang="en-US" sz="1000" dirty="0">
                <a:latin typeface="Times New Roman" panose="02020603050405020304" pitchFamily="18" charset="0"/>
                <a:cs typeface="Times New Roman" panose="02020603050405020304" pitchFamily="18" charset="0"/>
              </a:rPr>
              <a:t> Heredia-</a:t>
            </a:r>
            <a:r>
              <a:rPr lang="en-US" sz="1000" dirty="0" err="1">
                <a:latin typeface="Times New Roman" panose="02020603050405020304" pitchFamily="18" charset="0"/>
                <a:cs typeface="Times New Roman" panose="02020603050405020304" pitchFamily="18" charset="0"/>
              </a:rPr>
              <a:t>Carroza</a:t>
            </a:r>
            <a:r>
              <a:rPr lang="en-US" sz="1000" dirty="0">
                <a:latin typeface="Times New Roman" panose="02020603050405020304" pitchFamily="18" charset="0"/>
                <a:cs typeface="Times New Roman" panose="02020603050405020304" pitchFamily="18" charset="0"/>
              </a:rPr>
              <a:t>, Espinosa-Espinosa, A., </a:t>
            </a:r>
            <a:r>
              <a:rPr lang="en-US" sz="1000" dirty="0" err="1">
                <a:latin typeface="Times New Roman" panose="02020603050405020304" pitchFamily="18" charset="0"/>
                <a:cs typeface="Times New Roman" panose="02020603050405020304" pitchFamily="18" charset="0"/>
              </a:rPr>
              <a:t>Garizado-Román</a:t>
            </a:r>
            <a:r>
              <a:rPr lang="en-US" sz="1000" dirty="0">
                <a:latin typeface="Times New Roman" panose="02020603050405020304" pitchFamily="18" charset="0"/>
                <a:cs typeface="Times New Roman" panose="02020603050405020304" pitchFamily="18" charset="0"/>
              </a:rPr>
              <a:t>, P.A. and Duque-Sandoval, H. (2024). Anatomy of the economic value generated by a cultural event. Journal of Business Economics and Management, [online] 25(4), pp.828–848. Available at: https://repositorio.utb.edu.co/server/api/core/bitstreams/18ebda98-6fd5-4ec6-b982-dd3a1837187c/content [Accessed 24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Allen, J., Harris, R. and </a:t>
            </a:r>
            <a:r>
              <a:rPr lang="en-US" sz="1000" dirty="0" err="1">
                <a:latin typeface="Times New Roman" panose="02020603050405020304" pitchFamily="18" charset="0"/>
                <a:cs typeface="Times New Roman" panose="02020603050405020304" pitchFamily="18" charset="0"/>
              </a:rPr>
              <a:t>Jago</a:t>
            </a:r>
            <a:r>
              <a:rPr lang="en-US" sz="1000" dirty="0">
                <a:latin typeface="Times New Roman" panose="02020603050405020304" pitchFamily="18" charset="0"/>
                <a:cs typeface="Times New Roman" panose="02020603050405020304" pitchFamily="18" charset="0"/>
              </a:rPr>
              <a:t>, L. (2022). Festival &amp; Special Event Management, Essentials Edition. [online] Google Books. https://books.google.com.pk/books?hl=en&amp;lr=&amp;id=fbIxEAAAQBAJ&amp;oi=fnd&amp;pg=PR3&amp;dq=Allen,+J.,+Harris,+R.+and+Jago,+L.+(2022).+Festival+%26+Special+Event+Management,+Essentials+Edition.+&amp;ots=yUa05U8p1m&amp;sig=13ihMGV4O-Av0EsdJ-7NS0jbWpY&amp;redir_esc=y#v=onepage&amp;q=Allen%2C%20J.%2C%20Harris%2C%20R.%20and%20Jago%2C%20L.%20(2022).%20Festival%20%26%20Special%20Event%20Management%2C%20Essentials%20Edition.&amp;f=false [Accessed 20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An, J., Kim, H. and </a:t>
            </a:r>
            <a:r>
              <a:rPr lang="en-US" sz="1000" dirty="0" err="1">
                <a:latin typeface="Times New Roman" panose="02020603050405020304" pitchFamily="18" charset="0"/>
                <a:cs typeface="Times New Roman" panose="02020603050405020304" pitchFamily="18" charset="0"/>
              </a:rPr>
              <a:t>Hur</a:t>
            </a:r>
            <a:r>
              <a:rPr lang="en-US" sz="1000" dirty="0">
                <a:latin typeface="Times New Roman" panose="02020603050405020304" pitchFamily="18" charset="0"/>
                <a:cs typeface="Times New Roman" panose="02020603050405020304" pitchFamily="18" charset="0"/>
              </a:rPr>
              <a:t>, D. (2021). Keeping the Competitive Edge of a Convention and Exhibition Center in MICE Environment: Identification of Event Attributes for Long-Run Success. Sustainability, [online] 13(9), pp.5030–5030. Available at: https://www.mdpi.com/2071-1050/13/9/5030  [Accessed 18 Sep. 2025].</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Aririguzoh</a:t>
            </a:r>
            <a:r>
              <a:rPr lang="en-US" sz="1000" dirty="0">
                <a:latin typeface="Times New Roman" panose="02020603050405020304" pitchFamily="18" charset="0"/>
                <a:cs typeface="Times New Roman" panose="02020603050405020304" pitchFamily="18" charset="0"/>
              </a:rPr>
              <a:t>, S. (2022). Communication competencies, culture and SDGs: effective processes to cross-cultural communication. Humanities and Social Sciences Communications, 9(1), 1-11. Available at: https://www.nature.com/articles/s41599-022-01109-4  [Accessed 24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Becker, D.M., Solberg, H.A. and Heyerdahl, G.S. (2022). The financial challenges of hosting sports events: a problem of insufficient separation between decision-making and decision-control. European Sport Management Quarterly, [online] 23(5), pp.1549–1566. Available </a:t>
            </a:r>
            <a:r>
              <a:rPr lang="en-US" sz="1000" dirty="0" err="1">
                <a:latin typeface="Times New Roman" panose="02020603050405020304" pitchFamily="18" charset="0"/>
                <a:cs typeface="Times New Roman" panose="02020603050405020304" pitchFamily="18" charset="0"/>
              </a:rPr>
              <a:t>at:https</a:t>
            </a:r>
            <a:r>
              <a:rPr lang="en-US" sz="1000" dirty="0">
                <a:latin typeface="Times New Roman" panose="02020603050405020304" pitchFamily="18" charset="0"/>
                <a:cs typeface="Times New Roman" panose="02020603050405020304" pitchFamily="18" charset="0"/>
              </a:rPr>
              <a:t>://www.tandfonline.com/doi/epdf/10.1080/16184742.2022.2044366?needAccess=true [Accessed 24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Blok, M. and </a:t>
            </a:r>
            <a:r>
              <a:rPr lang="en-US" sz="1000" dirty="0" err="1">
                <a:latin typeface="Times New Roman" panose="02020603050405020304" pitchFamily="18" charset="0"/>
                <a:cs typeface="Times New Roman" panose="02020603050405020304" pitchFamily="18" charset="0"/>
              </a:rPr>
              <a:t>Westerlaken</a:t>
            </a:r>
            <a:r>
              <a:rPr lang="en-US" sz="1000" dirty="0">
                <a:latin typeface="Times New Roman" panose="02020603050405020304" pitchFamily="18" charset="0"/>
                <a:cs typeface="Times New Roman" panose="02020603050405020304" pitchFamily="18" charset="0"/>
              </a:rPr>
              <a:t>, R. (2022). How can event locations exceed the expectations of visually-impaired theatre guests for accessibility and service? Research in Hospitality Management. [online] </a:t>
            </a:r>
            <a:r>
              <a:rPr lang="en-US" sz="1000" dirty="0" err="1">
                <a:latin typeface="Times New Roman" panose="02020603050405020304" pitchFamily="18" charset="0"/>
                <a:cs typeface="Times New Roman" panose="02020603050405020304" pitchFamily="18" charset="0"/>
              </a:rPr>
              <a:t>doi:https</a:t>
            </a:r>
            <a:r>
              <a:rPr lang="en-US" sz="1000" dirty="0">
                <a:latin typeface="Times New Roman" panose="02020603050405020304" pitchFamily="18" charset="0"/>
                <a:cs typeface="Times New Roman" panose="02020603050405020304" pitchFamily="18" charset="0"/>
              </a:rPr>
              <a:t>://doi.org/10.1080//22243534.2023.2202479. </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Chi, X., Zhou, H., </a:t>
            </a:r>
            <a:r>
              <a:rPr lang="en-US" sz="1000" dirty="0" err="1">
                <a:latin typeface="Times New Roman" panose="02020603050405020304" pitchFamily="18" charset="0"/>
                <a:cs typeface="Times New Roman" panose="02020603050405020304" pitchFamily="18" charset="0"/>
              </a:rPr>
              <a:t>Cai</a:t>
            </a:r>
            <a:r>
              <a:rPr lang="en-US" sz="1000" dirty="0">
                <a:latin typeface="Times New Roman" panose="02020603050405020304" pitchFamily="18" charset="0"/>
                <a:cs typeface="Times New Roman" panose="02020603050405020304" pitchFamily="18" charset="0"/>
              </a:rPr>
              <a:t>, G., and Han, H. (2024). Investigation into the festival brand co-creation mechanism: extended application of the customer-based brand equity model. Journal of Travel &amp; Tourism Marketing, 41(3), 377-395. Available at: https://www.tandfonline.com/doi/full/10.1080/10548408.2024.2317738?scroll=top&amp;needAccess=true [Accessed 19 Sep. 2025].</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Christou</a:t>
            </a:r>
            <a:r>
              <a:rPr lang="en-US" sz="1000" dirty="0">
                <a:latin typeface="Times New Roman" panose="02020603050405020304" pitchFamily="18" charset="0"/>
                <a:cs typeface="Times New Roman" panose="02020603050405020304" pitchFamily="18" charset="0"/>
              </a:rPr>
              <a:t>, E., Giannopoulos, A. and </a:t>
            </a:r>
            <a:r>
              <a:rPr lang="en-US" sz="1000" dirty="0" err="1">
                <a:latin typeface="Times New Roman" panose="02020603050405020304" pitchFamily="18" charset="0"/>
                <a:cs typeface="Times New Roman" panose="02020603050405020304" pitchFamily="18" charset="0"/>
              </a:rPr>
              <a:t>Simeli</a:t>
            </a:r>
            <a:r>
              <a:rPr lang="en-US" sz="1000" dirty="0">
                <a:latin typeface="Times New Roman" panose="02020603050405020304" pitchFamily="18" charset="0"/>
                <a:cs typeface="Times New Roman" panose="02020603050405020304" pitchFamily="18" charset="0"/>
              </a:rPr>
              <a:t>, I., 2025. The Evolution of Digital Tourism Marketing: From Hashtags to AI-Immersive Journeys in the </a:t>
            </a:r>
            <a:r>
              <a:rPr lang="en-US" sz="1000" dirty="0" err="1">
                <a:latin typeface="Times New Roman" panose="02020603050405020304" pitchFamily="18" charset="0"/>
                <a:cs typeface="Times New Roman" panose="02020603050405020304" pitchFamily="18" charset="0"/>
              </a:rPr>
              <a:t>Metaverse</a:t>
            </a:r>
            <a:r>
              <a:rPr lang="en-US" sz="1000" dirty="0">
                <a:latin typeface="Times New Roman" panose="02020603050405020304" pitchFamily="18" charset="0"/>
                <a:cs typeface="Times New Roman" panose="02020603050405020304" pitchFamily="18" charset="0"/>
              </a:rPr>
              <a:t> Era. Sustainability, 17(13), p.6016. Available at: https://www.mdpi.com/2071-1050/17/13/6016 [Accessed 24 Sep. 2025].</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Crowther</a:t>
            </a:r>
            <a:r>
              <a:rPr lang="en-US" sz="1000" dirty="0">
                <a:latin typeface="Times New Roman" panose="02020603050405020304" pitchFamily="18" charset="0"/>
                <a:cs typeface="Times New Roman" panose="02020603050405020304" pitchFamily="18" charset="0"/>
              </a:rPr>
              <a:t>, P., Westwood, C., and </a:t>
            </a:r>
            <a:r>
              <a:rPr lang="en-US" sz="1000" dirty="0" err="1">
                <a:latin typeface="Times New Roman" panose="02020603050405020304" pitchFamily="18" charset="0"/>
                <a:cs typeface="Times New Roman" panose="02020603050405020304" pitchFamily="18" charset="0"/>
              </a:rPr>
              <a:t>Langridge</a:t>
            </a:r>
            <a:r>
              <a:rPr lang="en-US" sz="1000" dirty="0">
                <a:latin typeface="Times New Roman" panose="02020603050405020304" pitchFamily="18" charset="0"/>
                <a:cs typeface="Times New Roman" panose="02020603050405020304" pitchFamily="18" charset="0"/>
              </a:rPr>
              <a:t>-Thomas, G. (2021). The Royal Welsh Show: the nation's true cauldron. Event Management: an international journal. Available at: https://shura.shu.ac.uk/26357/33/Crowther_RoyalWelshShow%28VoR%29.pdf [Accessed 20 Sep. 2025] </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Dutta, S. (2025). Business Events: A Comprehensive Guide. </a:t>
            </a:r>
            <a:r>
              <a:rPr lang="en-US" sz="1000" dirty="0" err="1">
                <a:latin typeface="Times New Roman" panose="02020603050405020304" pitchFamily="18" charset="0"/>
                <a:cs typeface="Times New Roman" panose="02020603050405020304" pitchFamily="18" charset="0"/>
              </a:rPr>
              <a:t>Educohack</a:t>
            </a:r>
            <a:r>
              <a:rPr lang="en-US" sz="1000" dirty="0">
                <a:latin typeface="Times New Roman" panose="02020603050405020304" pitchFamily="18" charset="0"/>
                <a:cs typeface="Times New Roman" panose="02020603050405020304" pitchFamily="18" charset="0"/>
              </a:rPr>
              <a:t> Press. Available at: https://books.google.com.pk/books?hl=en&amp;lr=&amp;id=Q5pIEQAAQBAJ&amp;oi=fnd&amp;pg=PT18&amp;dq=Dutta,+S.+(2025).+Business+Events:+A+Comprehensive+Guide.+Educohack+Press&amp;ots=UOi1AIRfBh&amp;sig=VzVzW-XMAvzSOfOTcZkGjLSPX6o&amp;redir_esc=y#v=onepage&amp;q=Dutta%2C%20S.%20(2025).%20Business%20Events%3A%20A%20Comprehensive%20Guide.%20Educohack%20Press&amp;f=false [Accessed 18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Fell, R. (2024). Traveller Storytelling in Scotland: Folklore, Ideology, Cultural Identity. Edinburgh University Press. Available at: https://books.google.com.pk/books?hl=en&amp;lr=&amp;id=6YEoEQAAQBAJ&amp;oi=fnd&amp;pg=PA2004&amp;dq=Fell,+R.+(2024).+Traveller+Storytelling+in+Scotland:+Folklore,+Ideology,+Cultural+Identity.+Edinburgh+University+Press&amp;ots=swPiF0CchI&amp;sig=L8b3HbQC2Cxd7kaNFgWeOKoeCk8&amp;redir_esc=y#v=onepage&amp;q=Fell%2C%20R.%20(2024).%20Traveller%20Storytelling%20in%20Scotland%3A%20Folklore%2C%20Ideology%2C%20Cultural%20Identity.%20Edinburgh%20University%20Press&amp;f=false [Accessed 24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George, R. (2021). The Tourism and Hospitality Marketing Environment. Marketing Tourism and Hospitality, [online] pp.183–219. Available at: https://link.springer.com/chapter/10.1007/978-3-030-64111-5_6 [Accessed 20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Getz, D. and Page, S.J. (2019). Event Studies. [online] </a:t>
            </a:r>
            <a:r>
              <a:rPr lang="en-US" sz="1000" dirty="0" err="1">
                <a:latin typeface="Times New Roman" panose="02020603050405020304" pitchFamily="18" charset="0"/>
                <a:cs typeface="Times New Roman" panose="02020603050405020304" pitchFamily="18" charset="0"/>
              </a:rPr>
              <a:t>Routledge</a:t>
            </a:r>
            <a:r>
              <a:rPr lang="en-US" sz="1000" dirty="0">
                <a:latin typeface="Times New Roman" panose="02020603050405020304" pitchFamily="18" charset="0"/>
                <a:cs typeface="Times New Roman" panose="02020603050405020304" pitchFamily="18" charset="0"/>
              </a:rPr>
              <a:t> eBooks. Informa. Available at: file:///C:/Users/M.A/Downloads/9780429023002_previewpdf.pdf [Accessed 19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Glenn, McDonnell, I., Harris, R., O’Toole, W., Allen, J. and </a:t>
            </a:r>
            <a:r>
              <a:rPr lang="en-US" sz="1000" dirty="0" err="1">
                <a:latin typeface="Times New Roman" panose="02020603050405020304" pitchFamily="18" charset="0"/>
                <a:cs typeface="Times New Roman" panose="02020603050405020304" pitchFamily="18" charset="0"/>
              </a:rPr>
              <a:t>Jago</a:t>
            </a:r>
            <a:r>
              <a:rPr lang="en-US" sz="1000" dirty="0">
                <a:latin typeface="Times New Roman" panose="02020603050405020304" pitchFamily="18" charset="0"/>
                <a:cs typeface="Times New Roman" panose="02020603050405020304" pitchFamily="18" charset="0"/>
              </a:rPr>
              <a:t>, L. (2023). Events Management. Available at: file:///C:/Users/M.A/Downloads/9781003044963_previewpdf.pdf [Accessed 24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Hall, S., McGee, J.M. and Cooper, W.E. (2022). Security and Risk Assessment for Facility and Event Managers. [online] Google Books. Available at: https://books.google.com.pk/books?hl=en&amp;lr=&amp;id=ZQV4EAAAQBAJ&amp;oi=fnd&amp;pg=PR1&amp;dq=in+events+Delivery+can+be+made+smooth+by+adherence+to+the+health+and+safety+regulations,+licensing,+and+accessibility+standards.+&amp;ots=6o0BzFq6dF&amp;sig=rBx5wk6plNSxCUDYNWPrG82d6j8&amp;redir_esc=y#v=onepage&amp;q&amp;f=false [Accessed 30 Oct.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Haven-Tang, C., Thomas, A. and Fisher, R. (2022). To What Extent Does the Food Tourism ‘Label’ Enhance Local Food Supply Chains? Experiences from Southeast Wales. Tourism and Hospitality, [online] 3(1), pp.153–160. Available at: https://www.mdpi.com/2673-5768/3/1/11 [Accessed 19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Hunter, J., and </a:t>
            </a:r>
            <a:r>
              <a:rPr lang="en-US" sz="1000" dirty="0" err="1">
                <a:latin typeface="Times New Roman" panose="02020603050405020304" pitchFamily="18" charset="0"/>
                <a:cs typeface="Times New Roman" panose="02020603050405020304" pitchFamily="18" charset="0"/>
              </a:rPr>
              <a:t>Ironside</a:t>
            </a:r>
            <a:r>
              <a:rPr lang="en-US" sz="1000" dirty="0">
                <a:latin typeface="Times New Roman" panose="02020603050405020304" pitchFamily="18" charset="0"/>
                <a:cs typeface="Times New Roman" panose="02020603050405020304" pitchFamily="18" charset="0"/>
              </a:rPr>
              <a:t>, R. (Eds.). (2023). Folklore, people, and places: International perspectives on tourism and tradition in storied places. Taylor &amp; Francis. Available at: https://books.google.com.pk/books?hl=en&amp;lr=&amp;id=QsKoEAAAQBAJ&amp;oi=fnd&amp;pg=PA2004&amp;dq=Hunter,+J.,+and+Ironside,+R.+(Eds.).+(2023).+Folklore,+people,+and+places:+International+perspectives+on+tourism+and+tradition+in+storied+places.+Taylor+%26+Francis&amp;ots=WQ5GG6kOa0&amp;sig=Evpafy_QitIA9I2xL0rOodPPuLs&amp;redir_esc=y#v=onepage&amp;q=Hunter%2C%20J.%2C%20and%20Ironside%2C%20R.%20(Eds.).%20(2023).%20Folklore%2C%20people%2C%20and%20places%3A%20International%20perspectives%20on%20tourism%20and%20tradition%20in%20storied%20places.%20Taylor%20%26%20Francis&amp;f=false  [Accessed 24 Sep. 2025].</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Iversen</a:t>
            </a:r>
            <a:r>
              <a:rPr lang="en-US" sz="1000" dirty="0">
                <a:latin typeface="Times New Roman" panose="02020603050405020304" pitchFamily="18" charset="0"/>
                <a:cs typeface="Times New Roman" panose="02020603050405020304" pitchFamily="18" charset="0"/>
              </a:rPr>
              <a:t>, N.M., Foley, C. and Hem, L.E. (2022). The Role of Immersive Festival Experiences, Identity, And Memory in Cultural Heritage Tourism. Event Management, [online] 27(1), pp.33–50. Available at: https://www.ingentaconnect.com/content/cog/em/2023/00000027/00000001/art00003 [Accessed 18 Sep. 2025].</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Kazakova</a:t>
            </a:r>
            <a:r>
              <a:rPr lang="en-US" sz="1000" dirty="0">
                <a:latin typeface="Times New Roman" panose="02020603050405020304" pitchFamily="18" charset="0"/>
                <a:cs typeface="Times New Roman" panose="02020603050405020304" pitchFamily="18" charset="0"/>
              </a:rPr>
              <a:t>, A. and Kim, I. (2021). Geopolitical-Risk and Economic Policy—Uncertainty Impacts on Tourist Flows from Neighboring Countries: A Wavelet Analysis. Sustainability, [online] 13(24), p.13751. </a:t>
            </a:r>
            <a:r>
              <a:rPr lang="en-US" sz="1000" dirty="0" err="1">
                <a:latin typeface="Times New Roman" panose="02020603050405020304" pitchFamily="18" charset="0"/>
                <a:cs typeface="Times New Roman" panose="02020603050405020304" pitchFamily="18" charset="0"/>
              </a:rPr>
              <a:t>doi:https</a:t>
            </a:r>
            <a:r>
              <a:rPr lang="en-US" sz="1000" dirty="0">
                <a:latin typeface="Times New Roman" panose="02020603050405020304" pitchFamily="18" charset="0"/>
                <a:cs typeface="Times New Roman" panose="02020603050405020304" pitchFamily="18" charset="0"/>
              </a:rPr>
              <a:t>://doi.org/10.3390/su132413751.</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Koppel, J., Dyke, T.V. and </a:t>
            </a:r>
            <a:r>
              <a:rPr lang="en-US" sz="1000" dirty="0" err="1">
                <a:latin typeface="Times New Roman" panose="02020603050405020304" pitchFamily="18" charset="0"/>
                <a:cs typeface="Times New Roman" panose="02020603050405020304" pitchFamily="18" charset="0"/>
              </a:rPr>
              <a:t>Kavanaugh</a:t>
            </a:r>
            <a:r>
              <a:rPr lang="en-US" sz="1000" dirty="0">
                <a:latin typeface="Times New Roman" panose="02020603050405020304" pitchFamily="18" charset="0"/>
                <a:cs typeface="Times New Roman" panose="02020603050405020304" pitchFamily="18" charset="0"/>
              </a:rPr>
              <a:t>, R.R. (2023). Hospitality With a Heart. [online] Google Books. Available at: https://books.google.com.pk/books?hl=en&amp;lr=&amp;id=DBLJEAAAQBAJ&amp;oi=fnd&amp;pg=PT5&amp;dq=Koppel,+J.,+Dyke,+T.V.+and+Kavanaugh,+R.R.+(2023).+Hospitality+With+a+Heart.+%5Bonline%5D+Google+Books&amp;ots=ApLb7_apW4&amp;sig=LBMrn5bvGNechUZEccmV-8sHgbo&amp;redir_esc=y#v=onepage&amp;q&amp;f=false [Accessed 24 Sep. 2025].</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Leask</a:t>
            </a:r>
            <a:r>
              <a:rPr lang="en-US" sz="1000" dirty="0">
                <a:latin typeface="Times New Roman" panose="02020603050405020304" pitchFamily="18" charset="0"/>
                <a:cs typeface="Times New Roman" panose="02020603050405020304" pitchFamily="18" charset="0"/>
              </a:rPr>
              <a:t>, A. and Barron, P. (2021). Factors in the provision of engaging experiences for the traditionalist market at visitor attractions. Tourism Management Perspectives, [online] 38, pp.100810–100810. Available at: https://www.sciencedirect.com/science/article/abs/pii/S2211973621000234 [Accessed 20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Leong, A. M. W., </a:t>
            </a:r>
            <a:r>
              <a:rPr lang="en-US" sz="1000" dirty="0" err="1">
                <a:latin typeface="Times New Roman" panose="02020603050405020304" pitchFamily="18" charset="0"/>
                <a:cs typeface="Times New Roman" panose="02020603050405020304" pitchFamily="18" charset="0"/>
              </a:rPr>
              <a:t>Yeh</a:t>
            </a:r>
            <a:r>
              <a:rPr lang="en-US" sz="1000" dirty="0">
                <a:latin typeface="Times New Roman" panose="02020603050405020304" pitchFamily="18" charset="0"/>
                <a:cs typeface="Times New Roman" panose="02020603050405020304" pitchFamily="18" charset="0"/>
              </a:rPr>
              <a:t>, S. S., Zhou, Y., Hung, C. W., and </a:t>
            </a:r>
            <a:r>
              <a:rPr lang="en-US" sz="1000" dirty="0" err="1">
                <a:latin typeface="Times New Roman" panose="02020603050405020304" pitchFamily="18" charset="0"/>
                <a:cs typeface="Times New Roman" panose="02020603050405020304" pitchFamily="18" charset="0"/>
              </a:rPr>
              <a:t>Huan</a:t>
            </a:r>
            <a:r>
              <a:rPr lang="en-US" sz="1000" dirty="0">
                <a:latin typeface="Times New Roman" panose="02020603050405020304" pitchFamily="18" charset="0"/>
                <a:cs typeface="Times New Roman" panose="02020603050405020304" pitchFamily="18" charset="0"/>
              </a:rPr>
              <a:t>, T. C. (2024). Exploring the influence of historical storytelling on cultural heritage tourists' value co-creation using tour guide interaction and authentic place as mediators. Tourism Management Perspectives, 50, 101198. Available at: https://www.sciencedirect.com/science/article/abs/pii/S2211973623001265  [Accessed 24 Sep. 2025].</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Litvinova-Kulikova</a:t>
            </a:r>
            <a:r>
              <a:rPr lang="en-US" sz="1000" dirty="0">
                <a:latin typeface="Times New Roman" panose="02020603050405020304" pitchFamily="18" charset="0"/>
                <a:cs typeface="Times New Roman" panose="02020603050405020304" pitchFamily="18" charset="0"/>
              </a:rPr>
              <a:t>, L., </a:t>
            </a:r>
            <a:r>
              <a:rPr lang="en-US" sz="1000" dirty="0" err="1">
                <a:latin typeface="Times New Roman" panose="02020603050405020304" pitchFamily="18" charset="0"/>
                <a:cs typeface="Times New Roman" panose="02020603050405020304" pitchFamily="18" charset="0"/>
              </a:rPr>
              <a:t>Aliyeva</a:t>
            </a:r>
            <a:r>
              <a:rPr lang="en-US" sz="1000" dirty="0">
                <a:latin typeface="Times New Roman" panose="02020603050405020304" pitchFamily="18" charset="0"/>
                <a:cs typeface="Times New Roman" panose="02020603050405020304" pitchFamily="18" charset="0"/>
              </a:rPr>
              <a:t>, Z. and David, L.D. (2023). MICE Tourism: How the Pandemic Has Changed It. Journal of Tourism and Services, [online] 14(26), pp.197–218. Available at: https://www.jots.cz/index.php/JoTS/article/view/496/157 [Accessed 16 Sep. 2025].</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Price, W.R. (2021). Mining for Tourists: An Analysis of Industrial Tourism and Government Policy in Wales. Tourism Planning &amp; Development. Available at: https://www.tandfonline.com/doi/full/10.1080/21568316.2020.1829695?scroll=top&amp;needAccess=true [Accessed 19 Sep. 2025].  </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Rogers, T., and Wynn-Moylan, P. (2022). Conferences and conventions: A global industry. </a:t>
            </a:r>
            <a:r>
              <a:rPr lang="en-US" sz="1000" dirty="0" err="1">
                <a:latin typeface="Times New Roman" panose="02020603050405020304" pitchFamily="18" charset="0"/>
                <a:cs typeface="Times New Roman" panose="02020603050405020304" pitchFamily="18" charset="0"/>
              </a:rPr>
              <a:t>Routledge</a:t>
            </a:r>
            <a:r>
              <a:rPr lang="en-US" sz="1000" dirty="0">
                <a:latin typeface="Times New Roman" panose="02020603050405020304" pitchFamily="18" charset="0"/>
                <a:cs typeface="Times New Roman" panose="02020603050405020304" pitchFamily="18" charset="0"/>
              </a:rPr>
              <a:t>. Available at: file:///C:/Users/M.A/Downloads/9781003298953_previewpdf.pdf [Accessed 16 Sep. 2025].  </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Semwal</a:t>
            </a:r>
            <a:r>
              <a:rPr lang="en-US" sz="1000" dirty="0">
                <a:latin typeface="Times New Roman" panose="02020603050405020304" pitchFamily="18" charset="0"/>
                <a:cs typeface="Times New Roman" panose="02020603050405020304" pitchFamily="18" charset="0"/>
              </a:rPr>
              <a:t>, R., </a:t>
            </a:r>
            <a:r>
              <a:rPr lang="en-US" sz="1000" dirty="0" err="1">
                <a:latin typeface="Times New Roman" panose="02020603050405020304" pitchFamily="18" charset="0"/>
                <a:cs typeface="Times New Roman" panose="02020603050405020304" pitchFamily="18" charset="0"/>
              </a:rPr>
              <a:t>Tyagi</a:t>
            </a:r>
            <a:r>
              <a:rPr lang="en-US" sz="1000" dirty="0">
                <a:latin typeface="Times New Roman" panose="02020603050405020304" pitchFamily="18" charset="0"/>
                <a:cs typeface="Times New Roman" panose="02020603050405020304" pitchFamily="18" charset="0"/>
              </a:rPr>
              <a:t>, P. K., </a:t>
            </a:r>
            <a:r>
              <a:rPr lang="en-US" sz="1000" dirty="0" err="1">
                <a:latin typeface="Times New Roman" panose="02020603050405020304" pitchFamily="18" charset="0"/>
                <a:cs typeface="Times New Roman" panose="02020603050405020304" pitchFamily="18" charset="0"/>
              </a:rPr>
              <a:t>Tripathi</a:t>
            </a:r>
            <a:r>
              <a:rPr lang="en-US" sz="1000" dirty="0">
                <a:latin typeface="Times New Roman" panose="02020603050405020304" pitchFamily="18" charset="0"/>
                <a:cs typeface="Times New Roman" panose="02020603050405020304" pitchFamily="18" charset="0"/>
              </a:rPr>
              <a:t>, N., and Pandey, U. K. (2024). Navigating the Data-Driven Future of Virtual and Hybrid Events. In New Technologies in Virtual and Hybrid Events (pp. 368-390). IGI Global. Available at: https://www.igi-global.com/chapter/navigating-the-data-driven-future-of-virtual-and-hybrid-events/353864  [Accessed 20 Sep. 2025]. </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Smits, J., and </a:t>
            </a:r>
            <a:r>
              <a:rPr lang="en-US" sz="1000" dirty="0" err="1">
                <a:latin typeface="Times New Roman" panose="02020603050405020304" pitchFamily="18" charset="0"/>
                <a:cs typeface="Times New Roman" panose="02020603050405020304" pitchFamily="18" charset="0"/>
              </a:rPr>
              <a:t>Borghuis</a:t>
            </a:r>
            <a:r>
              <a:rPr lang="en-US" sz="1000" dirty="0">
                <a:latin typeface="Times New Roman" panose="02020603050405020304" pitchFamily="18" charset="0"/>
                <a:cs typeface="Times New Roman" panose="02020603050405020304" pitchFamily="18" charset="0"/>
              </a:rPr>
              <a:t>, T. (2022). Generative AI and intellectual property rights. In Law and artificial intelligence: Regulating AI and applying AI in legal practice (pp. 323-344). The Hague: TMC Asser Press. Available at: https://link.springer.com/chapter/10.1007/978-94-6265-523-2_17 [Accessed 16 Sep. 2025]. </a:t>
            </a:r>
          </a:p>
          <a:p>
            <a:pPr marL="171450" indent="-171450">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Taheri</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Hosseinkhani</a:t>
            </a:r>
            <a:r>
              <a:rPr lang="en-US" sz="1000" dirty="0">
                <a:latin typeface="Times New Roman" panose="02020603050405020304" pitchFamily="18" charset="0"/>
                <a:cs typeface="Times New Roman" panose="02020603050405020304" pitchFamily="18" charset="0"/>
              </a:rPr>
              <a:t>, N. (2025). Sustainable and Resilient Supply Chain Strategies in the Post-COVID Era. Available at SSRN 5448394. Available at: https://dx.doi.org/10.2139/ssrn.5448394  [Accessed 16 Sep. 2025]. </a:t>
            </a:r>
          </a:p>
          <a:p>
            <a:pPr marL="171450" indent="-17145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Wee, H., </a:t>
            </a:r>
            <a:r>
              <a:rPr lang="en-US" sz="1000" dirty="0" err="1">
                <a:latin typeface="Times New Roman" panose="02020603050405020304" pitchFamily="18" charset="0"/>
                <a:cs typeface="Times New Roman" panose="02020603050405020304" pitchFamily="18" charset="0"/>
              </a:rPr>
              <a:t>Dafiqah</a:t>
            </a:r>
            <a:r>
              <a:rPr lang="en-US" sz="1000" dirty="0">
                <a:latin typeface="Times New Roman" panose="02020603050405020304" pitchFamily="18" charset="0"/>
                <a:cs typeface="Times New Roman" panose="02020603050405020304" pitchFamily="18" charset="0"/>
              </a:rPr>
              <a:t>, N., </a:t>
            </a:r>
            <a:r>
              <a:rPr lang="en-US" sz="1000" dirty="0" err="1">
                <a:latin typeface="Times New Roman" panose="02020603050405020304" pitchFamily="18" charset="0"/>
                <a:cs typeface="Times New Roman" panose="02020603050405020304" pitchFamily="18" charset="0"/>
              </a:rPr>
              <a:t>Muhd</a:t>
            </a:r>
            <a:r>
              <a:rPr lang="en-US" sz="1000" dirty="0">
                <a:latin typeface="Times New Roman" panose="02020603050405020304" pitchFamily="18" charset="0"/>
                <a:cs typeface="Times New Roman" panose="02020603050405020304" pitchFamily="18" charset="0"/>
              </a:rPr>
              <a:t>, K. and Anas, S. (2022). MICE Industry Survival: A Systematic Literature Review. International Journal of Academic Research in Business and Social Sciences, [online] 12(11), pp.829–852. Available at: https://d1wqtxts1xzle7.cloudfront.net/100470247/mice-industry-survival-a-systematic-literature-review-libre.pdf?1680220912=&amp;response-content-disposition=inline%3B+filename%3DMICE_Industry_Survival_A_Systematic_Lite.pdf&amp;Expires=1759741398&amp;Signature=JMTM9fip  [Accessed 20 Sep.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5540</Words>
  <Application>Microsoft Macintosh PowerPoint</Application>
  <PresentationFormat>Custom</PresentationFormat>
  <Paragraphs>188</Paragraphs>
  <Slides>14</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Calibri</vt:lpstr>
      <vt:lpstr>Wingdings</vt:lpstr>
      <vt:lpstr>Inter</vt:lpstr>
      <vt:lpstr>Arial</vt:lpstr>
      <vt:lpstr>Bricolage Grotesque Bold</vt:lpstr>
      <vt:lpstr>Inter Medium</vt:lpstr>
      <vt:lpstr>Times New Roman</vt:lpstr>
      <vt:lpstr>Inter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 6007</dc:title>
  <dc:subject/>
  <dc:creator/>
  <cp:keywords/>
  <dc:description/>
  <cp:lastModifiedBy/>
  <cp:revision>290</cp:revision>
  <dcterms:created xsi:type="dcterms:W3CDTF">2025-09-30T08:10:39Z</dcterms:created>
  <dcterms:modified xsi:type="dcterms:W3CDTF">2025-11-01T11:32:43Z</dcterms:modified>
  <cp:category/>
  <dc:identifier/>
</cp:coreProperties>
</file>