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13"/>
  </p:notesMasterIdLst>
  <p:sldIdLst>
    <p:sldId id="256" r:id="rId2"/>
    <p:sldId id="265" r:id="rId3"/>
    <p:sldId id="257" r:id="rId4"/>
    <p:sldId id="258" r:id="rId5"/>
    <p:sldId id="263" r:id="rId6"/>
    <p:sldId id="261" r:id="rId7"/>
    <p:sldId id="259" r:id="rId8"/>
    <p:sldId id="262" r:id="rId9"/>
    <p:sldId id="260" r:id="rId10"/>
    <p:sldId id="264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C6AC4-8A8E-C3BE-557F-30DA7C02C2FF}" v="142" dt="2024-12-09T09:19:23.543"/>
    <p1510:client id="{B8D4FF64-C627-C87B-5D32-BEEAA99A6C82}" v="57" dt="2024-12-08T21:40:29.329"/>
    <p1510:client id="{DC529312-DDE3-849C-A407-1AA659CD2864}" v="1478" dt="2024-12-09T00:35:23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E197D0-2DEC-4D45-BDED-B696A028C99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7845E0-0A05-421C-B5F1-5F6FFD610B4B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Discuss teamwork</a:t>
          </a:r>
          <a:endParaRPr lang="en-US" dirty="0"/>
        </a:p>
      </dgm:t>
    </dgm:pt>
    <dgm:pt modelId="{46C7C116-5667-437B-B206-61B7527925ED}" type="parTrans" cxnId="{35131D11-8216-4A92-AF05-EB466B2F8307}">
      <dgm:prSet/>
      <dgm:spPr/>
      <dgm:t>
        <a:bodyPr/>
        <a:lstStyle/>
        <a:p>
          <a:endParaRPr lang="en-US"/>
        </a:p>
      </dgm:t>
    </dgm:pt>
    <dgm:pt modelId="{770F1D34-6CD0-491B-929B-9EC4BADCFBCB}" type="sibTrans" cxnId="{35131D11-8216-4A92-AF05-EB466B2F8307}">
      <dgm:prSet/>
      <dgm:spPr/>
      <dgm:t>
        <a:bodyPr/>
        <a:lstStyle/>
        <a:p>
          <a:endParaRPr lang="en-US"/>
        </a:p>
      </dgm:t>
    </dgm:pt>
    <dgm:pt modelId="{40358DC3-BDFB-4A34-B0A3-9D5FD9ECD11D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Discuss collabaration</a:t>
          </a:r>
          <a:endParaRPr lang="en-US" dirty="0"/>
        </a:p>
      </dgm:t>
    </dgm:pt>
    <dgm:pt modelId="{3B743264-ADC7-4403-9BF8-0EFD26F1BFBE}" type="parTrans" cxnId="{B9D5BAF5-5CDD-402F-A088-1BB325DA425D}">
      <dgm:prSet/>
      <dgm:spPr/>
      <dgm:t>
        <a:bodyPr/>
        <a:lstStyle/>
        <a:p>
          <a:endParaRPr lang="en-US"/>
        </a:p>
      </dgm:t>
    </dgm:pt>
    <dgm:pt modelId="{B0DEBAE0-FD1C-43F6-9BFF-5EA9EB1A7745}" type="sibTrans" cxnId="{B9D5BAF5-5CDD-402F-A088-1BB325DA425D}">
      <dgm:prSet/>
      <dgm:spPr/>
      <dgm:t>
        <a:bodyPr/>
        <a:lstStyle/>
        <a:p>
          <a:endParaRPr lang="en-US"/>
        </a:p>
      </dgm:t>
    </dgm:pt>
    <dgm:pt modelId="{C66F9269-2B7C-4AA5-A7AC-0607C7F94A5C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Dicuss effectivness</a:t>
          </a:r>
          <a:endParaRPr lang="en-US" dirty="0"/>
        </a:p>
      </dgm:t>
    </dgm:pt>
    <dgm:pt modelId="{469C4747-324E-4CD1-9DAF-C7AB4EDBE4C2}" type="parTrans" cxnId="{00DDFC0C-66A9-4412-B530-05610AB2BA6B}">
      <dgm:prSet/>
      <dgm:spPr/>
      <dgm:t>
        <a:bodyPr/>
        <a:lstStyle/>
        <a:p>
          <a:endParaRPr lang="en-US"/>
        </a:p>
      </dgm:t>
    </dgm:pt>
    <dgm:pt modelId="{514BA635-82EF-4691-B8F2-8318539D9917}" type="sibTrans" cxnId="{00DDFC0C-66A9-4412-B530-05610AB2BA6B}">
      <dgm:prSet/>
      <dgm:spPr/>
      <dgm:t>
        <a:bodyPr/>
        <a:lstStyle/>
        <a:p>
          <a:endParaRPr lang="en-US"/>
        </a:p>
      </dgm:t>
    </dgm:pt>
    <dgm:pt modelId="{0129DEB7-BF24-4EB0-ABAC-7A42BF50DF42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Create understanding of importance </a:t>
          </a:r>
          <a:endParaRPr lang="en-US" dirty="0"/>
        </a:p>
      </dgm:t>
    </dgm:pt>
    <dgm:pt modelId="{F2950EC6-9A87-41F2-9495-42E8AAB2ECDB}" type="parTrans" cxnId="{CF6A980B-46D3-4340-8C37-4309F7151CD7}">
      <dgm:prSet/>
      <dgm:spPr/>
      <dgm:t>
        <a:bodyPr/>
        <a:lstStyle/>
        <a:p>
          <a:endParaRPr lang="en-US"/>
        </a:p>
      </dgm:t>
    </dgm:pt>
    <dgm:pt modelId="{47EAAC73-F79D-4DAB-8601-E04CEAB63D2A}" type="sibTrans" cxnId="{CF6A980B-46D3-4340-8C37-4309F7151CD7}">
      <dgm:prSet/>
      <dgm:spPr/>
      <dgm:t>
        <a:bodyPr/>
        <a:lstStyle/>
        <a:p>
          <a:endParaRPr lang="en-US"/>
        </a:p>
      </dgm:t>
    </dgm:pt>
    <dgm:pt modelId="{93E7BF0D-BF05-41EB-A6C7-5068920DA2C5}" type="pres">
      <dgm:prSet presAssocID="{41E197D0-2DEC-4D45-BDED-B696A028C99A}" presName="diagram" presStyleCnt="0">
        <dgm:presLayoutVars>
          <dgm:dir/>
          <dgm:resizeHandles val="exact"/>
        </dgm:presLayoutVars>
      </dgm:prSet>
      <dgm:spPr/>
    </dgm:pt>
    <dgm:pt modelId="{785C8B1B-82F7-4202-8F2A-84CBB98E1C29}" type="pres">
      <dgm:prSet presAssocID="{187845E0-0A05-421C-B5F1-5F6FFD610B4B}" presName="node" presStyleLbl="node1" presStyleIdx="0" presStyleCnt="4">
        <dgm:presLayoutVars>
          <dgm:bulletEnabled val="1"/>
        </dgm:presLayoutVars>
      </dgm:prSet>
      <dgm:spPr/>
    </dgm:pt>
    <dgm:pt modelId="{37C2FA30-9797-465F-BAE5-9CF59F330543}" type="pres">
      <dgm:prSet presAssocID="{770F1D34-6CD0-491B-929B-9EC4BADCFBCB}" presName="sibTrans" presStyleCnt="0"/>
      <dgm:spPr/>
    </dgm:pt>
    <dgm:pt modelId="{29A1D549-0233-4ED8-8427-B82C8C651275}" type="pres">
      <dgm:prSet presAssocID="{40358DC3-BDFB-4A34-B0A3-9D5FD9ECD11D}" presName="node" presStyleLbl="node1" presStyleIdx="1" presStyleCnt="4">
        <dgm:presLayoutVars>
          <dgm:bulletEnabled val="1"/>
        </dgm:presLayoutVars>
      </dgm:prSet>
      <dgm:spPr/>
    </dgm:pt>
    <dgm:pt modelId="{6B2B0B39-7B44-469B-95A4-E87D1285F31C}" type="pres">
      <dgm:prSet presAssocID="{B0DEBAE0-FD1C-43F6-9BFF-5EA9EB1A7745}" presName="sibTrans" presStyleCnt="0"/>
      <dgm:spPr/>
    </dgm:pt>
    <dgm:pt modelId="{EF753ED0-5B4D-4220-AF46-068EBF9F48BE}" type="pres">
      <dgm:prSet presAssocID="{C66F9269-2B7C-4AA5-A7AC-0607C7F94A5C}" presName="node" presStyleLbl="node1" presStyleIdx="2" presStyleCnt="4">
        <dgm:presLayoutVars>
          <dgm:bulletEnabled val="1"/>
        </dgm:presLayoutVars>
      </dgm:prSet>
      <dgm:spPr/>
    </dgm:pt>
    <dgm:pt modelId="{64DA64D4-7F4F-4F50-9177-DD3E88902089}" type="pres">
      <dgm:prSet presAssocID="{514BA635-82EF-4691-B8F2-8318539D9917}" presName="sibTrans" presStyleCnt="0"/>
      <dgm:spPr/>
    </dgm:pt>
    <dgm:pt modelId="{D2CA730E-7D46-45BE-9976-83F47C9C57D0}" type="pres">
      <dgm:prSet presAssocID="{0129DEB7-BF24-4EB0-ABAC-7A42BF50DF42}" presName="node" presStyleLbl="node1" presStyleIdx="3" presStyleCnt="4">
        <dgm:presLayoutVars>
          <dgm:bulletEnabled val="1"/>
        </dgm:presLayoutVars>
      </dgm:prSet>
      <dgm:spPr/>
    </dgm:pt>
  </dgm:ptLst>
  <dgm:cxnLst>
    <dgm:cxn modelId="{CF6A980B-46D3-4340-8C37-4309F7151CD7}" srcId="{41E197D0-2DEC-4D45-BDED-B696A028C99A}" destId="{0129DEB7-BF24-4EB0-ABAC-7A42BF50DF42}" srcOrd="3" destOrd="0" parTransId="{F2950EC6-9A87-41F2-9495-42E8AAB2ECDB}" sibTransId="{47EAAC73-F79D-4DAB-8601-E04CEAB63D2A}"/>
    <dgm:cxn modelId="{00DDFC0C-66A9-4412-B530-05610AB2BA6B}" srcId="{41E197D0-2DEC-4D45-BDED-B696A028C99A}" destId="{C66F9269-2B7C-4AA5-A7AC-0607C7F94A5C}" srcOrd="2" destOrd="0" parTransId="{469C4747-324E-4CD1-9DAF-C7AB4EDBE4C2}" sibTransId="{514BA635-82EF-4691-B8F2-8318539D9917}"/>
    <dgm:cxn modelId="{35131D11-8216-4A92-AF05-EB466B2F8307}" srcId="{41E197D0-2DEC-4D45-BDED-B696A028C99A}" destId="{187845E0-0A05-421C-B5F1-5F6FFD610B4B}" srcOrd="0" destOrd="0" parTransId="{46C7C116-5667-437B-B206-61B7527925ED}" sibTransId="{770F1D34-6CD0-491B-929B-9EC4BADCFBCB}"/>
    <dgm:cxn modelId="{7A376B67-64B0-4D46-808D-E28C5F0CC5AC}" type="presOf" srcId="{C66F9269-2B7C-4AA5-A7AC-0607C7F94A5C}" destId="{EF753ED0-5B4D-4220-AF46-068EBF9F48BE}" srcOrd="0" destOrd="0" presId="urn:microsoft.com/office/officeart/2005/8/layout/default"/>
    <dgm:cxn modelId="{0483B54A-2ED9-4563-9B8A-A571F1BD6C77}" type="presOf" srcId="{187845E0-0A05-421C-B5F1-5F6FFD610B4B}" destId="{785C8B1B-82F7-4202-8F2A-84CBB98E1C29}" srcOrd="0" destOrd="0" presId="urn:microsoft.com/office/officeart/2005/8/layout/default"/>
    <dgm:cxn modelId="{DD77A96D-3DD7-4CE4-93E1-E0306D29CFDD}" type="presOf" srcId="{0129DEB7-BF24-4EB0-ABAC-7A42BF50DF42}" destId="{D2CA730E-7D46-45BE-9976-83F47C9C57D0}" srcOrd="0" destOrd="0" presId="urn:microsoft.com/office/officeart/2005/8/layout/default"/>
    <dgm:cxn modelId="{21C9AA81-1706-4CF5-8985-5C04E5C52815}" type="presOf" srcId="{40358DC3-BDFB-4A34-B0A3-9D5FD9ECD11D}" destId="{29A1D549-0233-4ED8-8427-B82C8C651275}" srcOrd="0" destOrd="0" presId="urn:microsoft.com/office/officeart/2005/8/layout/default"/>
    <dgm:cxn modelId="{5B90BCC7-F305-4835-A135-2ED677BE6408}" type="presOf" srcId="{41E197D0-2DEC-4D45-BDED-B696A028C99A}" destId="{93E7BF0D-BF05-41EB-A6C7-5068920DA2C5}" srcOrd="0" destOrd="0" presId="urn:microsoft.com/office/officeart/2005/8/layout/default"/>
    <dgm:cxn modelId="{B9D5BAF5-5CDD-402F-A088-1BB325DA425D}" srcId="{41E197D0-2DEC-4D45-BDED-B696A028C99A}" destId="{40358DC3-BDFB-4A34-B0A3-9D5FD9ECD11D}" srcOrd="1" destOrd="0" parTransId="{3B743264-ADC7-4403-9BF8-0EFD26F1BFBE}" sibTransId="{B0DEBAE0-FD1C-43F6-9BFF-5EA9EB1A7745}"/>
    <dgm:cxn modelId="{9B5A416D-3169-48AD-A292-761D75D35907}" type="presParOf" srcId="{93E7BF0D-BF05-41EB-A6C7-5068920DA2C5}" destId="{785C8B1B-82F7-4202-8F2A-84CBB98E1C29}" srcOrd="0" destOrd="0" presId="urn:microsoft.com/office/officeart/2005/8/layout/default"/>
    <dgm:cxn modelId="{38DA8FB6-468B-4B1D-8D41-68D1F77890D9}" type="presParOf" srcId="{93E7BF0D-BF05-41EB-A6C7-5068920DA2C5}" destId="{37C2FA30-9797-465F-BAE5-9CF59F330543}" srcOrd="1" destOrd="0" presId="urn:microsoft.com/office/officeart/2005/8/layout/default"/>
    <dgm:cxn modelId="{18C0A60D-1140-49E6-AFB0-1B815F78F550}" type="presParOf" srcId="{93E7BF0D-BF05-41EB-A6C7-5068920DA2C5}" destId="{29A1D549-0233-4ED8-8427-B82C8C651275}" srcOrd="2" destOrd="0" presId="urn:microsoft.com/office/officeart/2005/8/layout/default"/>
    <dgm:cxn modelId="{D2E379FB-AF1C-4BE3-87DD-CFFEB35A8B4E}" type="presParOf" srcId="{93E7BF0D-BF05-41EB-A6C7-5068920DA2C5}" destId="{6B2B0B39-7B44-469B-95A4-E87D1285F31C}" srcOrd="3" destOrd="0" presId="urn:microsoft.com/office/officeart/2005/8/layout/default"/>
    <dgm:cxn modelId="{A083DEA0-C57B-42BD-A0D6-807B56BB45F1}" type="presParOf" srcId="{93E7BF0D-BF05-41EB-A6C7-5068920DA2C5}" destId="{EF753ED0-5B4D-4220-AF46-068EBF9F48BE}" srcOrd="4" destOrd="0" presId="urn:microsoft.com/office/officeart/2005/8/layout/default"/>
    <dgm:cxn modelId="{BF563A89-E3BF-4FF8-9ED4-8F6B39CED82C}" type="presParOf" srcId="{93E7BF0D-BF05-41EB-A6C7-5068920DA2C5}" destId="{64DA64D4-7F4F-4F50-9177-DD3E88902089}" srcOrd="5" destOrd="0" presId="urn:microsoft.com/office/officeart/2005/8/layout/default"/>
    <dgm:cxn modelId="{97A8E8D9-F163-47AB-905E-9F885EAE651E}" type="presParOf" srcId="{93E7BF0D-BF05-41EB-A6C7-5068920DA2C5}" destId="{D2CA730E-7D46-45BE-9976-83F47C9C57D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C8B1B-82F7-4202-8F2A-84CBB98E1C29}">
      <dsp:nvSpPr>
        <dsp:cNvPr id="0" name=""/>
        <dsp:cNvSpPr/>
      </dsp:nvSpPr>
      <dsp:spPr>
        <a:xfrm>
          <a:off x="177966" y="786"/>
          <a:ext cx="2626712" cy="1576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Discuss teamwork</a:t>
          </a:r>
          <a:endParaRPr lang="en-US" sz="2700" kern="1200" dirty="0"/>
        </a:p>
      </dsp:txBody>
      <dsp:txXfrm>
        <a:off x="177966" y="786"/>
        <a:ext cx="2626712" cy="1576027"/>
      </dsp:txXfrm>
    </dsp:sp>
    <dsp:sp modelId="{29A1D549-0233-4ED8-8427-B82C8C651275}">
      <dsp:nvSpPr>
        <dsp:cNvPr id="0" name=""/>
        <dsp:cNvSpPr/>
      </dsp:nvSpPr>
      <dsp:spPr>
        <a:xfrm>
          <a:off x="3067350" y="786"/>
          <a:ext cx="2626712" cy="1576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Discuss collabaration</a:t>
          </a:r>
          <a:endParaRPr lang="en-US" sz="2700" kern="1200" dirty="0"/>
        </a:p>
      </dsp:txBody>
      <dsp:txXfrm>
        <a:off x="3067350" y="786"/>
        <a:ext cx="2626712" cy="1576027"/>
      </dsp:txXfrm>
    </dsp:sp>
    <dsp:sp modelId="{EF753ED0-5B4D-4220-AF46-068EBF9F48BE}">
      <dsp:nvSpPr>
        <dsp:cNvPr id="0" name=""/>
        <dsp:cNvSpPr/>
      </dsp:nvSpPr>
      <dsp:spPr>
        <a:xfrm>
          <a:off x="5956734" y="786"/>
          <a:ext cx="2626712" cy="1576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Dicuss effectivness</a:t>
          </a:r>
          <a:endParaRPr lang="en-US" sz="2700" kern="1200" dirty="0"/>
        </a:p>
      </dsp:txBody>
      <dsp:txXfrm>
        <a:off x="5956734" y="786"/>
        <a:ext cx="2626712" cy="1576027"/>
      </dsp:txXfrm>
    </dsp:sp>
    <dsp:sp modelId="{D2CA730E-7D46-45BE-9976-83F47C9C57D0}">
      <dsp:nvSpPr>
        <dsp:cNvPr id="0" name=""/>
        <dsp:cNvSpPr/>
      </dsp:nvSpPr>
      <dsp:spPr>
        <a:xfrm>
          <a:off x="3067350" y="1839485"/>
          <a:ext cx="2626712" cy="15760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Create understanding of importance </a:t>
          </a:r>
          <a:endParaRPr lang="en-US" sz="2700" kern="1200" dirty="0"/>
        </a:p>
      </dsp:txBody>
      <dsp:txXfrm>
        <a:off x="3067350" y="1839485"/>
        <a:ext cx="2626712" cy="1576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CA6E8-E248-4700-8628-0AD678BF723C}" type="datetimeFigureOut">
              <a:t>12/9/2024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728E4B-9426-472B-A20F-2ABCBCF152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586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ea typeface="Calibri"/>
                <a:cs typeface="Calibri"/>
              </a:rPr>
              <a:t>Comminiaction-reducuing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missundertandings</a:t>
            </a:r>
            <a:r>
              <a:rPr lang="en-US" dirty="0">
                <a:ea typeface="Calibri"/>
                <a:cs typeface="Calibri"/>
              </a:rPr>
              <a:t>. Feedback </a:t>
            </a:r>
            <a:r>
              <a:rPr lang="en-US" dirty="0" err="1">
                <a:ea typeface="Calibri"/>
                <a:cs typeface="Calibri"/>
              </a:rPr>
              <a:t>oportunites</a:t>
            </a:r>
            <a:r>
              <a:rPr lang="en-US" dirty="0">
                <a:ea typeface="Calibri"/>
                <a:cs typeface="Calibri"/>
              </a:rPr>
              <a:t> </a:t>
            </a:r>
          </a:p>
          <a:p>
            <a:r>
              <a:rPr lang="en-US" dirty="0" err="1">
                <a:ea typeface="Calibri"/>
                <a:cs typeface="Calibri"/>
              </a:rPr>
              <a:t>Realtionships</a:t>
            </a:r>
            <a:r>
              <a:rPr lang="en-US" dirty="0">
                <a:ea typeface="Calibri"/>
                <a:cs typeface="Calibri"/>
              </a:rPr>
              <a:t>- mutual respect and trust </a:t>
            </a:r>
            <a:r>
              <a:rPr lang="en-US" dirty="0" err="1">
                <a:ea typeface="Calibri"/>
                <a:cs typeface="Calibri"/>
              </a:rPr>
              <a:t>amoung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eachother</a:t>
            </a:r>
            <a:r>
              <a:rPr lang="en-US" dirty="0">
                <a:ea typeface="Calibri"/>
                <a:cs typeface="Calibri"/>
              </a:rPr>
              <a:t> 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28E4B-9426-472B-A20F-2ABCBCF15294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296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Commination – can obstruct team effectiveness , difficulty </a:t>
            </a:r>
            <a:r>
              <a:rPr lang="en-US" dirty="0" err="1">
                <a:ea typeface="Calibri"/>
                <a:cs typeface="Calibri"/>
              </a:rPr>
              <a:t>commicating</a:t>
            </a:r>
            <a:r>
              <a:rPr lang="en-US" dirty="0">
                <a:ea typeface="Calibri"/>
                <a:cs typeface="Calibri"/>
              </a:rPr>
              <a:t> between other </a:t>
            </a:r>
            <a:r>
              <a:rPr lang="en-US" dirty="0" err="1">
                <a:ea typeface="Calibri"/>
                <a:cs typeface="Calibri"/>
              </a:rPr>
              <a:t>collegues</a:t>
            </a:r>
            <a:r>
              <a:rPr lang="en-US" dirty="0">
                <a:ea typeface="Calibri"/>
                <a:cs typeface="Calibri"/>
              </a:rPr>
              <a:t>, </a:t>
            </a:r>
            <a:r>
              <a:rPr lang="en-US" dirty="0" err="1">
                <a:ea typeface="Calibri"/>
                <a:cs typeface="Calibri"/>
              </a:rPr>
              <a:t>missunderstanding</a:t>
            </a:r>
            <a:r>
              <a:rPr lang="en-US" dirty="0">
                <a:ea typeface="Calibri"/>
                <a:cs typeface="Calibri"/>
              </a:rPr>
              <a:t> due to unclear </a:t>
            </a:r>
            <a:r>
              <a:rPr lang="en-US" dirty="0" err="1">
                <a:ea typeface="Calibri"/>
                <a:cs typeface="Calibri"/>
              </a:rPr>
              <a:t>instrutions</a:t>
            </a:r>
            <a:r>
              <a:rPr lang="en-US" dirty="0">
                <a:ea typeface="Calibri"/>
                <a:cs typeface="Calibri"/>
              </a:rPr>
              <a:t> and objectives </a:t>
            </a:r>
          </a:p>
          <a:p>
            <a:r>
              <a:rPr lang="en-US" dirty="0">
                <a:ea typeface="Calibri"/>
                <a:cs typeface="Calibri"/>
              </a:rPr>
              <a:t>Trust- lack of trust and confidence can effect effective teamwork and create an impact, conflict  </a:t>
            </a:r>
            <a:r>
              <a:rPr lang="en-US" err="1">
                <a:ea typeface="Calibri"/>
                <a:cs typeface="Calibri"/>
              </a:rPr>
              <a:t>perosnal</a:t>
            </a:r>
            <a:r>
              <a:rPr lang="en-US" dirty="0">
                <a:ea typeface="Calibri"/>
                <a:cs typeface="Calibri"/>
              </a:rPr>
              <a:t> or </a:t>
            </a:r>
            <a:r>
              <a:rPr lang="en-US" err="1">
                <a:ea typeface="Calibri"/>
                <a:cs typeface="Calibri"/>
              </a:rPr>
              <a:t>professinal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disgarements</a:t>
            </a:r>
            <a:r>
              <a:rPr lang="en-US" dirty="0">
                <a:ea typeface="Calibri"/>
                <a:cs typeface="Calibri"/>
              </a:rPr>
              <a:t> can effect group </a:t>
            </a:r>
            <a:r>
              <a:rPr lang="en-US" err="1">
                <a:ea typeface="Calibri"/>
                <a:cs typeface="Calibri"/>
              </a:rPr>
              <a:t>dynmaics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dirty="0">
                <a:ea typeface="Calibri"/>
                <a:cs typeface="Calibri"/>
              </a:rPr>
              <a:t>Fixed mindsets-</a:t>
            </a:r>
            <a:r>
              <a:rPr lang="en-US" dirty="0" err="1">
                <a:ea typeface="Calibri"/>
                <a:cs typeface="Calibri"/>
              </a:rPr>
              <a:t>reffusing</a:t>
            </a:r>
            <a:r>
              <a:rPr lang="en-US" dirty="0">
                <a:ea typeface="Calibri"/>
                <a:cs typeface="Calibri"/>
              </a:rPr>
              <a:t> to change and </a:t>
            </a:r>
            <a:r>
              <a:rPr lang="en-US" dirty="0" err="1">
                <a:ea typeface="Calibri"/>
                <a:cs typeface="Calibri"/>
              </a:rPr>
              <a:t>adapat</a:t>
            </a:r>
            <a:r>
              <a:rPr lang="en-US" dirty="0">
                <a:ea typeface="Calibri"/>
                <a:cs typeface="Calibri"/>
              </a:rPr>
              <a:t>  to benefit </a:t>
            </a:r>
            <a:r>
              <a:rPr lang="en-US" dirty="0" err="1">
                <a:ea typeface="Calibri"/>
                <a:cs typeface="Calibri"/>
              </a:rPr>
              <a:t>themsleves</a:t>
            </a:r>
            <a:r>
              <a:rPr lang="en-US" dirty="0">
                <a:ea typeface="Calibri"/>
                <a:cs typeface="Calibri"/>
              </a:rPr>
              <a:t> and the team </a:t>
            </a:r>
          </a:p>
          <a:p>
            <a:r>
              <a:rPr lang="en-US" dirty="0">
                <a:ea typeface="Calibri"/>
                <a:cs typeface="Calibri"/>
              </a:rPr>
              <a:t>Training-lack of importance on team building and </a:t>
            </a:r>
            <a:r>
              <a:rPr lang="en-US" dirty="0" err="1">
                <a:ea typeface="Calibri"/>
                <a:cs typeface="Calibri"/>
              </a:rPr>
              <a:t>collabaration</a:t>
            </a:r>
            <a:r>
              <a:rPr lang="en-US" dirty="0">
                <a:ea typeface="Calibri"/>
                <a:cs typeface="Calibri"/>
              </a:rPr>
              <a:t> skills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28E4B-9426-472B-A20F-2ABCBCF15294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33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ea typeface="Calibri"/>
                <a:cs typeface="Calibri"/>
              </a:rPr>
              <a:t>Commiuinity</a:t>
            </a:r>
            <a:r>
              <a:rPr lang="en-US" dirty="0">
                <a:ea typeface="Calibri"/>
                <a:cs typeface="Calibri"/>
              </a:rPr>
              <a:t> engagement, information sharing, shared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28E4B-9426-472B-A20F-2ABCBCF15294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1171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Definition- A partnership between police forces, other </a:t>
            </a:r>
            <a:r>
              <a:rPr lang="en-US" dirty="0" err="1"/>
              <a:t>agancies</a:t>
            </a:r>
            <a:r>
              <a:rPr lang="en-US" dirty="0"/>
              <a:t> and </a:t>
            </a:r>
            <a:r>
              <a:rPr lang="en-US" dirty="0" err="1"/>
              <a:t>commiunity</a:t>
            </a:r>
            <a:r>
              <a:rPr lang="en-US" dirty="0"/>
              <a:t> to </a:t>
            </a:r>
            <a:r>
              <a:rPr lang="en-US" dirty="0" err="1"/>
              <a:t>achive</a:t>
            </a:r>
            <a:r>
              <a:rPr lang="en-US" dirty="0"/>
              <a:t> goals and outcomes of </a:t>
            </a:r>
            <a:r>
              <a:rPr lang="en-US" dirty="0" err="1"/>
              <a:t>recducing</a:t>
            </a:r>
            <a:r>
              <a:rPr lang="en-US" dirty="0"/>
              <a:t> the rates of crime, increasing public </a:t>
            </a:r>
            <a:r>
              <a:rPr lang="en-US" dirty="0" err="1"/>
              <a:t>saftey</a:t>
            </a:r>
            <a:r>
              <a:rPr lang="en-US" dirty="0"/>
              <a:t> and </a:t>
            </a:r>
            <a:r>
              <a:rPr lang="en-US" dirty="0" err="1"/>
              <a:t>adressing</a:t>
            </a:r>
            <a:r>
              <a:rPr lang="en-US" dirty="0"/>
              <a:t> </a:t>
            </a:r>
            <a:r>
              <a:rPr lang="en-US" dirty="0" err="1"/>
              <a:t>cirtical</a:t>
            </a:r>
            <a:r>
              <a:rPr lang="en-US" dirty="0"/>
              <a:t> </a:t>
            </a:r>
            <a:r>
              <a:rPr lang="en-US" dirty="0" err="1"/>
              <a:t>infortmation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28E4B-9426-472B-A20F-2ABCBCF15294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786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drugs/crime/domestic violence/anti-social behavior </a:t>
            </a:r>
          </a:p>
          <a:p>
            <a:r>
              <a:rPr lang="en-US" dirty="0"/>
              <a:t>Health/education/services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28E4B-9426-472B-A20F-2ABCBCF15294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941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gdpr</a:t>
            </a:r>
            <a:r>
              <a:rPr lang="en-US" dirty="0"/>
              <a:t>/cyber security/</a:t>
            </a:r>
          </a:p>
          <a:p>
            <a:r>
              <a:rPr lang="en-US"/>
              <a:t>-navigating law and policies, accountability following policies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728E4B-9426-472B-A20F-2ABCBCF15294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746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D200B3F0-A9BC-48CE-8EB6-ECE965069900}" type="datetimeFigureOut">
              <a:rPr lang="en-US" dirty="0"/>
              <a:pPr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342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712A-F861-4AB0-A754-4F5A2033CD4B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938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507B7-F2DC-4B2C-B14D-58A9766807A2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004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A483D-5CB4-4842-8F2F-05D5276ACF63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847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CE32E-9DC0-47C8-A657-48F5C3E4A10B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600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F5C0D-8C3A-4771-A43D-83937FC700D4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081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3D2D6-FCC2-425A-A4A7-8058E8C01CB1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055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F2683-E6E7-4CC3-9EEE-7854DD4F3545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095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20F81-B39D-4CBB-8BF3-5D6E395D0F72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476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9FFFF-3106-4DDB-AA62-0C80862170D6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696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8B7-AE95-4DC8-9A51-7A71F545B098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662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1EC2B-8188-4AC2-9F0D-8D09C51D505A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6486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2B75E-944F-430B-BE5F-C69FA8823C04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5996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E0DC7-7F53-471C-A711-B3DA6F2535F3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8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F4C9D-4618-451D-80C1-6A376BB42AB4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4062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D2318-CE40-42F6-962A-4C6D6CF697DB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86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6AC1-EB7F-4BEF-90D9-5764B50DAF8A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904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64B320A-89BA-47B2-A525-92E8D10B06E4}" type="datetimeFigureOut">
              <a:rPr lang="en-US" dirty="0"/>
              <a:t>12/9/2024</a:t>
            </a:fld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690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ro.ecu.edu.au/cgi/viewcontent.cgi?article=5007&amp;context=ecuwork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Collaboration in action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critical role of teamwork in </a:t>
            </a:r>
            <a:r>
              <a:rPr lang="en-US" dirty="0" err="1"/>
              <a:t>achiVING</a:t>
            </a:r>
            <a:r>
              <a:rPr lang="en-US" dirty="0"/>
              <a:t>   success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9D2B4-0605-9ECA-B49A-A4CE3ED5C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of presentation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76E4440-D0A7-AE51-7DA3-38337260E3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787611"/>
              </p:ext>
            </p:extLst>
          </p:nvPr>
        </p:nvGraphicFramePr>
        <p:xfrm>
          <a:off x="1155700" y="2582623"/>
          <a:ext cx="87614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4226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A91F2-AFD6-7C91-7505-4F84766B2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teamwork within policing?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2BC6C-43E5-7173-D32D-4CB39A645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48596"/>
            <a:ext cx="8761413" cy="37712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"A team has a common goal or purpose where team members can develop effective, mutual relationships to achieve team </a:t>
            </a:r>
            <a:r>
              <a:rPr lang="en-US" dirty="0" err="1">
                <a:ea typeface="+mn-lt"/>
                <a:cs typeface="+mn-lt"/>
              </a:rPr>
              <a:t>goals."</a:t>
            </a:r>
            <a:r>
              <a:rPr lang="en-US" dirty="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Tarricone</a:t>
            </a:r>
            <a:r>
              <a:rPr lang="en-US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P. and Luca, J., 2002</a:t>
            </a:r>
            <a:endParaRPr lang="en-US" dirty="0"/>
          </a:p>
          <a:p>
            <a:r>
              <a:rPr lang="en-US" dirty="0"/>
              <a:t>Collaboration-officers coming together to ensure safety and sustain the law.</a:t>
            </a:r>
          </a:p>
          <a:p>
            <a:r>
              <a:rPr lang="en-US" dirty="0"/>
              <a:t>Shared goals- Achieving  a reduction in crime, public safety  and creating community trust.</a:t>
            </a:r>
          </a:p>
          <a:p>
            <a:r>
              <a:rPr lang="en-US" dirty="0"/>
              <a:t>Collaborative coordination- Coming together with other  emergency  workers, local councils within the area and organizers of the  community</a:t>
            </a:r>
          </a:p>
        </p:txBody>
      </p:sp>
    </p:spTree>
    <p:extLst>
      <p:ext uri="{BB962C8B-B14F-4D97-AF65-F5344CB8AC3E}">
        <p14:creationId xmlns:p14="http://schemas.microsoft.com/office/powerpoint/2010/main" val="613204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8C024-0E2E-4789-80CC-50F2D3E4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Effective Teamwork?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4C567-35EE-574C-DE78-889767347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"The need for effective communication and articulation of decisions by officers is perhaps most crucial during major </a:t>
            </a:r>
            <a:r>
              <a:rPr lang="en-US" dirty="0" err="1">
                <a:ea typeface="+mn-lt"/>
                <a:cs typeface="+mn-lt"/>
              </a:rPr>
              <a:t>crises"</a:t>
            </a:r>
            <a:r>
              <a:rPr lang="en-US" dirty="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Hine</a:t>
            </a:r>
            <a:r>
              <a:rPr lang="en-US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K.A. and </a:t>
            </a:r>
            <a:r>
              <a:rPr lang="en-US" dirty="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Bragias</a:t>
            </a:r>
            <a:r>
              <a:rPr lang="en-US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A., 2021.</a:t>
            </a:r>
            <a:endParaRPr lang="en-US" dirty="0"/>
          </a:p>
          <a:p>
            <a:r>
              <a:rPr lang="en-US" dirty="0"/>
              <a:t>Communication- clear, timely and effective communication between officers and the essential  people </a:t>
            </a:r>
          </a:p>
          <a:p>
            <a:r>
              <a:rPr lang="en-US" dirty="0"/>
              <a:t>Trust and support- Building trust in collogues to create effective policing</a:t>
            </a:r>
          </a:p>
          <a:p>
            <a:r>
              <a:rPr lang="en-US" dirty="0"/>
              <a:t>Diversity   and inclusion- Imposing a wide range of skills, perspectives  and cultural l awareness </a:t>
            </a:r>
          </a:p>
          <a:p>
            <a:r>
              <a:rPr lang="en-US" dirty="0"/>
              <a:t>Accountability- Each individual officer taking responsibility in their role and decision making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014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80919-AD36-69B4-32DE-9E5DCD6F2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Benefits of </a:t>
            </a:r>
            <a:r>
              <a:rPr lang="en-US"/>
              <a:t>teamwork?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86CDB-CBC0-1A0B-77C7-A7EDD5D6D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Improved organization- tasks are divided according to skills and strengths, collaborative ideas and effort to create effective solutions </a:t>
            </a:r>
          </a:p>
          <a:p>
            <a:r>
              <a:rPr lang="en-US" dirty="0"/>
              <a:t>Stronger commination –information sharing ensuring critical information is on is shared.</a:t>
            </a:r>
          </a:p>
          <a:p>
            <a:r>
              <a:rPr lang="en-US" dirty="0"/>
              <a:t>Stronger relationships and trust- building bonds and develop skills to manage and resolve conflicts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138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6C276-88AA-127D-8E8D-03B7346E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Challenges of team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8DA24-99E8-1435-0744-45AF1F3AAA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Communication breakdowns- delayed or incomplete information, Difficulty  communicating and misunderstanding </a:t>
            </a:r>
          </a:p>
          <a:p>
            <a:r>
              <a:rPr lang="en-US" dirty="0"/>
              <a:t>Trust and relationship- lack of trust, lack of confidence, conflict between colleges </a:t>
            </a:r>
          </a:p>
          <a:p>
            <a:r>
              <a:rPr lang="en-US" dirty="0"/>
              <a:t>Refusal to change- fixed mindsets</a:t>
            </a:r>
          </a:p>
          <a:p>
            <a:r>
              <a:rPr lang="en-US" dirty="0"/>
              <a:t>Training and skills –too little teamwork training</a:t>
            </a:r>
          </a:p>
        </p:txBody>
      </p:sp>
    </p:spTree>
    <p:extLst>
      <p:ext uri="{BB962C8B-B14F-4D97-AF65-F5344CB8AC3E}">
        <p14:creationId xmlns:p14="http://schemas.microsoft.com/office/powerpoint/2010/main" val="2929202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FAB2D-FF51-01EF-1D0E-E959F31DE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Collaboration in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2AA13-7589-C50C-0465-DB7F078C8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"A key element in these collaborations is the development of ‘collaborative information infrastructures’ which can have a significant impact on emergency response and service delivery to the </a:t>
            </a:r>
            <a:r>
              <a:rPr lang="en-US" dirty="0" err="1">
                <a:ea typeface="+mn-lt"/>
                <a:cs typeface="+mn-lt"/>
              </a:rPr>
              <a:t>public"</a:t>
            </a:r>
            <a:r>
              <a:rPr lang="en-US" dirty="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Zaghloul</a:t>
            </a:r>
            <a:r>
              <a:rPr lang="en-US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F. and Partridge, J., 2022. </a:t>
            </a:r>
            <a:endParaRPr lang="en-US" dirty="0"/>
          </a:p>
          <a:p>
            <a:r>
              <a:rPr lang="en-US" dirty="0"/>
              <a:t>Definition- Working together across teams, organizations and communities to tackle complicated challenges and ensure public safety.</a:t>
            </a:r>
          </a:p>
          <a:p>
            <a:r>
              <a:rPr lang="en-US" dirty="0"/>
              <a:t>Purpose of collaboration- To strengthen effectiveness, share resources and build on making stronger, safer communities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290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27C5-9907-18AD-A60F-1229B05B1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Effective collaboration?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74217-AA49-E3B8-3993-F5BA770C5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Clear communication- clear exchange of information and intelligence  . </a:t>
            </a:r>
          </a:p>
          <a:p>
            <a:r>
              <a:rPr lang="en-US" dirty="0"/>
              <a:t>Defined roles and responsibilities- clear understanding of contributions </a:t>
            </a:r>
          </a:p>
          <a:p>
            <a:r>
              <a:rPr lang="en-US" dirty="0"/>
              <a:t>Mutual discussions- building confidence with partners through transparency and consistency</a:t>
            </a:r>
          </a:p>
          <a:p>
            <a:r>
              <a:rPr lang="en-US" dirty="0"/>
              <a:t>Shared objectives- Having common goals and measurable outcomes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75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3A78-7F90-408E-E87F-95EABE269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Benefits of collaboration?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14DA9-AEF8-A6D6-591F-91AB8F421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 dirty="0"/>
              <a:t>Increased problem solving-tackling issues within the  community  </a:t>
            </a:r>
          </a:p>
          <a:p>
            <a:r>
              <a:rPr lang="en-US" dirty="0"/>
              <a:t>Powerful trust- Building confidence and trust in the neighborhood through capability policing </a:t>
            </a:r>
          </a:p>
          <a:p>
            <a:r>
              <a:rPr lang="en-US" dirty="0"/>
              <a:t>Hostile approach- discuss root causes of crime and involve necessary people. </a:t>
            </a:r>
          </a:p>
        </p:txBody>
      </p:sp>
    </p:spTree>
    <p:extLst>
      <p:ext uri="{BB962C8B-B14F-4D97-AF65-F5344CB8AC3E}">
        <p14:creationId xmlns:p14="http://schemas.microsoft.com/office/powerpoint/2010/main" val="1370749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F9FDE-7B17-54BD-D9DD-18C0F77F1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Challenges of collaboration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30508-EBA1-2C41-A81D-A862B3952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Communication barriers-Difficulty in communication and processing  with necessary  collaboration  diff priorities/technical issues</a:t>
            </a:r>
          </a:p>
          <a:p>
            <a:r>
              <a:rPr lang="en-US" dirty="0"/>
              <a:t>Data privacy-ensuring secure and lawful information sharing  </a:t>
            </a:r>
          </a:p>
          <a:p>
            <a:r>
              <a:rPr lang="en-US" dirty="0"/>
              <a:t>Legal and policy—complex regulations and liability.</a:t>
            </a:r>
          </a:p>
        </p:txBody>
      </p:sp>
    </p:spTree>
    <p:extLst>
      <p:ext uri="{BB962C8B-B14F-4D97-AF65-F5344CB8AC3E}">
        <p14:creationId xmlns:p14="http://schemas.microsoft.com/office/powerpoint/2010/main" val="2028083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FCED4-2C50-5C43-2311-F17CE50FD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AACE-EAB4-9DB1-141A-3C242F63B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Tarricone, P. and Luca, J. (2002). </a:t>
            </a:r>
            <a:r>
              <a:rPr lang="en-US" i="1" dirty="0">
                <a:latin typeface="Times New Roman"/>
                <a:cs typeface="Times New Roman"/>
              </a:rPr>
              <a:t>Successful teamwork: A case study</a:t>
            </a:r>
            <a:r>
              <a:rPr lang="en-US" dirty="0">
                <a:latin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https://ro.ecu.edu.au/cgi/viewcontent.cgi?article=5007&amp;context=ecuworks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Hine, K.A. and </a:t>
            </a:r>
            <a:r>
              <a:rPr lang="en-US" err="1">
                <a:solidFill>
                  <a:srgbClr val="222222"/>
                </a:solidFill>
                <a:latin typeface="Arial"/>
                <a:cs typeface="Arial"/>
              </a:rPr>
              <a:t>Bragias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, A., 2021. Effective communication during major crises: a systematic literature review to identify best practices for police.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Police practice and research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22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(5), pp.1492-1507.</a:t>
            </a:r>
          </a:p>
          <a:p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Zaghloul, F. and Partridge, J., 2022. Enabling policing to be better: lessons from two case studies in police collaboration.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Policing: A Journal of Policy and Practice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16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(4), pp.777-793</a:t>
            </a:r>
          </a:p>
        </p:txBody>
      </p:sp>
    </p:spTree>
    <p:extLst>
      <p:ext uri="{BB962C8B-B14F-4D97-AF65-F5344CB8AC3E}">
        <p14:creationId xmlns:p14="http://schemas.microsoft.com/office/powerpoint/2010/main" val="2313996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Collaboration in action</vt:lpstr>
      <vt:lpstr>Aims of presentation </vt:lpstr>
      <vt:lpstr>What is teamwork within policing? </vt:lpstr>
      <vt:lpstr>What is Effective Teamwork?</vt:lpstr>
      <vt:lpstr>What are Benefits of teamwork?</vt:lpstr>
      <vt:lpstr>What are the Challenges of team work?</vt:lpstr>
      <vt:lpstr>What is Collaboration in policing?</vt:lpstr>
      <vt:lpstr>What is Effective collaboration? </vt:lpstr>
      <vt:lpstr>What are the Benefits of collaboration? </vt:lpstr>
      <vt:lpstr>What are the Challenges of collaboration ?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712</cp:revision>
  <dcterms:created xsi:type="dcterms:W3CDTF">2024-11-11T14:59:07Z</dcterms:created>
  <dcterms:modified xsi:type="dcterms:W3CDTF">2024-12-09T09:22:13Z</dcterms:modified>
</cp:coreProperties>
</file>