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8"/>
  </p:notesMasterIdLst>
  <p:sldIdLst>
    <p:sldId id="256" r:id="rId2"/>
    <p:sldId id="257" r:id="rId3"/>
    <p:sldId id="260" r:id="rId4"/>
    <p:sldId id="263" r:id="rId5"/>
    <p:sldId id="266" r:id="rId6"/>
    <p:sldId id="267" r:id="rId7"/>
  </p:sldIdLst>
  <p:sldSz cx="9144000" cy="5143500" type="screen16x9"/>
  <p:notesSz cx="6858000" cy="9144000"/>
  <p:embeddedFontLst>
    <p:embeddedFont>
      <p:font typeface="Comfortaa" charset="0"/>
      <p:regular r:id="rId9"/>
      <p:bold r:id="rId10"/>
    </p:embeddedFont>
    <p:embeddedFont>
      <p:font typeface="Comfortaa SemiBold" charset="0"/>
      <p:regular r:id="rId11"/>
      <p:bold r:id="rId1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-756" y="-9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3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font" Target="fonts/font1.fntdata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19694277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g2e02f102b50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" name="Google Shape;62;g2e02f102b50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2e0f20d582f_0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g2e0f20d582f_0_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2e0f20d582f_0_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" name="Google Shape;127;g2e0f20d582f_0_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2e0f20d582f_0_1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2e0f20d582f_0_1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2e0f20d582f_0_1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Google Shape;168;g2e0f20d582f_0_1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/>
          <p:nvPr/>
        </p:nvSpPr>
        <p:spPr>
          <a:xfrm rot="10800000" flipH="1">
            <a:off x="0" y="0"/>
            <a:ext cx="7983020" cy="4438436"/>
          </a:xfrm>
          <a:prstGeom prst="rtTriangle">
            <a:avLst/>
          </a:prstGeom>
          <a:solidFill>
            <a:srgbClr val="D9D9D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dirty="0">
              <a:solidFill>
                <a:srgbClr val="D9D2E9"/>
              </a:solidFill>
            </a:endParaRPr>
          </a:p>
        </p:txBody>
      </p:sp>
      <p:sp>
        <p:nvSpPr>
          <p:cNvPr id="58" name="Google Shape;58;p13"/>
          <p:cNvSpPr/>
          <p:nvPr/>
        </p:nvSpPr>
        <p:spPr>
          <a:xfrm>
            <a:off x="-125" y="4688100"/>
            <a:ext cx="9144000" cy="455400"/>
          </a:xfrm>
          <a:prstGeom prst="rect">
            <a:avLst/>
          </a:prstGeom>
          <a:solidFill>
            <a:srgbClr val="20124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13"/>
          <p:cNvSpPr/>
          <p:nvPr/>
        </p:nvSpPr>
        <p:spPr>
          <a:xfrm flipH="1">
            <a:off x="6340200" y="2934600"/>
            <a:ext cx="2803800" cy="1753500"/>
          </a:xfrm>
          <a:prstGeom prst="rtTriangle">
            <a:avLst/>
          </a:prstGeom>
          <a:solidFill>
            <a:srgbClr val="D9D9D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" name="Title 5"/>
          <p:cNvSpPr>
            <a:spLocks noGrp="1"/>
          </p:cNvSpPr>
          <p:nvPr>
            <p:ph type="title" idx="4294967295"/>
          </p:nvPr>
        </p:nvSpPr>
        <p:spPr>
          <a:xfrm>
            <a:off x="0" y="779463"/>
            <a:ext cx="8521700" cy="84137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Title:</a:t>
            </a:r>
            <a:r>
              <a:rPr lang="en-GB" dirty="0"/>
              <a:t> R Programming: Function Design and </a:t>
            </a:r>
            <a:r>
              <a:rPr lang="en-GB" dirty="0" err="1" smtClean="0"/>
              <a:t>Vectorization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006600" y="4438437"/>
            <a:ext cx="18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228600" y="2431473"/>
            <a:ext cx="459278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/>
              <a:t>Sub: </a:t>
            </a:r>
            <a:r>
              <a:rPr lang="en-GB" sz="1600" dirty="0" err="1" smtClean="0"/>
              <a:t>Advanse</a:t>
            </a:r>
            <a:r>
              <a:rPr lang="en-GB" sz="1600" dirty="0" smtClean="0"/>
              <a:t> statistical programming</a:t>
            </a:r>
            <a:endParaRPr lang="en-GB" sz="16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311727" y="1641764"/>
            <a:ext cx="399010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/>
              <a:t>Presented by : </a:t>
            </a:r>
            <a:r>
              <a:rPr lang="en-GB" sz="1600" dirty="0" err="1" smtClean="0"/>
              <a:t>Shaidhul</a:t>
            </a:r>
            <a:r>
              <a:rPr lang="en-GB" sz="1600" dirty="0" smtClean="0"/>
              <a:t> </a:t>
            </a:r>
            <a:r>
              <a:rPr lang="en-GB" sz="1600" dirty="0" err="1" smtClean="0"/>
              <a:t>Hasan</a:t>
            </a:r>
            <a:endParaRPr lang="en-GB" sz="1600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4"/>
          <p:cNvSpPr txBox="1"/>
          <p:nvPr/>
        </p:nvSpPr>
        <p:spPr>
          <a:xfrm>
            <a:off x="1136200" y="100883"/>
            <a:ext cx="6711900" cy="7386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lvl="0" algn="ctr"/>
            <a:r>
              <a:rPr lang="en" sz="3600" b="1" dirty="0" smtClean="0">
                <a:solidFill>
                  <a:srgbClr val="20124D"/>
                </a:solidFill>
                <a:latin typeface="Comfortaa"/>
                <a:sym typeface="Comfortaa"/>
              </a:rPr>
              <a:t> </a:t>
            </a:r>
            <a:r>
              <a:rPr lang="en-GB" sz="2500" dirty="0"/>
              <a:t>Foundation of Functions</a:t>
            </a:r>
            <a:endParaRPr sz="2500" b="1" dirty="0">
              <a:solidFill>
                <a:srgbClr val="20124D"/>
              </a:solidFill>
            </a:endParaRPr>
          </a:p>
        </p:txBody>
      </p:sp>
      <p:sp>
        <p:nvSpPr>
          <p:cNvPr id="66" name="Google Shape;66;p14"/>
          <p:cNvSpPr/>
          <p:nvPr/>
        </p:nvSpPr>
        <p:spPr>
          <a:xfrm flipH="1">
            <a:off x="5882400" y="2934625"/>
            <a:ext cx="3261600" cy="2220300"/>
          </a:xfrm>
          <a:prstGeom prst="rtTriangle">
            <a:avLst/>
          </a:prstGeom>
          <a:solidFill>
            <a:srgbClr val="D9D9D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14"/>
          <p:cNvSpPr txBox="1"/>
          <p:nvPr/>
        </p:nvSpPr>
        <p:spPr>
          <a:xfrm>
            <a:off x="4855525" y="826816"/>
            <a:ext cx="3760200" cy="40054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endParaRPr lang="en-GB" sz="1600" dirty="0"/>
          </a:p>
          <a:p>
            <a:pPr marL="285750" lvl="1" indent="-285750">
              <a:buFont typeface="Wingdings" pitchFamily="2" charset="2"/>
              <a:buChar char="§"/>
            </a:pPr>
            <a:r>
              <a:rPr lang="en-GB" sz="1600" b="1" dirty="0"/>
              <a:t>The triple(x) Function:</a:t>
            </a:r>
            <a:r>
              <a:rPr lang="en-GB" sz="1600" dirty="0"/>
              <a:t> A basic demonstration of multiplying inputs</a:t>
            </a:r>
            <a:r>
              <a:rPr lang="en-GB" sz="1600" dirty="0" smtClean="0"/>
              <a:t>.</a:t>
            </a:r>
          </a:p>
          <a:p>
            <a:pPr lvl="1"/>
            <a:endParaRPr lang="en-GB" sz="1600" dirty="0"/>
          </a:p>
          <a:p>
            <a:pPr marL="285750" lvl="1" indent="-285750">
              <a:buFont typeface="Wingdings" pitchFamily="2" charset="2"/>
              <a:buChar char="§"/>
            </a:pPr>
            <a:r>
              <a:rPr lang="en-GB" sz="1600" b="1" dirty="0" err="1"/>
              <a:t>Vectorized</a:t>
            </a:r>
            <a:r>
              <a:rPr lang="en-GB" sz="1600" b="1" dirty="0"/>
              <a:t> Logic:</a:t>
            </a:r>
            <a:r>
              <a:rPr lang="en-GB" sz="1600" dirty="0"/>
              <a:t> Showing how R applies a single function to an entire vector b &lt;- c(2.1, 5.3, 7.9) simultaneously</a:t>
            </a:r>
            <a:r>
              <a:rPr lang="en-GB" sz="1600" dirty="0" smtClean="0"/>
              <a:t>.</a:t>
            </a:r>
          </a:p>
          <a:p>
            <a:pPr lvl="1"/>
            <a:endParaRPr lang="en-GB" sz="1600" dirty="0"/>
          </a:p>
          <a:p>
            <a:pPr marL="285750" lvl="1" indent="-285750">
              <a:buFont typeface="Wingdings" pitchFamily="2" charset="2"/>
              <a:buChar char="§"/>
            </a:pPr>
            <a:r>
              <a:rPr lang="en-GB" sz="1600" b="1" dirty="0"/>
              <a:t>Type Constraints:</a:t>
            </a:r>
            <a:r>
              <a:rPr lang="en-GB" sz="1600" dirty="0"/>
              <a:t> Highlights the error generated when passing a "String" to a math operator, emphasizing R's requirement for numeric inputs in arithmetic.</a:t>
            </a:r>
          </a:p>
          <a:p>
            <a:pPr marL="127000" lvl="0" algn="l" rtl="0">
              <a:lnSpc>
                <a:spcPct val="115000"/>
              </a:lnSpc>
              <a:spcBef>
                <a:spcPts val="1500"/>
              </a:spcBef>
              <a:spcAft>
                <a:spcPts val="0"/>
              </a:spcAft>
              <a:buClr>
                <a:srgbClr val="0D0D0D"/>
              </a:buClr>
              <a:buSzPts val="1600"/>
            </a:pPr>
            <a:endParaRPr sz="1600" dirty="0">
              <a:solidFill>
                <a:srgbClr val="0D0D0D"/>
              </a:solidFill>
              <a:highlight>
                <a:srgbClr val="FFFFFF"/>
              </a:highlight>
              <a:latin typeface="Comfortaa SemiBold"/>
              <a:ea typeface="Comfortaa SemiBold"/>
              <a:cs typeface="Comfortaa SemiBold"/>
              <a:sym typeface="Comfortaa SemiBold"/>
            </a:endParaRPr>
          </a:p>
          <a:p>
            <a:pPr marL="0" lvl="0" indent="0" algn="l" rtl="0">
              <a:spcBef>
                <a:spcPts val="1500"/>
              </a:spcBef>
              <a:spcAft>
                <a:spcPts val="0"/>
              </a:spcAft>
              <a:buNone/>
            </a:pPr>
            <a:endParaRPr sz="1800" dirty="0">
              <a:solidFill>
                <a:schemeClr val="dk2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39516"/>
            <a:ext cx="3962400" cy="344038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7"/>
          <p:cNvSpPr txBox="1"/>
          <p:nvPr/>
        </p:nvSpPr>
        <p:spPr>
          <a:xfrm>
            <a:off x="1150725" y="411100"/>
            <a:ext cx="6711900" cy="5693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lvl="0" algn="ctr"/>
            <a:r>
              <a:rPr lang="en-GB" sz="2500" dirty="0"/>
              <a:t>Comparing Algorithmic Approaches</a:t>
            </a:r>
            <a:endParaRPr sz="2500" dirty="0">
              <a:solidFill>
                <a:srgbClr val="20124D"/>
              </a:solidFill>
            </a:endParaRPr>
          </a:p>
        </p:txBody>
      </p:sp>
      <p:sp>
        <p:nvSpPr>
          <p:cNvPr id="98" name="Google Shape;98;p17"/>
          <p:cNvSpPr/>
          <p:nvPr/>
        </p:nvSpPr>
        <p:spPr>
          <a:xfrm>
            <a:off x="0" y="2934600"/>
            <a:ext cx="3261600" cy="2208900"/>
          </a:xfrm>
          <a:prstGeom prst="rtTriangle">
            <a:avLst/>
          </a:prstGeom>
          <a:solidFill>
            <a:srgbClr val="D9D9D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17"/>
          <p:cNvSpPr txBox="1"/>
          <p:nvPr/>
        </p:nvSpPr>
        <p:spPr>
          <a:xfrm>
            <a:off x="4772500" y="1094756"/>
            <a:ext cx="3760200" cy="3197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GB" sz="1600" b="1" dirty="0"/>
              <a:t>Consistency:</a:t>
            </a:r>
            <a:r>
              <a:rPr lang="en-GB" sz="1600" dirty="0"/>
              <a:t> Comparing three methods to find the mean: </a:t>
            </a:r>
            <a:r>
              <a:rPr lang="en-GB" sz="1600" dirty="0" err="1"/>
              <a:t>mean_mean</a:t>
            </a:r>
            <a:r>
              <a:rPr lang="en-GB" sz="1600" dirty="0"/>
              <a:t> (built-in), </a:t>
            </a:r>
            <a:r>
              <a:rPr lang="en-GB" sz="1600" dirty="0" err="1"/>
              <a:t>mean_loop</a:t>
            </a:r>
            <a:r>
              <a:rPr lang="en-GB" sz="1600" dirty="0"/>
              <a:t> (iterative), and </a:t>
            </a:r>
            <a:r>
              <a:rPr lang="en-GB" sz="1600" dirty="0" err="1"/>
              <a:t>mean_function</a:t>
            </a:r>
            <a:r>
              <a:rPr lang="en-GB" sz="1600" dirty="0"/>
              <a:t> (manual formula).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GB" sz="1600" b="1" dirty="0"/>
              <a:t>Accuracy:</a:t>
            </a:r>
            <a:r>
              <a:rPr lang="en-GB" sz="1600" dirty="0"/>
              <a:t> Demonstrating that custom functions produce identical results to R’s native tools for both integers and floats.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GB" sz="1600" b="1" dirty="0"/>
              <a:t>Looping in R:</a:t>
            </a:r>
            <a:r>
              <a:rPr lang="en-GB" sz="1600" dirty="0"/>
              <a:t> Introduction to manual iteration over data structures.</a:t>
            </a:r>
          </a:p>
          <a:p>
            <a:pPr marL="412750" lvl="0" indent="-285750" algn="l" rtl="0">
              <a:lnSpc>
                <a:spcPct val="115000"/>
              </a:lnSpc>
              <a:spcBef>
                <a:spcPts val="1500"/>
              </a:spcBef>
              <a:spcAft>
                <a:spcPts val="0"/>
              </a:spcAft>
              <a:buClr>
                <a:srgbClr val="0D0D0D"/>
              </a:buClr>
              <a:buSzPts val="1600"/>
              <a:buFont typeface="Wingdings" pitchFamily="2" charset="2"/>
              <a:buChar char="§"/>
            </a:pPr>
            <a:endParaRPr sz="1600" dirty="0">
              <a:solidFill>
                <a:srgbClr val="0D0D0D"/>
              </a:solidFill>
              <a:highlight>
                <a:srgbClr val="FFFFFF"/>
              </a:highlight>
              <a:latin typeface="Comfortaa SemiBold"/>
              <a:ea typeface="Comfortaa SemiBold"/>
              <a:cs typeface="Comfortaa SemiBold"/>
              <a:sym typeface="Comfortaa SemiBold"/>
            </a:endParaRPr>
          </a:p>
          <a:p>
            <a:pPr marL="0" lvl="0" indent="0" algn="l" rtl="0">
              <a:lnSpc>
                <a:spcPct val="115000"/>
              </a:lnSpc>
              <a:spcBef>
                <a:spcPts val="1500"/>
              </a:spcBef>
              <a:spcAft>
                <a:spcPts val="0"/>
              </a:spcAft>
              <a:buNone/>
            </a:pPr>
            <a:endParaRPr sz="1600" dirty="0">
              <a:solidFill>
                <a:srgbClr val="0D0D0D"/>
              </a:solidFill>
              <a:highlight>
                <a:srgbClr val="FFFFFF"/>
              </a:highlight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1500"/>
              </a:spcBef>
              <a:spcAft>
                <a:spcPts val="0"/>
              </a:spcAft>
              <a:buNone/>
            </a:pPr>
            <a:endParaRPr sz="1800" dirty="0">
              <a:solidFill>
                <a:schemeClr val="dk2"/>
              </a:solidFill>
            </a:endParaRPr>
          </a:p>
        </p:txBody>
      </p:sp>
      <p:cxnSp>
        <p:nvCxnSpPr>
          <p:cNvPr id="101" name="Google Shape;101;p17"/>
          <p:cNvCxnSpPr/>
          <p:nvPr/>
        </p:nvCxnSpPr>
        <p:spPr>
          <a:xfrm rot="10800000">
            <a:off x="8658250" y="-5675"/>
            <a:ext cx="3900" cy="5160600"/>
          </a:xfrm>
          <a:prstGeom prst="straightConnector1">
            <a:avLst/>
          </a:prstGeom>
          <a:noFill/>
          <a:ln w="38100" cap="flat" cmpd="sng">
            <a:solidFill>
              <a:srgbClr val="8E7CC3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0456"/>
            <a:ext cx="4506675" cy="365504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0"/>
          <p:cNvSpPr txBox="1"/>
          <p:nvPr/>
        </p:nvSpPr>
        <p:spPr>
          <a:xfrm>
            <a:off x="1223461" y="66330"/>
            <a:ext cx="6711900" cy="9540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algn="ctr"/>
            <a:r>
              <a:rPr lang="en-GB" sz="2500" b="1" dirty="0"/>
              <a:t>Multi-Parameter &amp; String Operations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500" dirty="0">
              <a:solidFill>
                <a:srgbClr val="20124D"/>
              </a:solidFill>
            </a:endParaRPr>
          </a:p>
        </p:txBody>
      </p:sp>
      <p:sp>
        <p:nvSpPr>
          <p:cNvPr id="130" name="Google Shape;130;p20"/>
          <p:cNvSpPr/>
          <p:nvPr/>
        </p:nvSpPr>
        <p:spPr>
          <a:xfrm>
            <a:off x="0" y="2934600"/>
            <a:ext cx="3261600" cy="2208900"/>
          </a:xfrm>
          <a:prstGeom prst="rtTriangle">
            <a:avLst/>
          </a:prstGeom>
          <a:solidFill>
            <a:srgbClr val="D9D9D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03300"/>
            <a:ext cx="4775200" cy="3632200"/>
          </a:xfrm>
          <a:prstGeom prst="rect">
            <a:avLst/>
          </a:prstGeom>
        </p:spPr>
      </p:pic>
      <p:sp>
        <p:nvSpPr>
          <p:cNvPr id="13" name="Google Shape;67;p14"/>
          <p:cNvSpPr txBox="1"/>
          <p:nvPr/>
        </p:nvSpPr>
        <p:spPr>
          <a:xfrm>
            <a:off x="4855525" y="826816"/>
            <a:ext cx="3760200" cy="40054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endParaRPr lang="en-GB" b="1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en-GB" b="1" dirty="0" smtClean="0"/>
              <a:t>The </a:t>
            </a:r>
            <a:r>
              <a:rPr lang="en-GB" b="1" dirty="0"/>
              <a:t>raise(x, y) Function:</a:t>
            </a:r>
            <a:r>
              <a:rPr lang="en-GB" dirty="0"/>
              <a:t> Moving beyond single inputs to handle base and exponent parameters</a:t>
            </a:r>
            <a:r>
              <a:rPr lang="en-GB" dirty="0" smtClean="0"/>
              <a:t>.</a:t>
            </a:r>
          </a:p>
          <a:p>
            <a:pPr marL="285750" indent="-285750">
              <a:buFont typeface="Wingdings" pitchFamily="2" charset="2"/>
              <a:buChar char="§"/>
            </a:pPr>
            <a:endParaRPr lang="en-GB" dirty="0"/>
          </a:p>
          <a:p>
            <a:pPr marL="285750" indent="-285750">
              <a:buFont typeface="Wingdings" pitchFamily="2" charset="2"/>
              <a:buChar char="§"/>
            </a:pPr>
            <a:r>
              <a:rPr lang="en-GB" b="1" dirty="0"/>
              <a:t>String Manipulation:</a:t>
            </a:r>
            <a:r>
              <a:rPr lang="en-GB" dirty="0"/>
              <a:t> The </a:t>
            </a:r>
            <a:r>
              <a:rPr lang="en-GB" dirty="0" err="1"/>
              <a:t>echostring</a:t>
            </a:r>
            <a:r>
              <a:rPr lang="en-GB" dirty="0"/>
              <a:t> function demonstrates how to repeat text based on a numeric variable n</a:t>
            </a:r>
            <a:r>
              <a:rPr lang="en-GB" dirty="0" smtClean="0"/>
              <a:t>.</a:t>
            </a:r>
          </a:p>
          <a:p>
            <a:pPr marL="285750" indent="-285750">
              <a:buFont typeface="Wingdings" pitchFamily="2" charset="2"/>
              <a:buChar char="§"/>
            </a:pPr>
            <a:endParaRPr lang="en-GB" dirty="0"/>
          </a:p>
          <a:p>
            <a:pPr marL="285750" indent="-285750">
              <a:buFont typeface="Wingdings" pitchFamily="2" charset="2"/>
              <a:buChar char="§"/>
            </a:pPr>
            <a:r>
              <a:rPr lang="en-GB" b="1" dirty="0"/>
              <a:t>Global Environment:</a:t>
            </a:r>
            <a:r>
              <a:rPr lang="en-GB" dirty="0"/>
              <a:t> (Point to the top-right pane) Shows how R stores these custom functions and values for active use.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3"/>
          <p:cNvSpPr txBox="1"/>
          <p:nvPr/>
        </p:nvSpPr>
        <p:spPr>
          <a:xfrm>
            <a:off x="1150725" y="196006"/>
            <a:ext cx="6711900" cy="5693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lvl="0" algn="ctr"/>
            <a:r>
              <a:rPr lang="en-GB" sz="2500" dirty="0"/>
              <a:t>Advanced Logic and Function Nesting</a:t>
            </a:r>
            <a:endParaRPr sz="2500" dirty="0">
              <a:solidFill>
                <a:srgbClr val="20124D"/>
              </a:solidFill>
            </a:endParaRPr>
          </a:p>
        </p:txBody>
      </p:sp>
      <p:sp>
        <p:nvSpPr>
          <p:cNvPr id="162" name="Google Shape;162;p23"/>
          <p:cNvSpPr/>
          <p:nvPr/>
        </p:nvSpPr>
        <p:spPr>
          <a:xfrm>
            <a:off x="0" y="2934600"/>
            <a:ext cx="3261600" cy="2208900"/>
          </a:xfrm>
          <a:prstGeom prst="rtTriangle">
            <a:avLst/>
          </a:prstGeom>
          <a:solidFill>
            <a:srgbClr val="D9D9D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23"/>
          <p:cNvSpPr txBox="1"/>
          <p:nvPr/>
        </p:nvSpPr>
        <p:spPr>
          <a:xfrm>
            <a:off x="5091545" y="976745"/>
            <a:ext cx="3241964" cy="3523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GB" sz="1600" b="1" dirty="0"/>
              <a:t>Nesting:</a:t>
            </a:r>
            <a:r>
              <a:rPr lang="en-GB" sz="1600" dirty="0"/>
              <a:t> Executing </a:t>
            </a:r>
            <a:r>
              <a:rPr lang="en-GB" sz="1600" dirty="0" err="1"/>
              <a:t>print_squares</a:t>
            </a:r>
            <a:r>
              <a:rPr lang="en-GB" sz="1600" dirty="0"/>
              <a:t> which utilizes </a:t>
            </a:r>
            <a:r>
              <a:rPr lang="en-GB" sz="1600" dirty="0" err="1"/>
              <a:t>build_range</a:t>
            </a:r>
            <a:r>
              <a:rPr lang="en-GB" sz="1600" dirty="0"/>
              <a:t> internally, demonstrating modular code.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GB" sz="1600" b="1" dirty="0"/>
              <a:t>Conditional Limits:</a:t>
            </a:r>
            <a:r>
              <a:rPr lang="en-GB" sz="1600" dirty="0"/>
              <a:t> The </a:t>
            </a:r>
            <a:r>
              <a:rPr lang="en-GB" sz="1600" dirty="0" err="1"/>
              <a:t>print_limit</a:t>
            </a:r>
            <a:r>
              <a:rPr lang="en-GB" sz="1600" dirty="0"/>
              <a:t> function shows how to stop execution based on a threshold (the limit parameter).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en-GB" sz="1600" b="1" dirty="0"/>
              <a:t>Precision Handling:</a:t>
            </a:r>
            <a:r>
              <a:rPr lang="en-GB" sz="1600" dirty="0"/>
              <a:t> Proving the logic holds up when using floating-point decimals instead of whole integers.</a:t>
            </a:r>
          </a:p>
        </p:txBody>
      </p:sp>
      <p:cxnSp>
        <p:nvCxnSpPr>
          <p:cNvPr id="165" name="Google Shape;165;p23"/>
          <p:cNvCxnSpPr/>
          <p:nvPr/>
        </p:nvCxnSpPr>
        <p:spPr>
          <a:xfrm rot="10800000">
            <a:off x="8658250" y="-5675"/>
            <a:ext cx="3900" cy="5160600"/>
          </a:xfrm>
          <a:prstGeom prst="straightConnector1">
            <a:avLst/>
          </a:prstGeom>
          <a:noFill/>
          <a:ln w="38100" cap="flat" cmpd="sng">
            <a:solidFill>
              <a:srgbClr val="8E7CC3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61740"/>
            <a:ext cx="4987637" cy="365759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24"/>
          <p:cNvSpPr/>
          <p:nvPr/>
        </p:nvSpPr>
        <p:spPr>
          <a:xfrm flipH="1">
            <a:off x="5333625" y="2934600"/>
            <a:ext cx="3821400" cy="2208900"/>
          </a:xfrm>
          <a:prstGeom prst="rtTriangle">
            <a:avLst/>
          </a:prstGeom>
          <a:solidFill>
            <a:srgbClr val="D9D9D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873" y="135081"/>
            <a:ext cx="8520600" cy="862445"/>
          </a:xfrm>
        </p:spPr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11" name="Google Shape;163;p23"/>
          <p:cNvSpPr txBox="1"/>
          <p:nvPr/>
        </p:nvSpPr>
        <p:spPr>
          <a:xfrm>
            <a:off x="1371599" y="1172760"/>
            <a:ext cx="5133109" cy="3523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en-GB" sz="1600" b="1" dirty="0"/>
              <a:t>Cleaner Code:</a:t>
            </a:r>
            <a:r>
              <a:rPr lang="en-GB" sz="1600" dirty="0"/>
              <a:t> Small pieces are easier to manage</a:t>
            </a:r>
            <a:r>
              <a:rPr lang="en-GB" sz="1600" dirty="0" smtClean="0"/>
              <a:t>.</a:t>
            </a:r>
          </a:p>
          <a:p>
            <a:pPr marL="285750" indent="-285750">
              <a:buFont typeface="Wingdings" pitchFamily="2" charset="2"/>
              <a:buChar char="§"/>
            </a:pPr>
            <a:endParaRPr lang="en-GB" sz="1600" dirty="0"/>
          </a:p>
          <a:p>
            <a:pPr marL="285750" indent="-285750">
              <a:buFont typeface="Wingdings" pitchFamily="2" charset="2"/>
              <a:buChar char="§"/>
            </a:pPr>
            <a:r>
              <a:rPr lang="en-GB" sz="1600" b="1" dirty="0"/>
              <a:t>Smart Math:</a:t>
            </a:r>
            <a:r>
              <a:rPr lang="en-GB" sz="1600" dirty="0"/>
              <a:t> Choosing the right data type prevents errors</a:t>
            </a:r>
            <a:r>
              <a:rPr lang="en-GB" sz="1600" dirty="0" smtClean="0"/>
              <a:t>.</a:t>
            </a:r>
          </a:p>
          <a:p>
            <a:pPr marL="285750" indent="-285750">
              <a:buFont typeface="Wingdings" pitchFamily="2" charset="2"/>
              <a:buChar char="§"/>
            </a:pPr>
            <a:endParaRPr lang="en-GB" sz="1600" dirty="0"/>
          </a:p>
          <a:p>
            <a:pPr marL="285750" indent="-285750">
              <a:buFont typeface="Wingdings" pitchFamily="2" charset="2"/>
              <a:buChar char="§"/>
            </a:pPr>
            <a:r>
              <a:rPr lang="en-GB" sz="1600" b="1" dirty="0"/>
              <a:t>Instant Results:</a:t>
            </a:r>
            <a:r>
              <a:rPr lang="en-GB" sz="1600" dirty="0"/>
              <a:t> Use functions to handle boring, repetitive tasks.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2283</TotalTime>
  <Words>296</Words>
  <Application>Microsoft Office PowerPoint</Application>
  <PresentationFormat>On-screen Show (16:9)</PresentationFormat>
  <Paragraphs>32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Wingdings</vt:lpstr>
      <vt:lpstr>Comfortaa</vt:lpstr>
      <vt:lpstr>Comfortaa SemiBold</vt:lpstr>
      <vt:lpstr>Simple Light</vt:lpstr>
      <vt:lpstr>Title: R Programming: Function Design and Vectorization </vt:lpstr>
      <vt:lpstr>PowerPoint Presentation</vt:lpstr>
      <vt:lpstr>PowerPoint Presentation</vt:lpstr>
      <vt:lpstr>PowerPoint Presentation</vt:lpstr>
      <vt:lpstr>PowerPoint Presentation</vt:lpstr>
      <vt:lpstr>Summary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Title: R Programming: Function Design and Vectorization  Exploration of Logic, Data Types, and Multi-Parameter Functions Presented by:Shaidhul Hasan Date: February 5, 2026</dc:title>
  <dc:creator>DELL</dc:creator>
  <cp:lastModifiedBy>DELL</cp:lastModifiedBy>
  <cp:revision>11</cp:revision>
  <dcterms:modified xsi:type="dcterms:W3CDTF">2026-02-07T03:30:47Z</dcterms:modified>
</cp:coreProperties>
</file>