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embeddedFontLst>
    <p:embeddedFont>
      <p:font typeface="Roboto" panose="02000000000000000000" pitchFamily="2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940" y="5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Masud Rana" userId="af285f217e4dc343" providerId="LiveId" clId="{2C02E353-55B8-4CFA-B3DB-F98D8BBEFA31}"/>
    <pc:docChg chg="custSel modSld">
      <pc:chgData name="Md Masud Rana" userId="af285f217e4dc343" providerId="LiveId" clId="{2C02E353-55B8-4CFA-B3DB-F98D8BBEFA31}" dt="2023-02-01T10:41:25.027" v="91" actId="20577"/>
      <pc:docMkLst>
        <pc:docMk/>
      </pc:docMkLst>
      <pc:sldChg chg="modSp mod">
        <pc:chgData name="Md Masud Rana" userId="af285f217e4dc343" providerId="LiveId" clId="{2C02E353-55B8-4CFA-B3DB-F98D8BBEFA31}" dt="2023-02-01T10:41:25.027" v="91" actId="20577"/>
        <pc:sldMkLst>
          <pc:docMk/>
          <pc:sldMk cId="0" sldId="256"/>
        </pc:sldMkLst>
        <pc:spChg chg="mod">
          <ac:chgData name="Md Masud Rana" userId="af285f217e4dc343" providerId="LiveId" clId="{2C02E353-55B8-4CFA-B3DB-F98D8BBEFA31}" dt="2023-02-01T10:41:25.027" v="91" actId="20577"/>
          <ac:spMkLst>
            <pc:docMk/>
            <pc:sldMk cId="0" sldId="256"/>
            <ac:spMk id="8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1d40db9f075_0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1d40db9f075_0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1d40db9f075_0_4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1d40db9f075_0_4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1d40db9f075_0_4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1d40db9f075_0_4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1d40db9f075_0_4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1d40db9f075_0_4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1d40db9f075_0_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1d40db9f075_0_4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1d40db9f075_0_4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1d40db9f075_0_4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1d40db9f075_0_4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1d40db9f075_0_4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d40db9f075_0_5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d40db9f075_0_5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1d40db9f075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1d40db9f075_0_5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d40db9f075_0_5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d40db9f075_0_5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Google Shape;11;p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Google Shape;21;p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" name="Google Shape;26;p3"/>
          <p:cNvSpPr txBox="1">
            <a:spLocks noGrp="1"/>
          </p:cNvSpPr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Google Shape;30;p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" name="Google Shape;35;p4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body" idx="1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body" idx="2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1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4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oogle Shape;51;p8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2" name="Google Shape;52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8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7" name="Google Shape;57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1" name="Google Shape;6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2" name="Google Shape;62;p9"/>
          <p:cNvSpPr txBox="1">
            <a:spLocks noGrp="1"/>
          </p:cNvSpPr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1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Google Shape;71;p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1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11"/>
            <p:cNvSpPr/>
            <p:nvPr/>
          </p:nvSpPr>
          <p:spPr>
            <a:xfrm rot="10800000" flipH="1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1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6" name="Google Shape;76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1"/>
          <p:cNvSpPr txBox="1">
            <a:spLocks noGrp="1"/>
          </p:cNvSpPr>
          <p:nvPr>
            <p:ph type="body" idx="1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geometric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 xmlns:mc="http://schemas.openxmlformats.org/markup-compatibility/2006" xmlns:p14="http://schemas.microsoft.com/office/powerpoint/2010/main">
    <mc:Choice Requires="p14">
      <p:transition spd="slow">
        <p14:flip dir="l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 xmlns:ahyp="http://schemas.microsoft.com/office/drawing/2018/hyperlinkcolor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ondomulia.com/2015/04/09/le-meridien-piccadilly-hotel-london/" TargetMode="External"/><Relationship Id="rId3" Type="http://schemas.openxmlformats.org/officeDocument/2006/relationships/hyperlink" Target="https://avoid-crowds.com/the-ultimate-guide-to-le-meridien-maldives/" TargetMode="External"/><Relationship Id="rId7" Type="http://schemas.openxmlformats.org/officeDocument/2006/relationships/hyperlink" Target="https://archive.dhakatribune.com/business/2017/03/12/le-meridien-cohesive-workforce-key-business-momentum" TargetMode="External"/><Relationship Id="rId12" Type="http://schemas.openxmlformats.org/officeDocument/2006/relationships/hyperlink" Target="https://worldtraveller73.com/2022/04/29/review-le-meridien-piccadilly-mayfair-london-united-kingd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frequentmiler.com/le-meridien-maldives-resort-spa-guide-review/" TargetMode="External"/><Relationship Id="rId11" Type="http://schemas.openxmlformats.org/officeDocument/2006/relationships/hyperlink" Target="https://www.thedailystar.net/business/le-m%C3%A9ridien-raising-the-standards-hospitality-1314847" TargetMode="External"/><Relationship Id="rId5" Type="http://schemas.openxmlformats.org/officeDocument/2006/relationships/hyperlink" Target="https://myblondebucketlist.com/2019-9-25-2-nights-in-bangkok-le-meridien-hotel-review/" TargetMode="External"/><Relationship Id="rId10" Type="http://schemas.openxmlformats.org/officeDocument/2006/relationships/hyperlink" Target="https://www.travelconnectionmaldives.com/blog/travel-guide/le-m-ridien-maldives-resort-spa-is-rescheduled-to-opens-in-september-2021/" TargetMode="External"/><Relationship Id="rId4" Type="http://schemas.openxmlformats.org/officeDocument/2006/relationships/hyperlink" Target="http://gardkarlsen.com/blog/?p=849" TargetMode="External"/><Relationship Id="rId9" Type="http://schemas.openxmlformats.org/officeDocument/2006/relationships/hyperlink" Target="https://gatetoadventures.com/le-meridien-stuttgart-review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>
            <a:spLocks noGrp="1"/>
          </p:cNvSpPr>
          <p:nvPr>
            <p:ph type="ctrTitle"/>
          </p:nvPr>
        </p:nvSpPr>
        <p:spPr>
          <a:xfrm>
            <a:off x="128650" y="265325"/>
            <a:ext cx="6157800" cy="163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b="1" u="sng">
                <a:latin typeface="Arial"/>
                <a:ea typeface="Arial"/>
                <a:cs typeface="Arial"/>
                <a:sym typeface="Arial"/>
              </a:rPr>
              <a:t>Hospitality &amp; Guest Services </a:t>
            </a:r>
            <a:endParaRPr sz="3500" b="1" u="sng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b="1" u="sng">
                <a:latin typeface="Arial"/>
                <a:ea typeface="Arial"/>
                <a:cs typeface="Arial"/>
                <a:sym typeface="Arial"/>
              </a:rPr>
              <a:t>of </a:t>
            </a:r>
            <a:endParaRPr sz="3500" b="1" u="sng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b="1" u="sng">
                <a:latin typeface="Arial"/>
                <a:ea typeface="Arial"/>
                <a:cs typeface="Arial"/>
                <a:sym typeface="Arial"/>
              </a:rPr>
              <a:t>Le Meridien Hotel London</a:t>
            </a:r>
            <a:endParaRPr sz="3500" b="1" u="sng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1"/>
          </p:nvPr>
        </p:nvSpPr>
        <p:spPr>
          <a:xfrm>
            <a:off x="598100" y="2715925"/>
            <a:ext cx="3737136" cy="187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15000"/>
              </a:lnSpc>
            </a:pPr>
            <a:r>
              <a:rPr lang="en" sz="1200" b="1" dirty="0">
                <a:latin typeface="Arial"/>
                <a:ea typeface="Arial"/>
                <a:cs typeface="Arial"/>
                <a:sym typeface="Arial"/>
              </a:rPr>
              <a:t>Student Name: </a:t>
            </a:r>
            <a:r>
              <a:rPr lang="en-GB" sz="1200" b="1" dirty="0">
                <a:latin typeface="Arial"/>
                <a:ea typeface="Arial"/>
                <a:cs typeface="Arial"/>
                <a:sym typeface="Arial"/>
              </a:rPr>
              <a:t>Junaed Ahmed Khan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lnSpc>
                <a:spcPct val="115000"/>
              </a:lnSpc>
            </a:pPr>
            <a:r>
              <a:rPr lang="en" sz="1200" b="1" dirty="0">
                <a:latin typeface="Arial"/>
                <a:ea typeface="Arial"/>
                <a:cs typeface="Arial"/>
                <a:sym typeface="Arial"/>
              </a:rPr>
              <a:t>Student ID: : 2022112761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" sz="1200" b="1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latin typeface="Arial"/>
                <a:ea typeface="Arial"/>
                <a:cs typeface="Arial"/>
                <a:sym typeface="Arial"/>
              </a:rPr>
              <a:t>Lecturer Name: Charlotte Joyner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" sz="1200" b="1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latin typeface="Arial"/>
                <a:ea typeface="Arial"/>
                <a:cs typeface="Arial"/>
                <a:sym typeface="Arial"/>
              </a:rPr>
              <a:t>Module: Hospitality &amp; Guest Services BMIH4003</a:t>
            </a:r>
            <a:endParaRPr sz="1200" b="1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200" b="1" dirty="0">
                <a:latin typeface="Arial"/>
                <a:ea typeface="Arial"/>
                <a:cs typeface="Arial"/>
                <a:sym typeface="Arial"/>
              </a:rPr>
            </a:br>
            <a:endParaRPr sz="1200" b="1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/>
          <p:nvPr/>
        </p:nvSpPr>
        <p:spPr>
          <a:xfrm>
            <a:off x="1515450" y="562125"/>
            <a:ext cx="61131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Table of Content</a:t>
            </a:r>
            <a:endParaRPr sz="2500" b="1" u="sng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2" name="Google Shape;92;p14"/>
          <p:cNvSpPr txBox="1"/>
          <p:nvPr/>
        </p:nvSpPr>
        <p:spPr>
          <a:xfrm>
            <a:off x="0" y="1055325"/>
            <a:ext cx="9144000" cy="362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048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 b="1">
                <a:solidFill>
                  <a:schemeClr val="lt1"/>
                </a:solidFill>
              </a:rPr>
              <a:t>Le Meridien Hotel London ………………………………………..	3</a:t>
            </a:r>
            <a:endParaRPr sz="1200" b="1">
              <a:solidFill>
                <a:schemeClr val="lt1"/>
              </a:solidFill>
            </a:endParaRPr>
          </a:p>
          <a:p>
            <a:pPr marL="457200" lvl="0" indent="-30480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 b="1">
                <a:solidFill>
                  <a:schemeClr val="lt1"/>
                </a:solidFill>
              </a:rPr>
              <a:t>Le Meridien’s Consumers ………………………………………..	4</a:t>
            </a:r>
            <a:endParaRPr sz="1200" b="1">
              <a:solidFill>
                <a:schemeClr val="lt1"/>
              </a:solidFill>
            </a:endParaRPr>
          </a:p>
          <a:p>
            <a:pPr marL="457200" lvl="0" indent="-30480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 b="1">
                <a:solidFill>
                  <a:schemeClr val="lt1"/>
                </a:solidFill>
              </a:rPr>
              <a:t>Amenities towards their Guests …………………………………	5</a:t>
            </a:r>
            <a:endParaRPr sz="1200" b="1">
              <a:solidFill>
                <a:schemeClr val="lt1"/>
              </a:solidFill>
            </a:endParaRPr>
          </a:p>
          <a:p>
            <a:pPr marL="457200" lvl="0" indent="-30480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 b="1">
                <a:solidFill>
                  <a:schemeClr val="lt1"/>
                </a:solidFill>
              </a:rPr>
              <a:t>Importance of Hospitality …………………………………………	6</a:t>
            </a:r>
            <a:endParaRPr sz="1200" b="1">
              <a:solidFill>
                <a:schemeClr val="lt1"/>
              </a:solidFill>
            </a:endParaRPr>
          </a:p>
          <a:p>
            <a:pPr marL="457200" lvl="0" indent="-30480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 b="1">
                <a:solidFill>
                  <a:schemeClr val="lt1"/>
                </a:solidFill>
              </a:rPr>
              <a:t>Considerations ……………………………………………………..	7</a:t>
            </a:r>
            <a:endParaRPr sz="1200" b="1">
              <a:solidFill>
                <a:schemeClr val="lt1"/>
              </a:solidFill>
            </a:endParaRPr>
          </a:p>
          <a:p>
            <a:pPr marL="457200" lvl="0" indent="-30480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 b="1">
                <a:solidFill>
                  <a:schemeClr val="lt1"/>
                </a:solidFill>
              </a:rPr>
              <a:t>Summary …………………………………………………………….	8</a:t>
            </a:r>
            <a:endParaRPr sz="1200" b="1">
              <a:solidFill>
                <a:schemeClr val="lt1"/>
              </a:solidFill>
            </a:endParaRPr>
          </a:p>
          <a:p>
            <a:pPr marL="457200" lvl="0" indent="-304800" algn="ctr" rtl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lt1"/>
              </a:buClr>
              <a:buSzPts val="1200"/>
              <a:buChar char="●"/>
            </a:pPr>
            <a:r>
              <a:rPr lang="en" sz="1200" b="1">
                <a:solidFill>
                  <a:schemeClr val="lt1"/>
                </a:solidFill>
              </a:rPr>
              <a:t>References …………………………………………………………..	9</a:t>
            </a:r>
            <a:endParaRPr sz="1200" b="1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/>
          <p:nvPr/>
        </p:nvSpPr>
        <p:spPr>
          <a:xfrm>
            <a:off x="0" y="672200"/>
            <a:ext cx="91440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Le Meridien Hotel London</a:t>
            </a:r>
            <a:endParaRPr sz="2500" b="1" u="sng">
              <a:solidFill>
                <a:schemeClr val="lt1"/>
              </a:solidFill>
            </a:endParaRPr>
          </a:p>
        </p:txBody>
      </p:sp>
      <p:sp>
        <p:nvSpPr>
          <p:cNvPr id="98" name="Google Shape;98;p15"/>
          <p:cNvSpPr txBox="1"/>
          <p:nvPr/>
        </p:nvSpPr>
        <p:spPr>
          <a:xfrm>
            <a:off x="2581950" y="1561425"/>
            <a:ext cx="2464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9" name="Google Shape;99;p15"/>
          <p:cNvSpPr txBox="1"/>
          <p:nvPr/>
        </p:nvSpPr>
        <p:spPr>
          <a:xfrm>
            <a:off x="290700" y="1637638"/>
            <a:ext cx="4281300" cy="243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</a:rPr>
              <a:t>Le Meridien is a luxury hotel brand with locations in various countries. Some popular locations include: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Le Meridien Barcelona in Spain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Le Meridien Bali Jimbaran in Indonesia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Le Meridien Chiang Mai in Thailand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Le Meridien Delhi in India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Le Meridien Etoile in Paris, France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Le Meridien Piccadilly in London, United Kingdom</a:t>
            </a:r>
            <a:endParaRPr sz="1200">
              <a:solidFill>
                <a:schemeClr val="lt1"/>
              </a:solidFill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5844250" y="3895225"/>
            <a:ext cx="2000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</a:rPr>
              <a:t>Source: Pixel</a:t>
            </a:r>
            <a:endParaRPr sz="1000">
              <a:solidFill>
                <a:schemeClr val="lt1"/>
              </a:solidFill>
            </a:endParaRPr>
          </a:p>
        </p:txBody>
      </p:sp>
      <p:pic>
        <p:nvPicPr>
          <p:cNvPr id="101" name="Google Shape;101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54694" y="1743625"/>
            <a:ext cx="3979218" cy="2234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6"/>
          <p:cNvSpPr txBox="1"/>
          <p:nvPr/>
        </p:nvSpPr>
        <p:spPr>
          <a:xfrm>
            <a:off x="75" y="273775"/>
            <a:ext cx="91440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Le Meridien’s Consumers</a:t>
            </a:r>
            <a:endParaRPr sz="2500" u="sng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7" name="Google Shape;107;p16"/>
          <p:cNvSpPr txBox="1"/>
          <p:nvPr/>
        </p:nvSpPr>
        <p:spPr>
          <a:xfrm>
            <a:off x="2704425" y="1785950"/>
            <a:ext cx="35514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08" name="Google Shape;108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19839" y="1640588"/>
            <a:ext cx="3487912" cy="2325275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6"/>
          <p:cNvSpPr txBox="1"/>
          <p:nvPr/>
        </p:nvSpPr>
        <p:spPr>
          <a:xfrm>
            <a:off x="308400" y="1355050"/>
            <a:ext cx="4263600" cy="299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</a:rPr>
              <a:t>Le Meridien's target consumers are: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Travelers seeking luxury and sophisticated experiences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Business travelers are looking for upscale accommodations and meeting facilities.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Culture enthusiasts who appreciate the brand's focus on arts and local cultural experiences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Trendsetters who value unique, design-driven spaces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Global citizens who are interested in exploring new destinations and cultures</a:t>
            </a:r>
            <a:endParaRPr sz="1200">
              <a:solidFill>
                <a:schemeClr val="lt1"/>
              </a:solidFill>
            </a:endParaRPr>
          </a:p>
        </p:txBody>
      </p:sp>
      <p:sp>
        <p:nvSpPr>
          <p:cNvPr id="110" name="Google Shape;110;p16"/>
          <p:cNvSpPr txBox="1"/>
          <p:nvPr/>
        </p:nvSpPr>
        <p:spPr>
          <a:xfrm>
            <a:off x="5820800" y="4007650"/>
            <a:ext cx="2286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</a:rPr>
              <a:t>Source: Google</a:t>
            </a:r>
            <a:endParaRPr sz="10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7"/>
          <p:cNvSpPr txBox="1"/>
          <p:nvPr/>
        </p:nvSpPr>
        <p:spPr>
          <a:xfrm>
            <a:off x="2291100" y="382350"/>
            <a:ext cx="45618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Amenities Towards Guests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16" name="Google Shape;116;p17"/>
          <p:cNvSpPr txBox="1"/>
          <p:nvPr/>
        </p:nvSpPr>
        <p:spPr>
          <a:xfrm>
            <a:off x="1857375" y="1408350"/>
            <a:ext cx="52047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7" name="Google Shape;117;p17"/>
          <p:cNvSpPr txBox="1"/>
          <p:nvPr/>
        </p:nvSpPr>
        <p:spPr>
          <a:xfrm>
            <a:off x="286475" y="1124588"/>
            <a:ext cx="4561800" cy="299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</a:rPr>
              <a:t>Le Meridien’s amenities for guests typically include: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Upscale accommodations, including spacious rooms and suites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Fine dining restaurants and bars serving international cuisine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State-of-the-art fitness centers and spas offering a range of treatments and services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Swimming pools and lounging areas for relaxation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Meeting and event spaces equipped with the latest technology and etc.</a:t>
            </a:r>
            <a:endParaRPr sz="1200">
              <a:solidFill>
                <a:schemeClr val="lt1"/>
              </a:solidFill>
            </a:endParaRPr>
          </a:p>
        </p:txBody>
      </p:sp>
      <p:sp>
        <p:nvSpPr>
          <p:cNvPr id="118" name="Google Shape;118;p17"/>
          <p:cNvSpPr txBox="1"/>
          <p:nvPr/>
        </p:nvSpPr>
        <p:spPr>
          <a:xfrm>
            <a:off x="5899550" y="3738775"/>
            <a:ext cx="2071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</a:rPr>
              <a:t>Source: Pixel</a:t>
            </a:r>
            <a:endParaRPr sz="1000">
              <a:solidFill>
                <a:schemeClr val="lt1"/>
              </a:solidFill>
            </a:endParaRPr>
          </a:p>
        </p:txBody>
      </p:sp>
      <p:pic>
        <p:nvPicPr>
          <p:cNvPr id="119" name="Google Shape;119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33536" y="1393125"/>
            <a:ext cx="3681326" cy="2454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8"/>
          <p:cNvSpPr txBox="1"/>
          <p:nvPr/>
        </p:nvSpPr>
        <p:spPr>
          <a:xfrm>
            <a:off x="2546250" y="195925"/>
            <a:ext cx="40515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Importance of Hospitality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25" name="Google Shape;125;p18"/>
          <p:cNvSpPr txBox="1"/>
          <p:nvPr/>
        </p:nvSpPr>
        <p:spPr>
          <a:xfrm>
            <a:off x="370050" y="1555800"/>
            <a:ext cx="4582200" cy="203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</a:rPr>
              <a:t>The importance of hospitality at Le Meridien can be summarized as follows: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Personalized service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Cultural experiences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Attention to detail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Flexibility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Global community focus</a:t>
            </a:r>
            <a:endParaRPr sz="1200">
              <a:solidFill>
                <a:schemeClr val="lt1"/>
              </a:solidFill>
            </a:endParaRPr>
          </a:p>
        </p:txBody>
      </p:sp>
      <p:sp>
        <p:nvSpPr>
          <p:cNvPr id="126" name="Google Shape;126;p18"/>
          <p:cNvSpPr txBox="1"/>
          <p:nvPr/>
        </p:nvSpPr>
        <p:spPr>
          <a:xfrm>
            <a:off x="5903425" y="3573750"/>
            <a:ext cx="1959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</a:rPr>
              <a:t>Source: Pixel</a:t>
            </a:r>
            <a:endParaRPr sz="1000">
              <a:solidFill>
                <a:schemeClr val="lt1"/>
              </a:solidFill>
            </a:endParaRPr>
          </a:p>
        </p:txBody>
      </p:sp>
      <p:pic>
        <p:nvPicPr>
          <p:cNvPr id="127" name="Google Shape;12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46750" y="1337925"/>
            <a:ext cx="3472650" cy="2315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9"/>
          <p:cNvSpPr txBox="1"/>
          <p:nvPr/>
        </p:nvSpPr>
        <p:spPr>
          <a:xfrm>
            <a:off x="3051450" y="166950"/>
            <a:ext cx="30411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Considerations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33" name="Google Shape;133;p19"/>
          <p:cNvSpPr txBox="1"/>
          <p:nvPr/>
        </p:nvSpPr>
        <p:spPr>
          <a:xfrm>
            <a:off x="1489975" y="836850"/>
            <a:ext cx="3990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4" name="Google Shape;134;p19"/>
          <p:cNvSpPr txBox="1"/>
          <p:nvPr/>
        </p:nvSpPr>
        <p:spPr>
          <a:xfrm>
            <a:off x="354700" y="1337550"/>
            <a:ext cx="4260900" cy="230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</a:rPr>
              <a:t>Le Meridien is a luxury hotel brand that considers the following in order to deliver exceptional experiences to its guests: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Personalized service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Cultural experiences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Attention to details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Flexibility</a:t>
            </a:r>
            <a:endParaRPr sz="1200">
              <a:solidFill>
                <a:schemeClr val="lt1"/>
              </a:solidFill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</a:pPr>
            <a:r>
              <a:rPr lang="en" sz="1200">
                <a:solidFill>
                  <a:schemeClr val="lt1"/>
                </a:solidFill>
              </a:rPr>
              <a:t>Global community</a:t>
            </a:r>
            <a:endParaRPr sz="1200">
              <a:solidFill>
                <a:schemeClr val="lt1"/>
              </a:solidFill>
            </a:endParaRPr>
          </a:p>
        </p:txBody>
      </p:sp>
      <p:sp>
        <p:nvSpPr>
          <p:cNvPr id="135" name="Google Shape;135;p19"/>
          <p:cNvSpPr txBox="1"/>
          <p:nvPr/>
        </p:nvSpPr>
        <p:spPr>
          <a:xfrm>
            <a:off x="5678275" y="3763125"/>
            <a:ext cx="2010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</a:rPr>
              <a:t>Source: Pixel</a:t>
            </a:r>
            <a:endParaRPr sz="1000">
              <a:solidFill>
                <a:schemeClr val="lt1"/>
              </a:solidFill>
            </a:endParaRPr>
          </a:p>
        </p:txBody>
      </p:sp>
      <p:pic>
        <p:nvPicPr>
          <p:cNvPr id="136" name="Google Shape;136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53850" y="1351925"/>
            <a:ext cx="3659476" cy="24396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0"/>
          <p:cNvSpPr txBox="1"/>
          <p:nvPr/>
        </p:nvSpPr>
        <p:spPr>
          <a:xfrm>
            <a:off x="150" y="354400"/>
            <a:ext cx="91440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Summary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42" name="Google Shape;142;p20"/>
          <p:cNvSpPr txBox="1"/>
          <p:nvPr/>
        </p:nvSpPr>
        <p:spPr>
          <a:xfrm>
            <a:off x="2163525" y="1285875"/>
            <a:ext cx="41841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3" name="Google Shape;143;p20"/>
          <p:cNvSpPr txBox="1"/>
          <p:nvPr/>
        </p:nvSpPr>
        <p:spPr>
          <a:xfrm>
            <a:off x="464150" y="1833000"/>
            <a:ext cx="4503300" cy="147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</a:rPr>
              <a:t>Le Meridien is a luxury hotel brand that provides personalized service, cultural experiences, attention to detail, flexibility, and a sense of global community to its guests. These elements help create memorable and enjoyable stays and are integral to the brand's commitment to delivering exceptional hospitality.</a:t>
            </a:r>
            <a:endParaRPr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4" name="Google Shape;144;p20"/>
          <p:cNvSpPr txBox="1"/>
          <p:nvPr/>
        </p:nvSpPr>
        <p:spPr>
          <a:xfrm>
            <a:off x="6294850" y="3526050"/>
            <a:ext cx="1592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1"/>
                </a:solidFill>
              </a:rPr>
              <a:t>Source: Google</a:t>
            </a:r>
            <a:endParaRPr sz="1000">
              <a:solidFill>
                <a:schemeClr val="lt1"/>
              </a:solidFill>
            </a:endParaRPr>
          </a:p>
        </p:txBody>
      </p:sp>
      <p:pic>
        <p:nvPicPr>
          <p:cNvPr id="145" name="Google Shape;145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66900" y="1555738"/>
            <a:ext cx="3047999" cy="20320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1"/>
          <p:cNvSpPr txBox="1"/>
          <p:nvPr/>
        </p:nvSpPr>
        <p:spPr>
          <a:xfrm>
            <a:off x="-100" y="-4100"/>
            <a:ext cx="91440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References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51" name="Google Shape;151;p21"/>
          <p:cNvSpPr txBox="1"/>
          <p:nvPr/>
        </p:nvSpPr>
        <p:spPr>
          <a:xfrm>
            <a:off x="0" y="520300"/>
            <a:ext cx="9144000" cy="463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Avoid-crowds (2023) THE ULTIMATE GUIDE TO LE MÉRIDIEN MALDIVES [Blog] 6 January, Available at: </a:t>
            </a:r>
            <a:r>
              <a:rPr lang="en" sz="1100" u="sng">
                <a:solidFill>
                  <a:schemeClr val="hlink"/>
                </a:solidFill>
                <a:latin typeface="Roboto"/>
                <a:ea typeface="Roboto"/>
                <a:cs typeface="Roboto"/>
                <a:sym typeface="Roboto"/>
                <a:hlinkClick r:id="rId3"/>
              </a:rPr>
              <a:t>https://avoid-crowds.com/the-ultimate-guide-to-le-meridien-maldives/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 2023)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Gard (2023) </a:t>
            </a:r>
            <a:r>
              <a:rPr lang="en" sz="1100" i="1">
                <a:latin typeface="Roboto"/>
                <a:ea typeface="Roboto"/>
                <a:cs typeface="Roboto"/>
                <a:sym typeface="Roboto"/>
              </a:rPr>
              <a:t>Our room at Le Meridien in Bangkok 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[Blog] 1 December, Available at: </a:t>
            </a:r>
            <a:r>
              <a:rPr lang="en" sz="1100" u="sng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http://gardkarlsen.com/blog/?p=849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 2023) 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Green S. (2019) </a:t>
            </a:r>
            <a:r>
              <a:rPr lang="en" sz="1100" i="1">
                <a:latin typeface="Roboto"/>
                <a:ea typeface="Roboto"/>
                <a:cs typeface="Roboto"/>
                <a:sym typeface="Roboto"/>
              </a:rPr>
              <a:t>Solo Travel In Bangkok: Staying At Le Meridien Hotel 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[Blog] 24 October, Available at: </a:t>
            </a:r>
            <a:r>
              <a:rPr lang="en" sz="1100" u="sng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https://myblondebucketlist.com/2019-9-25-2-nights-in-bangkok-le-meridien-hotel-review/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 2023)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Greg The Frequent M. (2021) Le Meridien Maldives Resort &amp; Spa: Guide &amp; Review [Blog] 22 September, Available at: </a:t>
            </a:r>
            <a:r>
              <a:rPr lang="en" sz="1100" u="sng">
                <a:solidFill>
                  <a:schemeClr val="hlink"/>
                </a:solidFill>
                <a:latin typeface="Roboto"/>
                <a:ea typeface="Roboto"/>
                <a:cs typeface="Roboto"/>
                <a:sym typeface="Roboto"/>
                <a:hlinkClick r:id="rId6"/>
              </a:rPr>
              <a:t>https://frequentmiler.com/le-meridien-maldives-resort-spa-guide-review/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 2023)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Husain I. (2017) </a:t>
            </a:r>
            <a:r>
              <a:rPr lang="en" sz="1100" i="1">
                <a:latin typeface="Roboto"/>
                <a:ea typeface="Roboto"/>
                <a:cs typeface="Roboto"/>
                <a:sym typeface="Roboto"/>
              </a:rPr>
              <a:t>Le Méridien: Cohesive workforce key to business momentum 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[Blog] 11 March, Available at: </a:t>
            </a:r>
            <a:r>
              <a:rPr lang="en" sz="1100" u="sng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https://archive.dhakatribune.com/business/2017/03/12/le-meridien-cohesive-workforce-key-business-momentum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Mulè G. (2015) </a:t>
            </a:r>
            <a:r>
              <a:rPr lang="en" sz="1100" i="1">
                <a:latin typeface="Roboto"/>
                <a:ea typeface="Roboto"/>
                <a:cs typeface="Roboto"/>
                <a:sym typeface="Roboto"/>
              </a:rPr>
              <a:t>Le Meridien Piccadilly Hotel, London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[Blog] 9 April, Available at: </a:t>
            </a:r>
            <a:r>
              <a:rPr lang="en" sz="1100" u="sng">
                <a:solidFill>
                  <a:schemeClr val="hlink"/>
                </a:solidFill>
                <a:latin typeface="Roboto"/>
                <a:ea typeface="Roboto"/>
                <a:cs typeface="Roboto"/>
                <a:sym typeface="Roboto"/>
                <a:hlinkClick r:id="rId8"/>
              </a:rPr>
              <a:t>https://www.mondomulia.com/2015/04/09/le-meridien-piccadilly-hotel-london/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15 January 2023)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Peter (2020) </a:t>
            </a:r>
            <a:r>
              <a:rPr lang="en" sz="1100" i="1">
                <a:latin typeface="Roboto"/>
                <a:ea typeface="Roboto"/>
                <a:cs typeface="Roboto"/>
                <a:sym typeface="Roboto"/>
              </a:rPr>
              <a:t>Le Méridien Stuttgart Review 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[Blog] 4 April, Available at: </a:t>
            </a:r>
            <a:r>
              <a:rPr lang="en" sz="1100" u="sng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https://gatetoadventures.com/le-meridien-stuttgart-review/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Shackeel (2022) </a:t>
            </a:r>
            <a:r>
              <a:rPr lang="en" sz="1100" i="1">
                <a:latin typeface="Roboto"/>
                <a:ea typeface="Roboto"/>
                <a:cs typeface="Roboto"/>
                <a:sym typeface="Roboto"/>
              </a:rPr>
              <a:t>LE MÉRIDIEN MALDIVES RESORT AND SPA IS RESCHEDULED TO OPENS IN SEPTEMBER 2021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[Blog] 26 March, Available at: </a:t>
            </a:r>
            <a:r>
              <a:rPr lang="en" sz="1100" u="sng">
                <a:solidFill>
                  <a:schemeClr val="accent5"/>
                </a:solidFill>
                <a:latin typeface="Roboto"/>
                <a:ea typeface="Roboto"/>
                <a:cs typeface="Roboto"/>
                <a:sym typeface="Roboto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https://www.travelconnectionmaldives.com/blog/travel-guide/le-m-ridien-maldives-resort-spa-is-rescheduled-to-opens-in-september-2021/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 2023)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Star Business Report (2016) Le Méridien: Raising the standards of hospitality [Blog] 15 November, Available at: </a:t>
            </a:r>
            <a:r>
              <a:rPr lang="en" sz="1100" u="sng">
                <a:solidFill>
                  <a:schemeClr val="hlink"/>
                </a:solidFill>
                <a:latin typeface="Roboto"/>
                <a:ea typeface="Roboto"/>
                <a:cs typeface="Roboto"/>
                <a:sym typeface="Roboto"/>
                <a:hlinkClick r:id="rId11"/>
              </a:rPr>
              <a:t>https://www.thedailystar.net/business/le-m%C3%A9ridien-raising-the-standards-hospitality-1314847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17 January 2023)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Font typeface="Roboto"/>
              <a:buAutoNum type="arabicPeriod"/>
            </a:pPr>
            <a:r>
              <a:rPr lang="en" sz="1100">
                <a:latin typeface="Roboto"/>
                <a:ea typeface="Roboto"/>
                <a:cs typeface="Roboto"/>
                <a:sym typeface="Roboto"/>
              </a:rPr>
              <a:t>World Traveller 73 (2022) </a:t>
            </a:r>
            <a:r>
              <a:rPr lang="en" sz="1100" i="1">
                <a:latin typeface="Roboto"/>
                <a:ea typeface="Roboto"/>
                <a:cs typeface="Roboto"/>
                <a:sym typeface="Roboto"/>
              </a:rPr>
              <a:t>REVIEW: LE MERIDIEN PICCADILLY, LONDON, UNITED KINGDOM 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[Blog] 29 April, Available at: </a:t>
            </a:r>
            <a:r>
              <a:rPr lang="en" sz="1100" u="sng">
                <a:solidFill>
                  <a:schemeClr val="hlink"/>
                </a:solidFill>
                <a:latin typeface="Roboto"/>
                <a:ea typeface="Roboto"/>
                <a:cs typeface="Roboto"/>
                <a:sym typeface="Roboto"/>
                <a:hlinkClick r:id="rId12"/>
              </a:rPr>
              <a:t>https://worldtraveller73.com/2022/04/29/review-le-meridien-piccadilly-mayfair-london-united-kingdom/</a:t>
            </a:r>
            <a:r>
              <a:rPr lang="en" sz="1100">
                <a:latin typeface="Roboto"/>
                <a:ea typeface="Roboto"/>
                <a:cs typeface="Roboto"/>
                <a:sym typeface="Roboto"/>
              </a:rPr>
              <a:t> (Accessed: 15 January 2023)</a:t>
            </a:r>
            <a:endParaRPr sz="11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2"/>
          <p:cNvSpPr txBox="1"/>
          <p:nvPr/>
        </p:nvSpPr>
        <p:spPr>
          <a:xfrm>
            <a:off x="2734950" y="2094600"/>
            <a:ext cx="36741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b="1" u="sng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Thank You</a:t>
            </a:r>
            <a:endParaRPr sz="5000" b="1" u="sng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783</Words>
  <PresentationFormat>On-screen Show (16:9)</PresentationFormat>
  <Paragraphs>75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Roboto</vt:lpstr>
      <vt:lpstr>Geometric</vt:lpstr>
      <vt:lpstr>Hospitality &amp; Guest Services  of  Le Meridien Hotel London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Junaed Ahmed Khan</dc:creator>
  <dcterms:modified xsi:type="dcterms:W3CDTF">2023-02-01T10:41:28Z</dcterms:modified>
</cp:coreProperties>
</file>