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68" r:id="rId3"/>
    <p:sldId id="270" r:id="rId4"/>
    <p:sldId id="271" r:id="rId5"/>
    <p:sldId id="272" r:id="rId6"/>
    <p:sldId id="269" r:id="rId7"/>
    <p:sldId id="257" r:id="rId8"/>
    <p:sldId id="258" r:id="rId9"/>
    <p:sldId id="259" r:id="rId10"/>
    <p:sldId id="260" r:id="rId11"/>
    <p:sldId id="262" r:id="rId12"/>
    <p:sldId id="264" r:id="rId13"/>
    <p:sldId id="265" r:id="rId14"/>
    <p:sldId id="261" r:id="rId15"/>
    <p:sldId id="263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1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2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7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57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481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440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740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7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696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85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69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294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83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</a:t>
            </a:r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516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259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yingcowsofjozi.co.za/2020/04/08/online-teaching-tip-digital-librarian-and-online-reading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9EB0D-3690-4EA3-88F1-D82B1E0D8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570551"/>
            <a:ext cx="10363200" cy="1470025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Independent Project (BMHP6020)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62899-F4B4-4D16-A62D-4DEA75E2F9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Deciding your Methods, Resources, and Timescale </a:t>
            </a:r>
          </a:p>
        </p:txBody>
      </p:sp>
    </p:spTree>
    <p:extLst>
      <p:ext uri="{BB962C8B-B14F-4D97-AF65-F5344CB8AC3E}">
        <p14:creationId xmlns:p14="http://schemas.microsoft.com/office/powerpoint/2010/main" val="3952788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9470-6F93-4F78-B7CF-DC331B2D2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5B6CE-4E61-44A0-9DDC-9639E7DE7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Deciding your Data collection and Data analysis methods</a:t>
            </a:r>
          </a:p>
          <a:p>
            <a:r>
              <a:rPr lang="en-GB" dirty="0"/>
              <a:t>Deciding the resources required for your research</a:t>
            </a:r>
          </a:p>
          <a:p>
            <a:r>
              <a:rPr lang="en-GB" dirty="0"/>
              <a:t>Deciding the timescale for your research project; time-management and planning.</a:t>
            </a:r>
          </a:p>
        </p:txBody>
      </p:sp>
    </p:spTree>
    <p:extLst>
      <p:ext uri="{BB962C8B-B14F-4D97-AF65-F5344CB8AC3E}">
        <p14:creationId xmlns:p14="http://schemas.microsoft.com/office/powerpoint/2010/main" val="29496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2207-507B-DC48-18EA-C59E93095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your Data collection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70E70-1366-2911-06E2-6F26BD3D3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Starting from your research aim, you should decide which method you will use to collect your data (i.e. your Data Collection Method).</a:t>
            </a:r>
          </a:p>
          <a:p>
            <a:pPr marL="0" indent="0">
              <a:buNone/>
            </a:pPr>
            <a:r>
              <a:rPr lang="en-GB" dirty="0"/>
              <a:t>Examples include:</a:t>
            </a:r>
          </a:p>
          <a:p>
            <a:r>
              <a:rPr lang="en-GB" dirty="0"/>
              <a:t>In-depth interviews</a:t>
            </a:r>
          </a:p>
          <a:p>
            <a:r>
              <a:rPr lang="en-GB" dirty="0"/>
              <a:t>Questionnaire</a:t>
            </a:r>
          </a:p>
          <a:p>
            <a:r>
              <a:rPr lang="en-GB" dirty="0"/>
              <a:t>Participant observation</a:t>
            </a:r>
          </a:p>
          <a:p>
            <a:r>
              <a:rPr lang="en-GB" dirty="0"/>
              <a:t>Search strategy/systematic literature review,</a:t>
            </a:r>
          </a:p>
          <a:p>
            <a:r>
              <a:rPr lang="en-GB" dirty="0"/>
              <a:t>And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160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2207-507B-DC48-18EA-C59E9309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Deciding your Data collection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70E70-1366-2911-06E2-6F26BD3D3A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For deciding which method for data collection you will use, you need to consider: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timeframe given for your project and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resources available to you.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6" descr="Head outline and magnifying glass">
            <a:extLst>
              <a:ext uri="{FF2B5EF4-FFF2-40B4-BE49-F238E27FC236}">
                <a16:creationId xmlns:a16="http://schemas.microsoft.com/office/drawing/2014/main" id="{EF51D4BE-7AF6-AF77-B7E0-D5C6BE8BA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797544"/>
            <a:ext cx="5384800" cy="3594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17921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2207-507B-DC48-18EA-C59E9309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268"/>
            <a:ext cx="10972800" cy="1143000"/>
          </a:xfrm>
        </p:spPr>
        <p:txBody>
          <a:bodyPr/>
          <a:lstStyle/>
          <a:p>
            <a:r>
              <a:rPr lang="en-GB" dirty="0"/>
              <a:t>Deciding your Data collection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70E70-1366-2911-06E2-6F26BD3D3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39956"/>
            <a:ext cx="10972800" cy="4201335"/>
          </a:xfrm>
        </p:spPr>
        <p:txBody>
          <a:bodyPr>
            <a:normAutofit/>
          </a:bodyPr>
          <a:lstStyle/>
          <a:p>
            <a:r>
              <a:rPr lang="en-GB" sz="2800" dirty="0"/>
              <a:t>In the case of primary research, you also need to consider: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/>
              <a:t>where and how you will recruit your research participants (sample)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/>
              <a:t>what tools you will use to collect the data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/>
              <a:t>how you will record and transcribe the data collected (e.g. from interviews), etc.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800" dirty="0"/>
          </a:p>
          <a:p>
            <a:r>
              <a:rPr lang="en-GB" sz="2800" dirty="0"/>
              <a:t>You can discuss your ideas with your peers and your tutor and supervisor.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6373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5B1A5-6749-EA56-1DD6-F8BB240F4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Deciding your Data analysis method</a:t>
            </a:r>
          </a:p>
        </p:txBody>
      </p:sp>
      <p:pic>
        <p:nvPicPr>
          <p:cNvPr id="4" name="Picture 3" descr="Person working with laptop and binder">
            <a:extLst>
              <a:ext uri="{FF2B5EF4-FFF2-40B4-BE49-F238E27FC236}">
                <a16:creationId xmlns:a16="http://schemas.microsoft.com/office/drawing/2014/main" id="{91F269CD-C67F-6CB4-823F-B9D0162FB8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93" b="-2"/>
          <a:stretch/>
        </p:blipFill>
        <p:spPr>
          <a:xfrm>
            <a:off x="192157" y="1762471"/>
            <a:ext cx="4499291" cy="333305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E33E-8040-0F12-F46D-1095A41D6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49686" y="1626361"/>
            <a:ext cx="6960704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When deciding your data collection method, you should also consider what method you will use to analyse the data once you collect them.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Examples include:</a:t>
            </a:r>
          </a:p>
          <a:p>
            <a:pPr>
              <a:lnSpc>
                <a:spcPct val="90000"/>
              </a:lnSpc>
            </a:pPr>
            <a:r>
              <a:rPr lang="en-GB" dirty="0"/>
              <a:t>Thematic analysis</a:t>
            </a:r>
          </a:p>
          <a:p>
            <a:pPr>
              <a:lnSpc>
                <a:spcPct val="90000"/>
              </a:lnSpc>
            </a:pPr>
            <a:r>
              <a:rPr lang="en-GB" dirty="0"/>
              <a:t>Statistical analysis,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And others. </a:t>
            </a:r>
          </a:p>
        </p:txBody>
      </p:sp>
    </p:spTree>
    <p:extLst>
      <p:ext uri="{BB962C8B-B14F-4D97-AF65-F5344CB8AC3E}">
        <p14:creationId xmlns:p14="http://schemas.microsoft.com/office/powerpoint/2010/main" val="3031113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F7AC6-4F63-4E36-9CAF-EFA1D1446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ECA48-46F1-48A5-BE0E-14A4C0C45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To make your timeline, split your dissertation into several sections, and decide an approximate time that you want each section to be finished by. </a:t>
            </a:r>
          </a:p>
          <a:p>
            <a:endParaRPr lang="en-US" sz="2400" dirty="0"/>
          </a:p>
          <a:p>
            <a:r>
              <a:rPr lang="en-US" sz="2400" dirty="0"/>
              <a:t>It is important to be realistic about these timings – if not, you either will not follow them, or you will just burn out.  </a:t>
            </a:r>
          </a:p>
          <a:p>
            <a:endParaRPr lang="en-US" sz="2400" dirty="0"/>
          </a:p>
          <a:p>
            <a:r>
              <a:rPr lang="en-US" sz="2400" dirty="0"/>
              <a:t>Setting realistic goals can help you feel motivated and less stressed, as it divides the dissertation up into achievable bite size chunks, rather than letting it completely overwhelm you.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7514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CC1F0-D346-467A-BF03-8A7314C86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94771-EBFD-4D96-8EE6-63507AAA2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270" y="1417638"/>
            <a:ext cx="10972800" cy="3917032"/>
          </a:xfrm>
        </p:spPr>
        <p:txBody>
          <a:bodyPr>
            <a:noAutofit/>
          </a:bodyPr>
          <a:lstStyle/>
          <a:p>
            <a:r>
              <a:rPr lang="en-US" sz="2400" dirty="0" err="1"/>
              <a:t>Prioritising</a:t>
            </a:r>
            <a:r>
              <a:rPr lang="en-US" sz="2400" dirty="0"/>
              <a:t> is key when it comes to dissertation writing! </a:t>
            </a:r>
          </a:p>
          <a:p>
            <a:r>
              <a:rPr lang="en-US" sz="2400" dirty="0"/>
              <a:t>Decide what the most important tasks are and make them your top priority (look at your timeline to see which parts need to be completed first).</a:t>
            </a:r>
          </a:p>
          <a:p>
            <a:r>
              <a:rPr lang="en-US" sz="2400" dirty="0"/>
              <a:t>Write a list of smaller, less time-consuming tasks, so that when you need a break from whatever you are working on, you can go back to them. This way, at least when you procrastinate, you are still being productive.</a:t>
            </a:r>
          </a:p>
          <a:p>
            <a:r>
              <a:rPr lang="en-US" sz="2400" dirty="0"/>
              <a:t>It might also be good to have a notebook handy or a mobile app to note down any interesting ideas that come to you during the day, so that you can come back to them later 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7680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E3567-B131-4A2D-BE8A-191156BA5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Finding the right resources (1/2)</a:t>
            </a:r>
          </a:p>
        </p:txBody>
      </p:sp>
      <p:pic>
        <p:nvPicPr>
          <p:cNvPr id="5" name="Picture 4" descr="Close up of checklist">
            <a:extLst>
              <a:ext uri="{FF2B5EF4-FFF2-40B4-BE49-F238E27FC236}">
                <a16:creationId xmlns:a16="http://schemas.microsoft.com/office/drawing/2014/main" id="{99D1D037-1A3E-E1E7-9D78-B4605CDB14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/>
        </p:blipFill>
        <p:spPr>
          <a:xfrm>
            <a:off x="301487" y="1679714"/>
            <a:ext cx="4508050" cy="333954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17206-481F-4C5C-AF7E-5D0B70D93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7557" y="1550505"/>
            <a:ext cx="6284843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Start with making a list of sources you want to use in your dissertation. 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Use suggestions from your supervisor and go to your University library to see what e-books or academic articles it has on the topic. 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Also use online resources: Google Scholar is a good place to search for these.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36176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15665-D613-4984-9E71-0CE0DDFCC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right resources (2/2)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78D74-E408-43BB-AA18-1CFDB2B22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The right resources can make it easier to complete your dissertation.</a:t>
            </a:r>
          </a:p>
          <a:p>
            <a:endParaRPr lang="en-US" sz="2800" dirty="0"/>
          </a:p>
          <a:p>
            <a:r>
              <a:rPr lang="en-US" sz="2800" dirty="0"/>
              <a:t>One of the best ways to prepare is to know where to go for resources. There are two primary kinds of resources you will need.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19049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15665-D613-4984-9E71-0CE0DDFCC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A) Research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78D74-E408-43BB-AA18-1CFDB2B22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Even before you write your dissertation proposal, you will want to know where you can find literature that is relevant to your topic. </a:t>
            </a:r>
          </a:p>
          <a:p>
            <a:r>
              <a:rPr lang="en-US" sz="2400" dirty="0"/>
              <a:t>A literature review is an essential part of a dissertation, providing necessary context for your unique study and how it informs/contradicts/expands the larger body of knowledge in your field.</a:t>
            </a:r>
          </a:p>
          <a:p>
            <a:r>
              <a:rPr lang="en-US" sz="2400" dirty="0"/>
              <a:t>In general, “literature” refers to scholarly articles, books, dissertations, conference proceedings, and academic texts. </a:t>
            </a:r>
          </a:p>
          <a:p>
            <a:r>
              <a:rPr lang="en-US" sz="2400" dirty="0"/>
              <a:t>When looking for these texts, the following databases can help.</a:t>
            </a:r>
          </a:p>
        </p:txBody>
      </p:sp>
    </p:spTree>
    <p:extLst>
      <p:ext uri="{BB962C8B-B14F-4D97-AF65-F5344CB8AC3E}">
        <p14:creationId xmlns:p14="http://schemas.microsoft.com/office/powerpoint/2010/main" val="4145165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43CDF-2D3C-43E8-B3A4-511F522D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Finding research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8B26-76BA-4BB1-8A81-F6696D42A0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0270" y="1938132"/>
            <a:ext cx="6477000" cy="352839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Google Scholar: allows you to search a wealth of scholarly articles published in peer-reviewed journals from all over the world.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Databases of academic journals (e.g. PubMed, ProQuest, etc.)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Official websites of </a:t>
            </a:r>
            <a:r>
              <a:rPr lang="en-US" sz="2400" dirty="0" err="1"/>
              <a:t>organisations</a:t>
            </a:r>
            <a:r>
              <a:rPr lang="en-US" sz="2400" dirty="0"/>
              <a:t> (e.g. NHS, GOV.UK, NICE.org.uk, WHO, etc.)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FADC49-3DFD-4F22-A2C0-51B9A8FB8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6075" y="2158241"/>
            <a:ext cx="4933588" cy="24421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25514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FBC0F-49E2-40B1-BB09-495506321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B) University Resources (1/2)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674B6-FBFD-4C32-A508-971CB5EA6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0" y="1341784"/>
            <a:ext cx="10972800" cy="3917032"/>
          </a:xfrm>
        </p:spPr>
        <p:txBody>
          <a:bodyPr>
            <a:noAutofit/>
          </a:bodyPr>
          <a:lstStyle/>
          <a:p>
            <a:r>
              <a:rPr lang="en-US" sz="2400" dirty="0"/>
              <a:t>Your specific course can greatly influence your ability to complete your dissertation. </a:t>
            </a:r>
          </a:p>
          <a:p>
            <a:endParaRPr lang="en-US" sz="2400" dirty="0"/>
          </a:p>
          <a:p>
            <a:r>
              <a:rPr lang="en-US" sz="2400" dirty="0"/>
              <a:t>Supervisors and Academic Support: provides you with someone - or multiple people - to turn to for help, so you can more easily avoid issues that might slow down the completion of your dissertation.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Workshops/Seminars: help you improve skills such as academic writing, referencing, and digital skills, so you can more easily complete your dissertation.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0346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FBC0F-49E2-40B1-BB09-495506321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B) University Resources (2/2)</a:t>
            </a:r>
            <a:br>
              <a:rPr lang="en-US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674B6-FBFD-4C32-A508-971CB5EA6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Library Support: helps guide you through the process of </a:t>
            </a:r>
            <a:r>
              <a:rPr lang="en-US" sz="2800" dirty="0" err="1"/>
              <a:t>utilising</a:t>
            </a:r>
            <a:r>
              <a:rPr lang="en-US" sz="2800" dirty="0"/>
              <a:t> library databases and locating relevant materials.</a:t>
            </a:r>
          </a:p>
          <a:p>
            <a:endParaRPr lang="en-US" sz="2800" dirty="0"/>
          </a:p>
          <a:p>
            <a:r>
              <a:rPr lang="en-US" sz="2800" dirty="0"/>
              <a:t>UWTSD Library online: </a:t>
            </a:r>
            <a:r>
              <a:rPr lang="en-GB" sz="2800" dirty="0">
                <a:hlinkClick r:id="rId2"/>
              </a:rPr>
              <a:t>Library and Learning Resources | The University of Wales Trinity Saint David (uwtsd.ac.uk)</a:t>
            </a:r>
            <a:endParaRPr lang="en-US" sz="2800" dirty="0"/>
          </a:p>
          <a:p>
            <a:endParaRPr lang="en-US" sz="2800" dirty="0"/>
          </a:p>
          <a:p>
            <a:r>
              <a:rPr lang="en-US" sz="2800" dirty="0"/>
              <a:t>Technical (IT) Support: helps ensure you do not get overwhelmed in the computer-centric world of modern education.</a:t>
            </a:r>
          </a:p>
          <a:p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78279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5011-E41F-49D9-BE71-0AB06E4C5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E21C0-5F6F-4E77-822A-6631D615E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next step is to start reading your sources, making sure to </a:t>
            </a:r>
            <a:r>
              <a:rPr lang="en-US" sz="2800" b="1" dirty="0"/>
              <a:t>take notes </a:t>
            </a:r>
            <a:r>
              <a:rPr lang="en-US" sz="2800" dirty="0"/>
              <a:t>and record titles, authors, and page numbers. This will make it a lot easier in the future when you go back and reference these sources.</a:t>
            </a:r>
          </a:p>
          <a:p>
            <a:endParaRPr lang="en-US" sz="2800" dirty="0"/>
          </a:p>
          <a:p>
            <a:r>
              <a:rPr lang="en-US" sz="2800" b="1" i="1" dirty="0">
                <a:solidFill>
                  <a:srgbClr val="C00000"/>
                </a:solidFill>
              </a:rPr>
              <a:t>Do not forget: always paraphrase or </a:t>
            </a:r>
            <a:r>
              <a:rPr lang="en-US" sz="2800" b="1" i="1" dirty="0" err="1">
                <a:solidFill>
                  <a:srgbClr val="C00000"/>
                </a:solidFill>
              </a:rPr>
              <a:t>summarise</a:t>
            </a:r>
            <a:r>
              <a:rPr lang="en-US" sz="2800" b="1" i="1" dirty="0">
                <a:solidFill>
                  <a:srgbClr val="C00000"/>
                </a:solidFill>
              </a:rPr>
              <a:t> what you read before using it in your assignment, to avoid plagiarism and Academic Misconduct.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81460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51DD41-CE07-9B0E-92D7-6EC25A486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02B40-9CFA-491F-A00F-B3EA1322E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774807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952</Words>
  <Application>Microsoft Office PowerPoint</Application>
  <PresentationFormat>Widescreen</PresentationFormat>
  <Paragraphs>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Courier New</vt:lpstr>
      <vt:lpstr>20140311PresentationUWTSDTemplate</vt:lpstr>
      <vt:lpstr>Independent Project (BMHP6020)</vt:lpstr>
      <vt:lpstr>Presentation structure</vt:lpstr>
      <vt:lpstr>Deciding your Data collection method</vt:lpstr>
      <vt:lpstr>Deciding your Data collection method</vt:lpstr>
      <vt:lpstr>Deciding your Data collection method</vt:lpstr>
      <vt:lpstr>Deciding your Data analysis method</vt:lpstr>
      <vt:lpstr>Timescale</vt:lpstr>
      <vt:lpstr>Prioritising</vt:lpstr>
      <vt:lpstr>Finding the right resources (1/2)</vt:lpstr>
      <vt:lpstr>Finding the right resources (2/2)</vt:lpstr>
      <vt:lpstr>A) Research Resources</vt:lpstr>
      <vt:lpstr>Finding research online</vt:lpstr>
      <vt:lpstr>B) University Resources (1/2) </vt:lpstr>
      <vt:lpstr>B) University Resources (2/2) </vt:lpstr>
      <vt:lpstr>Reading sources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Eleni Koutsogeorgou</dc:creator>
  <cp:lastModifiedBy>Eleni Koutsogeorgou-Andreou</cp:lastModifiedBy>
  <cp:revision>7</cp:revision>
  <dcterms:created xsi:type="dcterms:W3CDTF">2021-06-28T21:39:23Z</dcterms:created>
  <dcterms:modified xsi:type="dcterms:W3CDTF">2024-02-12T22:35:53Z</dcterms:modified>
</cp:coreProperties>
</file>