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 id="2147483681" r:id="rId3"/>
  </p:sld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cSldViewPr>
  </p:slide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051393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716601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1D7F0DD-16C3-438E-BD68-2811F606F06F}" type="datetimeFigureOut">
              <a:rPr lang="en-GB" smtClean="0"/>
              <a:t>26/03/2025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926200-129A-4CCC-8035-1F34964B5E91}" type="slidenum">
              <a:rPr lang="en-GB" smtClean="0"/>
              <a:t>‹#›</a:t>
            </a:fld>
            <a:endParaRPr lang="en-GB"/>
          </a:p>
        </p:txBody>
      </p:sp>
    </p:spTree>
    <p:extLst>
      <p:ext uri="{BB962C8B-B14F-4D97-AF65-F5344CB8AC3E}">
        <p14:creationId xmlns:p14="http://schemas.microsoft.com/office/powerpoint/2010/main" val="2909400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1D7F0DD-16C3-438E-BD68-2811F606F06F}" type="datetimeFigureOut">
              <a:rPr lang="en-GB" smtClean="0"/>
              <a:t>26/03/2025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926200-129A-4CCC-8035-1F34964B5E91}" type="slidenum">
              <a:rPr lang="en-GB" smtClean="0"/>
              <a:t>‹#›</a:t>
            </a:fld>
            <a:endParaRPr lang="en-GB"/>
          </a:p>
        </p:txBody>
      </p:sp>
    </p:spTree>
    <p:extLst>
      <p:ext uri="{BB962C8B-B14F-4D97-AF65-F5344CB8AC3E}">
        <p14:creationId xmlns:p14="http://schemas.microsoft.com/office/powerpoint/2010/main" val="722355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1D7F0DD-16C3-438E-BD68-2811F606F06F}" type="datetimeFigureOut">
              <a:rPr lang="en-GB" smtClean="0"/>
              <a:t>26/03/2025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2926200-129A-4CCC-8035-1F34964B5E91}" type="slidenum">
              <a:rPr lang="en-GB" smtClean="0"/>
              <a:t>‹#›</a:t>
            </a:fld>
            <a:endParaRPr lang="en-GB"/>
          </a:p>
        </p:txBody>
      </p:sp>
    </p:spTree>
    <p:extLst>
      <p:ext uri="{BB962C8B-B14F-4D97-AF65-F5344CB8AC3E}">
        <p14:creationId xmlns:p14="http://schemas.microsoft.com/office/powerpoint/2010/main" val="2674277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1D7F0DD-16C3-438E-BD68-2811F606F06F}" type="datetimeFigureOut">
              <a:rPr lang="en-GB" smtClean="0"/>
              <a:t>26/03/2025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2926200-129A-4CCC-8035-1F34964B5E91}" type="slidenum">
              <a:rPr lang="en-GB" smtClean="0"/>
              <a:t>‹#›</a:t>
            </a:fld>
            <a:endParaRPr lang="en-GB"/>
          </a:p>
        </p:txBody>
      </p:sp>
    </p:spTree>
    <p:extLst>
      <p:ext uri="{BB962C8B-B14F-4D97-AF65-F5344CB8AC3E}">
        <p14:creationId xmlns:p14="http://schemas.microsoft.com/office/powerpoint/2010/main" val="1138810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D7F0DD-16C3-438E-BD68-2811F606F06F}" type="datetimeFigureOut">
              <a:rPr lang="en-GB" smtClean="0"/>
              <a:t>26/03/2025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2926200-129A-4CCC-8035-1F34964B5E91}" type="slidenum">
              <a:rPr lang="en-GB" smtClean="0"/>
              <a:t>‹#›</a:t>
            </a:fld>
            <a:endParaRPr lang="en-GB"/>
          </a:p>
        </p:txBody>
      </p:sp>
    </p:spTree>
    <p:extLst>
      <p:ext uri="{BB962C8B-B14F-4D97-AF65-F5344CB8AC3E}">
        <p14:creationId xmlns:p14="http://schemas.microsoft.com/office/powerpoint/2010/main" val="40966056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1D7F0DD-16C3-438E-BD68-2811F606F06F}" type="datetimeFigureOut">
              <a:rPr lang="en-GB" smtClean="0"/>
              <a:t>26/03/2025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926200-129A-4CCC-8035-1F34964B5E91}" type="slidenum">
              <a:rPr lang="en-GB" smtClean="0"/>
              <a:t>‹#›</a:t>
            </a:fld>
            <a:endParaRPr lang="en-GB"/>
          </a:p>
        </p:txBody>
      </p:sp>
    </p:spTree>
    <p:extLst>
      <p:ext uri="{BB962C8B-B14F-4D97-AF65-F5344CB8AC3E}">
        <p14:creationId xmlns:p14="http://schemas.microsoft.com/office/powerpoint/2010/main" val="20103066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1D7F0DD-16C3-438E-BD68-2811F606F06F}" type="datetimeFigureOut">
              <a:rPr lang="en-GB" smtClean="0"/>
              <a:t>26/03/2025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926200-129A-4CCC-8035-1F34964B5E91}" type="slidenum">
              <a:rPr lang="en-GB" smtClean="0"/>
              <a:t>‹#›</a:t>
            </a:fld>
            <a:endParaRPr lang="en-GB"/>
          </a:p>
        </p:txBody>
      </p:sp>
    </p:spTree>
    <p:extLst>
      <p:ext uri="{BB962C8B-B14F-4D97-AF65-F5344CB8AC3E}">
        <p14:creationId xmlns:p14="http://schemas.microsoft.com/office/powerpoint/2010/main" val="520580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1D7F0DD-16C3-438E-BD68-2811F606F06F}" type="datetimeFigureOut">
              <a:rPr lang="en-GB" smtClean="0"/>
              <a:t>26/03/2025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926200-129A-4CCC-8035-1F34964B5E91}" type="slidenum">
              <a:rPr lang="en-GB" smtClean="0"/>
              <a:t>‹#›</a:t>
            </a:fld>
            <a:endParaRPr lang="en-GB"/>
          </a:p>
        </p:txBody>
      </p:sp>
    </p:spTree>
    <p:extLst>
      <p:ext uri="{BB962C8B-B14F-4D97-AF65-F5344CB8AC3E}">
        <p14:creationId xmlns:p14="http://schemas.microsoft.com/office/powerpoint/2010/main" val="35487824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1D7F0DD-16C3-438E-BD68-2811F606F06F}" type="datetimeFigureOut">
              <a:rPr lang="en-GB" smtClean="0"/>
              <a:t>26/03/2025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926200-129A-4CCC-8035-1F34964B5E91}" type="slidenum">
              <a:rPr lang="en-GB" smtClean="0"/>
              <a:t>‹#›</a:t>
            </a:fld>
            <a:endParaRPr lang="en-GB"/>
          </a:p>
        </p:txBody>
      </p:sp>
    </p:spTree>
    <p:extLst>
      <p:ext uri="{BB962C8B-B14F-4D97-AF65-F5344CB8AC3E}">
        <p14:creationId xmlns:p14="http://schemas.microsoft.com/office/powerpoint/2010/main" val="22997706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51D7F0DD-16C3-438E-BD68-2811F606F06F}" type="datetimeFigureOut">
              <a:rPr lang="en-GB" smtClean="0"/>
              <a:t>26/03/2025</a:t>
            </a:fld>
            <a:endParaRPr lang="en-GB"/>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A2926200-129A-4CCC-8035-1F34964B5E91}" type="slidenum">
              <a:rPr lang="en-GB" smtClean="0"/>
              <a:t>‹#›</a:t>
            </a:fld>
            <a:endParaRPr lang="en-GB"/>
          </a:p>
        </p:txBody>
      </p:sp>
    </p:spTree>
    <p:extLst>
      <p:ext uri="{BB962C8B-B14F-4D97-AF65-F5344CB8AC3E}">
        <p14:creationId xmlns:p14="http://schemas.microsoft.com/office/powerpoint/2010/main" val="9224654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51D7F0DD-16C3-438E-BD68-2811F606F06F}" type="datetimeFigureOut">
              <a:rPr lang="en-GB" smtClean="0"/>
              <a:t>26/03/2025</a:t>
            </a:fld>
            <a:endParaRPr lang="en-GB"/>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A2926200-129A-4CCC-8035-1F34964B5E91}" type="slidenum">
              <a:rPr lang="en-GB" smtClean="0"/>
              <a:t>‹#›</a:t>
            </a:fld>
            <a:endParaRPr lang="en-GB"/>
          </a:p>
        </p:txBody>
      </p:sp>
    </p:spTree>
    <p:extLst>
      <p:ext uri="{BB962C8B-B14F-4D97-AF65-F5344CB8AC3E}">
        <p14:creationId xmlns:p14="http://schemas.microsoft.com/office/powerpoint/2010/main" val="14580761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3451557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90457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601180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867758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9105322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5584892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8619991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3430043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6.xml"/><Relationship Id="rId7"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1.xml"/><Relationship Id="rId1" Type="http://schemas.openxmlformats.org/officeDocument/2006/relationships/slideLayout" Target="../slideLayouts/slideLayout20.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D7F0DD-16C3-438E-BD68-2811F606F06F}" type="datetimeFigureOut">
              <a:rPr lang="en-GB" smtClean="0"/>
              <a:t>26/03/2025</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926200-129A-4CCC-8035-1F34964B5E91}"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2830306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3/26/2025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611896969"/>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95906712"/>
      </p:ext>
    </p:extLst>
  </p:cSld>
  <p:clrMap bg1="lt1" tx1="dk1" bg2="lt2" tx2="dk2" accent1="accent1" accent2="accent2" accent3="accent3" accent4="accent4" accent5="accent5" accent6="accent6" hlink="hlink" folHlink="folHlink"/>
  <p:sldLayoutIdLst>
    <p:sldLayoutId id="2147483682" r:id="rId1"/>
    <p:sldLayoutId id="214748368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AA00C-D461-BD0A-B1DC-CC240CB9DEC0}"/>
              </a:ext>
            </a:extLst>
          </p:cNvPr>
          <p:cNvSpPr>
            <a:spLocks noGrp="1"/>
          </p:cNvSpPr>
          <p:nvPr>
            <p:ph type="ctrTitle"/>
          </p:nvPr>
        </p:nvSpPr>
        <p:spPr>
          <a:xfrm>
            <a:off x="1973705" y="39140"/>
            <a:ext cx="9144000" cy="2387600"/>
          </a:xfrm>
        </p:spPr>
        <p:txBody>
          <a:bodyPr/>
          <a:lstStyle/>
          <a:p>
            <a:r>
              <a:rPr lang="en-GB"/>
              <a:t>Sustainability </a:t>
            </a:r>
            <a:br>
              <a:rPr lang="en-GB"/>
            </a:br>
            <a:endParaRPr lang="en-GB"/>
          </a:p>
        </p:txBody>
      </p:sp>
      <p:sp>
        <p:nvSpPr>
          <p:cNvPr id="3" name="Subtitle 2">
            <a:extLst>
              <a:ext uri="{FF2B5EF4-FFF2-40B4-BE49-F238E27FC236}">
                <a16:creationId xmlns:a16="http://schemas.microsoft.com/office/drawing/2014/main" id="{BBDC2C67-16DF-EF0F-6F49-30C448893A35}"/>
              </a:ext>
            </a:extLst>
          </p:cNvPr>
          <p:cNvSpPr>
            <a:spLocks noGrp="1"/>
          </p:cNvSpPr>
          <p:nvPr>
            <p:ph type="subTitle" idx="1"/>
          </p:nvPr>
        </p:nvSpPr>
        <p:spPr>
          <a:xfrm>
            <a:off x="-597108" y="5245727"/>
            <a:ext cx="9144000" cy="1655762"/>
          </a:xfrm>
        </p:spPr>
        <p:txBody>
          <a:bodyPr/>
          <a:lstStyle/>
          <a:p>
            <a:r>
              <a:rPr lang="en-GB"/>
              <a:t>Outdoor music festivals </a:t>
            </a:r>
          </a:p>
          <a:p>
            <a:r>
              <a:rPr lang="en-GB"/>
              <a:t>&amp; </a:t>
            </a:r>
          </a:p>
          <a:p>
            <a:r>
              <a:rPr lang="en-GB"/>
              <a:t>Destination management of ski resorts </a:t>
            </a:r>
          </a:p>
        </p:txBody>
      </p:sp>
      <p:pic>
        <p:nvPicPr>
          <p:cNvPr id="4" name="Picture 3">
            <a:extLst>
              <a:ext uri="{FF2B5EF4-FFF2-40B4-BE49-F238E27FC236}">
                <a16:creationId xmlns:a16="http://schemas.microsoft.com/office/drawing/2014/main" id="{919E25E5-3427-A646-6360-F3C4151ACE11}"/>
              </a:ext>
            </a:extLst>
          </p:cNvPr>
          <p:cNvPicPr>
            <a:picLocks noChangeAspect="1"/>
          </p:cNvPicPr>
          <p:nvPr/>
        </p:nvPicPr>
        <p:blipFill>
          <a:blip r:embed="rId2"/>
          <a:stretch>
            <a:fillRect/>
          </a:stretch>
        </p:blipFill>
        <p:spPr>
          <a:xfrm>
            <a:off x="7092845" y="1832967"/>
            <a:ext cx="4024860" cy="4024860"/>
          </a:xfrm>
          <a:prstGeom prst="rect">
            <a:avLst/>
          </a:prstGeom>
        </p:spPr>
      </p:pic>
      <p:pic>
        <p:nvPicPr>
          <p:cNvPr id="5" name="Picture 4">
            <a:extLst>
              <a:ext uri="{FF2B5EF4-FFF2-40B4-BE49-F238E27FC236}">
                <a16:creationId xmlns:a16="http://schemas.microsoft.com/office/drawing/2014/main" id="{6EE4FCB3-4D3E-1DBB-4FD7-99EE2D54A939}"/>
              </a:ext>
            </a:extLst>
          </p:cNvPr>
          <p:cNvPicPr>
            <a:picLocks noChangeAspect="1"/>
          </p:cNvPicPr>
          <p:nvPr/>
        </p:nvPicPr>
        <p:blipFill>
          <a:blip r:embed="rId3"/>
          <a:stretch>
            <a:fillRect/>
          </a:stretch>
        </p:blipFill>
        <p:spPr>
          <a:xfrm>
            <a:off x="208477" y="2053836"/>
            <a:ext cx="4251097" cy="2832957"/>
          </a:xfrm>
          <a:prstGeom prst="rect">
            <a:avLst/>
          </a:prstGeom>
        </p:spPr>
      </p:pic>
    </p:spTree>
    <p:extLst>
      <p:ext uri="{BB962C8B-B14F-4D97-AF65-F5344CB8AC3E}">
        <p14:creationId xmlns:p14="http://schemas.microsoft.com/office/powerpoint/2010/main" val="33289392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09702-6336-45C8-4653-6C5FCDC2C8CF}"/>
              </a:ext>
            </a:extLst>
          </p:cNvPr>
          <p:cNvSpPr>
            <a:spLocks noGrp="1"/>
          </p:cNvSpPr>
          <p:nvPr>
            <p:ph type="title"/>
          </p:nvPr>
        </p:nvSpPr>
        <p:spPr/>
        <p:txBody>
          <a:bodyPr/>
          <a:lstStyle/>
          <a:p>
            <a:r>
              <a:rPr lang="en-GB"/>
              <a:t>Outdoor music festivals </a:t>
            </a:r>
          </a:p>
        </p:txBody>
      </p:sp>
      <p:sp>
        <p:nvSpPr>
          <p:cNvPr id="3" name="Content Placeholder 2">
            <a:extLst>
              <a:ext uri="{FF2B5EF4-FFF2-40B4-BE49-F238E27FC236}">
                <a16:creationId xmlns:a16="http://schemas.microsoft.com/office/drawing/2014/main" id="{970C5EBB-BFA7-4ED5-C1F4-E8CE4710B7AA}"/>
              </a:ext>
            </a:extLst>
          </p:cNvPr>
          <p:cNvSpPr>
            <a:spLocks noGrp="1"/>
          </p:cNvSpPr>
          <p:nvPr>
            <p:ph idx="1"/>
          </p:nvPr>
        </p:nvSpPr>
        <p:spPr/>
        <p:txBody>
          <a:bodyPr>
            <a:normAutofit fontScale="92500" lnSpcReduction="10000"/>
          </a:bodyPr>
          <a:lstStyle/>
          <a:p>
            <a:r>
              <a:rPr lang="en-GB">
                <a:latin typeface="Calibri Light" panose="020F0302020204030204" pitchFamily="34" charset="0"/>
                <a:ea typeface="Calibri Light" panose="020F0302020204030204" pitchFamily="34" charset="0"/>
                <a:cs typeface="Calibri Light" panose="020F0302020204030204" pitchFamily="34" charset="0"/>
              </a:rPr>
              <a:t>An outdoor music festival in the context of global tourism, events, and leisure presents both critical challenges and unique opportunities.</a:t>
            </a:r>
          </a:p>
          <a:p>
            <a:r>
              <a:rPr lang="en-GB">
                <a:latin typeface="Calibri Light" panose="020F0302020204030204" pitchFamily="34" charset="0"/>
                <a:ea typeface="Calibri Light" panose="020F0302020204030204" pitchFamily="34" charset="0"/>
                <a:cs typeface="Calibri Light" panose="020F0302020204030204" pitchFamily="34" charset="0"/>
              </a:rPr>
              <a:t>key issues and considerations:</a:t>
            </a:r>
          </a:p>
          <a:p>
            <a:r>
              <a:rPr lang="en-GB" b="1">
                <a:latin typeface="Calibri Light" panose="020F0302020204030204" pitchFamily="34" charset="0"/>
                <a:ea typeface="Calibri Light" panose="020F0302020204030204" pitchFamily="34" charset="0"/>
                <a:cs typeface="Calibri Light" panose="020F0302020204030204" pitchFamily="34" charset="0"/>
              </a:rPr>
              <a:t>Challenges:</a:t>
            </a:r>
          </a:p>
          <a:p>
            <a:r>
              <a:rPr lang="en-GB" b="1">
                <a:latin typeface="Calibri Light" panose="020F0302020204030204" pitchFamily="34" charset="0"/>
                <a:ea typeface="Calibri Light" panose="020F0302020204030204" pitchFamily="34" charset="0"/>
                <a:cs typeface="Calibri Light" panose="020F0302020204030204" pitchFamily="34" charset="0"/>
              </a:rPr>
              <a:t>Climate Change &amp; Its Impact on Outdoor Events</a:t>
            </a:r>
            <a:endParaRPr lang="en-GB">
              <a:latin typeface="Calibri Light" panose="020F0302020204030204" pitchFamily="34" charset="0"/>
              <a:ea typeface="Calibri Light" panose="020F0302020204030204" pitchFamily="34" charset="0"/>
              <a:cs typeface="Calibri Light" panose="020F0302020204030204" pitchFamily="34" charset="0"/>
            </a:endParaRPr>
          </a:p>
          <a:p>
            <a:pPr marL="742950" lvl="1" indent="-285750">
              <a:buFont typeface="+mj-lt"/>
              <a:buAutoNum type="arabicPeriod"/>
            </a:pPr>
            <a:r>
              <a:rPr lang="en-GB">
                <a:latin typeface="Calibri Light" panose="020F0302020204030204" pitchFamily="34" charset="0"/>
                <a:ea typeface="Calibri Light" panose="020F0302020204030204" pitchFamily="34" charset="0"/>
                <a:cs typeface="Calibri Light" panose="020F0302020204030204" pitchFamily="34" charset="0"/>
              </a:rPr>
              <a:t>Extreme weather events (heatwaves, storms, flooding) pose safety risks and logistical challenges.</a:t>
            </a:r>
          </a:p>
          <a:p>
            <a:pPr marL="742950" lvl="1" indent="-285750">
              <a:buFont typeface="+mj-lt"/>
              <a:buAutoNum type="arabicPeriod"/>
            </a:pPr>
            <a:r>
              <a:rPr lang="en-GB">
                <a:latin typeface="Calibri Light" panose="020F0302020204030204" pitchFamily="34" charset="0"/>
                <a:ea typeface="Calibri Light" panose="020F0302020204030204" pitchFamily="34" charset="0"/>
                <a:cs typeface="Calibri Light" panose="020F0302020204030204" pitchFamily="34" charset="0"/>
              </a:rPr>
              <a:t>Rising temperatures and unpredictable weather patterns may require adaptable festival infrastructure.</a:t>
            </a:r>
          </a:p>
          <a:p>
            <a:pPr marL="742950" lvl="1" indent="-285750">
              <a:buFont typeface="+mj-lt"/>
              <a:buAutoNum type="arabicPeriod"/>
            </a:pPr>
            <a:r>
              <a:rPr lang="en-GB">
                <a:latin typeface="Calibri Light" panose="020F0302020204030204" pitchFamily="34" charset="0"/>
                <a:ea typeface="Calibri Light" panose="020F0302020204030204" pitchFamily="34" charset="0"/>
                <a:cs typeface="Calibri Light" panose="020F0302020204030204" pitchFamily="34" charset="0"/>
              </a:rPr>
              <a:t>Carbon footprint concerns related to travel, energy use, and waste management.</a:t>
            </a:r>
          </a:p>
          <a:p>
            <a:endParaRPr lang="en-GB"/>
          </a:p>
        </p:txBody>
      </p:sp>
    </p:spTree>
    <p:extLst>
      <p:ext uri="{BB962C8B-B14F-4D97-AF65-F5344CB8AC3E}">
        <p14:creationId xmlns:p14="http://schemas.microsoft.com/office/powerpoint/2010/main" val="610078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017CE-10DF-615D-AE75-E899C5CDB125}"/>
              </a:ext>
            </a:extLst>
          </p:cNvPr>
          <p:cNvSpPr>
            <a:spLocks noGrp="1"/>
          </p:cNvSpPr>
          <p:nvPr>
            <p:ph type="title"/>
          </p:nvPr>
        </p:nvSpPr>
        <p:spPr/>
        <p:txBody>
          <a:bodyPr>
            <a:normAutofit fontScale="90000"/>
          </a:bodyPr>
          <a:lstStyle/>
          <a:p>
            <a:r>
              <a:rPr lang="en-GB" b="1"/>
              <a:t>Operational Challenges &amp; Resource Management</a:t>
            </a:r>
            <a:br>
              <a:rPr lang="en-GB"/>
            </a:br>
            <a:endParaRPr lang="en-GB"/>
          </a:p>
        </p:txBody>
      </p:sp>
      <p:sp>
        <p:nvSpPr>
          <p:cNvPr id="4" name="Rectangle 1">
            <a:extLst>
              <a:ext uri="{FF2B5EF4-FFF2-40B4-BE49-F238E27FC236}">
                <a16:creationId xmlns:a16="http://schemas.microsoft.com/office/drawing/2014/main" id="{13D91E6B-9966-3B07-770D-859FAE7652D6}"/>
              </a:ext>
            </a:extLst>
          </p:cNvPr>
          <p:cNvSpPr>
            <a:spLocks noGrp="1" noChangeArrowheads="1"/>
          </p:cNvSpPr>
          <p:nvPr>
            <p:ph idx="1"/>
          </p:nvPr>
        </p:nvSpPr>
        <p:spPr bwMode="auto">
          <a:xfrm>
            <a:off x="838200" y="1358269"/>
            <a:ext cx="10979989" cy="4575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a:ln>
                  <a:noFill/>
                </a:ln>
                <a:solidFill>
                  <a:schemeClr val="tx1"/>
                </a:solidFill>
                <a:effectLst/>
              </a:rPr>
              <a:t>Efficient waste management, water, and energy consumption are essential for sustainability.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a:ln>
                  <a:noFill/>
                </a:ln>
                <a:solidFill>
                  <a:schemeClr val="tx1"/>
                </a:solidFill>
                <a:effectLst/>
              </a:rPr>
              <a:t>Crowd control, security, and emergency preparedness must be prioritized.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a:ln>
                  <a:noFill/>
                </a:ln>
                <a:solidFill>
                  <a:schemeClr val="tx1"/>
                </a:solidFill>
                <a:effectLst/>
              </a:rPr>
              <a:t>Managing international performers, vendors, and logistics can be complex.</a:t>
            </a:r>
          </a:p>
          <a:p>
            <a:pPr>
              <a:lnSpc>
                <a:spcPct val="100000"/>
              </a:lnSpc>
            </a:pPr>
            <a:r>
              <a:rPr lang="en-GB" sz="2400" b="1"/>
              <a:t>Ethical Concerns</a:t>
            </a:r>
            <a:endParaRPr lang="en-GB" sz="2400"/>
          </a:p>
          <a:p>
            <a:pPr>
              <a:lnSpc>
                <a:spcPct val="100000"/>
              </a:lnSpc>
              <a:buFont typeface="Arial" panose="020B0604020202020204" pitchFamily="34" charset="0"/>
              <a:buChar char="•"/>
            </a:pPr>
            <a:r>
              <a:rPr lang="en-GB" sz="2400"/>
              <a:t>Globalisation may lead to cultural appropriation rather than appreciation.</a:t>
            </a:r>
          </a:p>
          <a:p>
            <a:pPr>
              <a:lnSpc>
                <a:spcPct val="100000"/>
              </a:lnSpc>
              <a:buFont typeface="Arial" panose="020B0604020202020204" pitchFamily="34" charset="0"/>
              <a:buChar char="•"/>
            </a:pPr>
            <a:r>
              <a:rPr lang="en-GB" sz="2400"/>
              <a:t>Ghetto tourism (exploitation of underprivileged communities for entertainment) must be avoided.</a:t>
            </a:r>
          </a:p>
          <a:p>
            <a:pPr>
              <a:lnSpc>
                <a:spcPct val="100000"/>
              </a:lnSpc>
              <a:buFont typeface="Arial" panose="020B0604020202020204" pitchFamily="34" charset="0"/>
              <a:buChar char="•"/>
            </a:pPr>
            <a:r>
              <a:rPr lang="en-GB" sz="2400"/>
              <a:t>Cultural debasement: Ensuring local traditions and authenticity are respected rather than commodified.</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66361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FBCB5-8877-CF9B-C876-DC0C11DCF36A}"/>
              </a:ext>
            </a:extLst>
          </p:cNvPr>
          <p:cNvSpPr>
            <a:spLocks noGrp="1"/>
          </p:cNvSpPr>
          <p:nvPr>
            <p:ph type="title"/>
          </p:nvPr>
        </p:nvSpPr>
        <p:spPr/>
        <p:txBody>
          <a:bodyPr/>
          <a:lstStyle/>
          <a:p>
            <a:r>
              <a:rPr lang="en-GB" sz="4000" b="1"/>
              <a:t>Discrimination, Poverty &amp; Their Implications</a:t>
            </a:r>
            <a:br>
              <a:rPr lang="en-GB"/>
            </a:br>
            <a:endParaRPr lang="en-GB"/>
          </a:p>
        </p:txBody>
      </p:sp>
      <p:sp>
        <p:nvSpPr>
          <p:cNvPr id="3" name="Content Placeholder 2">
            <a:extLst>
              <a:ext uri="{FF2B5EF4-FFF2-40B4-BE49-F238E27FC236}">
                <a16:creationId xmlns:a16="http://schemas.microsoft.com/office/drawing/2014/main" id="{EA686885-CC90-960C-4AC8-855A4AE4BAEA}"/>
              </a:ext>
            </a:extLst>
          </p:cNvPr>
          <p:cNvSpPr>
            <a:spLocks noGrp="1"/>
          </p:cNvSpPr>
          <p:nvPr>
            <p:ph idx="1"/>
          </p:nvPr>
        </p:nvSpPr>
        <p:spPr/>
        <p:txBody>
          <a:bodyPr/>
          <a:lstStyle/>
          <a:p>
            <a:pPr>
              <a:buFont typeface="Arial" panose="020B0604020202020204" pitchFamily="34" charset="0"/>
              <a:buChar char="•"/>
            </a:pPr>
            <a:r>
              <a:rPr lang="en-GB"/>
              <a:t>High ticket prices may limit access for lower-income communities.</a:t>
            </a:r>
          </a:p>
          <a:p>
            <a:pPr>
              <a:buFont typeface="Arial" panose="020B0604020202020204" pitchFamily="34" charset="0"/>
              <a:buChar char="•"/>
            </a:pPr>
            <a:r>
              <a:rPr lang="en-GB"/>
              <a:t>Inclusivity in festival lineup, workforce, and audience must be ensured.</a:t>
            </a:r>
          </a:p>
          <a:p>
            <a:pPr>
              <a:buFont typeface="Arial" panose="020B0604020202020204" pitchFamily="34" charset="0"/>
              <a:buChar char="•"/>
            </a:pPr>
            <a:r>
              <a:rPr lang="en-GB"/>
              <a:t>Avoiding displacement of local communities due to tourism-related price inflation.</a:t>
            </a:r>
          </a:p>
          <a:p>
            <a:endParaRPr lang="en-GB"/>
          </a:p>
        </p:txBody>
      </p:sp>
    </p:spTree>
    <p:extLst>
      <p:ext uri="{BB962C8B-B14F-4D97-AF65-F5344CB8AC3E}">
        <p14:creationId xmlns:p14="http://schemas.microsoft.com/office/powerpoint/2010/main" val="1630881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869B2-3232-BB9E-4D34-B64632213578}"/>
              </a:ext>
            </a:extLst>
          </p:cNvPr>
          <p:cNvSpPr>
            <a:spLocks noGrp="1"/>
          </p:cNvSpPr>
          <p:nvPr>
            <p:ph type="title"/>
          </p:nvPr>
        </p:nvSpPr>
        <p:spPr>
          <a:xfrm>
            <a:off x="221121" y="95855"/>
            <a:ext cx="10515600" cy="1325563"/>
          </a:xfrm>
        </p:spPr>
        <p:txBody>
          <a:bodyPr/>
          <a:lstStyle/>
          <a:p>
            <a:r>
              <a:rPr lang="en-GB"/>
              <a:t>Opportunities:</a:t>
            </a:r>
          </a:p>
        </p:txBody>
      </p:sp>
      <p:sp>
        <p:nvSpPr>
          <p:cNvPr id="4" name="Rectangle 1">
            <a:extLst>
              <a:ext uri="{FF2B5EF4-FFF2-40B4-BE49-F238E27FC236}">
                <a16:creationId xmlns:a16="http://schemas.microsoft.com/office/drawing/2014/main" id="{BD953482-0AEA-9499-94AD-C56E86818ED8}"/>
              </a:ext>
            </a:extLst>
          </p:cNvPr>
          <p:cNvSpPr>
            <a:spLocks noGrp="1" noChangeArrowheads="1"/>
          </p:cNvSpPr>
          <p:nvPr>
            <p:ph idx="1"/>
          </p:nvPr>
        </p:nvSpPr>
        <p:spPr bwMode="auto">
          <a:xfrm>
            <a:off x="838200" y="1460862"/>
            <a:ext cx="10841437" cy="43704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a:ln>
                  <a:noFill/>
                </a:ln>
                <a:solidFill>
                  <a:schemeClr val="tx1"/>
                </a:solidFill>
                <a:effectLst/>
              </a:rPr>
              <a:t>Sustainability &amp; Environmental Awareness</a:t>
            </a:r>
            <a:endParaRPr kumimoji="0" lang="en-US" altLang="en-US" sz="20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a:ln>
                  <a:noFill/>
                </a:ln>
                <a:solidFill>
                  <a:schemeClr val="tx1"/>
                </a:solidFill>
                <a:effectLst/>
              </a:rPr>
              <a:t>Festivals can be platforms for promoting environmental responsibility (e.g., zero-waste policies, carbon offset programs).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a:ln>
                  <a:noFill/>
                </a:ln>
                <a:solidFill>
                  <a:schemeClr val="tx1"/>
                </a:solidFill>
                <a:effectLst/>
              </a:rPr>
              <a:t>Green initiatives like solar-powered stages, reusable cups, and eco-friendly accommodations.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a:ln>
                  <a:noFill/>
                </a:ln>
                <a:solidFill>
                  <a:schemeClr val="tx1"/>
                </a:solidFill>
                <a:effectLst/>
              </a:rPr>
              <a:t>Cultural Exchange &amp; Tourism Growth</a:t>
            </a:r>
            <a:endParaRPr kumimoji="0" lang="en-US" altLang="en-US" sz="20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a:ln>
                  <a:noFill/>
                </a:ln>
                <a:solidFill>
                  <a:schemeClr val="tx1"/>
                </a:solidFill>
                <a:effectLst/>
              </a:rPr>
              <a:t>Festivals can highlight local culture and talent, boosting tourism and the economy.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a:ln>
                  <a:noFill/>
                </a:ln>
                <a:solidFill>
                  <a:schemeClr val="tx1"/>
                </a:solidFill>
                <a:effectLst/>
              </a:rPr>
              <a:t>Promoting ethical travel experiences that benefit local communities.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a:ln>
                  <a:noFill/>
                </a:ln>
                <a:solidFill>
                  <a:schemeClr val="tx1"/>
                </a:solidFill>
                <a:effectLst/>
              </a:rPr>
              <a:t>Innovation &amp; Technology</a:t>
            </a:r>
            <a:endParaRPr kumimoji="0" lang="en-US" altLang="en-US" sz="20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a:ln>
                  <a:noFill/>
                </a:ln>
                <a:solidFill>
                  <a:schemeClr val="tx1"/>
                </a:solidFill>
                <a:effectLst/>
              </a:rPr>
              <a:t>Smart event management (AI-powered crowd monitoring, digital ticketing, and blockchain for transparency).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a:ln>
                  <a:noFill/>
                </a:ln>
                <a:solidFill>
                  <a:schemeClr val="tx1"/>
                </a:solidFill>
                <a:effectLst/>
              </a:rPr>
              <a:t>Renewable energy solutions for event power needs.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442627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A21D6-727D-3F3D-AF5A-C723391ED8EF}"/>
              </a:ext>
            </a:extLst>
          </p:cNvPr>
          <p:cNvSpPr>
            <a:spLocks noGrp="1"/>
          </p:cNvSpPr>
          <p:nvPr>
            <p:ph type="title"/>
          </p:nvPr>
        </p:nvSpPr>
        <p:spPr>
          <a:xfrm>
            <a:off x="381000" y="0"/>
            <a:ext cx="10515600" cy="1325563"/>
          </a:xfrm>
        </p:spPr>
        <p:txBody>
          <a:bodyPr anchor="ctr">
            <a:normAutofit/>
          </a:bodyPr>
          <a:lstStyle/>
          <a:p>
            <a:r>
              <a:rPr lang="en-GB" b="1"/>
              <a:t>Ski resorts </a:t>
            </a:r>
          </a:p>
        </p:txBody>
      </p:sp>
      <p:sp>
        <p:nvSpPr>
          <p:cNvPr id="3" name="Content Placeholder 2">
            <a:extLst>
              <a:ext uri="{FF2B5EF4-FFF2-40B4-BE49-F238E27FC236}">
                <a16:creationId xmlns:a16="http://schemas.microsoft.com/office/drawing/2014/main" id="{07BD143D-77F0-8F85-9447-ACEEC936F26A}"/>
              </a:ext>
            </a:extLst>
          </p:cNvPr>
          <p:cNvSpPr>
            <a:spLocks noGrp="1"/>
          </p:cNvSpPr>
          <p:nvPr>
            <p:ph sz="half" idx="1"/>
          </p:nvPr>
        </p:nvSpPr>
        <p:spPr>
          <a:xfrm>
            <a:off x="381000" y="1122240"/>
            <a:ext cx="7512930" cy="4912800"/>
          </a:xfrm>
        </p:spPr>
        <p:txBody>
          <a:bodyPr>
            <a:normAutofit/>
          </a:bodyPr>
          <a:lstStyle/>
          <a:p>
            <a:r>
              <a:rPr lang="en-GB" sz="2000"/>
              <a:t>Ski resorts are at a critical turning point due to climate change, ethical concerns, and increasing sustainability demands. While challenges such as warming temperatures and socioeconomic barriers exist, there are also many opportunities for innovation, from renewable energy and waste reduction to ethical tourism initiatives.</a:t>
            </a:r>
            <a:endParaRPr lang="en-GB" sz="2000" b="1"/>
          </a:p>
          <a:p>
            <a:r>
              <a:rPr lang="en-GB" sz="2000" b="1"/>
              <a:t>Challenges:</a:t>
            </a:r>
          </a:p>
          <a:p>
            <a:pPr>
              <a:buFont typeface="Arial" panose="020B0604020202020204" pitchFamily="34" charset="0"/>
              <a:buChar char="•"/>
            </a:pPr>
            <a:r>
              <a:rPr lang="en-GB" sz="2000" b="1"/>
              <a:t>Rising Temperatures &amp; Snow Shortages</a:t>
            </a:r>
            <a:r>
              <a:rPr lang="en-GB" sz="2000"/>
              <a:t>: Warmer winters lead to shorter ski seasons, with some resorts facing complete closure due to lack of snow.</a:t>
            </a:r>
          </a:p>
          <a:p>
            <a:pPr>
              <a:buFont typeface="Arial" panose="020B0604020202020204" pitchFamily="34" charset="0"/>
              <a:buChar char="•"/>
            </a:pPr>
            <a:r>
              <a:rPr lang="en-GB" sz="2000" b="1"/>
              <a:t>Increased Artificial Snowmaking</a:t>
            </a:r>
            <a:r>
              <a:rPr lang="en-GB" sz="2000"/>
              <a:t>: Resorts rely on artificial snow, which requires significant water and energy resources, raising environmental concerns.</a:t>
            </a:r>
          </a:p>
          <a:p>
            <a:pPr>
              <a:buFont typeface="Arial" panose="020B0604020202020204" pitchFamily="34" charset="0"/>
              <a:buChar char="•"/>
            </a:pPr>
            <a:r>
              <a:rPr lang="en-GB" sz="2000" i="1"/>
              <a:t>Example:</a:t>
            </a:r>
            <a:r>
              <a:rPr lang="en-GB" sz="2000"/>
              <a:t> The Alps have seen a 5-week reduction in snow cover since the 1970s, forcing many low-altitude resorts to shut down or invest heavily in artificial snow.</a:t>
            </a:r>
          </a:p>
          <a:p>
            <a:endParaRPr lang="en-GB" sz="1300"/>
          </a:p>
        </p:txBody>
      </p:sp>
      <p:pic>
        <p:nvPicPr>
          <p:cNvPr id="4" name="Picture 3">
            <a:extLst>
              <a:ext uri="{FF2B5EF4-FFF2-40B4-BE49-F238E27FC236}">
                <a16:creationId xmlns:a16="http://schemas.microsoft.com/office/drawing/2014/main" id="{0CF503AC-8AE5-1FF8-9539-430A2F24827F}"/>
              </a:ext>
            </a:extLst>
          </p:cNvPr>
          <p:cNvPicPr>
            <a:picLocks noChangeAspect="1"/>
          </p:cNvPicPr>
          <p:nvPr/>
        </p:nvPicPr>
        <p:blipFill>
          <a:blip r:embed="rId2"/>
          <a:srcRect r="4" b="8783"/>
          <a:stretch/>
        </p:blipFill>
        <p:spPr>
          <a:xfrm>
            <a:off x="8351131" y="1881895"/>
            <a:ext cx="3459869" cy="2556461"/>
          </a:xfrm>
          <a:prstGeom prst="rect">
            <a:avLst/>
          </a:prstGeom>
          <a:noFill/>
        </p:spPr>
      </p:pic>
    </p:spTree>
    <p:extLst>
      <p:ext uri="{BB962C8B-B14F-4D97-AF65-F5344CB8AC3E}">
        <p14:creationId xmlns:p14="http://schemas.microsoft.com/office/powerpoint/2010/main" val="1327824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D281B-62D3-B1F4-6DE5-668B052E48B6}"/>
              </a:ext>
            </a:extLst>
          </p:cNvPr>
          <p:cNvSpPr>
            <a:spLocks noGrp="1"/>
          </p:cNvSpPr>
          <p:nvPr>
            <p:ph type="title"/>
          </p:nvPr>
        </p:nvSpPr>
        <p:spPr/>
        <p:txBody>
          <a:bodyPr/>
          <a:lstStyle/>
          <a:p>
            <a:r>
              <a:rPr lang="en-GB" b="1"/>
              <a:t>Opportunities:</a:t>
            </a:r>
            <a:br>
              <a:rPr lang="en-GB" b="1"/>
            </a:br>
            <a:endParaRPr lang="en-GB"/>
          </a:p>
        </p:txBody>
      </p:sp>
      <p:sp>
        <p:nvSpPr>
          <p:cNvPr id="3" name="Content Placeholder 2">
            <a:extLst>
              <a:ext uri="{FF2B5EF4-FFF2-40B4-BE49-F238E27FC236}">
                <a16:creationId xmlns:a16="http://schemas.microsoft.com/office/drawing/2014/main" id="{8672FB0F-F6C8-354D-A38C-73D074202534}"/>
              </a:ext>
            </a:extLst>
          </p:cNvPr>
          <p:cNvSpPr>
            <a:spLocks noGrp="1"/>
          </p:cNvSpPr>
          <p:nvPr>
            <p:ph idx="1"/>
          </p:nvPr>
        </p:nvSpPr>
        <p:spPr/>
        <p:txBody>
          <a:bodyPr/>
          <a:lstStyle/>
          <a:p>
            <a:pPr>
              <a:buFont typeface="Arial" panose="020B0604020202020204" pitchFamily="34" charset="0"/>
              <a:buChar char="•"/>
            </a:pPr>
            <a:r>
              <a:rPr lang="en-GB" b="1"/>
              <a:t>Diversification of Offerings</a:t>
            </a:r>
            <a:r>
              <a:rPr lang="en-GB"/>
              <a:t>: Resorts are expanding to year-round activities like mountain biking, hiking, and wellness retreats.</a:t>
            </a:r>
          </a:p>
          <a:p>
            <a:pPr>
              <a:buFont typeface="Arial" panose="020B0604020202020204" pitchFamily="34" charset="0"/>
              <a:buChar char="•"/>
            </a:pPr>
            <a:r>
              <a:rPr lang="en-GB" b="1"/>
              <a:t>Sustainable Snowmaking</a:t>
            </a:r>
            <a:r>
              <a:rPr lang="en-GB"/>
              <a:t>: Innovations such as solar-powered snow machines and water-efficient snow cannons are helping reduce environmental impacts.</a:t>
            </a:r>
          </a:p>
          <a:p>
            <a:pPr>
              <a:buFont typeface="Arial" panose="020B0604020202020204" pitchFamily="34" charset="0"/>
              <a:buChar char="•"/>
            </a:pPr>
            <a:r>
              <a:rPr lang="en-GB" i="1"/>
              <a:t>Example:</a:t>
            </a:r>
            <a:r>
              <a:rPr lang="en-GB"/>
              <a:t> Zermatt, Switzerland, is transitioning to fully renewable energy for its ski lifts and infrastructure.</a:t>
            </a:r>
          </a:p>
          <a:p>
            <a:endParaRPr lang="en-GB"/>
          </a:p>
        </p:txBody>
      </p:sp>
    </p:spTree>
    <p:extLst>
      <p:ext uri="{BB962C8B-B14F-4D97-AF65-F5344CB8AC3E}">
        <p14:creationId xmlns:p14="http://schemas.microsoft.com/office/powerpoint/2010/main" val="3336645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7083B-4218-CC68-5B87-47BE5AD147CC}"/>
              </a:ext>
            </a:extLst>
          </p:cNvPr>
          <p:cNvSpPr>
            <a:spLocks noGrp="1"/>
          </p:cNvSpPr>
          <p:nvPr>
            <p:ph type="title"/>
          </p:nvPr>
        </p:nvSpPr>
        <p:spPr/>
        <p:txBody>
          <a:bodyPr/>
          <a:lstStyle/>
          <a:p>
            <a:r>
              <a:rPr lang="en-GB"/>
              <a:t>Operational Challenges &amp; Resource Management</a:t>
            </a:r>
          </a:p>
        </p:txBody>
      </p:sp>
      <p:sp>
        <p:nvSpPr>
          <p:cNvPr id="3" name="Content Placeholder 2">
            <a:extLst>
              <a:ext uri="{FF2B5EF4-FFF2-40B4-BE49-F238E27FC236}">
                <a16:creationId xmlns:a16="http://schemas.microsoft.com/office/drawing/2014/main" id="{1AC4AD56-3566-EE6A-1FBB-3509A52C4B4B}"/>
              </a:ext>
            </a:extLst>
          </p:cNvPr>
          <p:cNvSpPr>
            <a:spLocks noGrp="1"/>
          </p:cNvSpPr>
          <p:nvPr>
            <p:ph idx="1"/>
          </p:nvPr>
        </p:nvSpPr>
        <p:spPr/>
        <p:txBody>
          <a:bodyPr/>
          <a:lstStyle/>
          <a:p>
            <a:r>
              <a:rPr lang="en-GB" b="1"/>
              <a:t>Challenges:</a:t>
            </a:r>
          </a:p>
          <a:p>
            <a:pPr>
              <a:buFont typeface="Arial" panose="020B0604020202020204" pitchFamily="34" charset="0"/>
              <a:buChar char="•"/>
            </a:pPr>
            <a:r>
              <a:rPr lang="en-GB" b="1"/>
              <a:t>High Operational Costs</a:t>
            </a:r>
            <a:r>
              <a:rPr lang="en-GB"/>
              <a:t>: Running ski lifts, snow groomers, and hospitality services requires massive energy consumption.</a:t>
            </a:r>
          </a:p>
          <a:p>
            <a:pPr>
              <a:buFont typeface="Arial" panose="020B0604020202020204" pitchFamily="34" charset="0"/>
              <a:buChar char="•"/>
            </a:pPr>
            <a:r>
              <a:rPr lang="en-GB" b="1"/>
              <a:t>Overtourism &amp; Environmental Strain</a:t>
            </a:r>
            <a:r>
              <a:rPr lang="en-GB"/>
              <a:t>: High visitor numbers can lead to deforestation, habitat destruction, and waste issues.</a:t>
            </a:r>
          </a:p>
          <a:p>
            <a:pPr>
              <a:buFont typeface="Arial" panose="020B0604020202020204" pitchFamily="34" charset="0"/>
              <a:buChar char="•"/>
            </a:pPr>
            <a:r>
              <a:rPr lang="en-GB" i="1"/>
              <a:t>Example:</a:t>
            </a:r>
            <a:r>
              <a:rPr lang="en-GB"/>
              <a:t> Chamonix, France, struggles with overtourism, resulting in pollution and increased local housing costs.</a:t>
            </a:r>
          </a:p>
          <a:p>
            <a:endParaRPr lang="en-GB"/>
          </a:p>
        </p:txBody>
      </p:sp>
    </p:spTree>
    <p:extLst>
      <p:ext uri="{BB962C8B-B14F-4D97-AF65-F5344CB8AC3E}">
        <p14:creationId xmlns:p14="http://schemas.microsoft.com/office/powerpoint/2010/main" val="11224967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B4D46-BB43-1747-09A8-407164A3F491}"/>
              </a:ext>
            </a:extLst>
          </p:cNvPr>
          <p:cNvSpPr>
            <a:spLocks noGrp="1"/>
          </p:cNvSpPr>
          <p:nvPr>
            <p:ph type="title"/>
          </p:nvPr>
        </p:nvSpPr>
        <p:spPr/>
        <p:txBody>
          <a:bodyPr/>
          <a:lstStyle/>
          <a:p>
            <a:r>
              <a:rPr lang="en-GB" b="1"/>
              <a:t>Opportunities:</a:t>
            </a:r>
            <a:br>
              <a:rPr lang="en-GB" b="1"/>
            </a:br>
            <a:endParaRPr lang="en-GB"/>
          </a:p>
        </p:txBody>
      </p:sp>
      <p:sp>
        <p:nvSpPr>
          <p:cNvPr id="3" name="Content Placeholder 2">
            <a:extLst>
              <a:ext uri="{FF2B5EF4-FFF2-40B4-BE49-F238E27FC236}">
                <a16:creationId xmlns:a16="http://schemas.microsoft.com/office/drawing/2014/main" id="{CE1ED46F-0AFD-8AF9-ACF0-B5BAF0711B52}"/>
              </a:ext>
            </a:extLst>
          </p:cNvPr>
          <p:cNvSpPr>
            <a:spLocks noGrp="1"/>
          </p:cNvSpPr>
          <p:nvPr>
            <p:ph idx="1"/>
          </p:nvPr>
        </p:nvSpPr>
        <p:spPr/>
        <p:txBody>
          <a:bodyPr/>
          <a:lstStyle/>
          <a:p>
            <a:pPr>
              <a:buFont typeface="Arial" panose="020B0604020202020204" pitchFamily="34" charset="0"/>
              <a:buChar char="•"/>
            </a:pPr>
            <a:r>
              <a:rPr lang="en-GB" b="1"/>
              <a:t>Green Infrastructure</a:t>
            </a:r>
            <a:r>
              <a:rPr lang="en-GB"/>
              <a:t>: Using electric snow groomers and renewable energy for ski lifts can reduce carbon footprints.</a:t>
            </a:r>
          </a:p>
          <a:p>
            <a:pPr>
              <a:buFont typeface="Arial" panose="020B0604020202020204" pitchFamily="34" charset="0"/>
              <a:buChar char="•"/>
            </a:pPr>
            <a:r>
              <a:rPr lang="en-GB" b="1"/>
              <a:t>Smart Ticketing &amp; Capacity Management</a:t>
            </a:r>
            <a:r>
              <a:rPr lang="en-GB"/>
              <a:t>: Resorts can implement dynamic pricing and pre-booked time slots to avoid overcrowding.</a:t>
            </a:r>
          </a:p>
          <a:p>
            <a:pPr>
              <a:buFont typeface="Arial" panose="020B0604020202020204" pitchFamily="34" charset="0"/>
              <a:buChar char="•"/>
            </a:pPr>
            <a:r>
              <a:rPr lang="en-GB" i="1"/>
              <a:t>Example:</a:t>
            </a:r>
            <a:r>
              <a:rPr lang="en-GB"/>
              <a:t> Whistler Blackcomb in Canada has adopted AI-driven lift management to optimize skier distribution and reduce lift wait times.</a:t>
            </a:r>
          </a:p>
          <a:p>
            <a:endParaRPr lang="en-GB"/>
          </a:p>
        </p:txBody>
      </p:sp>
    </p:spTree>
    <p:extLst>
      <p:ext uri="{BB962C8B-B14F-4D97-AF65-F5344CB8AC3E}">
        <p14:creationId xmlns:p14="http://schemas.microsoft.com/office/powerpoint/2010/main" val="41925223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B3260-C98F-AFED-A74F-2CEC7DF288E4}"/>
              </a:ext>
            </a:extLst>
          </p:cNvPr>
          <p:cNvSpPr>
            <a:spLocks noGrp="1"/>
          </p:cNvSpPr>
          <p:nvPr>
            <p:ph type="title"/>
          </p:nvPr>
        </p:nvSpPr>
        <p:spPr/>
        <p:txBody>
          <a:bodyPr/>
          <a:lstStyle/>
          <a:p>
            <a:r>
              <a:rPr lang="en-GB" b="1"/>
              <a:t>Ethical Concerns</a:t>
            </a:r>
            <a:br>
              <a:rPr lang="en-GB" b="1"/>
            </a:br>
            <a:endParaRPr lang="en-GB"/>
          </a:p>
        </p:txBody>
      </p:sp>
      <p:sp>
        <p:nvSpPr>
          <p:cNvPr id="3" name="Content Placeholder 2">
            <a:extLst>
              <a:ext uri="{FF2B5EF4-FFF2-40B4-BE49-F238E27FC236}">
                <a16:creationId xmlns:a16="http://schemas.microsoft.com/office/drawing/2014/main" id="{ED4A0436-51A1-69B7-9BF2-980214BB6411}"/>
              </a:ext>
            </a:extLst>
          </p:cNvPr>
          <p:cNvSpPr>
            <a:spLocks noGrp="1"/>
          </p:cNvSpPr>
          <p:nvPr>
            <p:ph idx="1"/>
          </p:nvPr>
        </p:nvSpPr>
        <p:spPr/>
        <p:txBody>
          <a:bodyPr>
            <a:normAutofit/>
          </a:bodyPr>
          <a:lstStyle/>
          <a:p>
            <a:r>
              <a:rPr lang="en-GB" b="1"/>
              <a:t>Challenges:</a:t>
            </a:r>
          </a:p>
          <a:p>
            <a:pPr>
              <a:buFont typeface="Arial" panose="020B0604020202020204" pitchFamily="34" charset="0"/>
              <a:buChar char="•"/>
            </a:pPr>
            <a:r>
              <a:rPr lang="en-GB" b="1"/>
              <a:t>Gentrification &amp; Displacement</a:t>
            </a:r>
            <a:r>
              <a:rPr lang="en-GB"/>
              <a:t>: High-end resorts push out local communities, making housing unaffordable.</a:t>
            </a:r>
          </a:p>
          <a:p>
            <a:pPr>
              <a:buFont typeface="Arial" panose="020B0604020202020204" pitchFamily="34" charset="0"/>
              <a:buChar char="•"/>
            </a:pPr>
            <a:r>
              <a:rPr lang="en-GB" b="1"/>
              <a:t>Exploitation of Low-Wage Seasonal Workers</a:t>
            </a:r>
            <a:r>
              <a:rPr lang="en-GB"/>
              <a:t>: Many resorts depend on migrant </a:t>
            </a:r>
            <a:r>
              <a:rPr lang="en-GB" err="1"/>
              <a:t>labor</a:t>
            </a:r>
            <a:r>
              <a:rPr lang="en-GB"/>
              <a:t> for hospitality and maintenance, sometimes under poor working conditions.</a:t>
            </a:r>
          </a:p>
          <a:p>
            <a:pPr>
              <a:buFont typeface="Arial" panose="020B0604020202020204" pitchFamily="34" charset="0"/>
              <a:buChar char="•"/>
            </a:pPr>
            <a:r>
              <a:rPr lang="en-GB" i="1"/>
              <a:t>Example:</a:t>
            </a:r>
            <a:r>
              <a:rPr lang="en-GB"/>
              <a:t> Aspen, Colorado, faces housing crises as local workers cannot afford to live near the resort.</a:t>
            </a:r>
          </a:p>
          <a:p>
            <a:endParaRPr lang="en-GB"/>
          </a:p>
        </p:txBody>
      </p:sp>
    </p:spTree>
    <p:extLst>
      <p:ext uri="{BB962C8B-B14F-4D97-AF65-F5344CB8AC3E}">
        <p14:creationId xmlns:p14="http://schemas.microsoft.com/office/powerpoint/2010/main" val="38831458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3DBA4-098A-43A4-0A54-C9C3E36F227B}"/>
              </a:ext>
            </a:extLst>
          </p:cNvPr>
          <p:cNvSpPr>
            <a:spLocks noGrp="1"/>
          </p:cNvSpPr>
          <p:nvPr>
            <p:ph type="title"/>
          </p:nvPr>
        </p:nvSpPr>
        <p:spPr/>
        <p:txBody>
          <a:bodyPr/>
          <a:lstStyle/>
          <a:p>
            <a:r>
              <a:rPr lang="en-GB" b="1"/>
              <a:t>Opportunities:</a:t>
            </a:r>
            <a:br>
              <a:rPr lang="en-GB" b="1"/>
            </a:br>
            <a:endParaRPr lang="en-GB" b="1"/>
          </a:p>
        </p:txBody>
      </p:sp>
      <p:sp>
        <p:nvSpPr>
          <p:cNvPr id="3" name="Content Placeholder 2">
            <a:extLst>
              <a:ext uri="{FF2B5EF4-FFF2-40B4-BE49-F238E27FC236}">
                <a16:creationId xmlns:a16="http://schemas.microsoft.com/office/drawing/2014/main" id="{A304F431-A473-77A4-4805-96E12B7C2060}"/>
              </a:ext>
            </a:extLst>
          </p:cNvPr>
          <p:cNvSpPr>
            <a:spLocks noGrp="1"/>
          </p:cNvSpPr>
          <p:nvPr>
            <p:ph idx="1"/>
          </p:nvPr>
        </p:nvSpPr>
        <p:spPr/>
        <p:txBody>
          <a:bodyPr/>
          <a:lstStyle/>
          <a:p>
            <a:pPr>
              <a:buFont typeface="Arial" panose="020B0604020202020204" pitchFamily="34" charset="0"/>
              <a:buChar char="•"/>
            </a:pPr>
            <a:r>
              <a:rPr lang="en-GB" b="1"/>
              <a:t>Fair Wages &amp; Employee Housing</a:t>
            </a:r>
            <a:r>
              <a:rPr lang="en-GB"/>
              <a:t>: Resorts can invest in affordable housing and ethical employment practices.</a:t>
            </a:r>
          </a:p>
          <a:p>
            <a:pPr>
              <a:buFont typeface="Arial" panose="020B0604020202020204" pitchFamily="34" charset="0"/>
              <a:buChar char="•"/>
            </a:pPr>
            <a:r>
              <a:rPr lang="en-GB" b="1"/>
              <a:t>Supporting Local Communities</a:t>
            </a:r>
            <a:r>
              <a:rPr lang="en-GB"/>
              <a:t>: Partnering with local businesses for food, crafts, and services instead of relying on large chains.</a:t>
            </a:r>
          </a:p>
          <a:p>
            <a:pPr>
              <a:buFont typeface="Arial" panose="020B0604020202020204" pitchFamily="34" charset="0"/>
              <a:buChar char="•"/>
            </a:pPr>
            <a:r>
              <a:rPr lang="en-GB" i="1"/>
              <a:t>Example:</a:t>
            </a:r>
            <a:r>
              <a:rPr lang="en-GB"/>
              <a:t> Niseko, Japan, has programs to train and hire local workers instead of relying on foreign seasonal </a:t>
            </a:r>
            <a:r>
              <a:rPr lang="en-GB" err="1"/>
              <a:t>labor</a:t>
            </a:r>
            <a:r>
              <a:rPr lang="en-GB"/>
              <a:t>.</a:t>
            </a:r>
          </a:p>
          <a:p>
            <a:endParaRPr lang="en-GB"/>
          </a:p>
        </p:txBody>
      </p:sp>
    </p:spTree>
    <p:extLst>
      <p:ext uri="{BB962C8B-B14F-4D97-AF65-F5344CB8AC3E}">
        <p14:creationId xmlns:p14="http://schemas.microsoft.com/office/powerpoint/2010/main" val="26036982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B0777-3342-1F19-1642-317D603B365B}"/>
              </a:ext>
            </a:extLst>
          </p:cNvPr>
          <p:cNvSpPr>
            <a:spLocks noGrp="1"/>
          </p:cNvSpPr>
          <p:nvPr>
            <p:ph type="title"/>
          </p:nvPr>
        </p:nvSpPr>
        <p:spPr/>
        <p:txBody>
          <a:bodyPr/>
          <a:lstStyle/>
          <a:p>
            <a:r>
              <a:rPr lang="en-GB"/>
              <a:t>Discrimination, Poverty &amp; Access to Skiing</a:t>
            </a:r>
          </a:p>
        </p:txBody>
      </p:sp>
      <p:sp>
        <p:nvSpPr>
          <p:cNvPr id="3" name="Content Placeholder 2">
            <a:extLst>
              <a:ext uri="{FF2B5EF4-FFF2-40B4-BE49-F238E27FC236}">
                <a16:creationId xmlns:a16="http://schemas.microsoft.com/office/drawing/2014/main" id="{CCE9DC46-ED04-CE7A-BF1D-06CEBA0E58A1}"/>
              </a:ext>
            </a:extLst>
          </p:cNvPr>
          <p:cNvSpPr>
            <a:spLocks noGrp="1"/>
          </p:cNvSpPr>
          <p:nvPr>
            <p:ph idx="1"/>
          </p:nvPr>
        </p:nvSpPr>
        <p:spPr/>
        <p:txBody>
          <a:bodyPr/>
          <a:lstStyle/>
          <a:p>
            <a:r>
              <a:rPr lang="en-GB" b="1"/>
              <a:t>Challenges:</a:t>
            </a:r>
          </a:p>
          <a:p>
            <a:pPr>
              <a:buFont typeface="Arial" panose="020B0604020202020204" pitchFamily="34" charset="0"/>
              <a:buChar char="•"/>
            </a:pPr>
            <a:r>
              <a:rPr lang="en-GB" b="1"/>
              <a:t>Exclusive Pricing</a:t>
            </a:r>
            <a:r>
              <a:rPr lang="en-GB"/>
              <a:t>: Skiing is often seen as a luxury activity, with high costs limiting access for lower-income groups.</a:t>
            </a:r>
          </a:p>
          <a:p>
            <a:pPr>
              <a:buFont typeface="Arial" panose="020B0604020202020204" pitchFamily="34" charset="0"/>
              <a:buChar char="•"/>
            </a:pPr>
            <a:r>
              <a:rPr lang="en-GB" b="1"/>
              <a:t>Lack of Diversity</a:t>
            </a:r>
            <a:r>
              <a:rPr lang="en-GB"/>
              <a:t>: Skiing has historically been dominated by wealthier, predominantly Western tourists, making it less inclusive.</a:t>
            </a:r>
          </a:p>
          <a:p>
            <a:pPr>
              <a:buFont typeface="Arial" panose="020B0604020202020204" pitchFamily="34" charset="0"/>
              <a:buChar char="•"/>
            </a:pPr>
            <a:r>
              <a:rPr lang="en-GB" i="1"/>
              <a:t>Example:</a:t>
            </a:r>
            <a:r>
              <a:rPr lang="en-GB"/>
              <a:t> The National Brotherhood of Skiers in the US promotes skiing among African American communities to address racial disparities in the sport.</a:t>
            </a:r>
          </a:p>
          <a:p>
            <a:endParaRPr lang="en-GB"/>
          </a:p>
        </p:txBody>
      </p:sp>
    </p:spTree>
    <p:extLst>
      <p:ext uri="{BB962C8B-B14F-4D97-AF65-F5344CB8AC3E}">
        <p14:creationId xmlns:p14="http://schemas.microsoft.com/office/powerpoint/2010/main" val="5794442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16A1A-DDA3-EDA4-9885-3A496D09E394}"/>
              </a:ext>
            </a:extLst>
          </p:cNvPr>
          <p:cNvSpPr>
            <a:spLocks noGrp="1"/>
          </p:cNvSpPr>
          <p:nvPr>
            <p:ph type="title"/>
          </p:nvPr>
        </p:nvSpPr>
        <p:spPr/>
        <p:txBody>
          <a:bodyPr/>
          <a:lstStyle/>
          <a:p>
            <a:r>
              <a:rPr lang="en-GB" b="1"/>
              <a:t>Opportunities:</a:t>
            </a:r>
            <a:br>
              <a:rPr lang="en-GB" b="1"/>
            </a:br>
            <a:endParaRPr lang="en-GB"/>
          </a:p>
        </p:txBody>
      </p:sp>
      <p:sp>
        <p:nvSpPr>
          <p:cNvPr id="3" name="Content Placeholder 2">
            <a:extLst>
              <a:ext uri="{FF2B5EF4-FFF2-40B4-BE49-F238E27FC236}">
                <a16:creationId xmlns:a16="http://schemas.microsoft.com/office/drawing/2014/main" id="{A0EBAF12-463C-4C05-B7DB-63784F7FD836}"/>
              </a:ext>
            </a:extLst>
          </p:cNvPr>
          <p:cNvSpPr>
            <a:spLocks noGrp="1"/>
          </p:cNvSpPr>
          <p:nvPr>
            <p:ph idx="1"/>
          </p:nvPr>
        </p:nvSpPr>
        <p:spPr/>
        <p:txBody>
          <a:bodyPr/>
          <a:lstStyle/>
          <a:p>
            <a:pPr>
              <a:buFont typeface="Arial" panose="020B0604020202020204" pitchFamily="34" charset="0"/>
              <a:buChar char="•"/>
            </a:pPr>
            <a:r>
              <a:rPr lang="en-GB" b="1"/>
              <a:t>Subsidised or Community Programs</a:t>
            </a:r>
            <a:r>
              <a:rPr lang="en-GB"/>
              <a:t>: Resorts can offer discounted passes for schools, local youth, and disadvantaged groups.</a:t>
            </a:r>
          </a:p>
          <a:p>
            <a:pPr>
              <a:buFont typeface="Arial" panose="020B0604020202020204" pitchFamily="34" charset="0"/>
              <a:buChar char="•"/>
            </a:pPr>
            <a:r>
              <a:rPr lang="en-GB" b="1"/>
              <a:t>Inclusive Marketing</a:t>
            </a:r>
            <a:r>
              <a:rPr lang="en-GB"/>
              <a:t>: Promoting skiing to a wider demographic, including adaptive skiing for people with disabilities.</a:t>
            </a:r>
          </a:p>
          <a:p>
            <a:pPr>
              <a:buFont typeface="Arial" panose="020B0604020202020204" pitchFamily="34" charset="0"/>
              <a:buChar char="•"/>
            </a:pPr>
            <a:r>
              <a:rPr lang="en-GB" i="1"/>
              <a:t>Example:</a:t>
            </a:r>
            <a:r>
              <a:rPr lang="en-GB"/>
              <a:t> Vail Resorts’ Epic </a:t>
            </a:r>
            <a:r>
              <a:rPr lang="en-GB" err="1"/>
              <a:t>SchoolKids</a:t>
            </a:r>
            <a:r>
              <a:rPr lang="en-GB"/>
              <a:t> program offers free passes to elementary school children, making skiing more accessible.</a:t>
            </a:r>
          </a:p>
          <a:p>
            <a:endParaRPr lang="en-GB"/>
          </a:p>
        </p:txBody>
      </p:sp>
    </p:spTree>
    <p:extLst>
      <p:ext uri="{BB962C8B-B14F-4D97-AF65-F5344CB8AC3E}">
        <p14:creationId xmlns:p14="http://schemas.microsoft.com/office/powerpoint/2010/main" val="21744507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DD339-EBFE-3B86-3718-2221BE14DCE0}"/>
              </a:ext>
            </a:extLst>
          </p:cNvPr>
          <p:cNvSpPr>
            <a:spLocks noGrp="1"/>
          </p:cNvSpPr>
          <p:nvPr>
            <p:ph type="title"/>
          </p:nvPr>
        </p:nvSpPr>
        <p:spPr/>
        <p:txBody>
          <a:bodyPr/>
          <a:lstStyle/>
          <a:p>
            <a:r>
              <a:rPr lang="en-GB"/>
              <a:t>Environmentalism &amp; Sustainability in Ski Tourism</a:t>
            </a:r>
          </a:p>
        </p:txBody>
      </p:sp>
      <p:sp>
        <p:nvSpPr>
          <p:cNvPr id="3" name="Content Placeholder 2">
            <a:extLst>
              <a:ext uri="{FF2B5EF4-FFF2-40B4-BE49-F238E27FC236}">
                <a16:creationId xmlns:a16="http://schemas.microsoft.com/office/drawing/2014/main" id="{0937A57C-6E6F-F441-897C-69BBBCF545D4}"/>
              </a:ext>
            </a:extLst>
          </p:cNvPr>
          <p:cNvSpPr>
            <a:spLocks noGrp="1"/>
          </p:cNvSpPr>
          <p:nvPr>
            <p:ph idx="1"/>
          </p:nvPr>
        </p:nvSpPr>
        <p:spPr/>
        <p:txBody>
          <a:bodyPr/>
          <a:lstStyle/>
          <a:p>
            <a:r>
              <a:rPr lang="en-GB" b="1"/>
              <a:t>Challenges:</a:t>
            </a:r>
          </a:p>
          <a:p>
            <a:pPr>
              <a:buFont typeface="Arial" panose="020B0604020202020204" pitchFamily="34" charset="0"/>
              <a:buChar char="•"/>
            </a:pPr>
            <a:r>
              <a:rPr lang="en-GB" b="1"/>
              <a:t>High Energy Consumption</a:t>
            </a:r>
            <a:r>
              <a:rPr lang="en-GB"/>
              <a:t>: Lifts, hotels, and snow machines consume significant energy.</a:t>
            </a:r>
          </a:p>
          <a:p>
            <a:pPr>
              <a:buFont typeface="Arial" panose="020B0604020202020204" pitchFamily="34" charset="0"/>
              <a:buChar char="•"/>
            </a:pPr>
            <a:r>
              <a:rPr lang="en-GB" b="1"/>
              <a:t>Deforestation &amp; Habitat Loss</a:t>
            </a:r>
            <a:r>
              <a:rPr lang="en-GB"/>
              <a:t>: Expanding ski slopes can destroy natural habitats.</a:t>
            </a:r>
          </a:p>
          <a:p>
            <a:pPr>
              <a:buFont typeface="Arial" panose="020B0604020202020204" pitchFamily="34" charset="0"/>
              <a:buChar char="•"/>
            </a:pPr>
            <a:r>
              <a:rPr lang="en-GB" i="1"/>
              <a:t>Example:</a:t>
            </a:r>
            <a:r>
              <a:rPr lang="en-GB"/>
              <a:t> The development of new ski resorts in China has led to deforestation in ecologically sensitive areas.</a:t>
            </a:r>
          </a:p>
          <a:p>
            <a:endParaRPr lang="en-GB"/>
          </a:p>
        </p:txBody>
      </p:sp>
    </p:spTree>
    <p:extLst>
      <p:ext uri="{BB962C8B-B14F-4D97-AF65-F5344CB8AC3E}">
        <p14:creationId xmlns:p14="http://schemas.microsoft.com/office/powerpoint/2010/main" val="30550440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F54A3-CA63-3387-DC83-0ACFCE7E9CF5}"/>
              </a:ext>
            </a:extLst>
          </p:cNvPr>
          <p:cNvSpPr>
            <a:spLocks noGrp="1"/>
          </p:cNvSpPr>
          <p:nvPr>
            <p:ph type="title"/>
          </p:nvPr>
        </p:nvSpPr>
        <p:spPr/>
        <p:txBody>
          <a:bodyPr/>
          <a:lstStyle/>
          <a:p>
            <a:r>
              <a:rPr lang="en-GB" b="1"/>
              <a:t>Opportunities:</a:t>
            </a:r>
            <a:br>
              <a:rPr lang="en-GB" b="1"/>
            </a:br>
            <a:endParaRPr lang="en-GB"/>
          </a:p>
        </p:txBody>
      </p:sp>
      <p:sp>
        <p:nvSpPr>
          <p:cNvPr id="3" name="Content Placeholder 2">
            <a:extLst>
              <a:ext uri="{FF2B5EF4-FFF2-40B4-BE49-F238E27FC236}">
                <a16:creationId xmlns:a16="http://schemas.microsoft.com/office/drawing/2014/main" id="{9FAB81D1-4072-D80D-054D-FA5F691154D4}"/>
              </a:ext>
            </a:extLst>
          </p:cNvPr>
          <p:cNvSpPr>
            <a:spLocks noGrp="1"/>
          </p:cNvSpPr>
          <p:nvPr>
            <p:ph idx="1"/>
          </p:nvPr>
        </p:nvSpPr>
        <p:spPr/>
        <p:txBody>
          <a:bodyPr/>
          <a:lstStyle/>
          <a:p>
            <a:pPr>
              <a:buFont typeface="Arial" panose="020B0604020202020204" pitchFamily="34" charset="0"/>
              <a:buChar char="•"/>
            </a:pPr>
            <a:r>
              <a:rPr lang="en-GB" b="1"/>
              <a:t>Eco-Friendly Resort Design</a:t>
            </a:r>
            <a:r>
              <a:rPr lang="en-GB"/>
              <a:t>: Using sustainable materials, green roofs, and energy-efficient buildings.</a:t>
            </a:r>
          </a:p>
          <a:p>
            <a:pPr>
              <a:buFont typeface="Arial" panose="020B0604020202020204" pitchFamily="34" charset="0"/>
              <a:buChar char="•"/>
            </a:pPr>
            <a:r>
              <a:rPr lang="en-GB" b="1"/>
              <a:t>Carbon-Neutral Resorts</a:t>
            </a:r>
            <a:r>
              <a:rPr lang="en-GB"/>
              <a:t>: Offsetting emissions through tree planting, renewable energy, and conservation programs.</a:t>
            </a:r>
          </a:p>
          <a:p>
            <a:pPr>
              <a:buFont typeface="Arial" panose="020B0604020202020204" pitchFamily="34" charset="0"/>
              <a:buChar char="•"/>
            </a:pPr>
            <a:r>
              <a:rPr lang="en-GB" i="1"/>
              <a:t>Example:</a:t>
            </a:r>
            <a:r>
              <a:rPr lang="en-GB"/>
              <a:t> </a:t>
            </a:r>
            <a:r>
              <a:rPr lang="en-GB" err="1"/>
              <a:t>Laax</a:t>
            </a:r>
            <a:r>
              <a:rPr lang="en-GB"/>
              <a:t>, Switzerland, aims to become the world’s first carbon-neutral ski resort by 2030.</a:t>
            </a:r>
          </a:p>
          <a:p>
            <a:endParaRPr lang="en-GB"/>
          </a:p>
        </p:txBody>
      </p:sp>
    </p:spTree>
    <p:extLst>
      <p:ext uri="{BB962C8B-B14F-4D97-AF65-F5344CB8AC3E}">
        <p14:creationId xmlns:p14="http://schemas.microsoft.com/office/powerpoint/2010/main" val="3299876548"/>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0</TotalTime>
  <Words>1005</Words>
  <Application>Microsoft Office PowerPoint</Application>
  <PresentationFormat>Widescreen</PresentationFormat>
  <Paragraphs>82</Paragraphs>
  <Slides>15</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15</vt:i4>
      </vt:variant>
    </vt:vector>
  </HeadingPairs>
  <TitlesOfParts>
    <vt:vector size="21" baseType="lpstr">
      <vt:lpstr>Arial</vt:lpstr>
      <vt:lpstr>Calibri</vt:lpstr>
      <vt:lpstr>Calibri Light</vt:lpstr>
      <vt:lpstr>Theme1</vt:lpstr>
      <vt:lpstr>Accessible 2</vt:lpstr>
      <vt:lpstr>Sub Title 1</vt:lpstr>
      <vt:lpstr>Sustainability  </vt:lpstr>
      <vt:lpstr>Outdoor music festivals </vt:lpstr>
      <vt:lpstr>Operational Challenges &amp; Resource Management </vt:lpstr>
      <vt:lpstr>Discrimination, Poverty &amp; Their Implications </vt:lpstr>
      <vt:lpstr>Opportunities:</vt:lpstr>
      <vt:lpstr>Ski resorts </vt:lpstr>
      <vt:lpstr>Opportunities: </vt:lpstr>
      <vt:lpstr>Operational Challenges &amp; Resource Management</vt:lpstr>
      <vt:lpstr>Opportunities: </vt:lpstr>
      <vt:lpstr>Ethical Concerns </vt:lpstr>
      <vt:lpstr>Opportunities: </vt:lpstr>
      <vt:lpstr>Discrimination, Poverty &amp; Access to Skiing</vt:lpstr>
      <vt:lpstr>Opportunities: </vt:lpstr>
      <vt:lpstr>Environmentalism &amp; Sustainability in Ski Tourism</vt:lpstr>
      <vt:lpstr>Opportunities: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Deborah Jenkins</dc:creator>
  <cp:lastModifiedBy>Deborah Jenkins</cp:lastModifiedBy>
  <cp:revision>1</cp:revision>
  <dcterms:created xsi:type="dcterms:W3CDTF">2025-03-25T12:42:28Z</dcterms:created>
  <dcterms:modified xsi:type="dcterms:W3CDTF">2025-03-26T11:54:43Z</dcterms:modified>
</cp:coreProperties>
</file>