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83" r:id="rId3"/>
    <p:sldId id="257" r:id="rId4"/>
    <p:sldId id="259" r:id="rId5"/>
    <p:sldId id="281" r:id="rId6"/>
    <p:sldId id="258" r:id="rId7"/>
    <p:sldId id="286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60" r:id="rId16"/>
    <p:sldId id="263" r:id="rId17"/>
    <p:sldId id="275" r:id="rId18"/>
    <p:sldId id="276" r:id="rId19"/>
    <p:sldId id="277" r:id="rId20"/>
    <p:sldId id="278" r:id="rId21"/>
    <p:sldId id="279" r:id="rId22"/>
    <p:sldId id="280" r:id="rId23"/>
    <p:sldId id="261" r:id="rId24"/>
    <p:sldId id="262" r:id="rId25"/>
    <p:sldId id="282" r:id="rId26"/>
    <p:sldId id="269" r:id="rId27"/>
    <p:sldId id="273" r:id="rId28"/>
    <p:sldId id="284" r:id="rId29"/>
    <p:sldId id="274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26000B-0E2D-4AB7-8455-EEFBAF26FA69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026FBE-6B9E-419C-8B68-E84F71133F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028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Royal Borough of Kensington &amp; Chelsea RBKC one</a:t>
            </a:r>
            <a:r>
              <a:rPr lang="en-GB" baseline="0" dirty="0"/>
              <a:t> of the wealthiest in the area</a:t>
            </a:r>
          </a:p>
          <a:p>
            <a:r>
              <a:rPr lang="en-GB" baseline="0" dirty="0" err="1"/>
              <a:t>Rescuse</a:t>
            </a:r>
            <a:r>
              <a:rPr lang="en-GB" baseline="0" dirty="0"/>
              <a:t> centre – leisure centre with little sleeping bags, pillows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026FBE-6B9E-419C-8B68-E84F71133FB0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119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140 referrals in the last 4 years</a:t>
            </a:r>
          </a:p>
          <a:p>
            <a:r>
              <a:rPr lang="en-GB" dirty="0"/>
              <a:t>Training for schools, youth workers, social workers and community workers.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026FBE-6B9E-419C-8B68-E84F71133FB0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9644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Now Robert Buckland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026FBE-6B9E-419C-8B68-E84F71133FB0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486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24/10/2019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24/10/2019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usticeinspectorates.gov.uk/" TargetMode="External"/><Relationship Id="rId2" Type="http://schemas.openxmlformats.org/officeDocument/2006/relationships/hyperlink" Target="http://www.wsws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outh-wales.police.uk/" TargetMode="External"/><Relationship Id="rId5" Type="http://schemas.openxmlformats.org/officeDocument/2006/relationships/hyperlink" Target="http://www.victimsupport.org.uk/" TargetMode="External"/><Relationship Id="rId4" Type="http://schemas.openxmlformats.org/officeDocument/2006/relationships/hyperlink" Target="http://www.assest.pulbishing-service.gov.uk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guardian.com/society/2018/feb/27/helen-newlove-victims-commissioner-crime-justice" TargetMode="External"/><Relationship Id="rId2" Type="http://schemas.openxmlformats.org/officeDocument/2006/relationships/hyperlink" Target="http://www.theguardian.com/uk-news/2016/may/27/justice-system-failing-witnesses-victims-crim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hetimes.co.uk/article/broken-criminal-justice-system-caroline-goodwin-qc-3j7bxqqbd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liticshome.com/news/uk/home-affairs/justice-system/opinion/bar-council/106979/government-must-commit-more-moneyhttps:/" TargetMode="External"/><Relationship Id="rId2" Type="http://schemas.openxmlformats.org/officeDocument/2006/relationships/hyperlink" Target="https://www.fabians.org.uk/wp-content/uploads/2016/11/Access-to-Justice_final_web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ews.bbc.co.uk/1/hi/uk/7736141.stm" TargetMode="External"/><Relationship Id="rId5" Type="http://schemas.openxmlformats.org/officeDocument/2006/relationships/hyperlink" Target="https://assets.publishing.service.gov.uk/government/uploads/system/uploads/attachment_data/file/746930/victim-strategy.pdf" TargetMode="External"/><Relationship Id="rId4" Type="http://schemas.openxmlformats.org/officeDocument/2006/relationships/hyperlink" Target="https://www.soprasteria.co.uk/docs/librariesprovider41/opinion-paper/doing-it-justice---breaking-barriers-to-criminal-justice-transformation-feb17.pdf?sfvrsn=3562bb5a_0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the CJS responds to victims of crime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Friday 8</a:t>
            </a:r>
            <a:r>
              <a:rPr lang="en-GB" b="1" baseline="30000" dirty="0"/>
              <a:t>th</a:t>
            </a:r>
            <a:r>
              <a:rPr lang="en-GB" b="1" dirty="0"/>
              <a:t> November 2019 @</a:t>
            </a:r>
          </a:p>
          <a:p>
            <a:r>
              <a:rPr lang="en-GB" b="1" dirty="0"/>
              <a:t>11.59 Hrs.</a:t>
            </a:r>
          </a:p>
          <a:p>
            <a:r>
              <a:rPr lang="en-GB" b="1" dirty="0"/>
              <a:t>Draft Session 31</a:t>
            </a:r>
            <a:r>
              <a:rPr lang="en-GB" b="1" baseline="30000" dirty="0"/>
              <a:t>st</a:t>
            </a:r>
            <a:r>
              <a:rPr lang="en-GB" b="1" dirty="0"/>
              <a:t> Oct </a:t>
            </a:r>
          </a:p>
          <a:p>
            <a:r>
              <a:rPr lang="en-GB" b="1" dirty="0"/>
              <a:t>Critically evaluate how the Criminal Justice System responds to victims of crime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409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Through time there has been a shift from the study and support of criminals to considering victims</a:t>
            </a:r>
          </a:p>
          <a:p>
            <a:r>
              <a:rPr lang="en-GB" dirty="0"/>
              <a:t>The Victim movement has seen a progress to the research and support of victims 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RSPCA was developed 1825 long before children’s rights</a:t>
            </a:r>
          </a:p>
          <a:p>
            <a:r>
              <a:rPr lang="en-GB" dirty="0"/>
              <a:t>Mid 1800’s theorist development of why people become victims</a:t>
            </a:r>
          </a:p>
          <a:p>
            <a:r>
              <a:rPr lang="en-GB" dirty="0"/>
              <a:t>1940’s looking at supporting victims </a:t>
            </a:r>
          </a:p>
          <a:p>
            <a:r>
              <a:rPr lang="en-GB" dirty="0"/>
              <a:t>Victim Movement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600" dirty="0"/>
              <a:t>Victim Strategy 2018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/>
          </a:bodyPr>
          <a:lstStyle/>
          <a:p>
            <a:r>
              <a:rPr lang="en-GB" dirty="0"/>
              <a:t>Progress made:</a:t>
            </a:r>
          </a:p>
          <a:p>
            <a:r>
              <a:rPr lang="en-GB" dirty="0"/>
              <a:t>2006 Code of Practice for Victims </a:t>
            </a:r>
          </a:p>
          <a:p>
            <a:pPr lvl="1"/>
            <a:r>
              <a:rPr lang="en-GB" dirty="0"/>
              <a:t>What victims are entitles too.</a:t>
            </a:r>
          </a:p>
          <a:p>
            <a:r>
              <a:rPr lang="en-GB" dirty="0"/>
              <a:t>2010 first Victims Commissioner appointed</a:t>
            </a:r>
          </a:p>
          <a:p>
            <a:r>
              <a:rPr lang="en-GB" dirty="0"/>
              <a:t>2012 ‘Get it Right for Victims &amp; Witnesses’ paper by Govt. makes sure victims get support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/>
          <a:lstStyle/>
          <a:p>
            <a:r>
              <a:rPr lang="en-GB" dirty="0"/>
              <a:t>Crime a social ill with a negative impact on millions</a:t>
            </a:r>
          </a:p>
          <a:p>
            <a:r>
              <a:rPr lang="en-GB" dirty="0"/>
              <a:t>Financially</a:t>
            </a:r>
          </a:p>
          <a:p>
            <a:pPr lvl="1"/>
            <a:r>
              <a:rPr lang="en-GB" dirty="0"/>
              <a:t>Employment, insurance</a:t>
            </a:r>
          </a:p>
          <a:p>
            <a:r>
              <a:rPr lang="en-GB" dirty="0"/>
              <a:t>Emotional </a:t>
            </a:r>
          </a:p>
          <a:p>
            <a:pPr lvl="1"/>
            <a:r>
              <a:rPr lang="en-GB" dirty="0"/>
              <a:t>Fear, emotional wellbeing</a:t>
            </a:r>
          </a:p>
          <a:p>
            <a:r>
              <a:rPr lang="en-GB" dirty="0"/>
              <a:t>Physical Health </a:t>
            </a:r>
          </a:p>
          <a:p>
            <a:pPr lvl="1"/>
            <a:r>
              <a:rPr lang="en-GB" dirty="0"/>
              <a:t>Time in hospital, serious injuries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Victims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The Code was established by the Domestic Violence, Crime and Victims Act 2004</a:t>
            </a:r>
          </a:p>
          <a:p>
            <a:r>
              <a:rPr lang="en-GB" dirty="0"/>
              <a:t>Came into effect in 2006. </a:t>
            </a:r>
          </a:p>
          <a:p>
            <a:r>
              <a:rPr lang="en-GB" dirty="0"/>
              <a:t>The Code sets out what each criminal justice agency must do for victims and the timeframe in which they must do it.</a:t>
            </a:r>
          </a:p>
          <a:p>
            <a:r>
              <a:rPr lang="en-GB" dirty="0"/>
              <a:t>The Code of Practice for Victims of Crime is a </a:t>
            </a:r>
            <a:r>
              <a:rPr lang="en-GB" b="1" u="sng" dirty="0"/>
              <a:t>statutory code</a:t>
            </a:r>
            <a:r>
              <a:rPr lang="en-GB" dirty="0"/>
              <a:t> that sets out the minimum level of service that victims should receive from the criminal justice system.</a:t>
            </a:r>
          </a:p>
          <a:p>
            <a:r>
              <a:rPr lang="en-GB" dirty="0"/>
              <a:t>The </a:t>
            </a:r>
            <a:r>
              <a:rPr lang="en-GB" b="1" dirty="0"/>
              <a:t>Code</a:t>
            </a:r>
            <a:r>
              <a:rPr lang="en-GB" dirty="0"/>
              <a:t> has </a:t>
            </a:r>
            <a:r>
              <a:rPr lang="en-GB" b="1" dirty="0"/>
              <a:t>statutory</a:t>
            </a:r>
            <a:r>
              <a:rPr lang="en-GB" dirty="0"/>
              <a:t> force, which means that the CJS has a legal duty to carryout a service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2384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What victims want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104457"/>
          </a:xfrm>
        </p:spPr>
        <p:txBody>
          <a:bodyPr/>
          <a:lstStyle/>
          <a:p>
            <a:r>
              <a:rPr lang="en-GB" dirty="0"/>
              <a:t>2017 Grenfell Tower</a:t>
            </a:r>
          </a:p>
          <a:p>
            <a:r>
              <a:rPr lang="en-GB" dirty="0"/>
              <a:t>Terrorist attacks Manchester and London </a:t>
            </a:r>
          </a:p>
          <a:p>
            <a:r>
              <a:rPr lang="en-GB" dirty="0"/>
              <a:t>Both brought focus on how victims are treated within the CJS</a:t>
            </a:r>
          </a:p>
          <a:p>
            <a:r>
              <a:rPr lang="en-GB" dirty="0"/>
              <a:t>Treated fairly, with proper dignity, with clear, timely &amp; accurate information.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 Grenfell Tower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/>
          <a:lstStyle/>
          <a:p>
            <a:r>
              <a:rPr lang="en-GB" dirty="0"/>
              <a:t>Deaths were the result of policies of previous government parties – social housing/safe housing </a:t>
            </a:r>
          </a:p>
          <a:p>
            <a:r>
              <a:rPr lang="en-GB" dirty="0"/>
              <a:t>4 days after no visit from local authority of Government personnel</a:t>
            </a:r>
          </a:p>
          <a:p>
            <a:r>
              <a:rPr lang="en-GB" dirty="0"/>
              <a:t>PM 30 min visit but kept away from public  	‘safety concerns’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36505"/>
          </a:xfrm>
        </p:spPr>
        <p:txBody>
          <a:bodyPr/>
          <a:lstStyle/>
          <a:p>
            <a:r>
              <a:rPr lang="en-GB" sz="2800" dirty="0"/>
              <a:t>Public donations raised £3 million</a:t>
            </a:r>
          </a:p>
          <a:p>
            <a:r>
              <a:rPr lang="en-GB" sz="2800" dirty="0"/>
              <a:t>“Grenfell Tower Residents’ Fund”  - £5 million</a:t>
            </a:r>
          </a:p>
          <a:p>
            <a:r>
              <a:rPr lang="en-GB" sz="2800" dirty="0"/>
              <a:t>£500 payment to residents </a:t>
            </a:r>
          </a:p>
          <a:p>
            <a:r>
              <a:rPr lang="en-GB" sz="2800" dirty="0"/>
              <a:t>£5,000 if all their possessions went up in flames</a:t>
            </a:r>
          </a:p>
          <a:p>
            <a:r>
              <a:rPr lang="en-GB" sz="2800" dirty="0"/>
              <a:t>End 2017 £330,000 had been paid out to victims</a:t>
            </a:r>
          </a:p>
          <a:p>
            <a:r>
              <a:rPr lang="en-GB" sz="2800" dirty="0"/>
              <a:t>This was half of the amount spend on the refurbishment of the deadly cladding</a:t>
            </a:r>
          </a:p>
          <a:p>
            <a:r>
              <a:rPr lang="en-GB" sz="2800" dirty="0"/>
              <a:t>£369 Million public money allocated to refurbish Buckingham Palace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/>
              <a:t>Concerns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fontScale="92500"/>
          </a:bodyPr>
          <a:lstStyle/>
          <a:p>
            <a:r>
              <a:rPr lang="en-GB" dirty="0"/>
              <a:t>No co-ordinated emergency response by local authority </a:t>
            </a:r>
          </a:p>
          <a:p>
            <a:r>
              <a:rPr lang="en-GB" dirty="0"/>
              <a:t>No emergency respite including food/shelters</a:t>
            </a:r>
          </a:p>
          <a:p>
            <a:r>
              <a:rPr lang="en-GB" dirty="0"/>
              <a:t>No proper alternative accommodation</a:t>
            </a:r>
          </a:p>
          <a:p>
            <a:r>
              <a:rPr lang="en-GB" dirty="0"/>
              <a:t>Dumped at ‘official rescue centre’ </a:t>
            </a:r>
          </a:p>
          <a:p>
            <a:r>
              <a:rPr lang="en-GB" dirty="0"/>
              <a:t>Public who came to help with clothes, food and accommodation</a:t>
            </a:r>
          </a:p>
          <a:p>
            <a:r>
              <a:rPr lang="en-GB" dirty="0"/>
              <a:t>Victims moved out of County and London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Criminal Charges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Scotland Yard Id two organisations:</a:t>
            </a:r>
          </a:p>
          <a:p>
            <a:r>
              <a:rPr lang="en-GB" dirty="0"/>
              <a:t>Royal Borough of Kensington &amp; Chelsea</a:t>
            </a:r>
          </a:p>
          <a:p>
            <a:r>
              <a:rPr lang="en-GB" dirty="0"/>
              <a:t>Kensington &amp; Chelsea Tenant Management Organisation </a:t>
            </a:r>
          </a:p>
          <a:p>
            <a:pPr lvl="1"/>
            <a:r>
              <a:rPr lang="en-GB" dirty="0"/>
              <a:t>Potential charges of Corporate Manslaughter</a:t>
            </a:r>
          </a:p>
          <a:p>
            <a:pPr lvl="1"/>
            <a:r>
              <a:rPr lang="en-GB" b="1" dirty="0"/>
              <a:t>Corporate Manslaughter &amp; Corporate Homicide Act 2007</a:t>
            </a:r>
            <a:r>
              <a:rPr lang="en-GB" dirty="0"/>
              <a:t> serious management failings resulting in gross breach of duty of care. 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Grenfell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/>
          <a:lstStyle/>
          <a:p>
            <a:r>
              <a:rPr lang="en-GB" dirty="0"/>
              <a:t>Met Police also viewing London Fire Brigade on their ‘stay put’ policy to remain in their homes.</a:t>
            </a:r>
          </a:p>
          <a:p>
            <a:r>
              <a:rPr lang="en-GB" dirty="0"/>
              <a:t>Fraud investigations after falsely claiming to been survivors</a:t>
            </a:r>
          </a:p>
          <a:p>
            <a:r>
              <a:rPr lang="en-GB" dirty="0"/>
              <a:t>Failings by NHS for mental health support</a:t>
            </a:r>
          </a:p>
          <a:p>
            <a:r>
              <a:rPr lang="en-GB" dirty="0"/>
              <a:t>Public Enquiry to run until 2020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600" dirty="0"/>
              <a:t>Manchester Bombing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Lisa &amp; Saffie Roussos</a:t>
            </a:r>
          </a:p>
          <a:p>
            <a:r>
              <a:rPr lang="en-GB" dirty="0"/>
              <a:t>Saffie (8) was killed &amp; was the youngest person to die that night</a:t>
            </a:r>
          </a:p>
          <a:p>
            <a:r>
              <a:rPr lang="en-GB" dirty="0"/>
              <a:t>Lisa seriously injured spending 6 weeks in a coma – has had to learn to walk, nerve damage, numbness</a:t>
            </a:r>
          </a:p>
          <a:p>
            <a:r>
              <a:rPr lang="en-GB" dirty="0"/>
              <a:t>Lisa &amp; Andrew £11,000 compensation</a:t>
            </a:r>
          </a:p>
          <a:p>
            <a:r>
              <a:rPr lang="en-GB" dirty="0"/>
              <a:t>‘complete insult’; ‘no help’ from the whole system </a:t>
            </a:r>
          </a:p>
          <a:p>
            <a:r>
              <a:rPr lang="en-GB" dirty="0"/>
              <a:t>Call for a review of the Criminal Injuries Compensation Scheme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600" dirty="0"/>
              <a:t>FGM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4248472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30 years ago the act was made illegal in the UK</a:t>
            </a:r>
          </a:p>
          <a:p>
            <a:r>
              <a:rPr lang="en-GB" dirty="0"/>
              <a:t>One FGM prosecution since 1985 where the defendants were cleared</a:t>
            </a:r>
          </a:p>
          <a:p>
            <a:r>
              <a:rPr lang="en-GB" dirty="0"/>
              <a:t>What is the full extent of this act? Girls are afraid to come forward, no reliable source to report</a:t>
            </a:r>
          </a:p>
          <a:p>
            <a:r>
              <a:rPr lang="en-GB" dirty="0"/>
              <a:t>Govt. estimates 17,000 have undergone the procedure</a:t>
            </a:r>
          </a:p>
          <a:p>
            <a:r>
              <a:rPr lang="en-GB" dirty="0"/>
              <a:t>Wales, Scotland and NI do not collect FGM figures</a:t>
            </a:r>
          </a:p>
          <a:p>
            <a:r>
              <a:rPr lang="en-GB" dirty="0"/>
              <a:t>Female Genital Mutilation Act (2003)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Victims Charter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Writing in 2018 the then Lord Chancellor &amp; Secretary of State for Justice David Gauke stated that</a:t>
            </a:r>
          </a:p>
          <a:p>
            <a:pPr lvl="1"/>
            <a:r>
              <a:rPr lang="en-GB" dirty="0"/>
              <a:t>Victims are let down by the justice system </a:t>
            </a:r>
          </a:p>
          <a:p>
            <a:pPr lvl="1"/>
            <a:r>
              <a:rPr lang="en-GB" dirty="0"/>
              <a:t>Their voice is not heard</a:t>
            </a:r>
          </a:p>
          <a:p>
            <a:pPr lvl="1"/>
            <a:r>
              <a:rPr lang="en-GB" dirty="0"/>
              <a:t>Violent crime is increasing</a:t>
            </a:r>
          </a:p>
          <a:p>
            <a:pPr lvl="1"/>
            <a:r>
              <a:rPr lang="en-GB" dirty="0"/>
              <a:t>Highlighted that Grenfell, Manchester and London terror attacks changed the focus on victims.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dirty="0"/>
              <a:t>Victim Strategy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36505"/>
          </a:xfrm>
        </p:spPr>
        <p:txBody>
          <a:bodyPr/>
          <a:lstStyle/>
          <a:p>
            <a:r>
              <a:rPr lang="en-GB" dirty="0"/>
              <a:t>Commitments Chapter 1:</a:t>
            </a:r>
          </a:p>
          <a:p>
            <a:r>
              <a:rPr lang="en-GB" dirty="0"/>
              <a:t>Strengthening the Victims’ code by strengthening the powers held by Victims Commissioner</a:t>
            </a:r>
          </a:p>
          <a:p>
            <a:r>
              <a:rPr lang="en-GB" dirty="0"/>
              <a:t>Introduce Victims’ Law</a:t>
            </a:r>
          </a:p>
          <a:p>
            <a:r>
              <a:rPr lang="en-GB" dirty="0"/>
              <a:t>Hold agencies account for compliance  </a:t>
            </a:r>
          </a:p>
          <a:p>
            <a:r>
              <a:rPr lang="en-GB" dirty="0"/>
              <a:t>Develop the role of Independent Public Advocate for bereaved families. 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dirty="0"/>
              <a:t>Victim Strategy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>
            <a:normAutofit fontScale="92500"/>
          </a:bodyPr>
          <a:lstStyle/>
          <a:p>
            <a:r>
              <a:rPr lang="en-GB" dirty="0"/>
              <a:t>Chapter 2 Support for Victims:</a:t>
            </a:r>
          </a:p>
          <a:p>
            <a:r>
              <a:rPr lang="en-GB" dirty="0"/>
              <a:t>Increase spending from £31 to £39m 2020/21</a:t>
            </a:r>
          </a:p>
          <a:p>
            <a:r>
              <a:rPr lang="en-GB" dirty="0"/>
              <a:t>New delivery model for support</a:t>
            </a:r>
          </a:p>
          <a:p>
            <a:r>
              <a:rPr lang="en-GB" dirty="0"/>
              <a:t>Expand external support </a:t>
            </a:r>
          </a:p>
          <a:p>
            <a:r>
              <a:rPr lang="en-GB" dirty="0"/>
              <a:t>£8m on children who witness domestic abuse</a:t>
            </a:r>
          </a:p>
          <a:p>
            <a:r>
              <a:rPr lang="en-GB" dirty="0"/>
              <a:t>‘Child House’ multiple services use one house to minimise trauma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dirty="0"/>
              <a:t>Victim Strategy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/>
          <a:lstStyle/>
          <a:p>
            <a:r>
              <a:rPr lang="en-GB" dirty="0"/>
              <a:t>Chapter 3 improve victim support:</a:t>
            </a:r>
          </a:p>
          <a:p>
            <a:r>
              <a:rPr lang="en-GB" dirty="0"/>
              <a:t>Improve police </a:t>
            </a:r>
            <a:r>
              <a:rPr lang="en-GB" dirty="0" err="1"/>
              <a:t>trg</a:t>
            </a:r>
            <a:r>
              <a:rPr lang="en-GB" dirty="0"/>
              <a:t>, interviews, body worn campers for Victim Personal Statements</a:t>
            </a:r>
          </a:p>
          <a:p>
            <a:r>
              <a:rPr lang="en-GB" dirty="0"/>
              <a:t>Increase communication experts – get best evidence</a:t>
            </a:r>
          </a:p>
          <a:p>
            <a:r>
              <a:rPr lang="en-GB" dirty="0"/>
              <a:t>Alternative solutions to court</a:t>
            </a:r>
          </a:p>
          <a:p>
            <a:r>
              <a:rPr lang="en-GB" dirty="0"/>
              <a:t>Improve over all communication – CPS decisions, process, explaining more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dirty="0"/>
              <a:t>Victim Strategy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Chapter 4 Better support through court process:</a:t>
            </a:r>
          </a:p>
          <a:p>
            <a:r>
              <a:rPr lang="en-GB" dirty="0"/>
              <a:t>New court environment – friendly, accessible </a:t>
            </a:r>
          </a:p>
          <a:p>
            <a:r>
              <a:rPr lang="en-GB" dirty="0"/>
              <a:t>Court time Magistrates Courts deal with no ID victims</a:t>
            </a:r>
          </a:p>
          <a:p>
            <a:r>
              <a:rPr lang="en-GB" dirty="0"/>
              <a:t>Video Links encouraged</a:t>
            </a:r>
          </a:p>
          <a:p>
            <a:r>
              <a:rPr lang="en-GB" dirty="0"/>
              <a:t>Pre-trial therapy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dirty="0"/>
              <a:t>Victim Strategy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Chapter 5 Victims understand court’s decisions</a:t>
            </a:r>
          </a:p>
          <a:p>
            <a:r>
              <a:rPr lang="en-GB" dirty="0"/>
              <a:t>Reconsidered sentencing by the Court of Appeal</a:t>
            </a:r>
          </a:p>
          <a:p>
            <a:r>
              <a:rPr lang="en-GB" dirty="0"/>
              <a:t>Reform Victim Contact Scheme</a:t>
            </a:r>
          </a:p>
          <a:p>
            <a:r>
              <a:rPr lang="en-GB" dirty="0"/>
              <a:t>Improved victim Liaison Officer</a:t>
            </a:r>
          </a:p>
          <a:p>
            <a:r>
              <a:rPr lang="en-GB" dirty="0"/>
              <a:t>Entitlements for victims of mentally disordered offenders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dirty="0"/>
              <a:t>Victim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/>
          <a:lstStyle/>
          <a:p>
            <a:r>
              <a:rPr lang="en-GB" dirty="0"/>
              <a:t>Identify that Government, organisations and the CJS needs to build on the progress </a:t>
            </a:r>
          </a:p>
          <a:p>
            <a:r>
              <a:rPr lang="en-GB" dirty="0"/>
              <a:t>Vision is to support more victims in speaking up</a:t>
            </a:r>
          </a:p>
          <a:p>
            <a:r>
              <a:rPr lang="en-GB" dirty="0"/>
              <a:t>Show that they are understood and supported through the process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Confidence in CJS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/>
          <a:lstStyle/>
          <a:p>
            <a:r>
              <a:rPr lang="en-GB" dirty="0"/>
              <a:t>Discussion –</a:t>
            </a:r>
          </a:p>
          <a:p>
            <a:r>
              <a:rPr lang="en-GB" dirty="0"/>
              <a:t>Who has the confidence in any of the criminal justice organisations if they were a victim of crime</a:t>
            </a:r>
          </a:p>
          <a:p>
            <a:endParaRPr lang="en-GB" dirty="0"/>
          </a:p>
          <a:p>
            <a:r>
              <a:rPr lang="en-GB" dirty="0"/>
              <a:t>The Independent lizzie </a:t>
            </a:r>
            <a:r>
              <a:rPr lang="en-GB" dirty="0" err="1"/>
              <a:t>Dearden</a:t>
            </a:r>
            <a:r>
              <a:rPr lang="en-GB" dirty="0"/>
              <a:t> 03/08/2018 victims are increasingly failed by authorities as confidence in CJS falls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“Victim care is fundamental part of policing. Each victim has different needs and forces are committed to ensuring that victims of crime receive the right support”</a:t>
            </a:r>
          </a:p>
          <a:p>
            <a:r>
              <a:rPr lang="en-GB" dirty="0"/>
              <a:t>Emma Barnett, National Police Chiefs’ Council</a:t>
            </a:r>
          </a:p>
          <a:p>
            <a:r>
              <a:rPr lang="en-GB" dirty="0" err="1"/>
              <a:t>Lizzy</a:t>
            </a:r>
            <a:r>
              <a:rPr lang="en-GB" dirty="0"/>
              <a:t> </a:t>
            </a:r>
            <a:r>
              <a:rPr lang="en-GB" dirty="0" err="1"/>
              <a:t>Dearden</a:t>
            </a:r>
            <a:r>
              <a:rPr lang="en-GB" dirty="0"/>
              <a:t> 03/08/2018 victims are increasingly failed by authorities confidence in CJS </a:t>
            </a:r>
            <a:r>
              <a:rPr lang="en-GB" dirty="0" err="1"/>
              <a:t>faluk</a:t>
            </a:r>
            <a:r>
              <a:rPr lang="en-GB" dirty="0"/>
              <a:t>  </a:t>
            </a:r>
            <a:r>
              <a:rPr lang="en-GB" dirty="0" err="1"/>
              <a:t>ls</a:t>
            </a: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dirty="0"/>
              <a:t>Queen’s Speech October 2019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/>
          <a:lstStyle/>
          <a:p>
            <a:r>
              <a:rPr lang="en-GB" i="1" dirty="0"/>
              <a:t>“My government committed to addressing violent crime and to strengthening public confidence in the CJS”</a:t>
            </a:r>
          </a:p>
          <a:p>
            <a:pPr lvl="1"/>
            <a:r>
              <a:rPr lang="en-GB" dirty="0"/>
              <a:t>Push back automatic release for violent/sexual offences</a:t>
            </a:r>
          </a:p>
          <a:p>
            <a:pPr lvl="1"/>
            <a:r>
              <a:rPr lang="en-GB" dirty="0"/>
              <a:t>Immediate arrest of those ‘wanted’ in other trusted countries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&amp; 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dirty="0">
                <a:hlinkClick r:id="rId2"/>
              </a:rPr>
              <a:t>www.wsws.org</a:t>
            </a:r>
            <a:r>
              <a:rPr lang="en-GB" sz="1600" dirty="0"/>
              <a:t> world socialist web site 22.06.17 Stevens, R.</a:t>
            </a:r>
          </a:p>
          <a:p>
            <a:r>
              <a:rPr lang="en-GB" sz="1600" dirty="0"/>
              <a:t>The guardian Booth r &amp; </a:t>
            </a:r>
            <a:r>
              <a:rPr lang="en-GB" sz="1600" dirty="0" err="1"/>
              <a:t>Bowcott</a:t>
            </a:r>
            <a:r>
              <a:rPr lang="en-GB" sz="1600" dirty="0"/>
              <a:t> o 14/07/18 where do we stand a year after the </a:t>
            </a:r>
            <a:r>
              <a:rPr lang="en-GB" sz="1600" dirty="0" err="1"/>
              <a:t>grenfell</a:t>
            </a:r>
            <a:r>
              <a:rPr lang="en-GB" sz="1600" dirty="0"/>
              <a:t> tower fire</a:t>
            </a:r>
          </a:p>
          <a:p>
            <a:r>
              <a:rPr lang="en-GB" sz="1600" dirty="0">
                <a:hlinkClick r:id="rId3"/>
              </a:rPr>
              <a:t>www.Justiceinspectorates.gov.uk</a:t>
            </a:r>
            <a:r>
              <a:rPr lang="en-GB" sz="1600" dirty="0"/>
              <a:t> – meeting the needs of victims in the CJS</a:t>
            </a:r>
          </a:p>
          <a:p>
            <a:r>
              <a:rPr lang="en-GB" sz="1600" dirty="0"/>
              <a:t> The Bradley Report five years on centre for mental health .</a:t>
            </a:r>
          </a:p>
          <a:p>
            <a:r>
              <a:rPr lang="en-GB" sz="1600" dirty="0"/>
              <a:t>Victims strategy </a:t>
            </a:r>
            <a:r>
              <a:rPr lang="en-GB" sz="1600" dirty="0">
                <a:hlinkClick r:id="rId4"/>
              </a:rPr>
              <a:t>www.assest.pulbishing-service.gov.uk</a:t>
            </a:r>
            <a:endParaRPr lang="en-GB" sz="1600" dirty="0"/>
          </a:p>
          <a:p>
            <a:r>
              <a:rPr lang="en-GB" sz="1600" dirty="0"/>
              <a:t>NCA Intelligence Assessment County Lines drug supply, vulnerability &amp; Harm 2018</a:t>
            </a:r>
          </a:p>
          <a:p>
            <a:r>
              <a:rPr lang="en-GB" sz="1600" dirty="0">
                <a:hlinkClick r:id="rId5"/>
              </a:rPr>
              <a:t>www.victimsupport.org.uk</a:t>
            </a:r>
            <a:endParaRPr lang="en-GB" sz="1600" dirty="0"/>
          </a:p>
          <a:p>
            <a:r>
              <a:rPr lang="en-GB" sz="1600" dirty="0">
                <a:hlinkClick r:id="rId6"/>
              </a:rPr>
              <a:t>www.south-wales.police.uk</a:t>
            </a:r>
            <a:r>
              <a:rPr lang="en-GB" sz="1600" dirty="0"/>
              <a:t> protecting vulnerable people from exploitation by organised crime groups</a:t>
            </a:r>
          </a:p>
          <a:p>
            <a:endParaRPr lang="en-GB" sz="1600" dirty="0"/>
          </a:p>
          <a:p>
            <a:endParaRPr lang="en-GB" sz="16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hlinkClick r:id="rId2"/>
              </a:rPr>
              <a:t>www.theguardian.com/uk-news/2016/may/27/justice-system-failing-witnesses-victims-crime</a:t>
            </a:r>
            <a:endParaRPr lang="en-GB" sz="1800" dirty="0"/>
          </a:p>
          <a:p>
            <a:r>
              <a:rPr lang="en-GB" sz="1800" dirty="0">
                <a:hlinkClick r:id="rId3"/>
              </a:rPr>
              <a:t>www.theguardian.com/society/2018/feb/27/helen-newlove-victims-commissioner-crime-justice</a:t>
            </a:r>
            <a:endParaRPr lang="en-GB" sz="1800" dirty="0"/>
          </a:p>
          <a:p>
            <a:r>
              <a:rPr lang="en-GB" sz="1600" dirty="0">
                <a:hlinkClick r:id="rId4"/>
              </a:rPr>
              <a:t>www.thetimes.co.uk/article/broken-criminal-justice-system-caroline-goodwin-qc-3j7bxqqbd</a:t>
            </a:r>
            <a:endParaRPr lang="en-GB" sz="1600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C6BDAF-9EC7-4D4E-BE95-4864FE858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FDF69F-1060-493F-9E3B-25060BFD09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www.fabians.org.uk/wp-content/uploads/2016/11/Access-to-Justice_final_web.pdf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>
                <a:hlinkClick r:id="rId3"/>
              </a:rPr>
              <a:t>https://www.politicshome.com/news/uk/home-affairs/justice-system/opinion/bar-council/106979/government-must-commit-more-moneyhttps://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https://www.soprasteria.co.uk/docs/librariesprovider41/opinion-paper/doing-it-justice---breaking-barriers-to-criminal-justice-transformation-feb17.pdf?sfvrsn=3562bb5a_0</a:t>
            </a:r>
            <a:endParaRPr lang="en-GB" dirty="0"/>
          </a:p>
          <a:p>
            <a:r>
              <a:rPr lang="en-GB" dirty="0">
                <a:hlinkClick r:id="rId5"/>
              </a:rPr>
              <a:t>https://assets.publishing.service.gov.uk/government/uploads/system/uploads/attachment_data/file/746930/victim-strategy.pdf</a:t>
            </a:r>
            <a:endParaRPr lang="en-GB" dirty="0"/>
          </a:p>
          <a:p>
            <a:r>
              <a:rPr lang="en-GB" dirty="0">
                <a:hlinkClick r:id="rId6"/>
              </a:rPr>
              <a:t>http://news.bbc.co.uk/1/hi/uk/7736141.stm</a:t>
            </a:r>
            <a:endParaRPr lang="en-GB" dirty="0"/>
          </a:p>
          <a:p>
            <a:r>
              <a:rPr lang="en-GB" dirty="0"/>
              <a:t>https://www.justiceinspectorates.gov.uk/cjji/wp-content/uploads/sites/2/2015/12/meeting-the-needs-of-victims-in-the-criminal-justice-system.pdf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90046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Drop in the number of prosecutions for rape and domestic violent. </a:t>
            </a:r>
          </a:p>
          <a:p>
            <a:r>
              <a:rPr lang="en-GB" dirty="0"/>
              <a:t>Keir </a:t>
            </a:r>
            <a:r>
              <a:rPr lang="en-GB" dirty="0" err="1"/>
              <a:t>Starmer</a:t>
            </a:r>
            <a:r>
              <a:rPr lang="en-GB" dirty="0"/>
              <a:t> 3/02/2014 </a:t>
            </a:r>
            <a:r>
              <a:rPr lang="en-GB" dirty="0" err="1"/>
              <a:t>uk</a:t>
            </a:r>
            <a:r>
              <a:rPr lang="en-GB" dirty="0"/>
              <a:t> criminal justice system fails the vulnerable. We need a victims law. Opinion </a:t>
            </a:r>
            <a:r>
              <a:rPr lang="en-GB" dirty="0" err="1"/>
              <a:t>uk</a:t>
            </a:r>
            <a:r>
              <a:rPr lang="en-GB" dirty="0"/>
              <a:t> </a:t>
            </a:r>
            <a:r>
              <a:rPr lang="en-GB" dirty="0" err="1"/>
              <a:t>cj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1.thmx first page pp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.thmx first page pp" id="{A8C13A82-05C2-4F42-8F47-DAA56095BE4B}" vid="{90D40AA9-4CDF-4D09-90CE-D9841E443E7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Theme1.thmx first page pp</Template>
  <TotalTime>1092</TotalTime>
  <Words>1253</Words>
  <Application>Microsoft Office PowerPoint</Application>
  <PresentationFormat>On-screen Show (4:3)</PresentationFormat>
  <Paragraphs>165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Myriad Pro</vt:lpstr>
      <vt:lpstr>Theme1.thmx first page pp</vt:lpstr>
      <vt:lpstr>How the CJS responds to victims of crime</vt:lpstr>
      <vt:lpstr>Assignment 1</vt:lpstr>
      <vt:lpstr>PowerPoint Presentation</vt:lpstr>
      <vt:lpstr>History</vt:lpstr>
      <vt:lpstr>Victim Strategy 2018 </vt:lpstr>
      <vt:lpstr>Today</vt:lpstr>
      <vt:lpstr>Victims Code</vt:lpstr>
      <vt:lpstr>What victims want</vt:lpstr>
      <vt:lpstr> Grenfell Tower </vt:lpstr>
      <vt:lpstr>PowerPoint Presentation</vt:lpstr>
      <vt:lpstr>Concerns</vt:lpstr>
      <vt:lpstr>Criminal Charges</vt:lpstr>
      <vt:lpstr>Grenfell </vt:lpstr>
      <vt:lpstr>Manchester Bombing</vt:lpstr>
      <vt:lpstr>FGM</vt:lpstr>
      <vt:lpstr>Victims Charter</vt:lpstr>
      <vt:lpstr>Victim Strategy </vt:lpstr>
      <vt:lpstr>Victim Strategy </vt:lpstr>
      <vt:lpstr>Victim Strategy </vt:lpstr>
      <vt:lpstr>Victim Strategy </vt:lpstr>
      <vt:lpstr>Victim Strategy </vt:lpstr>
      <vt:lpstr>Victim Strategy</vt:lpstr>
      <vt:lpstr>Confidence in CJS</vt:lpstr>
      <vt:lpstr>PowerPoint Presentation</vt:lpstr>
      <vt:lpstr>Queen’s Speech October 2019</vt:lpstr>
      <vt:lpstr>References &amp; Sources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huw</dc:creator>
  <cp:lastModifiedBy>Jane Thomas</cp:lastModifiedBy>
  <cp:revision>18</cp:revision>
  <dcterms:created xsi:type="dcterms:W3CDTF">2019-10-08T05:09:26Z</dcterms:created>
  <dcterms:modified xsi:type="dcterms:W3CDTF">2019-10-24T09:41:09Z</dcterms:modified>
</cp:coreProperties>
</file>