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31" autoAdjust="0"/>
    <p:restoredTop sz="94660"/>
  </p:normalViewPr>
  <p:slideViewPr>
    <p:cSldViewPr snapToGrid="0">
      <p:cViewPr varScale="1">
        <p:scale>
          <a:sx n="61" d="100"/>
          <a:sy n="61" d="100"/>
        </p:scale>
        <p:origin x="57" y="39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FD523E1E-D085-444B-B86E-6ED733827B3B}" type="doc">
      <dgm:prSet loTypeId="urn:microsoft.com/office/officeart/2005/8/layout/vList2" loCatId="list" qsTypeId="urn:microsoft.com/office/officeart/2005/8/quickstyle/3d7" qsCatId="3D" csTypeId="urn:microsoft.com/office/officeart/2005/8/colors/accent0_3" csCatId="mainScheme" phldr="1"/>
      <dgm:spPr/>
      <dgm:t>
        <a:bodyPr/>
        <a:lstStyle/>
        <a:p>
          <a:endParaRPr lang="en-US"/>
        </a:p>
      </dgm:t>
    </dgm:pt>
    <dgm:pt modelId="{A022043A-1F84-43B4-AE8A-62328C9A25DF}">
      <dgm:prSet/>
      <dgm:spPr/>
      <dgm:t>
        <a:bodyPr/>
        <a:lstStyle/>
        <a:p>
          <a:r>
            <a:rPr lang="en-GB" b="0" i="0" baseline="0" dirty="0">
              <a:solidFill>
                <a:srgbClr val="FFFF00"/>
              </a:solidFill>
            </a:rPr>
            <a:t>1. Why am I reading this?</a:t>
          </a:r>
          <a:endParaRPr lang="en-US" dirty="0">
            <a:solidFill>
              <a:srgbClr val="FFFF00"/>
            </a:solidFill>
          </a:endParaRPr>
        </a:p>
      </dgm:t>
    </dgm:pt>
    <dgm:pt modelId="{70D2DE33-F422-439E-BF12-39604BEE6559}" type="parTrans" cxnId="{CC3CCCF7-6A1B-4264-B87D-AB4B83B6044B}">
      <dgm:prSet/>
      <dgm:spPr/>
      <dgm:t>
        <a:bodyPr/>
        <a:lstStyle/>
        <a:p>
          <a:endParaRPr lang="en-US">
            <a:solidFill>
              <a:srgbClr val="FFFF00"/>
            </a:solidFill>
          </a:endParaRPr>
        </a:p>
      </dgm:t>
    </dgm:pt>
    <dgm:pt modelId="{673FEEC3-B3D1-4044-8854-3450114CF475}" type="sibTrans" cxnId="{CC3CCCF7-6A1B-4264-B87D-AB4B83B6044B}">
      <dgm:prSet/>
      <dgm:spPr/>
      <dgm:t>
        <a:bodyPr/>
        <a:lstStyle/>
        <a:p>
          <a:endParaRPr lang="en-US">
            <a:solidFill>
              <a:srgbClr val="FFFF00"/>
            </a:solidFill>
          </a:endParaRPr>
        </a:p>
      </dgm:t>
    </dgm:pt>
    <dgm:pt modelId="{76D6E37D-7CD7-495C-B00B-96B42849E05A}">
      <dgm:prSet/>
      <dgm:spPr/>
      <dgm:t>
        <a:bodyPr/>
        <a:lstStyle/>
        <a:p>
          <a:r>
            <a:rPr lang="en-GB" b="0" i="0" baseline="0" dirty="0">
              <a:solidFill>
                <a:srgbClr val="FFFF00"/>
              </a:solidFill>
            </a:rPr>
            <a:t>2. What are the authors trying to do in writing this?</a:t>
          </a:r>
          <a:endParaRPr lang="en-US" dirty="0">
            <a:solidFill>
              <a:srgbClr val="FFFF00"/>
            </a:solidFill>
          </a:endParaRPr>
        </a:p>
      </dgm:t>
    </dgm:pt>
    <dgm:pt modelId="{2996FC79-59B6-4E94-BE6A-DC738CFD18A6}" type="parTrans" cxnId="{799EFDCF-A447-4082-8A37-92BB80DAFDF0}">
      <dgm:prSet/>
      <dgm:spPr/>
      <dgm:t>
        <a:bodyPr/>
        <a:lstStyle/>
        <a:p>
          <a:endParaRPr lang="en-US">
            <a:solidFill>
              <a:srgbClr val="FFFF00"/>
            </a:solidFill>
          </a:endParaRPr>
        </a:p>
      </dgm:t>
    </dgm:pt>
    <dgm:pt modelId="{24F1F13E-A43C-43A3-A2CF-145C7013D3AA}" type="sibTrans" cxnId="{799EFDCF-A447-4082-8A37-92BB80DAFDF0}">
      <dgm:prSet/>
      <dgm:spPr/>
      <dgm:t>
        <a:bodyPr/>
        <a:lstStyle/>
        <a:p>
          <a:endParaRPr lang="en-US">
            <a:solidFill>
              <a:srgbClr val="FFFF00"/>
            </a:solidFill>
          </a:endParaRPr>
        </a:p>
      </dgm:t>
    </dgm:pt>
    <dgm:pt modelId="{935CB450-2D2E-4A63-BD25-61C494CCCD34}">
      <dgm:prSet/>
      <dgm:spPr/>
      <dgm:t>
        <a:bodyPr/>
        <a:lstStyle/>
        <a:p>
          <a:r>
            <a:rPr lang="en-GB" b="0" i="0" baseline="0" dirty="0">
              <a:solidFill>
                <a:srgbClr val="FFFF00"/>
              </a:solidFill>
            </a:rPr>
            <a:t>3. What are the authors saying that is relevant to what I want to find out?</a:t>
          </a:r>
          <a:endParaRPr lang="en-US" dirty="0">
            <a:solidFill>
              <a:srgbClr val="FFFF00"/>
            </a:solidFill>
          </a:endParaRPr>
        </a:p>
      </dgm:t>
    </dgm:pt>
    <dgm:pt modelId="{598FE5BB-2ACC-4650-B69E-EFEDBD721878}" type="parTrans" cxnId="{D05DFF80-D957-4E8F-AD86-B5F8C89DAA0A}">
      <dgm:prSet/>
      <dgm:spPr/>
      <dgm:t>
        <a:bodyPr/>
        <a:lstStyle/>
        <a:p>
          <a:endParaRPr lang="en-US">
            <a:solidFill>
              <a:srgbClr val="FFFF00"/>
            </a:solidFill>
          </a:endParaRPr>
        </a:p>
      </dgm:t>
    </dgm:pt>
    <dgm:pt modelId="{0ED461EC-A611-4924-87AD-66A44817F9FE}" type="sibTrans" cxnId="{D05DFF80-D957-4E8F-AD86-B5F8C89DAA0A}">
      <dgm:prSet/>
      <dgm:spPr/>
      <dgm:t>
        <a:bodyPr/>
        <a:lstStyle/>
        <a:p>
          <a:endParaRPr lang="en-US">
            <a:solidFill>
              <a:srgbClr val="FFFF00"/>
            </a:solidFill>
          </a:endParaRPr>
        </a:p>
      </dgm:t>
    </dgm:pt>
    <dgm:pt modelId="{C87D131B-858D-4EDD-A9FF-9D408D393234}">
      <dgm:prSet/>
      <dgm:spPr/>
      <dgm:t>
        <a:bodyPr/>
        <a:lstStyle/>
        <a:p>
          <a:r>
            <a:rPr lang="en-GB" b="0" i="0" baseline="0" dirty="0">
              <a:solidFill>
                <a:srgbClr val="FFFF00"/>
              </a:solidFill>
            </a:rPr>
            <a:t>4. How convincing is what the authors are saying?</a:t>
          </a:r>
          <a:endParaRPr lang="en-US" dirty="0">
            <a:solidFill>
              <a:srgbClr val="FFFF00"/>
            </a:solidFill>
          </a:endParaRPr>
        </a:p>
      </dgm:t>
    </dgm:pt>
    <dgm:pt modelId="{3DD7CA39-CCE3-428B-967B-68284BE5A01B}" type="parTrans" cxnId="{C07FFDFB-7F90-486F-B268-9CFDB8D4F7E0}">
      <dgm:prSet/>
      <dgm:spPr/>
      <dgm:t>
        <a:bodyPr/>
        <a:lstStyle/>
        <a:p>
          <a:endParaRPr lang="en-US">
            <a:solidFill>
              <a:srgbClr val="FFFF00"/>
            </a:solidFill>
          </a:endParaRPr>
        </a:p>
      </dgm:t>
    </dgm:pt>
    <dgm:pt modelId="{4B2BE986-A524-4D23-A221-5AFD64D90A7F}" type="sibTrans" cxnId="{C07FFDFB-7F90-486F-B268-9CFDB8D4F7E0}">
      <dgm:prSet/>
      <dgm:spPr/>
      <dgm:t>
        <a:bodyPr/>
        <a:lstStyle/>
        <a:p>
          <a:endParaRPr lang="en-US">
            <a:solidFill>
              <a:srgbClr val="FFFF00"/>
            </a:solidFill>
          </a:endParaRPr>
        </a:p>
      </dgm:t>
    </dgm:pt>
    <dgm:pt modelId="{143D915F-7A23-4537-BA69-65BCAA853F7F}">
      <dgm:prSet/>
      <dgm:spPr/>
      <dgm:t>
        <a:bodyPr/>
        <a:lstStyle/>
        <a:p>
          <a:r>
            <a:rPr lang="en-GB" b="0" i="0" baseline="0" dirty="0">
              <a:solidFill>
                <a:srgbClr val="FFFF00"/>
              </a:solidFill>
            </a:rPr>
            <a:t>5. In conclusion, what use can I make of this?</a:t>
          </a:r>
          <a:endParaRPr lang="en-US" dirty="0">
            <a:solidFill>
              <a:srgbClr val="FFFF00"/>
            </a:solidFill>
          </a:endParaRPr>
        </a:p>
      </dgm:t>
    </dgm:pt>
    <dgm:pt modelId="{D9D985C5-50BB-472C-91D1-AD6ED512C9D1}" type="parTrans" cxnId="{6BA6791F-6A92-462E-A9DD-80C728BC788F}">
      <dgm:prSet/>
      <dgm:spPr/>
      <dgm:t>
        <a:bodyPr/>
        <a:lstStyle/>
        <a:p>
          <a:endParaRPr lang="en-US">
            <a:solidFill>
              <a:srgbClr val="FFFF00"/>
            </a:solidFill>
          </a:endParaRPr>
        </a:p>
      </dgm:t>
    </dgm:pt>
    <dgm:pt modelId="{0A74B5F4-0380-4EE2-A98D-BA5DEA0143DD}" type="sibTrans" cxnId="{6BA6791F-6A92-462E-A9DD-80C728BC788F}">
      <dgm:prSet/>
      <dgm:spPr/>
      <dgm:t>
        <a:bodyPr/>
        <a:lstStyle/>
        <a:p>
          <a:endParaRPr lang="en-US">
            <a:solidFill>
              <a:srgbClr val="FFFF00"/>
            </a:solidFill>
          </a:endParaRPr>
        </a:p>
      </dgm:t>
    </dgm:pt>
    <dgm:pt modelId="{54E55BCA-155B-482B-9921-8AA1D247D88A}" type="pres">
      <dgm:prSet presAssocID="{FD523E1E-D085-444B-B86E-6ED733827B3B}" presName="linear" presStyleCnt="0">
        <dgm:presLayoutVars>
          <dgm:animLvl val="lvl"/>
          <dgm:resizeHandles val="exact"/>
        </dgm:presLayoutVars>
      </dgm:prSet>
      <dgm:spPr/>
    </dgm:pt>
    <dgm:pt modelId="{130B5EED-8DE7-48A0-BB1B-0DEB57003FF4}" type="pres">
      <dgm:prSet presAssocID="{A022043A-1F84-43B4-AE8A-62328C9A25DF}" presName="parentText" presStyleLbl="node1" presStyleIdx="0" presStyleCnt="5">
        <dgm:presLayoutVars>
          <dgm:chMax val="0"/>
          <dgm:bulletEnabled val="1"/>
        </dgm:presLayoutVars>
      </dgm:prSet>
      <dgm:spPr/>
    </dgm:pt>
    <dgm:pt modelId="{FE490F24-1E43-4AA0-98A6-6F6432869756}" type="pres">
      <dgm:prSet presAssocID="{673FEEC3-B3D1-4044-8854-3450114CF475}" presName="spacer" presStyleCnt="0"/>
      <dgm:spPr/>
    </dgm:pt>
    <dgm:pt modelId="{2EB3AE07-8026-4524-80F2-6801338890E7}" type="pres">
      <dgm:prSet presAssocID="{76D6E37D-7CD7-495C-B00B-96B42849E05A}" presName="parentText" presStyleLbl="node1" presStyleIdx="1" presStyleCnt="5">
        <dgm:presLayoutVars>
          <dgm:chMax val="0"/>
          <dgm:bulletEnabled val="1"/>
        </dgm:presLayoutVars>
      </dgm:prSet>
      <dgm:spPr/>
    </dgm:pt>
    <dgm:pt modelId="{F63F5D3A-2548-4492-80C1-600EC9AF6C12}" type="pres">
      <dgm:prSet presAssocID="{24F1F13E-A43C-43A3-A2CF-145C7013D3AA}" presName="spacer" presStyleCnt="0"/>
      <dgm:spPr/>
    </dgm:pt>
    <dgm:pt modelId="{FCD84378-64CB-406E-B1AE-F40523B880EF}" type="pres">
      <dgm:prSet presAssocID="{935CB450-2D2E-4A63-BD25-61C494CCCD34}" presName="parentText" presStyleLbl="node1" presStyleIdx="2" presStyleCnt="5">
        <dgm:presLayoutVars>
          <dgm:chMax val="0"/>
          <dgm:bulletEnabled val="1"/>
        </dgm:presLayoutVars>
      </dgm:prSet>
      <dgm:spPr/>
    </dgm:pt>
    <dgm:pt modelId="{CE72061E-D5FF-435B-B339-95183918F927}" type="pres">
      <dgm:prSet presAssocID="{0ED461EC-A611-4924-87AD-66A44817F9FE}" presName="spacer" presStyleCnt="0"/>
      <dgm:spPr/>
    </dgm:pt>
    <dgm:pt modelId="{867D59C9-C451-4932-AB8C-1EAF5F4829C5}" type="pres">
      <dgm:prSet presAssocID="{C87D131B-858D-4EDD-A9FF-9D408D393234}" presName="parentText" presStyleLbl="node1" presStyleIdx="3" presStyleCnt="5">
        <dgm:presLayoutVars>
          <dgm:chMax val="0"/>
          <dgm:bulletEnabled val="1"/>
        </dgm:presLayoutVars>
      </dgm:prSet>
      <dgm:spPr/>
    </dgm:pt>
    <dgm:pt modelId="{5FD60396-D690-45FE-951C-1D882E7A8835}" type="pres">
      <dgm:prSet presAssocID="{4B2BE986-A524-4D23-A221-5AFD64D90A7F}" presName="spacer" presStyleCnt="0"/>
      <dgm:spPr/>
    </dgm:pt>
    <dgm:pt modelId="{4F9C33E0-347E-4450-AF91-CF3A2B7F1CBA}" type="pres">
      <dgm:prSet presAssocID="{143D915F-7A23-4537-BA69-65BCAA853F7F}" presName="parentText" presStyleLbl="node1" presStyleIdx="4" presStyleCnt="5">
        <dgm:presLayoutVars>
          <dgm:chMax val="0"/>
          <dgm:bulletEnabled val="1"/>
        </dgm:presLayoutVars>
      </dgm:prSet>
      <dgm:spPr/>
    </dgm:pt>
  </dgm:ptLst>
  <dgm:cxnLst>
    <dgm:cxn modelId="{6BA6791F-6A92-462E-A9DD-80C728BC788F}" srcId="{FD523E1E-D085-444B-B86E-6ED733827B3B}" destId="{143D915F-7A23-4537-BA69-65BCAA853F7F}" srcOrd="4" destOrd="0" parTransId="{D9D985C5-50BB-472C-91D1-AD6ED512C9D1}" sibTransId="{0A74B5F4-0380-4EE2-A98D-BA5DEA0143DD}"/>
    <dgm:cxn modelId="{52CA4458-D6ED-4312-82EE-1FE65223C3ED}" type="presOf" srcId="{935CB450-2D2E-4A63-BD25-61C494CCCD34}" destId="{FCD84378-64CB-406E-B1AE-F40523B880EF}" srcOrd="0" destOrd="0" presId="urn:microsoft.com/office/officeart/2005/8/layout/vList2"/>
    <dgm:cxn modelId="{D05DFF80-D957-4E8F-AD86-B5F8C89DAA0A}" srcId="{FD523E1E-D085-444B-B86E-6ED733827B3B}" destId="{935CB450-2D2E-4A63-BD25-61C494CCCD34}" srcOrd="2" destOrd="0" parTransId="{598FE5BB-2ACC-4650-B69E-EFEDBD721878}" sibTransId="{0ED461EC-A611-4924-87AD-66A44817F9FE}"/>
    <dgm:cxn modelId="{AEC4A5AE-3820-4632-A066-EE8FE9842821}" type="presOf" srcId="{C87D131B-858D-4EDD-A9FF-9D408D393234}" destId="{867D59C9-C451-4932-AB8C-1EAF5F4829C5}" srcOrd="0" destOrd="0" presId="urn:microsoft.com/office/officeart/2005/8/layout/vList2"/>
    <dgm:cxn modelId="{799EFDCF-A447-4082-8A37-92BB80DAFDF0}" srcId="{FD523E1E-D085-444B-B86E-6ED733827B3B}" destId="{76D6E37D-7CD7-495C-B00B-96B42849E05A}" srcOrd="1" destOrd="0" parTransId="{2996FC79-59B6-4E94-BE6A-DC738CFD18A6}" sibTransId="{24F1F13E-A43C-43A3-A2CF-145C7013D3AA}"/>
    <dgm:cxn modelId="{B31226D4-9C2F-43DE-88BC-5778A9094AE3}" type="presOf" srcId="{143D915F-7A23-4537-BA69-65BCAA853F7F}" destId="{4F9C33E0-347E-4450-AF91-CF3A2B7F1CBA}" srcOrd="0" destOrd="0" presId="urn:microsoft.com/office/officeart/2005/8/layout/vList2"/>
    <dgm:cxn modelId="{20EA8BE1-6987-4DCB-80F3-54407E1BE246}" type="presOf" srcId="{FD523E1E-D085-444B-B86E-6ED733827B3B}" destId="{54E55BCA-155B-482B-9921-8AA1D247D88A}" srcOrd="0" destOrd="0" presId="urn:microsoft.com/office/officeart/2005/8/layout/vList2"/>
    <dgm:cxn modelId="{D3985DF2-DE50-4BA6-B3B0-6054AF528452}" type="presOf" srcId="{76D6E37D-7CD7-495C-B00B-96B42849E05A}" destId="{2EB3AE07-8026-4524-80F2-6801338890E7}" srcOrd="0" destOrd="0" presId="urn:microsoft.com/office/officeart/2005/8/layout/vList2"/>
    <dgm:cxn modelId="{CC3CCCF7-6A1B-4264-B87D-AB4B83B6044B}" srcId="{FD523E1E-D085-444B-B86E-6ED733827B3B}" destId="{A022043A-1F84-43B4-AE8A-62328C9A25DF}" srcOrd="0" destOrd="0" parTransId="{70D2DE33-F422-439E-BF12-39604BEE6559}" sibTransId="{673FEEC3-B3D1-4044-8854-3450114CF475}"/>
    <dgm:cxn modelId="{C07FFDFB-7F90-486F-B268-9CFDB8D4F7E0}" srcId="{FD523E1E-D085-444B-B86E-6ED733827B3B}" destId="{C87D131B-858D-4EDD-A9FF-9D408D393234}" srcOrd="3" destOrd="0" parTransId="{3DD7CA39-CCE3-428B-967B-68284BE5A01B}" sibTransId="{4B2BE986-A524-4D23-A221-5AFD64D90A7F}"/>
    <dgm:cxn modelId="{AB091FFF-6959-49EB-AEA1-3EDD696EA1CF}" type="presOf" srcId="{A022043A-1F84-43B4-AE8A-62328C9A25DF}" destId="{130B5EED-8DE7-48A0-BB1B-0DEB57003FF4}" srcOrd="0" destOrd="0" presId="urn:microsoft.com/office/officeart/2005/8/layout/vList2"/>
    <dgm:cxn modelId="{F45DFB01-8E1A-464E-9A84-2240D8271CFE}" type="presParOf" srcId="{54E55BCA-155B-482B-9921-8AA1D247D88A}" destId="{130B5EED-8DE7-48A0-BB1B-0DEB57003FF4}" srcOrd="0" destOrd="0" presId="urn:microsoft.com/office/officeart/2005/8/layout/vList2"/>
    <dgm:cxn modelId="{291C612D-B035-40B7-ADFD-B766FA75AFC2}" type="presParOf" srcId="{54E55BCA-155B-482B-9921-8AA1D247D88A}" destId="{FE490F24-1E43-4AA0-98A6-6F6432869756}" srcOrd="1" destOrd="0" presId="urn:microsoft.com/office/officeart/2005/8/layout/vList2"/>
    <dgm:cxn modelId="{0D9FAA03-0E33-49DD-82E1-F49FBB3E470C}" type="presParOf" srcId="{54E55BCA-155B-482B-9921-8AA1D247D88A}" destId="{2EB3AE07-8026-4524-80F2-6801338890E7}" srcOrd="2" destOrd="0" presId="urn:microsoft.com/office/officeart/2005/8/layout/vList2"/>
    <dgm:cxn modelId="{D65E55E3-11DB-4B2E-8C79-FCD5683950EC}" type="presParOf" srcId="{54E55BCA-155B-482B-9921-8AA1D247D88A}" destId="{F63F5D3A-2548-4492-80C1-600EC9AF6C12}" srcOrd="3" destOrd="0" presId="urn:microsoft.com/office/officeart/2005/8/layout/vList2"/>
    <dgm:cxn modelId="{03472E1A-4DD5-43C6-9E47-E13C214FD04D}" type="presParOf" srcId="{54E55BCA-155B-482B-9921-8AA1D247D88A}" destId="{FCD84378-64CB-406E-B1AE-F40523B880EF}" srcOrd="4" destOrd="0" presId="urn:microsoft.com/office/officeart/2005/8/layout/vList2"/>
    <dgm:cxn modelId="{B010D7BF-7A29-4735-9705-E04C01B1C386}" type="presParOf" srcId="{54E55BCA-155B-482B-9921-8AA1D247D88A}" destId="{CE72061E-D5FF-435B-B339-95183918F927}" srcOrd="5" destOrd="0" presId="urn:microsoft.com/office/officeart/2005/8/layout/vList2"/>
    <dgm:cxn modelId="{F72401AC-986D-40E2-9C1B-03FA57B2512F}" type="presParOf" srcId="{54E55BCA-155B-482B-9921-8AA1D247D88A}" destId="{867D59C9-C451-4932-AB8C-1EAF5F4829C5}" srcOrd="6" destOrd="0" presId="urn:microsoft.com/office/officeart/2005/8/layout/vList2"/>
    <dgm:cxn modelId="{920849E8-4667-4034-A969-0D0FBB01BE5F}" type="presParOf" srcId="{54E55BCA-155B-482B-9921-8AA1D247D88A}" destId="{5FD60396-D690-45FE-951C-1D882E7A8835}" srcOrd="7" destOrd="0" presId="urn:microsoft.com/office/officeart/2005/8/layout/vList2"/>
    <dgm:cxn modelId="{36DD7CB1-CE23-4122-8526-6B9E8C6F7A79}" type="presParOf" srcId="{54E55BCA-155B-482B-9921-8AA1D247D88A}" destId="{4F9C33E0-347E-4450-AF91-CF3A2B7F1CB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AFCD01-D06F-4130-997F-5CCB1255BB3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9C77B5D-D54B-4E8A-B109-5EFCE31275AF}">
      <dgm:prSet/>
      <dgm:spPr/>
      <dgm:t>
        <a:bodyPr/>
        <a:lstStyle/>
        <a:p>
          <a:r>
            <a:rPr lang="en-GB" b="0" i="0" baseline="0"/>
            <a:t>The basic structure for a Critical Summary is flexible, but there are limits.</a:t>
          </a:r>
          <a:endParaRPr lang="en-US"/>
        </a:p>
      </dgm:t>
    </dgm:pt>
    <dgm:pt modelId="{3A4A8B9A-0BE0-42BB-803A-5E6B8DF924EE}" type="parTrans" cxnId="{744F5FC8-758E-480A-8643-9F4254D9A762}">
      <dgm:prSet/>
      <dgm:spPr/>
      <dgm:t>
        <a:bodyPr/>
        <a:lstStyle/>
        <a:p>
          <a:endParaRPr lang="en-US"/>
        </a:p>
      </dgm:t>
    </dgm:pt>
    <dgm:pt modelId="{D45B4697-110D-441D-81CB-783279873C89}" type="sibTrans" cxnId="{744F5FC8-758E-480A-8643-9F4254D9A762}">
      <dgm:prSet/>
      <dgm:spPr/>
      <dgm:t>
        <a:bodyPr/>
        <a:lstStyle/>
        <a:p>
          <a:endParaRPr lang="en-US"/>
        </a:p>
      </dgm:t>
    </dgm:pt>
    <dgm:pt modelId="{D7B2CB30-9CBD-4613-A5AC-E32BC83DB39F}">
      <dgm:prSet/>
      <dgm:spPr/>
      <dgm:t>
        <a:bodyPr/>
        <a:lstStyle/>
        <a:p>
          <a:r>
            <a:rPr lang="en-GB" b="0" i="0" baseline="0"/>
            <a:t>Your target readers need to know what the text is about before reading your critical assessment. </a:t>
          </a:r>
          <a:endParaRPr lang="en-US"/>
        </a:p>
      </dgm:t>
    </dgm:pt>
    <dgm:pt modelId="{E719AFAF-3C79-4F5B-93AB-A3AA5B29551F}" type="parTrans" cxnId="{59A02C7B-2F3A-4216-A832-1B7CCC8E3314}">
      <dgm:prSet/>
      <dgm:spPr/>
      <dgm:t>
        <a:bodyPr/>
        <a:lstStyle/>
        <a:p>
          <a:endParaRPr lang="en-US"/>
        </a:p>
      </dgm:t>
    </dgm:pt>
    <dgm:pt modelId="{D113C1EF-6F1A-42CB-98E3-68F884835A43}" type="sibTrans" cxnId="{59A02C7B-2F3A-4216-A832-1B7CCC8E3314}">
      <dgm:prSet/>
      <dgm:spPr/>
      <dgm:t>
        <a:bodyPr/>
        <a:lstStyle/>
        <a:p>
          <a:endParaRPr lang="en-US"/>
        </a:p>
      </dgm:t>
    </dgm:pt>
    <dgm:pt modelId="{0F789436-A506-486D-A099-E0E410D5140C}">
      <dgm:prSet/>
      <dgm:spPr/>
      <dgm:t>
        <a:bodyPr/>
        <a:lstStyle/>
        <a:p>
          <a:r>
            <a:rPr lang="en-GB" b="0" i="0" baseline="0" dirty="0"/>
            <a:t>They also need to know how the Critical Summary contributes to what you are trying to achieve in your account, and they must be able to see that </a:t>
          </a:r>
          <a:r>
            <a:rPr lang="en-GB" b="0" i="0" baseline="0" dirty="0">
              <a:solidFill>
                <a:srgbClr val="FF0000"/>
              </a:solidFill>
            </a:rPr>
            <a:t>your conclusion is well backed by adequate warranting. </a:t>
          </a:r>
          <a:endParaRPr lang="en-US" dirty="0">
            <a:solidFill>
              <a:srgbClr val="FF0000"/>
            </a:solidFill>
          </a:endParaRPr>
        </a:p>
      </dgm:t>
    </dgm:pt>
    <dgm:pt modelId="{1C5E7A3D-EFA7-4972-AEA0-1B87AEE734D6}" type="parTrans" cxnId="{C0ED2F6B-612A-46F3-B185-6E8488B0D43D}">
      <dgm:prSet/>
      <dgm:spPr/>
      <dgm:t>
        <a:bodyPr/>
        <a:lstStyle/>
        <a:p>
          <a:endParaRPr lang="en-US"/>
        </a:p>
      </dgm:t>
    </dgm:pt>
    <dgm:pt modelId="{05E223FB-01BB-4187-B077-72FD28DCE5FD}" type="sibTrans" cxnId="{C0ED2F6B-612A-46F3-B185-6E8488B0D43D}">
      <dgm:prSet/>
      <dgm:spPr/>
      <dgm:t>
        <a:bodyPr/>
        <a:lstStyle/>
        <a:p>
          <a:endParaRPr lang="en-US"/>
        </a:p>
      </dgm:t>
    </dgm:pt>
    <dgm:pt modelId="{633345DB-2D9B-4FCF-B4DB-748935A5E853}">
      <dgm:prSet/>
      <dgm:spPr/>
      <dgm:t>
        <a:bodyPr/>
        <a:lstStyle/>
        <a:p>
          <a:r>
            <a:rPr lang="en-GB" b="0" i="0" baseline="0"/>
            <a:t>The combination of these components is necessary for rendering a Critical Summary convincing to critical readers.</a:t>
          </a:r>
          <a:endParaRPr lang="en-US"/>
        </a:p>
      </dgm:t>
    </dgm:pt>
    <dgm:pt modelId="{1FE74E29-2D90-4329-96D7-A60987793CDA}" type="parTrans" cxnId="{132495D9-5ED0-41A3-A0DD-145F6F745A1D}">
      <dgm:prSet/>
      <dgm:spPr/>
      <dgm:t>
        <a:bodyPr/>
        <a:lstStyle/>
        <a:p>
          <a:endParaRPr lang="en-US"/>
        </a:p>
      </dgm:t>
    </dgm:pt>
    <dgm:pt modelId="{EE70F9D7-B127-4C04-A3CB-4E3595F82F30}" type="sibTrans" cxnId="{132495D9-5ED0-41A3-A0DD-145F6F745A1D}">
      <dgm:prSet/>
      <dgm:spPr/>
      <dgm:t>
        <a:bodyPr/>
        <a:lstStyle/>
        <a:p>
          <a:endParaRPr lang="en-US"/>
        </a:p>
      </dgm:t>
    </dgm:pt>
    <dgm:pt modelId="{34260F1C-DD1A-4878-9A2D-6B941F2D95D8}">
      <dgm:prSet/>
      <dgm:spPr/>
      <dgm:t>
        <a:bodyPr/>
        <a:lstStyle/>
        <a:p>
          <a:r>
            <a:rPr lang="en-GB" dirty="0"/>
            <a:t>You can also use the Critical Summary to compare two articles.</a:t>
          </a:r>
          <a:endParaRPr lang="en-US" dirty="0"/>
        </a:p>
      </dgm:t>
    </dgm:pt>
    <dgm:pt modelId="{99402808-58C8-4E41-8F79-1A0B71E7D28A}" type="parTrans" cxnId="{8DA2DD25-EE94-4EA3-8BF6-D16CBB7BD353}">
      <dgm:prSet/>
      <dgm:spPr/>
      <dgm:t>
        <a:bodyPr/>
        <a:lstStyle/>
        <a:p>
          <a:endParaRPr lang="en-US"/>
        </a:p>
      </dgm:t>
    </dgm:pt>
    <dgm:pt modelId="{00B05674-EA3D-44E6-88E8-E8C1F6C34E9B}" type="sibTrans" cxnId="{8DA2DD25-EE94-4EA3-8BF6-D16CBB7BD353}">
      <dgm:prSet/>
      <dgm:spPr/>
      <dgm:t>
        <a:bodyPr/>
        <a:lstStyle/>
        <a:p>
          <a:endParaRPr lang="en-US"/>
        </a:p>
      </dgm:t>
    </dgm:pt>
    <dgm:pt modelId="{AC685F60-971D-4B8C-BE34-C82DFEBC43C3}" type="pres">
      <dgm:prSet presAssocID="{21AFCD01-D06F-4130-997F-5CCB1255BB3A}" presName="root" presStyleCnt="0">
        <dgm:presLayoutVars>
          <dgm:dir/>
          <dgm:resizeHandles val="exact"/>
        </dgm:presLayoutVars>
      </dgm:prSet>
      <dgm:spPr/>
    </dgm:pt>
    <dgm:pt modelId="{A5E28A56-8491-48FA-9648-1277BFCEF5A9}" type="pres">
      <dgm:prSet presAssocID="{99C77B5D-D54B-4E8A-B109-5EFCE31275AF}" presName="compNode" presStyleCnt="0"/>
      <dgm:spPr/>
    </dgm:pt>
    <dgm:pt modelId="{85942A80-9C74-4258-8AD7-26CE815F6DBE}" type="pres">
      <dgm:prSet presAssocID="{99C77B5D-D54B-4E8A-B109-5EFCE31275AF}" presName="bgRect" presStyleLbl="bgShp" presStyleIdx="0" presStyleCnt="5"/>
      <dgm:spPr/>
    </dgm:pt>
    <dgm:pt modelId="{1D3F95B0-1668-41C4-8E10-90CF770956F8}" type="pres">
      <dgm:prSet presAssocID="{99C77B5D-D54B-4E8A-B109-5EFCE31275A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67E87076-D0BE-4B8C-89E0-5827DE673AA7}" type="pres">
      <dgm:prSet presAssocID="{99C77B5D-D54B-4E8A-B109-5EFCE31275AF}" presName="spaceRect" presStyleCnt="0"/>
      <dgm:spPr/>
    </dgm:pt>
    <dgm:pt modelId="{5B754E57-F16A-4A27-923B-06F3ECE65B83}" type="pres">
      <dgm:prSet presAssocID="{99C77B5D-D54B-4E8A-B109-5EFCE31275AF}" presName="parTx" presStyleLbl="revTx" presStyleIdx="0" presStyleCnt="5">
        <dgm:presLayoutVars>
          <dgm:chMax val="0"/>
          <dgm:chPref val="0"/>
        </dgm:presLayoutVars>
      </dgm:prSet>
      <dgm:spPr/>
    </dgm:pt>
    <dgm:pt modelId="{9DAB7CEB-37DB-4897-A0EB-03D504A57199}" type="pres">
      <dgm:prSet presAssocID="{D45B4697-110D-441D-81CB-783279873C89}" presName="sibTrans" presStyleCnt="0"/>
      <dgm:spPr/>
    </dgm:pt>
    <dgm:pt modelId="{5ADABC6D-645D-4A40-8FF5-F04EF75F1C36}" type="pres">
      <dgm:prSet presAssocID="{D7B2CB30-9CBD-4613-A5AC-E32BC83DB39F}" presName="compNode" presStyleCnt="0"/>
      <dgm:spPr/>
    </dgm:pt>
    <dgm:pt modelId="{F90DA92C-7718-49F9-A365-91664966935C}" type="pres">
      <dgm:prSet presAssocID="{D7B2CB30-9CBD-4613-A5AC-E32BC83DB39F}" presName="bgRect" presStyleLbl="bgShp" presStyleIdx="1" presStyleCnt="5"/>
      <dgm:spPr/>
    </dgm:pt>
    <dgm:pt modelId="{8D6C0512-9AEB-4F15-8700-06D61A9D0AA2}" type="pres">
      <dgm:prSet presAssocID="{D7B2CB30-9CBD-4613-A5AC-E32BC83DB39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69502F69-BCA0-4ED1-8818-F96DF50A89C6}" type="pres">
      <dgm:prSet presAssocID="{D7B2CB30-9CBD-4613-A5AC-E32BC83DB39F}" presName="spaceRect" presStyleCnt="0"/>
      <dgm:spPr/>
    </dgm:pt>
    <dgm:pt modelId="{D5B98C20-04A8-4729-8ABD-776A57C5F828}" type="pres">
      <dgm:prSet presAssocID="{D7B2CB30-9CBD-4613-A5AC-E32BC83DB39F}" presName="parTx" presStyleLbl="revTx" presStyleIdx="1" presStyleCnt="5">
        <dgm:presLayoutVars>
          <dgm:chMax val="0"/>
          <dgm:chPref val="0"/>
        </dgm:presLayoutVars>
      </dgm:prSet>
      <dgm:spPr/>
    </dgm:pt>
    <dgm:pt modelId="{74F7BDAE-30AA-4275-A926-1CEAFEB0A006}" type="pres">
      <dgm:prSet presAssocID="{D113C1EF-6F1A-42CB-98E3-68F884835A43}" presName="sibTrans" presStyleCnt="0"/>
      <dgm:spPr/>
    </dgm:pt>
    <dgm:pt modelId="{A3E1E974-382F-4E5F-82FA-CEE65805E2AD}" type="pres">
      <dgm:prSet presAssocID="{0F789436-A506-486D-A099-E0E410D5140C}" presName="compNode" presStyleCnt="0"/>
      <dgm:spPr/>
    </dgm:pt>
    <dgm:pt modelId="{4CCDCE65-0597-4AF4-A7CC-09D16AFD7336}" type="pres">
      <dgm:prSet presAssocID="{0F789436-A506-486D-A099-E0E410D5140C}" presName="bgRect" presStyleLbl="bgShp" presStyleIdx="2" presStyleCnt="5"/>
      <dgm:spPr/>
    </dgm:pt>
    <dgm:pt modelId="{F6C67E2D-1DD6-4808-B0C2-778822A77046}" type="pres">
      <dgm:prSet presAssocID="{0F789436-A506-486D-A099-E0E410D5140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F0CDA25B-E946-4A31-BD97-07A06AB9647B}" type="pres">
      <dgm:prSet presAssocID="{0F789436-A506-486D-A099-E0E410D5140C}" presName="spaceRect" presStyleCnt="0"/>
      <dgm:spPr/>
    </dgm:pt>
    <dgm:pt modelId="{19F2811B-4E50-4176-B058-171B5E26F378}" type="pres">
      <dgm:prSet presAssocID="{0F789436-A506-486D-A099-E0E410D5140C}" presName="parTx" presStyleLbl="revTx" presStyleIdx="2" presStyleCnt="5">
        <dgm:presLayoutVars>
          <dgm:chMax val="0"/>
          <dgm:chPref val="0"/>
        </dgm:presLayoutVars>
      </dgm:prSet>
      <dgm:spPr/>
    </dgm:pt>
    <dgm:pt modelId="{B14E7AFC-1BA8-46EA-A184-EC83A5C2852F}" type="pres">
      <dgm:prSet presAssocID="{05E223FB-01BB-4187-B077-72FD28DCE5FD}" presName="sibTrans" presStyleCnt="0"/>
      <dgm:spPr/>
    </dgm:pt>
    <dgm:pt modelId="{382F01B9-E999-4AC6-8871-FF07741B45A4}" type="pres">
      <dgm:prSet presAssocID="{633345DB-2D9B-4FCF-B4DB-748935A5E853}" presName="compNode" presStyleCnt="0"/>
      <dgm:spPr/>
    </dgm:pt>
    <dgm:pt modelId="{F5E47DE4-DE4F-45A5-939E-EBA4E331FDB7}" type="pres">
      <dgm:prSet presAssocID="{633345DB-2D9B-4FCF-B4DB-748935A5E853}" presName="bgRect" presStyleLbl="bgShp" presStyleIdx="3" presStyleCnt="5"/>
      <dgm:spPr/>
    </dgm:pt>
    <dgm:pt modelId="{C84F57CF-59F7-4129-A6B6-3F6FFB3B68DD}" type="pres">
      <dgm:prSet presAssocID="{633345DB-2D9B-4FCF-B4DB-748935A5E85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otes"/>
        </a:ext>
      </dgm:extLst>
    </dgm:pt>
    <dgm:pt modelId="{2B49547B-9998-4BDA-AEF9-63A2B93D63B1}" type="pres">
      <dgm:prSet presAssocID="{633345DB-2D9B-4FCF-B4DB-748935A5E853}" presName="spaceRect" presStyleCnt="0"/>
      <dgm:spPr/>
    </dgm:pt>
    <dgm:pt modelId="{8A707537-F44D-4C89-97F1-DC9C63125F8F}" type="pres">
      <dgm:prSet presAssocID="{633345DB-2D9B-4FCF-B4DB-748935A5E853}" presName="parTx" presStyleLbl="revTx" presStyleIdx="3" presStyleCnt="5">
        <dgm:presLayoutVars>
          <dgm:chMax val="0"/>
          <dgm:chPref val="0"/>
        </dgm:presLayoutVars>
      </dgm:prSet>
      <dgm:spPr/>
    </dgm:pt>
    <dgm:pt modelId="{3CCE7A79-DC4A-4225-BB15-AE1941D0A722}" type="pres">
      <dgm:prSet presAssocID="{EE70F9D7-B127-4C04-A3CB-4E3595F82F30}" presName="sibTrans" presStyleCnt="0"/>
      <dgm:spPr/>
    </dgm:pt>
    <dgm:pt modelId="{85BE7BB9-B476-48FA-89E5-88E9302EFFF3}" type="pres">
      <dgm:prSet presAssocID="{34260F1C-DD1A-4878-9A2D-6B941F2D95D8}" presName="compNode" presStyleCnt="0"/>
      <dgm:spPr/>
    </dgm:pt>
    <dgm:pt modelId="{AE95F531-8B28-4904-A058-DD491AEC2D0E}" type="pres">
      <dgm:prSet presAssocID="{34260F1C-DD1A-4878-9A2D-6B941F2D95D8}" presName="bgRect" presStyleLbl="bgShp" presStyleIdx="4" presStyleCnt="5"/>
      <dgm:spPr/>
    </dgm:pt>
    <dgm:pt modelId="{66721B64-6B34-4E96-9207-0D151AF94068}" type="pres">
      <dgm:prSet presAssocID="{34260F1C-DD1A-4878-9A2D-6B941F2D95D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Newspaper"/>
        </a:ext>
      </dgm:extLst>
    </dgm:pt>
    <dgm:pt modelId="{86037CC6-B40E-4D00-B0D1-4DC9F576646B}" type="pres">
      <dgm:prSet presAssocID="{34260F1C-DD1A-4878-9A2D-6B941F2D95D8}" presName="spaceRect" presStyleCnt="0"/>
      <dgm:spPr/>
    </dgm:pt>
    <dgm:pt modelId="{CE7427D2-66C7-4C09-8A7C-5205E4C0C540}" type="pres">
      <dgm:prSet presAssocID="{34260F1C-DD1A-4878-9A2D-6B941F2D95D8}" presName="parTx" presStyleLbl="revTx" presStyleIdx="4" presStyleCnt="5">
        <dgm:presLayoutVars>
          <dgm:chMax val="0"/>
          <dgm:chPref val="0"/>
        </dgm:presLayoutVars>
      </dgm:prSet>
      <dgm:spPr/>
    </dgm:pt>
  </dgm:ptLst>
  <dgm:cxnLst>
    <dgm:cxn modelId="{8DA2DD25-EE94-4EA3-8BF6-D16CBB7BD353}" srcId="{21AFCD01-D06F-4130-997F-5CCB1255BB3A}" destId="{34260F1C-DD1A-4878-9A2D-6B941F2D95D8}" srcOrd="4" destOrd="0" parTransId="{99402808-58C8-4E41-8F79-1A0B71E7D28A}" sibTransId="{00B05674-EA3D-44E6-88E8-E8C1F6C34E9B}"/>
    <dgm:cxn modelId="{05993636-73E4-47ED-8D68-D69366282FAC}" type="presOf" srcId="{21AFCD01-D06F-4130-997F-5CCB1255BB3A}" destId="{AC685F60-971D-4B8C-BE34-C82DFEBC43C3}" srcOrd="0" destOrd="0" presId="urn:microsoft.com/office/officeart/2018/2/layout/IconVerticalSolidList"/>
    <dgm:cxn modelId="{C0ED2F6B-612A-46F3-B185-6E8488B0D43D}" srcId="{21AFCD01-D06F-4130-997F-5CCB1255BB3A}" destId="{0F789436-A506-486D-A099-E0E410D5140C}" srcOrd="2" destOrd="0" parTransId="{1C5E7A3D-EFA7-4972-AEA0-1B87AEE734D6}" sibTransId="{05E223FB-01BB-4187-B077-72FD28DCE5FD}"/>
    <dgm:cxn modelId="{CAD1464B-FDAE-4454-A8DC-20E2E36E3548}" type="presOf" srcId="{D7B2CB30-9CBD-4613-A5AC-E32BC83DB39F}" destId="{D5B98C20-04A8-4729-8ABD-776A57C5F828}" srcOrd="0" destOrd="0" presId="urn:microsoft.com/office/officeart/2018/2/layout/IconVerticalSolidList"/>
    <dgm:cxn modelId="{59A02C7B-2F3A-4216-A832-1B7CCC8E3314}" srcId="{21AFCD01-D06F-4130-997F-5CCB1255BB3A}" destId="{D7B2CB30-9CBD-4613-A5AC-E32BC83DB39F}" srcOrd="1" destOrd="0" parTransId="{E719AFAF-3C79-4F5B-93AB-A3AA5B29551F}" sibTransId="{D113C1EF-6F1A-42CB-98E3-68F884835A43}"/>
    <dgm:cxn modelId="{E29AF580-9784-4E53-9179-E7B7E12EAAF9}" type="presOf" srcId="{0F789436-A506-486D-A099-E0E410D5140C}" destId="{19F2811B-4E50-4176-B058-171B5E26F378}" srcOrd="0" destOrd="0" presId="urn:microsoft.com/office/officeart/2018/2/layout/IconVerticalSolidList"/>
    <dgm:cxn modelId="{744F5FC8-758E-480A-8643-9F4254D9A762}" srcId="{21AFCD01-D06F-4130-997F-5CCB1255BB3A}" destId="{99C77B5D-D54B-4E8A-B109-5EFCE31275AF}" srcOrd="0" destOrd="0" parTransId="{3A4A8B9A-0BE0-42BB-803A-5E6B8DF924EE}" sibTransId="{D45B4697-110D-441D-81CB-783279873C89}"/>
    <dgm:cxn modelId="{6A8644D5-4D7E-4422-876C-3D4181533BB9}" type="presOf" srcId="{99C77B5D-D54B-4E8A-B109-5EFCE31275AF}" destId="{5B754E57-F16A-4A27-923B-06F3ECE65B83}" srcOrd="0" destOrd="0" presId="urn:microsoft.com/office/officeart/2018/2/layout/IconVerticalSolidList"/>
    <dgm:cxn modelId="{99A465D7-4496-4EF2-9495-D80D39D68EC8}" type="presOf" srcId="{633345DB-2D9B-4FCF-B4DB-748935A5E853}" destId="{8A707537-F44D-4C89-97F1-DC9C63125F8F}" srcOrd="0" destOrd="0" presId="urn:microsoft.com/office/officeart/2018/2/layout/IconVerticalSolidList"/>
    <dgm:cxn modelId="{132495D9-5ED0-41A3-A0DD-145F6F745A1D}" srcId="{21AFCD01-D06F-4130-997F-5CCB1255BB3A}" destId="{633345DB-2D9B-4FCF-B4DB-748935A5E853}" srcOrd="3" destOrd="0" parTransId="{1FE74E29-2D90-4329-96D7-A60987793CDA}" sibTransId="{EE70F9D7-B127-4C04-A3CB-4E3595F82F30}"/>
    <dgm:cxn modelId="{D9D374F7-CBE6-4A5C-91CA-7E8984C09B03}" type="presOf" srcId="{34260F1C-DD1A-4878-9A2D-6B941F2D95D8}" destId="{CE7427D2-66C7-4C09-8A7C-5205E4C0C540}" srcOrd="0" destOrd="0" presId="urn:microsoft.com/office/officeart/2018/2/layout/IconVerticalSolidList"/>
    <dgm:cxn modelId="{9F650366-FECE-43D5-B7FC-35BAA31BD64B}" type="presParOf" srcId="{AC685F60-971D-4B8C-BE34-C82DFEBC43C3}" destId="{A5E28A56-8491-48FA-9648-1277BFCEF5A9}" srcOrd="0" destOrd="0" presId="urn:microsoft.com/office/officeart/2018/2/layout/IconVerticalSolidList"/>
    <dgm:cxn modelId="{86EDAB7E-9663-480A-8E5B-9A5A651FE092}" type="presParOf" srcId="{A5E28A56-8491-48FA-9648-1277BFCEF5A9}" destId="{85942A80-9C74-4258-8AD7-26CE815F6DBE}" srcOrd="0" destOrd="0" presId="urn:microsoft.com/office/officeart/2018/2/layout/IconVerticalSolidList"/>
    <dgm:cxn modelId="{94E42499-6753-437E-9F1E-47DE6B8F2A46}" type="presParOf" srcId="{A5E28A56-8491-48FA-9648-1277BFCEF5A9}" destId="{1D3F95B0-1668-41C4-8E10-90CF770956F8}" srcOrd="1" destOrd="0" presId="urn:microsoft.com/office/officeart/2018/2/layout/IconVerticalSolidList"/>
    <dgm:cxn modelId="{9855891C-E8FF-40C2-A21A-FABB6E5835F5}" type="presParOf" srcId="{A5E28A56-8491-48FA-9648-1277BFCEF5A9}" destId="{67E87076-D0BE-4B8C-89E0-5827DE673AA7}" srcOrd="2" destOrd="0" presId="urn:microsoft.com/office/officeart/2018/2/layout/IconVerticalSolidList"/>
    <dgm:cxn modelId="{3C4A2409-55A6-4B54-881F-E2DB4651BDE7}" type="presParOf" srcId="{A5E28A56-8491-48FA-9648-1277BFCEF5A9}" destId="{5B754E57-F16A-4A27-923B-06F3ECE65B83}" srcOrd="3" destOrd="0" presId="urn:microsoft.com/office/officeart/2018/2/layout/IconVerticalSolidList"/>
    <dgm:cxn modelId="{76B93A2B-BC04-4C0A-8603-C84667F1A39A}" type="presParOf" srcId="{AC685F60-971D-4B8C-BE34-C82DFEBC43C3}" destId="{9DAB7CEB-37DB-4897-A0EB-03D504A57199}" srcOrd="1" destOrd="0" presId="urn:microsoft.com/office/officeart/2018/2/layout/IconVerticalSolidList"/>
    <dgm:cxn modelId="{32C268E9-153A-4EBD-9F71-64981F343CC4}" type="presParOf" srcId="{AC685F60-971D-4B8C-BE34-C82DFEBC43C3}" destId="{5ADABC6D-645D-4A40-8FF5-F04EF75F1C36}" srcOrd="2" destOrd="0" presId="urn:microsoft.com/office/officeart/2018/2/layout/IconVerticalSolidList"/>
    <dgm:cxn modelId="{788476D2-66B0-448E-8306-1F76B85A8232}" type="presParOf" srcId="{5ADABC6D-645D-4A40-8FF5-F04EF75F1C36}" destId="{F90DA92C-7718-49F9-A365-91664966935C}" srcOrd="0" destOrd="0" presId="urn:microsoft.com/office/officeart/2018/2/layout/IconVerticalSolidList"/>
    <dgm:cxn modelId="{DC6BF808-AF0A-4080-897D-742359B8DF6E}" type="presParOf" srcId="{5ADABC6D-645D-4A40-8FF5-F04EF75F1C36}" destId="{8D6C0512-9AEB-4F15-8700-06D61A9D0AA2}" srcOrd="1" destOrd="0" presId="urn:microsoft.com/office/officeart/2018/2/layout/IconVerticalSolidList"/>
    <dgm:cxn modelId="{7E437AD4-AA5B-4F10-B2E6-37B89CB16D07}" type="presParOf" srcId="{5ADABC6D-645D-4A40-8FF5-F04EF75F1C36}" destId="{69502F69-BCA0-4ED1-8818-F96DF50A89C6}" srcOrd="2" destOrd="0" presId="urn:microsoft.com/office/officeart/2018/2/layout/IconVerticalSolidList"/>
    <dgm:cxn modelId="{D5E2B389-6344-4CF4-B66E-FF0ED221BFA8}" type="presParOf" srcId="{5ADABC6D-645D-4A40-8FF5-F04EF75F1C36}" destId="{D5B98C20-04A8-4729-8ABD-776A57C5F828}" srcOrd="3" destOrd="0" presId="urn:microsoft.com/office/officeart/2018/2/layout/IconVerticalSolidList"/>
    <dgm:cxn modelId="{A3B49629-881E-4A2E-8D57-E033C410B7CF}" type="presParOf" srcId="{AC685F60-971D-4B8C-BE34-C82DFEBC43C3}" destId="{74F7BDAE-30AA-4275-A926-1CEAFEB0A006}" srcOrd="3" destOrd="0" presId="urn:microsoft.com/office/officeart/2018/2/layout/IconVerticalSolidList"/>
    <dgm:cxn modelId="{7C1B23A6-F199-4510-8F51-DC2B68E18141}" type="presParOf" srcId="{AC685F60-971D-4B8C-BE34-C82DFEBC43C3}" destId="{A3E1E974-382F-4E5F-82FA-CEE65805E2AD}" srcOrd="4" destOrd="0" presId="urn:microsoft.com/office/officeart/2018/2/layout/IconVerticalSolidList"/>
    <dgm:cxn modelId="{F2DAF2DB-E376-4712-9FA6-D5C5A39BB87D}" type="presParOf" srcId="{A3E1E974-382F-4E5F-82FA-CEE65805E2AD}" destId="{4CCDCE65-0597-4AF4-A7CC-09D16AFD7336}" srcOrd="0" destOrd="0" presId="urn:microsoft.com/office/officeart/2018/2/layout/IconVerticalSolidList"/>
    <dgm:cxn modelId="{A7546378-B254-4A8B-9B95-C9FA6B3C9218}" type="presParOf" srcId="{A3E1E974-382F-4E5F-82FA-CEE65805E2AD}" destId="{F6C67E2D-1DD6-4808-B0C2-778822A77046}" srcOrd="1" destOrd="0" presId="urn:microsoft.com/office/officeart/2018/2/layout/IconVerticalSolidList"/>
    <dgm:cxn modelId="{FF0CF01B-BE62-4267-9D5D-E06CC9A6E5AB}" type="presParOf" srcId="{A3E1E974-382F-4E5F-82FA-CEE65805E2AD}" destId="{F0CDA25B-E946-4A31-BD97-07A06AB9647B}" srcOrd="2" destOrd="0" presId="urn:microsoft.com/office/officeart/2018/2/layout/IconVerticalSolidList"/>
    <dgm:cxn modelId="{1A092CA5-7789-4C13-9953-92DB879E3CDC}" type="presParOf" srcId="{A3E1E974-382F-4E5F-82FA-CEE65805E2AD}" destId="{19F2811B-4E50-4176-B058-171B5E26F378}" srcOrd="3" destOrd="0" presId="urn:microsoft.com/office/officeart/2018/2/layout/IconVerticalSolidList"/>
    <dgm:cxn modelId="{22DC0BBA-BF0F-4ED8-8116-F646A79DB8CC}" type="presParOf" srcId="{AC685F60-971D-4B8C-BE34-C82DFEBC43C3}" destId="{B14E7AFC-1BA8-46EA-A184-EC83A5C2852F}" srcOrd="5" destOrd="0" presId="urn:microsoft.com/office/officeart/2018/2/layout/IconVerticalSolidList"/>
    <dgm:cxn modelId="{EC834FA7-F6E6-45EB-B355-AE1C01BF9BA7}" type="presParOf" srcId="{AC685F60-971D-4B8C-BE34-C82DFEBC43C3}" destId="{382F01B9-E999-4AC6-8871-FF07741B45A4}" srcOrd="6" destOrd="0" presId="urn:microsoft.com/office/officeart/2018/2/layout/IconVerticalSolidList"/>
    <dgm:cxn modelId="{FE2B1D35-A329-4797-83E5-FA3C9BCC4EFE}" type="presParOf" srcId="{382F01B9-E999-4AC6-8871-FF07741B45A4}" destId="{F5E47DE4-DE4F-45A5-939E-EBA4E331FDB7}" srcOrd="0" destOrd="0" presId="urn:microsoft.com/office/officeart/2018/2/layout/IconVerticalSolidList"/>
    <dgm:cxn modelId="{97D080CA-CB67-4C58-B508-24C08B42284D}" type="presParOf" srcId="{382F01B9-E999-4AC6-8871-FF07741B45A4}" destId="{C84F57CF-59F7-4129-A6B6-3F6FFB3B68DD}" srcOrd="1" destOrd="0" presId="urn:microsoft.com/office/officeart/2018/2/layout/IconVerticalSolidList"/>
    <dgm:cxn modelId="{319A3B90-6BD9-4F8F-A72A-EE62936613AC}" type="presParOf" srcId="{382F01B9-E999-4AC6-8871-FF07741B45A4}" destId="{2B49547B-9998-4BDA-AEF9-63A2B93D63B1}" srcOrd="2" destOrd="0" presId="urn:microsoft.com/office/officeart/2018/2/layout/IconVerticalSolidList"/>
    <dgm:cxn modelId="{31EF84D2-6329-4B1A-B537-BE8134B25FAD}" type="presParOf" srcId="{382F01B9-E999-4AC6-8871-FF07741B45A4}" destId="{8A707537-F44D-4C89-97F1-DC9C63125F8F}" srcOrd="3" destOrd="0" presId="urn:microsoft.com/office/officeart/2018/2/layout/IconVerticalSolidList"/>
    <dgm:cxn modelId="{3F987C3C-8F1F-4F8F-B5E8-CF6D31B25651}" type="presParOf" srcId="{AC685F60-971D-4B8C-BE34-C82DFEBC43C3}" destId="{3CCE7A79-DC4A-4225-BB15-AE1941D0A722}" srcOrd="7" destOrd="0" presId="urn:microsoft.com/office/officeart/2018/2/layout/IconVerticalSolidList"/>
    <dgm:cxn modelId="{E3C09C5B-F4DF-42F8-A0EC-AA77F5C208D1}" type="presParOf" srcId="{AC685F60-971D-4B8C-BE34-C82DFEBC43C3}" destId="{85BE7BB9-B476-48FA-89E5-88E9302EFFF3}" srcOrd="8" destOrd="0" presId="urn:microsoft.com/office/officeart/2018/2/layout/IconVerticalSolidList"/>
    <dgm:cxn modelId="{301FED28-BD91-4860-A56D-5413AB6BC64B}" type="presParOf" srcId="{85BE7BB9-B476-48FA-89E5-88E9302EFFF3}" destId="{AE95F531-8B28-4904-A058-DD491AEC2D0E}" srcOrd="0" destOrd="0" presId="urn:microsoft.com/office/officeart/2018/2/layout/IconVerticalSolidList"/>
    <dgm:cxn modelId="{E32E092A-0502-4852-ACE1-1EB2C9968530}" type="presParOf" srcId="{85BE7BB9-B476-48FA-89E5-88E9302EFFF3}" destId="{66721B64-6B34-4E96-9207-0D151AF94068}" srcOrd="1" destOrd="0" presId="urn:microsoft.com/office/officeart/2018/2/layout/IconVerticalSolidList"/>
    <dgm:cxn modelId="{D8D3D154-7E82-4DBA-8C4E-50CFA9755912}" type="presParOf" srcId="{85BE7BB9-B476-48FA-89E5-88E9302EFFF3}" destId="{86037CC6-B40E-4D00-B0D1-4DC9F576646B}" srcOrd="2" destOrd="0" presId="urn:microsoft.com/office/officeart/2018/2/layout/IconVerticalSolidList"/>
    <dgm:cxn modelId="{0BCF365F-1475-4D50-B000-F5418B84078A}" type="presParOf" srcId="{85BE7BB9-B476-48FA-89E5-88E9302EFFF3}" destId="{CE7427D2-66C7-4C09-8A7C-5205E4C0C54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0B5EED-8DE7-48A0-BB1B-0DEB57003FF4}">
      <dsp:nvSpPr>
        <dsp:cNvPr id="0" name=""/>
        <dsp:cNvSpPr/>
      </dsp:nvSpPr>
      <dsp:spPr>
        <a:xfrm>
          <a:off x="0" y="62678"/>
          <a:ext cx="6558539" cy="874575"/>
        </a:xfrm>
        <a:prstGeom prst="roundRect">
          <a:avLst/>
        </a:prstGeom>
        <a:solidFill>
          <a:schemeClr val="dk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baseline="0" dirty="0">
              <a:solidFill>
                <a:srgbClr val="FFFF00"/>
              </a:solidFill>
            </a:rPr>
            <a:t>1. Why am I reading this?</a:t>
          </a:r>
          <a:endParaRPr lang="en-US" sz="2300" kern="1200" dirty="0">
            <a:solidFill>
              <a:srgbClr val="FFFF00"/>
            </a:solidFill>
          </a:endParaRPr>
        </a:p>
      </dsp:txBody>
      <dsp:txXfrm>
        <a:off x="42693" y="105371"/>
        <a:ext cx="6473153" cy="789189"/>
      </dsp:txXfrm>
    </dsp:sp>
    <dsp:sp modelId="{2EB3AE07-8026-4524-80F2-6801338890E7}">
      <dsp:nvSpPr>
        <dsp:cNvPr id="0" name=""/>
        <dsp:cNvSpPr/>
      </dsp:nvSpPr>
      <dsp:spPr>
        <a:xfrm>
          <a:off x="0" y="1003493"/>
          <a:ext cx="6558539" cy="874575"/>
        </a:xfrm>
        <a:prstGeom prst="roundRect">
          <a:avLst/>
        </a:prstGeom>
        <a:solidFill>
          <a:schemeClr val="dk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baseline="0" dirty="0">
              <a:solidFill>
                <a:srgbClr val="FFFF00"/>
              </a:solidFill>
            </a:rPr>
            <a:t>2. What are the authors trying to do in writing this?</a:t>
          </a:r>
          <a:endParaRPr lang="en-US" sz="2300" kern="1200" dirty="0">
            <a:solidFill>
              <a:srgbClr val="FFFF00"/>
            </a:solidFill>
          </a:endParaRPr>
        </a:p>
      </dsp:txBody>
      <dsp:txXfrm>
        <a:off x="42693" y="1046186"/>
        <a:ext cx="6473153" cy="789189"/>
      </dsp:txXfrm>
    </dsp:sp>
    <dsp:sp modelId="{FCD84378-64CB-406E-B1AE-F40523B880EF}">
      <dsp:nvSpPr>
        <dsp:cNvPr id="0" name=""/>
        <dsp:cNvSpPr/>
      </dsp:nvSpPr>
      <dsp:spPr>
        <a:xfrm>
          <a:off x="0" y="1944308"/>
          <a:ext cx="6558539" cy="874575"/>
        </a:xfrm>
        <a:prstGeom prst="roundRect">
          <a:avLst/>
        </a:prstGeom>
        <a:solidFill>
          <a:schemeClr val="dk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baseline="0" dirty="0">
              <a:solidFill>
                <a:srgbClr val="FFFF00"/>
              </a:solidFill>
            </a:rPr>
            <a:t>3. What are the authors saying that is relevant to what I want to find out?</a:t>
          </a:r>
          <a:endParaRPr lang="en-US" sz="2300" kern="1200" dirty="0">
            <a:solidFill>
              <a:srgbClr val="FFFF00"/>
            </a:solidFill>
          </a:endParaRPr>
        </a:p>
      </dsp:txBody>
      <dsp:txXfrm>
        <a:off x="42693" y="1987001"/>
        <a:ext cx="6473153" cy="789189"/>
      </dsp:txXfrm>
    </dsp:sp>
    <dsp:sp modelId="{867D59C9-C451-4932-AB8C-1EAF5F4829C5}">
      <dsp:nvSpPr>
        <dsp:cNvPr id="0" name=""/>
        <dsp:cNvSpPr/>
      </dsp:nvSpPr>
      <dsp:spPr>
        <a:xfrm>
          <a:off x="0" y="2885123"/>
          <a:ext cx="6558539" cy="874575"/>
        </a:xfrm>
        <a:prstGeom prst="roundRect">
          <a:avLst/>
        </a:prstGeom>
        <a:solidFill>
          <a:schemeClr val="dk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baseline="0" dirty="0">
              <a:solidFill>
                <a:srgbClr val="FFFF00"/>
              </a:solidFill>
            </a:rPr>
            <a:t>4. How convincing is what the authors are saying?</a:t>
          </a:r>
          <a:endParaRPr lang="en-US" sz="2300" kern="1200" dirty="0">
            <a:solidFill>
              <a:srgbClr val="FFFF00"/>
            </a:solidFill>
          </a:endParaRPr>
        </a:p>
      </dsp:txBody>
      <dsp:txXfrm>
        <a:off x="42693" y="2927816"/>
        <a:ext cx="6473153" cy="789189"/>
      </dsp:txXfrm>
    </dsp:sp>
    <dsp:sp modelId="{4F9C33E0-347E-4450-AF91-CF3A2B7F1CBA}">
      <dsp:nvSpPr>
        <dsp:cNvPr id="0" name=""/>
        <dsp:cNvSpPr/>
      </dsp:nvSpPr>
      <dsp:spPr>
        <a:xfrm>
          <a:off x="0" y="3825938"/>
          <a:ext cx="6558539" cy="874575"/>
        </a:xfrm>
        <a:prstGeom prst="roundRect">
          <a:avLst/>
        </a:prstGeom>
        <a:solidFill>
          <a:schemeClr val="dk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baseline="0" dirty="0">
              <a:solidFill>
                <a:srgbClr val="FFFF00"/>
              </a:solidFill>
            </a:rPr>
            <a:t>5. In conclusion, what use can I make of this?</a:t>
          </a:r>
          <a:endParaRPr lang="en-US" sz="2300" kern="1200" dirty="0">
            <a:solidFill>
              <a:srgbClr val="FFFF00"/>
            </a:solidFill>
          </a:endParaRPr>
        </a:p>
      </dsp:txBody>
      <dsp:txXfrm>
        <a:off x="42693" y="3868631"/>
        <a:ext cx="6473153" cy="7891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942A80-9C74-4258-8AD7-26CE815F6DBE}">
      <dsp:nvSpPr>
        <dsp:cNvPr id="0" name=""/>
        <dsp:cNvSpPr/>
      </dsp:nvSpPr>
      <dsp:spPr>
        <a:xfrm>
          <a:off x="0" y="4354"/>
          <a:ext cx="6305550" cy="92742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3F95B0-1668-41C4-8E10-90CF770956F8}">
      <dsp:nvSpPr>
        <dsp:cNvPr id="0" name=""/>
        <dsp:cNvSpPr/>
      </dsp:nvSpPr>
      <dsp:spPr>
        <a:xfrm>
          <a:off x="280547" y="213025"/>
          <a:ext cx="510086" cy="5100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5B754E57-F16A-4A27-923B-06F3ECE65B83}">
      <dsp:nvSpPr>
        <dsp:cNvPr id="0" name=""/>
        <dsp:cNvSpPr/>
      </dsp:nvSpPr>
      <dsp:spPr>
        <a:xfrm>
          <a:off x="1071180" y="4354"/>
          <a:ext cx="5234369" cy="927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53" tIns="98153" rIns="98153" bIns="98153" numCol="1" spcCol="1270" anchor="ctr" anchorCtr="0">
          <a:noAutofit/>
        </a:bodyPr>
        <a:lstStyle/>
        <a:p>
          <a:pPr marL="0" lvl="0" indent="0" algn="l" defTabSz="622300">
            <a:lnSpc>
              <a:spcPct val="90000"/>
            </a:lnSpc>
            <a:spcBef>
              <a:spcPct val="0"/>
            </a:spcBef>
            <a:spcAft>
              <a:spcPct val="35000"/>
            </a:spcAft>
            <a:buNone/>
          </a:pPr>
          <a:r>
            <a:rPr lang="en-GB" sz="1400" b="0" i="0" kern="1200" baseline="0"/>
            <a:t>The basic structure for a Critical Summary is flexible, but there are limits.</a:t>
          </a:r>
          <a:endParaRPr lang="en-US" sz="1400" kern="1200"/>
        </a:p>
      </dsp:txBody>
      <dsp:txXfrm>
        <a:off x="1071180" y="4354"/>
        <a:ext cx="5234369" cy="927429"/>
      </dsp:txXfrm>
    </dsp:sp>
    <dsp:sp modelId="{F90DA92C-7718-49F9-A365-91664966935C}">
      <dsp:nvSpPr>
        <dsp:cNvPr id="0" name=""/>
        <dsp:cNvSpPr/>
      </dsp:nvSpPr>
      <dsp:spPr>
        <a:xfrm>
          <a:off x="0" y="1163640"/>
          <a:ext cx="6305550" cy="92742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6C0512-9AEB-4F15-8700-06D61A9D0AA2}">
      <dsp:nvSpPr>
        <dsp:cNvPr id="0" name=""/>
        <dsp:cNvSpPr/>
      </dsp:nvSpPr>
      <dsp:spPr>
        <a:xfrm>
          <a:off x="280547" y="1372312"/>
          <a:ext cx="510086" cy="5100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D5B98C20-04A8-4729-8ABD-776A57C5F828}">
      <dsp:nvSpPr>
        <dsp:cNvPr id="0" name=""/>
        <dsp:cNvSpPr/>
      </dsp:nvSpPr>
      <dsp:spPr>
        <a:xfrm>
          <a:off x="1071180" y="1163640"/>
          <a:ext cx="5234369" cy="927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53" tIns="98153" rIns="98153" bIns="98153" numCol="1" spcCol="1270" anchor="ctr" anchorCtr="0">
          <a:noAutofit/>
        </a:bodyPr>
        <a:lstStyle/>
        <a:p>
          <a:pPr marL="0" lvl="0" indent="0" algn="l" defTabSz="622300">
            <a:lnSpc>
              <a:spcPct val="90000"/>
            </a:lnSpc>
            <a:spcBef>
              <a:spcPct val="0"/>
            </a:spcBef>
            <a:spcAft>
              <a:spcPct val="35000"/>
            </a:spcAft>
            <a:buNone/>
          </a:pPr>
          <a:r>
            <a:rPr lang="en-GB" sz="1400" b="0" i="0" kern="1200" baseline="0"/>
            <a:t>Your target readers need to know what the text is about before reading your critical assessment. </a:t>
          </a:r>
          <a:endParaRPr lang="en-US" sz="1400" kern="1200"/>
        </a:p>
      </dsp:txBody>
      <dsp:txXfrm>
        <a:off x="1071180" y="1163640"/>
        <a:ext cx="5234369" cy="927429"/>
      </dsp:txXfrm>
    </dsp:sp>
    <dsp:sp modelId="{4CCDCE65-0597-4AF4-A7CC-09D16AFD7336}">
      <dsp:nvSpPr>
        <dsp:cNvPr id="0" name=""/>
        <dsp:cNvSpPr/>
      </dsp:nvSpPr>
      <dsp:spPr>
        <a:xfrm>
          <a:off x="0" y="2322927"/>
          <a:ext cx="6305550" cy="92742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C67E2D-1DD6-4808-B0C2-778822A77046}">
      <dsp:nvSpPr>
        <dsp:cNvPr id="0" name=""/>
        <dsp:cNvSpPr/>
      </dsp:nvSpPr>
      <dsp:spPr>
        <a:xfrm>
          <a:off x="280547" y="2531598"/>
          <a:ext cx="510086" cy="5100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19F2811B-4E50-4176-B058-171B5E26F378}">
      <dsp:nvSpPr>
        <dsp:cNvPr id="0" name=""/>
        <dsp:cNvSpPr/>
      </dsp:nvSpPr>
      <dsp:spPr>
        <a:xfrm>
          <a:off x="1071180" y="2322927"/>
          <a:ext cx="5234369" cy="927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53" tIns="98153" rIns="98153" bIns="98153" numCol="1" spcCol="1270" anchor="ctr" anchorCtr="0">
          <a:noAutofit/>
        </a:bodyPr>
        <a:lstStyle/>
        <a:p>
          <a:pPr marL="0" lvl="0" indent="0" algn="l" defTabSz="622300">
            <a:lnSpc>
              <a:spcPct val="90000"/>
            </a:lnSpc>
            <a:spcBef>
              <a:spcPct val="0"/>
            </a:spcBef>
            <a:spcAft>
              <a:spcPct val="35000"/>
            </a:spcAft>
            <a:buNone/>
          </a:pPr>
          <a:r>
            <a:rPr lang="en-GB" sz="1400" b="0" i="0" kern="1200" baseline="0" dirty="0"/>
            <a:t>They also need to know how the Critical Summary contributes to what you are trying to achieve in your account, and they must be able to see that </a:t>
          </a:r>
          <a:r>
            <a:rPr lang="en-GB" sz="1400" b="0" i="0" kern="1200" baseline="0" dirty="0">
              <a:solidFill>
                <a:srgbClr val="FF0000"/>
              </a:solidFill>
            </a:rPr>
            <a:t>your conclusion is well backed by adequate warranting. </a:t>
          </a:r>
          <a:endParaRPr lang="en-US" sz="1400" kern="1200" dirty="0">
            <a:solidFill>
              <a:srgbClr val="FF0000"/>
            </a:solidFill>
          </a:endParaRPr>
        </a:p>
      </dsp:txBody>
      <dsp:txXfrm>
        <a:off x="1071180" y="2322927"/>
        <a:ext cx="5234369" cy="927429"/>
      </dsp:txXfrm>
    </dsp:sp>
    <dsp:sp modelId="{F5E47DE4-DE4F-45A5-939E-EBA4E331FDB7}">
      <dsp:nvSpPr>
        <dsp:cNvPr id="0" name=""/>
        <dsp:cNvSpPr/>
      </dsp:nvSpPr>
      <dsp:spPr>
        <a:xfrm>
          <a:off x="0" y="3482213"/>
          <a:ext cx="6305550" cy="92742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F57CF-59F7-4129-A6B6-3F6FFB3B68DD}">
      <dsp:nvSpPr>
        <dsp:cNvPr id="0" name=""/>
        <dsp:cNvSpPr/>
      </dsp:nvSpPr>
      <dsp:spPr>
        <a:xfrm>
          <a:off x="280547" y="3690885"/>
          <a:ext cx="510086" cy="51008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8A707537-F44D-4C89-97F1-DC9C63125F8F}">
      <dsp:nvSpPr>
        <dsp:cNvPr id="0" name=""/>
        <dsp:cNvSpPr/>
      </dsp:nvSpPr>
      <dsp:spPr>
        <a:xfrm>
          <a:off x="1071180" y="3482213"/>
          <a:ext cx="5234369" cy="927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53" tIns="98153" rIns="98153" bIns="98153" numCol="1" spcCol="1270" anchor="ctr" anchorCtr="0">
          <a:noAutofit/>
        </a:bodyPr>
        <a:lstStyle/>
        <a:p>
          <a:pPr marL="0" lvl="0" indent="0" algn="l" defTabSz="622300">
            <a:lnSpc>
              <a:spcPct val="90000"/>
            </a:lnSpc>
            <a:spcBef>
              <a:spcPct val="0"/>
            </a:spcBef>
            <a:spcAft>
              <a:spcPct val="35000"/>
            </a:spcAft>
            <a:buNone/>
          </a:pPr>
          <a:r>
            <a:rPr lang="en-GB" sz="1400" b="0" i="0" kern="1200" baseline="0"/>
            <a:t>The combination of these components is necessary for rendering a Critical Summary convincing to critical readers.</a:t>
          </a:r>
          <a:endParaRPr lang="en-US" sz="1400" kern="1200"/>
        </a:p>
      </dsp:txBody>
      <dsp:txXfrm>
        <a:off x="1071180" y="3482213"/>
        <a:ext cx="5234369" cy="927429"/>
      </dsp:txXfrm>
    </dsp:sp>
    <dsp:sp modelId="{AE95F531-8B28-4904-A058-DD491AEC2D0E}">
      <dsp:nvSpPr>
        <dsp:cNvPr id="0" name=""/>
        <dsp:cNvSpPr/>
      </dsp:nvSpPr>
      <dsp:spPr>
        <a:xfrm>
          <a:off x="0" y="4641500"/>
          <a:ext cx="6305550" cy="927429"/>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721B64-6B34-4E96-9207-0D151AF94068}">
      <dsp:nvSpPr>
        <dsp:cNvPr id="0" name=""/>
        <dsp:cNvSpPr/>
      </dsp:nvSpPr>
      <dsp:spPr>
        <a:xfrm>
          <a:off x="280547" y="4850172"/>
          <a:ext cx="510086" cy="51008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CE7427D2-66C7-4C09-8A7C-5205E4C0C540}">
      <dsp:nvSpPr>
        <dsp:cNvPr id="0" name=""/>
        <dsp:cNvSpPr/>
      </dsp:nvSpPr>
      <dsp:spPr>
        <a:xfrm>
          <a:off x="1071180" y="4641500"/>
          <a:ext cx="5234369" cy="927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53" tIns="98153" rIns="98153" bIns="98153" numCol="1" spcCol="1270" anchor="ctr" anchorCtr="0">
          <a:noAutofit/>
        </a:bodyPr>
        <a:lstStyle/>
        <a:p>
          <a:pPr marL="0" lvl="0" indent="0" algn="l" defTabSz="622300">
            <a:lnSpc>
              <a:spcPct val="90000"/>
            </a:lnSpc>
            <a:spcBef>
              <a:spcPct val="0"/>
            </a:spcBef>
            <a:spcAft>
              <a:spcPct val="35000"/>
            </a:spcAft>
            <a:buNone/>
          </a:pPr>
          <a:r>
            <a:rPr lang="en-GB" sz="1400" kern="1200" dirty="0"/>
            <a:t>You can also use the Critical Summary to compare two articles.</a:t>
          </a:r>
          <a:endParaRPr lang="en-US" sz="1400" kern="1200" dirty="0"/>
        </a:p>
      </dsp:txBody>
      <dsp:txXfrm>
        <a:off x="1071180" y="4641500"/>
        <a:ext cx="5234369" cy="9274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788FE802-568B-47CF-8803-64A04E81D1F5}" type="datetimeFigureOut">
              <a:rPr lang="en-GB" smtClean="0"/>
              <a:t>05/12/2021</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20BE172C-38D6-431D-BDC6-47E02658233E}"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73629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8FE802-568B-47CF-8803-64A04E81D1F5}"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3316185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788FE802-568B-47CF-8803-64A04E81D1F5}" type="datetimeFigureOut">
              <a:rPr lang="en-GB" smtClean="0"/>
              <a:t>05/12/2021</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20BE172C-38D6-431D-BDC6-47E02658233E}"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93687731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8FE802-568B-47CF-8803-64A04E81D1F5}"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428788946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8FE802-568B-47CF-8803-64A04E81D1F5}" type="datetimeFigureOut">
              <a:rPr lang="en-GB" smtClean="0"/>
              <a:t>05/12/2021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11031673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8FE802-568B-47CF-8803-64A04E81D1F5}" type="datetimeFigureOut">
              <a:rPr lang="en-GB" smtClean="0"/>
              <a:t>05/12/2021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3541388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8FE802-568B-47CF-8803-64A04E81D1F5}" type="datetimeFigureOut">
              <a:rPr lang="en-GB" smtClean="0"/>
              <a:t>05/12/2021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3940949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788FE802-568B-47CF-8803-64A04E81D1F5}" type="datetimeFigureOut">
              <a:rPr lang="en-GB" smtClean="0"/>
              <a:t>05/12/2021</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20BE172C-38D6-431D-BDC6-47E02658233E}"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52255736"/>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788FE802-568B-47CF-8803-64A04E81D1F5}" type="datetimeFigureOut">
              <a:rPr lang="en-GB" smtClean="0"/>
              <a:t>05/12/2021</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2529349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8FE802-568B-47CF-8803-64A04E81D1F5}"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3163784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8FE802-568B-47CF-8803-64A04E81D1F5}"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BE172C-38D6-431D-BDC6-47E02658233E}" type="slidenum">
              <a:rPr lang="en-GB" smtClean="0"/>
              <a:t>‹#›</a:t>
            </a:fld>
            <a:endParaRPr lang="en-GB"/>
          </a:p>
        </p:txBody>
      </p:sp>
    </p:spTree>
    <p:extLst>
      <p:ext uri="{BB962C8B-B14F-4D97-AF65-F5344CB8AC3E}">
        <p14:creationId xmlns:p14="http://schemas.microsoft.com/office/powerpoint/2010/main" val="2086003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788FE802-568B-47CF-8803-64A04E81D1F5}" type="datetimeFigureOut">
              <a:rPr lang="en-GB" smtClean="0"/>
              <a:t>05/12/2021</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0BE172C-38D6-431D-BDC6-47E02658233E}"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227196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standoutbooks.com/10-ways-critical-reading/"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transitionofthoughts.com/2015/09/15/is-life-only-about-getting-rich/"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courses.lumenlearning.com/collegesuccess-lumen/chapter/critical-thinking-skills/"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prepactsat.com/should-i-take-the-act-or-the-sat/" TargetMode="External"/><Relationship Id="rId3" Type="http://schemas.openxmlformats.org/officeDocument/2006/relationships/diagramLayout" Target="../diagrams/layout1.xml"/><Relationship Id="rId7" Type="http://schemas.openxmlformats.org/officeDocument/2006/relationships/image" Target="../media/image6.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CDB68-674B-4F8D-BA1E-40D52B69532B}"/>
              </a:ext>
            </a:extLst>
          </p:cNvPr>
          <p:cNvSpPr>
            <a:spLocks noGrp="1"/>
          </p:cNvSpPr>
          <p:nvPr>
            <p:ph type="ctrTitle"/>
          </p:nvPr>
        </p:nvSpPr>
        <p:spPr/>
        <p:txBody>
          <a:bodyPr/>
          <a:lstStyle/>
          <a:p>
            <a:r>
              <a:rPr lang="en-US" sz="4400" dirty="0"/>
              <a:t>The writing </a:t>
            </a:r>
            <a:br>
              <a:rPr lang="en-US" sz="4400" dirty="0"/>
            </a:br>
            <a:r>
              <a:rPr lang="en-US" sz="4400" dirty="0"/>
              <a:t>process:</a:t>
            </a:r>
            <a:br>
              <a:rPr lang="en-US" sz="4400" dirty="0">
                <a:solidFill>
                  <a:srgbClr val="FF0000"/>
                </a:solidFill>
              </a:rPr>
            </a:br>
            <a:r>
              <a:rPr lang="en-US" sz="4000" dirty="0"/>
              <a:t>planning for </a:t>
            </a:r>
            <a:br>
              <a:rPr lang="en-US" sz="4000" dirty="0"/>
            </a:br>
            <a:r>
              <a:rPr lang="en-US" sz="4000" dirty="0"/>
              <a:t>criticality</a:t>
            </a:r>
            <a:endParaRPr lang="en-GB" sz="4400" dirty="0"/>
          </a:p>
        </p:txBody>
      </p:sp>
      <p:sp>
        <p:nvSpPr>
          <p:cNvPr id="3" name="Subtitle 2">
            <a:extLst>
              <a:ext uri="{FF2B5EF4-FFF2-40B4-BE49-F238E27FC236}">
                <a16:creationId xmlns:a16="http://schemas.microsoft.com/office/drawing/2014/main" id="{61CBC3CE-5CAE-4C75-AF0C-B5C84ADCC9C0}"/>
              </a:ext>
            </a:extLst>
          </p:cNvPr>
          <p:cNvSpPr>
            <a:spLocks noGrp="1"/>
          </p:cNvSpPr>
          <p:nvPr>
            <p:ph type="subTitle" idx="1"/>
          </p:nvPr>
        </p:nvSpPr>
        <p:spPr/>
        <p:txBody>
          <a:bodyPr/>
          <a:lstStyle/>
          <a:p>
            <a:r>
              <a:rPr lang="en-GB" dirty="0"/>
              <a:t>critical reading and self-critical writing</a:t>
            </a:r>
          </a:p>
        </p:txBody>
      </p:sp>
    </p:spTree>
    <p:extLst>
      <p:ext uri="{BB962C8B-B14F-4D97-AF65-F5344CB8AC3E}">
        <p14:creationId xmlns:p14="http://schemas.microsoft.com/office/powerpoint/2010/main" val="3816161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8FDAC-E302-431F-94F5-9BF71FDED9D3}"/>
              </a:ext>
            </a:extLst>
          </p:cNvPr>
          <p:cNvSpPr>
            <a:spLocks noGrp="1"/>
          </p:cNvSpPr>
          <p:nvPr>
            <p:ph type="title"/>
          </p:nvPr>
        </p:nvSpPr>
        <p:spPr>
          <a:xfrm>
            <a:off x="1251678" y="382385"/>
            <a:ext cx="10178322" cy="899877"/>
          </a:xfrm>
        </p:spPr>
        <p:txBody>
          <a:bodyPr>
            <a:noAutofit/>
          </a:bodyPr>
          <a:lstStyle/>
          <a:p>
            <a:pPr algn="ctr"/>
            <a:r>
              <a:rPr lang="en-GB" sz="4400" dirty="0"/>
              <a:t>A structured approach to developing criticality </a:t>
            </a:r>
          </a:p>
        </p:txBody>
      </p:sp>
      <p:sp>
        <p:nvSpPr>
          <p:cNvPr id="3" name="Content Placeholder 2">
            <a:extLst>
              <a:ext uri="{FF2B5EF4-FFF2-40B4-BE49-F238E27FC236}">
                <a16:creationId xmlns:a16="http://schemas.microsoft.com/office/drawing/2014/main" id="{77F74FB1-8654-4DAD-818D-E202F2449EE1}"/>
              </a:ext>
            </a:extLst>
          </p:cNvPr>
          <p:cNvSpPr>
            <a:spLocks noGrp="1"/>
          </p:cNvSpPr>
          <p:nvPr>
            <p:ph idx="1"/>
          </p:nvPr>
        </p:nvSpPr>
        <p:spPr>
          <a:xfrm>
            <a:off x="1251678" y="1886989"/>
            <a:ext cx="10178322" cy="3992603"/>
          </a:xfrm>
        </p:spPr>
        <p:txBody>
          <a:bodyPr>
            <a:normAutofit/>
          </a:bodyPr>
          <a:lstStyle/>
          <a:p>
            <a:pPr marL="0" indent="0">
              <a:buNone/>
            </a:pPr>
            <a:r>
              <a:rPr lang="en-GB" sz="2400" dirty="0"/>
              <a:t>Underpinned by </a:t>
            </a:r>
            <a:r>
              <a:rPr lang="en-GB" sz="2400" dirty="0">
                <a:solidFill>
                  <a:srgbClr val="FF0000"/>
                </a:solidFill>
              </a:rPr>
              <a:t>two</a:t>
            </a:r>
            <a:r>
              <a:rPr lang="en-GB" sz="2400" dirty="0"/>
              <a:t> main ideas:</a:t>
            </a:r>
          </a:p>
          <a:p>
            <a:pPr marL="0" indent="0">
              <a:buNone/>
            </a:pPr>
            <a:endParaRPr lang="en-GB" sz="2400" dirty="0"/>
          </a:p>
          <a:p>
            <a:r>
              <a:rPr lang="en-GB" sz="2400" dirty="0"/>
              <a:t>As a </a:t>
            </a:r>
            <a:r>
              <a:rPr lang="en-GB" sz="2400" dirty="0">
                <a:solidFill>
                  <a:srgbClr val="FF0000"/>
                </a:solidFill>
              </a:rPr>
              <a:t>critical reader, </a:t>
            </a:r>
            <a:r>
              <a:rPr lang="en-GB" sz="2400" dirty="0"/>
              <a:t>one evaluates the attempts of others to communicate with and convince their target audience by means of developing a sufficiently strong argument</a:t>
            </a:r>
          </a:p>
          <a:p>
            <a:r>
              <a:rPr lang="en-GB" sz="2400" dirty="0"/>
              <a:t>As a </a:t>
            </a:r>
            <a:r>
              <a:rPr lang="en-GB" sz="2400" dirty="0">
                <a:solidFill>
                  <a:srgbClr val="FF0000"/>
                </a:solidFill>
              </a:rPr>
              <a:t>self-critical</a:t>
            </a:r>
            <a:r>
              <a:rPr lang="en-GB" sz="2400" dirty="0"/>
              <a:t> </a:t>
            </a:r>
            <a:r>
              <a:rPr lang="en-GB" sz="2400" dirty="0">
                <a:solidFill>
                  <a:srgbClr val="FF0000"/>
                </a:solidFill>
              </a:rPr>
              <a:t>writer, </a:t>
            </a:r>
            <a:r>
              <a:rPr lang="en-GB" sz="2400" dirty="0"/>
              <a:t>one develops one’s own argument, making it as strong and as clear as possible, so as to communicate with and convince one’s target audience.</a:t>
            </a:r>
          </a:p>
        </p:txBody>
      </p:sp>
      <p:sp>
        <p:nvSpPr>
          <p:cNvPr id="6" name="TextBox 5">
            <a:extLst>
              <a:ext uri="{FF2B5EF4-FFF2-40B4-BE49-F238E27FC236}">
                <a16:creationId xmlns:a16="http://schemas.microsoft.com/office/drawing/2014/main" id="{539D74AC-6337-45EB-8440-C450DFC2B09F}"/>
              </a:ext>
            </a:extLst>
          </p:cNvPr>
          <p:cNvSpPr txBox="1"/>
          <p:nvPr/>
        </p:nvSpPr>
        <p:spPr>
          <a:xfrm>
            <a:off x="8839200" y="6106283"/>
            <a:ext cx="1909156" cy="276999"/>
          </a:xfrm>
          <a:prstGeom prst="rect">
            <a:avLst/>
          </a:prstGeom>
          <a:noFill/>
        </p:spPr>
        <p:txBody>
          <a:bodyPr wrap="square">
            <a:spAutoFit/>
          </a:bodyPr>
          <a:lstStyle/>
          <a:p>
            <a:r>
              <a:rPr lang="en-GB" sz="12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rPr>
              <a:t>Wallace &amp; Wray (2011)</a:t>
            </a:r>
            <a:endParaRPr lang="en-GB" sz="1200" dirty="0">
              <a:solidFill>
                <a:schemeClr val="tx1">
                  <a:lumMod val="65000"/>
                  <a:lumOff val="35000"/>
                </a:schemeClr>
              </a:solidFill>
            </a:endParaRPr>
          </a:p>
        </p:txBody>
      </p:sp>
    </p:spTree>
    <p:extLst>
      <p:ext uri="{BB962C8B-B14F-4D97-AF65-F5344CB8AC3E}">
        <p14:creationId xmlns:p14="http://schemas.microsoft.com/office/powerpoint/2010/main" val="227808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6FA77-98CF-4F32-B28F-C0D123F37471}"/>
              </a:ext>
            </a:extLst>
          </p:cNvPr>
          <p:cNvSpPr>
            <a:spLocks noGrp="1"/>
          </p:cNvSpPr>
          <p:nvPr>
            <p:ph type="title"/>
          </p:nvPr>
        </p:nvSpPr>
        <p:spPr>
          <a:xfrm>
            <a:off x="1251678" y="382385"/>
            <a:ext cx="10178322" cy="920898"/>
          </a:xfrm>
        </p:spPr>
        <p:txBody>
          <a:bodyPr>
            <a:normAutofit/>
          </a:bodyPr>
          <a:lstStyle/>
          <a:p>
            <a:r>
              <a:rPr lang="en-GB" sz="4400" dirty="0"/>
              <a:t>Are you a critical reader?</a:t>
            </a:r>
          </a:p>
        </p:txBody>
      </p:sp>
      <p:sp>
        <p:nvSpPr>
          <p:cNvPr id="3" name="Content Placeholder 2">
            <a:extLst>
              <a:ext uri="{FF2B5EF4-FFF2-40B4-BE49-F238E27FC236}">
                <a16:creationId xmlns:a16="http://schemas.microsoft.com/office/drawing/2014/main" id="{16CA3627-5DDD-4706-836A-9E8244DF79AB}"/>
              </a:ext>
            </a:extLst>
          </p:cNvPr>
          <p:cNvSpPr>
            <a:spLocks noGrp="1"/>
          </p:cNvSpPr>
          <p:nvPr>
            <p:ph idx="1"/>
          </p:nvPr>
        </p:nvSpPr>
        <p:spPr>
          <a:xfrm>
            <a:off x="1251678" y="1460939"/>
            <a:ext cx="10411078" cy="4418654"/>
          </a:xfrm>
        </p:spPr>
        <p:txBody>
          <a:bodyPr/>
          <a:lstStyle/>
          <a:p>
            <a:r>
              <a:rPr lang="en-GB" sz="2400" dirty="0"/>
              <a:t>Read the </a:t>
            </a:r>
            <a:r>
              <a:rPr lang="en-GB" sz="2400" dirty="0">
                <a:solidFill>
                  <a:srgbClr val="FF0000"/>
                </a:solidFill>
              </a:rPr>
              <a:t>advert </a:t>
            </a:r>
            <a:r>
              <a:rPr lang="en-GB" sz="2400" dirty="0"/>
              <a:t>on the next slide and think about how you would respond to it.</a:t>
            </a:r>
          </a:p>
          <a:p>
            <a:r>
              <a:rPr lang="en-GB" sz="2400" dirty="0"/>
              <a:t>What</a:t>
            </a:r>
            <a:r>
              <a:rPr lang="en-GB" sz="2400" dirty="0">
                <a:solidFill>
                  <a:srgbClr val="FF0000"/>
                </a:solidFill>
              </a:rPr>
              <a:t> critical questions </a:t>
            </a:r>
            <a:r>
              <a:rPr lang="en-GB" sz="2400" dirty="0"/>
              <a:t>might you ask about the text? </a:t>
            </a:r>
            <a:r>
              <a:rPr lang="en-GB" sz="2400" dirty="0">
                <a:solidFill>
                  <a:srgbClr val="FF0000"/>
                </a:solidFill>
              </a:rPr>
              <a:t>Why</a:t>
            </a:r>
            <a:r>
              <a:rPr lang="en-GB" sz="2400" dirty="0"/>
              <a:t>?</a:t>
            </a:r>
          </a:p>
          <a:p>
            <a:r>
              <a:rPr lang="en-GB" sz="2400" dirty="0">
                <a:solidFill>
                  <a:srgbClr val="FF0000"/>
                </a:solidFill>
              </a:rPr>
              <a:t>You have 10 mins for this task in your breakout rooms. </a:t>
            </a:r>
          </a:p>
          <a:p>
            <a:r>
              <a:rPr lang="en-GB" sz="2400" dirty="0"/>
              <a:t>We will </a:t>
            </a:r>
            <a:r>
              <a:rPr lang="en-GB" sz="2400" dirty="0">
                <a:solidFill>
                  <a:srgbClr val="FF0000"/>
                </a:solidFill>
              </a:rPr>
              <a:t>discuss</a:t>
            </a:r>
            <a:r>
              <a:rPr lang="en-GB" sz="2400" dirty="0"/>
              <a:t> this as a group after. </a:t>
            </a:r>
          </a:p>
          <a:p>
            <a:pPr marL="0" indent="0">
              <a:buNone/>
            </a:pPr>
            <a:endParaRPr lang="en-GB" sz="2400" dirty="0"/>
          </a:p>
          <a:p>
            <a:pPr marL="0" indent="0">
              <a:buNone/>
            </a:pPr>
            <a:endParaRPr lang="en-GB" dirty="0"/>
          </a:p>
        </p:txBody>
      </p:sp>
      <p:pic>
        <p:nvPicPr>
          <p:cNvPr id="5" name="Picture 4">
            <a:extLst>
              <a:ext uri="{FF2B5EF4-FFF2-40B4-BE49-F238E27FC236}">
                <a16:creationId xmlns:a16="http://schemas.microsoft.com/office/drawing/2014/main" id="{4C694B42-90B0-4A3D-AAB0-431F27D5FF5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720778" y="3772316"/>
            <a:ext cx="4990961" cy="2495481"/>
          </a:xfrm>
          <a:prstGeom prst="rect">
            <a:avLst/>
          </a:prstGeom>
        </p:spPr>
      </p:pic>
    </p:spTree>
    <p:extLst>
      <p:ext uri="{BB962C8B-B14F-4D97-AF65-F5344CB8AC3E}">
        <p14:creationId xmlns:p14="http://schemas.microsoft.com/office/powerpoint/2010/main" val="1038153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8BCC81-562A-4EF5-8C77-41C2DCFCC1F3}"/>
              </a:ext>
            </a:extLst>
          </p:cNvPr>
          <p:cNvSpPr txBox="1"/>
          <p:nvPr/>
        </p:nvSpPr>
        <p:spPr>
          <a:xfrm>
            <a:off x="1153061" y="548917"/>
            <a:ext cx="5604246" cy="5760165"/>
          </a:xfrm>
          <a:prstGeom prst="rect">
            <a:avLst/>
          </a:prstGeom>
          <a:ln w="38100">
            <a:solidFill>
              <a:srgbClr val="FFC000"/>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ormAutofit fontScale="92500" lnSpcReduction="20000"/>
          </a:bodyPr>
          <a:lstStyle/>
          <a:p>
            <a:pPr indent="-228600" algn="ctr" defTabSz="914400">
              <a:spcBef>
                <a:spcPts val="700"/>
              </a:spcBef>
              <a:buClr>
                <a:schemeClr val="tx2"/>
              </a:buClr>
            </a:pPr>
            <a:endParaRPr lang="en-US" b="1" i="1" u="none" strike="noStrike" baseline="0" dirty="0">
              <a:solidFill>
                <a:schemeClr val="tx1">
                  <a:lumMod val="95000"/>
                  <a:lumOff val="5000"/>
                </a:schemeClr>
              </a:solidFill>
            </a:endParaRPr>
          </a:p>
          <a:p>
            <a:pPr indent="-228600" algn="ctr" defTabSz="914400">
              <a:spcBef>
                <a:spcPts val="700"/>
              </a:spcBef>
              <a:buClr>
                <a:schemeClr val="tx2"/>
              </a:buClr>
            </a:pPr>
            <a:r>
              <a:rPr lang="en-US" b="1" i="1" u="none" strike="noStrike" baseline="0" dirty="0">
                <a:solidFill>
                  <a:schemeClr val="tx1">
                    <a:lumMod val="95000"/>
                    <a:lumOff val="5000"/>
                  </a:schemeClr>
                </a:solidFill>
              </a:rPr>
              <a:t>WHY DO IT THE HARD WAY </a:t>
            </a:r>
            <a:r>
              <a:rPr lang="en-US" b="0" i="0" u="none" strike="noStrike" baseline="0" dirty="0">
                <a:solidFill>
                  <a:schemeClr val="tx1">
                    <a:lumMod val="95000"/>
                    <a:lumOff val="5000"/>
                  </a:schemeClr>
                </a:solidFill>
              </a:rPr>
              <a:t>when you can be </a:t>
            </a:r>
            <a:r>
              <a:rPr lang="en-US" b="1" i="1" u="none" strike="noStrike" baseline="0" dirty="0">
                <a:solidFill>
                  <a:schemeClr val="tx1">
                    <a:lumMod val="95000"/>
                    <a:lumOff val="5000"/>
                  </a:schemeClr>
                </a:solidFill>
              </a:rPr>
              <a:t>RICH</a:t>
            </a:r>
            <a:r>
              <a:rPr lang="en-US" b="0" i="0" u="none" strike="noStrike" baseline="0" dirty="0">
                <a:solidFill>
                  <a:schemeClr val="tx1">
                    <a:lumMod val="95000"/>
                    <a:lumOff val="5000"/>
                  </a:schemeClr>
                </a:solidFill>
              </a:rPr>
              <a:t> </a:t>
            </a:r>
            <a:r>
              <a:rPr lang="en-US" b="1" i="1" u="none" strike="noStrike" baseline="0" dirty="0">
                <a:solidFill>
                  <a:schemeClr val="tx1">
                    <a:lumMod val="95000"/>
                    <a:lumOff val="5000"/>
                  </a:schemeClr>
                </a:solidFill>
              </a:rPr>
              <a:t>NOW</a:t>
            </a:r>
            <a:r>
              <a:rPr lang="en-US" b="0" i="0" u="none" strike="noStrike" baseline="0" dirty="0">
                <a:solidFill>
                  <a:schemeClr val="tx1">
                    <a:lumMod val="95000"/>
                    <a:lumOff val="5000"/>
                  </a:schemeClr>
                </a:solidFill>
              </a:rPr>
              <a:t>!!!</a:t>
            </a:r>
          </a:p>
          <a:p>
            <a:pPr indent="-228600" defTabSz="914400">
              <a:spcBef>
                <a:spcPts val="700"/>
              </a:spcBef>
              <a:buClr>
                <a:schemeClr val="tx2"/>
              </a:buClr>
            </a:pPr>
            <a:endParaRPr lang="en-US" sz="1600" b="0" i="0" u="none" strike="noStrike" baseline="0" dirty="0">
              <a:solidFill>
                <a:schemeClr val="tx1">
                  <a:lumMod val="95000"/>
                  <a:lumOff val="5000"/>
                </a:schemeClr>
              </a:solidFill>
            </a:endParaRPr>
          </a:p>
          <a:p>
            <a:pPr indent="-228600" defTabSz="914400">
              <a:spcBef>
                <a:spcPts val="700"/>
              </a:spcBef>
              <a:buClr>
                <a:schemeClr val="tx2"/>
              </a:buClr>
            </a:pPr>
            <a:r>
              <a:rPr lang="en-US" sz="1600" b="0" i="0" u="none" strike="noStrike" baseline="0" dirty="0">
                <a:solidFill>
                  <a:schemeClr val="tx1">
                    <a:lumMod val="95000"/>
                    <a:lumOff val="5000"/>
                  </a:schemeClr>
                </a:solidFill>
              </a:rPr>
              <a:t>It took me five years to make my first million. I made my second million in six weeks. Now I just can’t stop making money. I own four luxury villas on three continents, five top-of-the-range sports cars and my own helicopter. Most important of all, the financial security of my family is ensured.</a:t>
            </a:r>
          </a:p>
          <a:p>
            <a:pPr indent="-228600" defTabSz="914400">
              <a:spcBef>
                <a:spcPts val="700"/>
              </a:spcBef>
              <a:buClr>
                <a:schemeClr val="tx2"/>
              </a:buClr>
            </a:pPr>
            <a:endParaRPr lang="en-US" sz="1600" b="0" i="0" u="none" strike="noStrike" baseline="0" dirty="0">
              <a:solidFill>
                <a:schemeClr val="tx1">
                  <a:lumMod val="95000"/>
                  <a:lumOff val="5000"/>
                </a:schemeClr>
              </a:solidFill>
            </a:endParaRPr>
          </a:p>
          <a:p>
            <a:pPr indent="-228600" defTabSz="914400">
              <a:spcBef>
                <a:spcPts val="700"/>
              </a:spcBef>
              <a:buClr>
                <a:schemeClr val="tx2"/>
              </a:buClr>
            </a:pPr>
            <a:r>
              <a:rPr lang="en-US" sz="1600" b="0" i="0" u="none" strike="noStrike" baseline="0" dirty="0">
                <a:solidFill>
                  <a:schemeClr val="tx1">
                    <a:lumMod val="95000"/>
                    <a:lumOff val="5000"/>
                  </a:schemeClr>
                </a:solidFill>
              </a:rPr>
              <a:t>Now I want to share my good fortune with you. By following my simple instructions, you too can be a millionaire within just a few months. There is no risk, and it just can’t fail. I have already helped hundreds of people attain their dream of a new life. They are so grateful to me – no longer do they worry about domestic bills, healthcare or their children’s education. Their future is certain.  And yours can be too.</a:t>
            </a:r>
          </a:p>
          <a:p>
            <a:pPr indent="-228600" defTabSz="914400">
              <a:spcBef>
                <a:spcPts val="700"/>
              </a:spcBef>
              <a:buClr>
                <a:schemeClr val="tx2"/>
              </a:buClr>
            </a:pPr>
            <a:endParaRPr lang="en-US" sz="1600" b="0" i="0" u="none" strike="noStrike" baseline="0" dirty="0">
              <a:solidFill>
                <a:schemeClr val="tx1">
                  <a:lumMod val="95000"/>
                  <a:lumOff val="5000"/>
                </a:schemeClr>
              </a:solidFill>
            </a:endParaRPr>
          </a:p>
          <a:p>
            <a:pPr indent="-228600" defTabSz="914400">
              <a:spcBef>
                <a:spcPts val="700"/>
              </a:spcBef>
              <a:buClr>
                <a:schemeClr val="tx2"/>
              </a:buClr>
            </a:pPr>
            <a:r>
              <a:rPr lang="en-US" sz="1600" b="0" i="0" u="none" strike="noStrike" baseline="0" dirty="0">
                <a:solidFill>
                  <a:schemeClr val="tx1">
                    <a:lumMod val="95000"/>
                    <a:lumOff val="5000"/>
                  </a:schemeClr>
                </a:solidFill>
              </a:rPr>
              <a:t>Just call me on the number below, and I will send you my introductory pack </a:t>
            </a:r>
            <a:r>
              <a:rPr lang="en-US" sz="1600" b="1" i="1" u="none" strike="noStrike" baseline="0" dirty="0">
                <a:solidFill>
                  <a:schemeClr val="tx1">
                    <a:lumMod val="95000"/>
                    <a:lumOff val="5000"/>
                  </a:schemeClr>
                </a:solidFill>
              </a:rPr>
              <a:t>free of charge</a:t>
            </a:r>
            <a:r>
              <a:rPr lang="en-US" sz="1600" b="1" i="0" u="none" strike="noStrike" baseline="0" dirty="0">
                <a:solidFill>
                  <a:schemeClr val="tx1">
                    <a:lumMod val="95000"/>
                    <a:lumOff val="5000"/>
                  </a:schemeClr>
                </a:solidFill>
              </a:rPr>
              <a:t>. </a:t>
            </a:r>
            <a:r>
              <a:rPr lang="en-US" sz="1600" b="0" i="0" u="none" strike="noStrike" baseline="0" dirty="0">
                <a:solidFill>
                  <a:schemeClr val="tx1">
                    <a:lumMod val="95000"/>
                    <a:lumOff val="5000"/>
                  </a:schemeClr>
                </a:solidFill>
              </a:rPr>
              <a:t>It will explain to you how my failsafe method can bring you guaranteed wealth and happiness. Call now, and let your life change forever for the better</a:t>
            </a:r>
            <a:r>
              <a:rPr lang="en-US" sz="1600" dirty="0">
                <a:solidFill>
                  <a:schemeClr val="tx1">
                    <a:lumMod val="95000"/>
                    <a:lumOff val="5000"/>
                  </a:schemeClr>
                </a:solidFill>
              </a:rPr>
              <a:t>!</a:t>
            </a:r>
          </a:p>
          <a:p>
            <a:pPr indent="-228600" defTabSz="914400">
              <a:spcBef>
                <a:spcPts val="700"/>
              </a:spcBef>
              <a:buClr>
                <a:schemeClr val="tx2"/>
              </a:buClr>
            </a:pPr>
            <a:endParaRPr lang="en-US" sz="1600" b="0" i="0" u="none" strike="noStrike" baseline="0" dirty="0">
              <a:solidFill>
                <a:schemeClr val="tx1">
                  <a:lumMod val="95000"/>
                  <a:lumOff val="5000"/>
                </a:schemeClr>
              </a:solidFill>
            </a:endParaRPr>
          </a:p>
          <a:p>
            <a:pPr indent="-228600" defTabSz="914400">
              <a:spcBef>
                <a:spcPts val="700"/>
              </a:spcBef>
              <a:buClr>
                <a:schemeClr val="tx2"/>
              </a:buClr>
            </a:pPr>
            <a:r>
              <a:rPr lang="en-US" sz="1600" dirty="0">
                <a:solidFill>
                  <a:schemeClr val="tx1">
                    <a:lumMod val="95000"/>
                    <a:lumOff val="5000"/>
                  </a:schemeClr>
                </a:solidFill>
              </a:rPr>
              <a:t>+44 011 123 456 789</a:t>
            </a:r>
          </a:p>
        </p:txBody>
      </p:sp>
      <p:pic>
        <p:nvPicPr>
          <p:cNvPr id="13" name="Picture 12">
            <a:extLst>
              <a:ext uri="{FF2B5EF4-FFF2-40B4-BE49-F238E27FC236}">
                <a16:creationId xmlns:a16="http://schemas.microsoft.com/office/drawing/2014/main" id="{2FA178CA-80EB-4B3D-876A-F0D435EECED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2525" r="11396" b="1"/>
          <a:stretch/>
        </p:blipFill>
        <p:spPr>
          <a:xfrm>
            <a:off x="6931874" y="790264"/>
            <a:ext cx="4711376" cy="4705662"/>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p:spPr>
      </p:pic>
      <p:sp>
        <p:nvSpPr>
          <p:cNvPr id="21" name="TextBox 20">
            <a:extLst>
              <a:ext uri="{FF2B5EF4-FFF2-40B4-BE49-F238E27FC236}">
                <a16:creationId xmlns:a16="http://schemas.microsoft.com/office/drawing/2014/main" id="{CC04EC20-B81A-4692-8770-E5C404E1202D}"/>
              </a:ext>
            </a:extLst>
          </p:cNvPr>
          <p:cNvSpPr txBox="1"/>
          <p:nvPr/>
        </p:nvSpPr>
        <p:spPr>
          <a:xfrm>
            <a:off x="9096894" y="6388915"/>
            <a:ext cx="2804050" cy="276999"/>
          </a:xfrm>
          <a:prstGeom prst="rect">
            <a:avLst/>
          </a:prstGeom>
          <a:noFill/>
        </p:spPr>
        <p:txBody>
          <a:bodyPr wrap="square">
            <a:spAutoFit/>
          </a:bodyPr>
          <a:lstStyle/>
          <a:p>
            <a:r>
              <a:rPr lang="en-GB" sz="12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rPr>
              <a:t>Adapted from: Wallace &amp; Wray (2011)</a:t>
            </a:r>
            <a:endParaRPr lang="en-GB" sz="1200" dirty="0">
              <a:solidFill>
                <a:schemeClr val="tx1">
                  <a:lumMod val="65000"/>
                  <a:lumOff val="35000"/>
                </a:schemeClr>
              </a:solidFill>
            </a:endParaRPr>
          </a:p>
        </p:txBody>
      </p:sp>
    </p:spTree>
    <p:extLst>
      <p:ext uri="{BB962C8B-B14F-4D97-AF65-F5344CB8AC3E}">
        <p14:creationId xmlns:p14="http://schemas.microsoft.com/office/powerpoint/2010/main" val="3184314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D805B-68A8-4C04-9165-4B2B5B094FBA}"/>
              </a:ext>
            </a:extLst>
          </p:cNvPr>
          <p:cNvSpPr>
            <a:spLocks noGrp="1"/>
          </p:cNvSpPr>
          <p:nvPr>
            <p:ph type="title"/>
          </p:nvPr>
        </p:nvSpPr>
        <p:spPr>
          <a:xfrm>
            <a:off x="5195727" y="382385"/>
            <a:ext cx="6335338" cy="881150"/>
          </a:xfrm>
        </p:spPr>
        <p:txBody>
          <a:bodyPr>
            <a:normAutofit/>
          </a:bodyPr>
          <a:lstStyle/>
          <a:p>
            <a:pPr algn="ctr"/>
            <a:r>
              <a:rPr lang="en-GB" sz="3600" dirty="0"/>
              <a:t>Possible questions to ask</a:t>
            </a:r>
          </a:p>
        </p:txBody>
      </p:sp>
      <p:pic>
        <p:nvPicPr>
          <p:cNvPr id="5" name="Picture 4" descr="Diagram, text&#10;&#10;Description automatically generated">
            <a:extLst>
              <a:ext uri="{FF2B5EF4-FFF2-40B4-BE49-F238E27FC236}">
                <a16:creationId xmlns:a16="http://schemas.microsoft.com/office/drawing/2014/main" id="{F961AD48-15FF-40B0-94D1-E2497A79742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173" r="-1" b="15681"/>
          <a:stretch/>
        </p:blipFill>
        <p:spPr>
          <a:xfrm>
            <a:off x="688434" y="-9525"/>
            <a:ext cx="4129822" cy="6867525"/>
          </a:xfrm>
          <a:prstGeom prst="rect">
            <a:avLst/>
          </a:prstGeom>
        </p:spPr>
      </p:pic>
      <p:sp>
        <p:nvSpPr>
          <p:cNvPr id="14"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2FFBFD15-1893-455E-B28C-D8B0D77F8FD0}"/>
              </a:ext>
            </a:extLst>
          </p:cNvPr>
          <p:cNvSpPr>
            <a:spLocks noGrp="1"/>
          </p:cNvSpPr>
          <p:nvPr>
            <p:ph idx="1"/>
          </p:nvPr>
        </p:nvSpPr>
        <p:spPr>
          <a:xfrm>
            <a:off x="5195727" y="1579419"/>
            <a:ext cx="6335338" cy="4300174"/>
          </a:xfrm>
        </p:spPr>
        <p:txBody>
          <a:bodyPr>
            <a:normAutofit/>
          </a:bodyPr>
          <a:lstStyle/>
          <a:p>
            <a:pPr>
              <a:lnSpc>
                <a:spcPct val="100000"/>
              </a:lnSpc>
            </a:pPr>
            <a:r>
              <a:rPr lang="en-GB" sz="1800" dirty="0"/>
              <a:t>Are you as rich as you claim? </a:t>
            </a:r>
          </a:p>
          <a:p>
            <a:pPr>
              <a:lnSpc>
                <a:spcPct val="100000"/>
              </a:lnSpc>
            </a:pPr>
            <a:r>
              <a:rPr lang="en-GB" sz="1800" dirty="0"/>
              <a:t>Why do you want to help people you have never met? </a:t>
            </a:r>
          </a:p>
          <a:p>
            <a:pPr>
              <a:lnSpc>
                <a:spcPct val="100000"/>
              </a:lnSpc>
            </a:pPr>
            <a:r>
              <a:rPr lang="en-GB" sz="1800" dirty="0"/>
              <a:t>Is your method legal and ethical? </a:t>
            </a:r>
          </a:p>
          <a:p>
            <a:pPr>
              <a:lnSpc>
                <a:spcPct val="100000"/>
              </a:lnSpc>
            </a:pPr>
            <a:r>
              <a:rPr lang="en-GB" sz="1800" dirty="0"/>
              <a:t>Is there really no risk? </a:t>
            </a:r>
          </a:p>
          <a:p>
            <a:pPr>
              <a:lnSpc>
                <a:spcPct val="100000"/>
              </a:lnSpc>
            </a:pPr>
            <a:r>
              <a:rPr lang="en-GB" sz="1800" dirty="0"/>
              <a:t>Would I just end up making you richer, at my own expense? </a:t>
            </a:r>
          </a:p>
          <a:p>
            <a:pPr>
              <a:lnSpc>
                <a:spcPct val="100000"/>
              </a:lnSpc>
            </a:pPr>
            <a:r>
              <a:rPr lang="en-GB" sz="1800" dirty="0"/>
              <a:t>If your method is so wonderful, why have I never heard of it before?</a:t>
            </a:r>
          </a:p>
          <a:p>
            <a:pPr>
              <a:lnSpc>
                <a:spcPct val="100000"/>
              </a:lnSpc>
            </a:pPr>
            <a:r>
              <a:rPr lang="en-GB" sz="1800" dirty="0"/>
              <a:t>What will you do with my personal details once I give them to you? </a:t>
            </a:r>
          </a:p>
          <a:p>
            <a:pPr>
              <a:lnSpc>
                <a:spcPct val="100000"/>
              </a:lnSpc>
            </a:pPr>
            <a:r>
              <a:rPr lang="en-GB" sz="1800" dirty="0"/>
              <a:t>How much will the phone call cost?’</a:t>
            </a:r>
          </a:p>
          <a:p>
            <a:pPr marL="0" indent="0">
              <a:lnSpc>
                <a:spcPct val="100000"/>
              </a:lnSpc>
              <a:buNone/>
            </a:pPr>
            <a:endParaRPr lang="en-GB" sz="1800" dirty="0"/>
          </a:p>
          <a:p>
            <a:pPr marL="0" indent="0">
              <a:lnSpc>
                <a:spcPct val="100000"/>
              </a:lnSpc>
              <a:buNone/>
            </a:pPr>
            <a:r>
              <a:rPr lang="en-GB" sz="1800" dirty="0"/>
              <a:t>These are all </a:t>
            </a:r>
            <a:r>
              <a:rPr lang="en-GB" sz="1800" dirty="0">
                <a:solidFill>
                  <a:srgbClr val="FF0000"/>
                </a:solidFill>
              </a:rPr>
              <a:t>critical</a:t>
            </a:r>
            <a:r>
              <a:rPr lang="en-GB" sz="1800" dirty="0"/>
              <a:t> questions.</a:t>
            </a:r>
          </a:p>
        </p:txBody>
      </p:sp>
      <p:sp>
        <p:nvSpPr>
          <p:cNvPr id="15" name="Rectangle 11">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37384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099E4EE-5CD1-44E2-BBB4-C6C4A220C4C3}"/>
              </a:ext>
            </a:extLst>
          </p:cNvPr>
          <p:cNvPicPr>
            <a:picLocks noChangeAspect="1"/>
          </p:cNvPicPr>
          <p:nvPr/>
        </p:nvPicPr>
        <p:blipFill rotWithShape="1">
          <a:blip r:embed="rId2"/>
          <a:srcRect l="15211" r="37550" b="-1"/>
          <a:stretch/>
        </p:blipFill>
        <p:spPr>
          <a:xfrm>
            <a:off x="7331826" y="224448"/>
            <a:ext cx="4578756" cy="6409103"/>
          </a:xfrm>
          <a:prstGeom prst="rect">
            <a:avLst/>
          </a:prstGeom>
        </p:spPr>
      </p:pic>
      <p:sp>
        <p:nvSpPr>
          <p:cNvPr id="9" name="Freeform 10">
            <a:extLst>
              <a:ext uri="{FF2B5EF4-FFF2-40B4-BE49-F238E27FC236}">
                <a16:creationId xmlns:a16="http://schemas.microsoft.com/office/drawing/2014/main" id="{E1CE536E-134A-4A35-900B-30F927D5B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288B3134-5B21-4D3C-9AB4-D47070E9CDF9}"/>
              </a:ext>
            </a:extLst>
          </p:cNvPr>
          <p:cNvSpPr>
            <a:spLocks noGrp="1"/>
          </p:cNvSpPr>
          <p:nvPr>
            <p:ph type="title"/>
          </p:nvPr>
        </p:nvSpPr>
        <p:spPr>
          <a:xfrm>
            <a:off x="765051" y="349134"/>
            <a:ext cx="6015897" cy="1492132"/>
          </a:xfrm>
        </p:spPr>
        <p:txBody>
          <a:bodyPr>
            <a:normAutofit/>
          </a:bodyPr>
          <a:lstStyle/>
          <a:p>
            <a:pPr algn="ctr"/>
            <a:r>
              <a:rPr lang="en-GB" sz="3600" dirty="0"/>
              <a:t>Being critical in academic enquiry</a:t>
            </a:r>
          </a:p>
        </p:txBody>
      </p:sp>
      <p:sp>
        <p:nvSpPr>
          <p:cNvPr id="11" name="Rectangle 10">
            <a:extLst>
              <a:ext uri="{FF2B5EF4-FFF2-40B4-BE49-F238E27FC236}">
                <a16:creationId xmlns:a16="http://schemas.microsoft.com/office/drawing/2014/main" id="{FA0382D1-1594-4E3D-842E-04E1E5E75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18397D47-A3FE-456E-A6B0-D66902BDB51D}"/>
              </a:ext>
            </a:extLst>
          </p:cNvPr>
          <p:cNvSpPr>
            <a:spLocks noGrp="1"/>
          </p:cNvSpPr>
          <p:nvPr>
            <p:ph idx="1"/>
          </p:nvPr>
        </p:nvSpPr>
        <p:spPr>
          <a:xfrm>
            <a:off x="717466" y="1720735"/>
            <a:ext cx="6342331" cy="4887883"/>
          </a:xfrm>
        </p:spPr>
        <p:txBody>
          <a:bodyPr>
            <a:normAutofit lnSpcReduction="10000"/>
          </a:bodyPr>
          <a:lstStyle/>
          <a:p>
            <a:pPr>
              <a:lnSpc>
                <a:spcPct val="100000"/>
              </a:lnSpc>
            </a:pPr>
            <a:r>
              <a:rPr lang="en-GB" sz="1800" dirty="0"/>
              <a:t>Adopt a </a:t>
            </a:r>
            <a:r>
              <a:rPr lang="en-GB" sz="1800" dirty="0">
                <a:solidFill>
                  <a:srgbClr val="FF0000"/>
                </a:solidFill>
              </a:rPr>
              <a:t>critical frame of mind </a:t>
            </a:r>
            <a:r>
              <a:rPr lang="en-GB" sz="1800" dirty="0"/>
              <a:t>and </a:t>
            </a:r>
            <a:r>
              <a:rPr lang="en-GB" sz="1800" dirty="0">
                <a:solidFill>
                  <a:srgbClr val="FF0000"/>
                </a:solidFill>
              </a:rPr>
              <a:t>friendly scepticism </a:t>
            </a:r>
            <a:r>
              <a:rPr lang="en-GB" sz="1800" dirty="0"/>
              <a:t>towards what authors say. </a:t>
            </a:r>
          </a:p>
          <a:p>
            <a:pPr>
              <a:lnSpc>
                <a:spcPct val="100000"/>
              </a:lnSpc>
            </a:pPr>
            <a:r>
              <a:rPr lang="en-GB" sz="1800" dirty="0">
                <a:solidFill>
                  <a:srgbClr val="FF0000"/>
                </a:solidFill>
              </a:rPr>
              <a:t>Reasonable scepticism </a:t>
            </a:r>
            <a:r>
              <a:rPr lang="en-GB" sz="1800" dirty="0"/>
              <a:t>means being </a:t>
            </a:r>
            <a:r>
              <a:rPr lang="en-GB" sz="1800" dirty="0">
                <a:solidFill>
                  <a:srgbClr val="FF0000"/>
                </a:solidFill>
              </a:rPr>
              <a:t>open-minded and willing to be convinced, </a:t>
            </a:r>
            <a:r>
              <a:rPr lang="en-GB" sz="1800" dirty="0"/>
              <a:t>but only if authors can adequately back their claims. </a:t>
            </a:r>
          </a:p>
          <a:p>
            <a:pPr>
              <a:lnSpc>
                <a:spcPct val="100000"/>
              </a:lnSpc>
            </a:pPr>
            <a:r>
              <a:rPr lang="en-GB" sz="1800" dirty="0"/>
              <a:t>It entails striking a </a:t>
            </a:r>
            <a:r>
              <a:rPr lang="en-GB" sz="1800" dirty="0">
                <a:solidFill>
                  <a:srgbClr val="FF0000"/>
                </a:solidFill>
              </a:rPr>
              <a:t>balance</a:t>
            </a:r>
            <a:r>
              <a:rPr lang="en-GB" sz="1800" dirty="0"/>
              <a:t> between what one expects and what one accepts.</a:t>
            </a:r>
          </a:p>
          <a:p>
            <a:pPr>
              <a:lnSpc>
                <a:spcPct val="100000"/>
              </a:lnSpc>
            </a:pPr>
            <a:r>
              <a:rPr lang="en-GB" sz="1800" dirty="0"/>
              <a:t>To </a:t>
            </a:r>
            <a:r>
              <a:rPr lang="en-GB" sz="1800" dirty="0">
                <a:solidFill>
                  <a:srgbClr val="FF0000"/>
                </a:solidFill>
              </a:rPr>
              <a:t>practise</a:t>
            </a:r>
            <a:r>
              <a:rPr lang="en-GB" sz="1800" dirty="0"/>
              <a:t>, consider the </a:t>
            </a:r>
            <a:r>
              <a:rPr lang="en-GB" sz="1800" dirty="0">
                <a:solidFill>
                  <a:srgbClr val="FF0000"/>
                </a:solidFill>
              </a:rPr>
              <a:t>extract from a study on the next slide</a:t>
            </a:r>
            <a:r>
              <a:rPr lang="en-GB" sz="1800" dirty="0"/>
              <a:t>.</a:t>
            </a:r>
          </a:p>
          <a:p>
            <a:pPr>
              <a:lnSpc>
                <a:spcPct val="100000"/>
              </a:lnSpc>
            </a:pPr>
            <a:r>
              <a:rPr lang="en-GB" sz="1800" dirty="0"/>
              <a:t>What </a:t>
            </a:r>
            <a:r>
              <a:rPr lang="en-GB" sz="1800" dirty="0">
                <a:solidFill>
                  <a:srgbClr val="FF0000"/>
                </a:solidFill>
              </a:rPr>
              <a:t>critical questions </a:t>
            </a:r>
            <a:r>
              <a:rPr lang="en-GB" sz="1800" dirty="0"/>
              <a:t>might you ask?</a:t>
            </a:r>
          </a:p>
          <a:p>
            <a:pPr>
              <a:lnSpc>
                <a:spcPct val="100000"/>
              </a:lnSpc>
            </a:pPr>
            <a:r>
              <a:rPr lang="en-GB" sz="1800" dirty="0"/>
              <a:t>The account refers to a study where some children were taught to read using the phonics method (sounding out words on the basis of the component letters) and others were taught using the whole word method (learning to recognise and pronounce complete words).</a:t>
            </a:r>
          </a:p>
          <a:p>
            <a:pPr>
              <a:lnSpc>
                <a:spcPct val="100000"/>
              </a:lnSpc>
            </a:pPr>
            <a:r>
              <a:rPr lang="en-GB" sz="1800" dirty="0"/>
              <a:t>The account has been taken from and adapted for our purposes from Wallace &amp; Wray (2011).</a:t>
            </a:r>
          </a:p>
        </p:txBody>
      </p:sp>
    </p:spTree>
    <p:extLst>
      <p:ext uri="{BB962C8B-B14F-4D97-AF65-F5344CB8AC3E}">
        <p14:creationId xmlns:p14="http://schemas.microsoft.com/office/powerpoint/2010/main" val="1804429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9DBA3C2-C92B-4CEB-868F-52A62295B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84BF30-60DB-4049-9CF7-6EFA47B37CBB}"/>
              </a:ext>
            </a:extLst>
          </p:cNvPr>
          <p:cNvSpPr>
            <a:spLocks noGrp="1"/>
          </p:cNvSpPr>
          <p:nvPr>
            <p:ph type="title"/>
          </p:nvPr>
        </p:nvSpPr>
        <p:spPr>
          <a:xfrm>
            <a:off x="761996" y="382385"/>
            <a:ext cx="10668004" cy="1113295"/>
          </a:xfrm>
        </p:spPr>
        <p:txBody>
          <a:bodyPr anchor="b">
            <a:normAutofit/>
          </a:bodyPr>
          <a:lstStyle/>
          <a:p>
            <a:pPr algn="ctr"/>
            <a:r>
              <a:rPr lang="en-GB" sz="4700"/>
              <a:t>Reading Critically: browning (2005) </a:t>
            </a:r>
          </a:p>
        </p:txBody>
      </p:sp>
      <p:sp>
        <p:nvSpPr>
          <p:cNvPr id="3" name="Content Placeholder 2">
            <a:extLst>
              <a:ext uri="{FF2B5EF4-FFF2-40B4-BE49-F238E27FC236}">
                <a16:creationId xmlns:a16="http://schemas.microsoft.com/office/drawing/2014/main" id="{E540F67D-7274-4C3F-A207-5D003D668683}"/>
              </a:ext>
            </a:extLst>
          </p:cNvPr>
          <p:cNvSpPr>
            <a:spLocks noGrp="1"/>
          </p:cNvSpPr>
          <p:nvPr>
            <p:ph idx="1"/>
          </p:nvPr>
        </p:nvSpPr>
        <p:spPr>
          <a:xfrm>
            <a:off x="1028004" y="2292335"/>
            <a:ext cx="10668004" cy="2071848"/>
          </a:xfrm>
          <a:ln w="28575">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buNone/>
            </a:pPr>
            <a:r>
              <a:rPr lang="en-GB" sz="2800" b="0" i="0" u="none" strike="noStrike" baseline="0" dirty="0">
                <a:solidFill>
                  <a:schemeClr val="tx1">
                    <a:lumMod val="95000"/>
                    <a:lumOff val="5000"/>
                  </a:schemeClr>
                </a:solidFill>
                <a:latin typeface="CenturySchoolbook"/>
              </a:rPr>
              <a:t>In the reading test, the five children who were taught to read using phonics performed better overall than the five children taught using the whole word method. This shows that the phonics method is a better choice for schools.</a:t>
            </a:r>
            <a:endParaRPr lang="en-GB" sz="2800" dirty="0">
              <a:solidFill>
                <a:schemeClr val="tx1">
                  <a:lumMod val="95000"/>
                  <a:lumOff val="5000"/>
                </a:schemeClr>
              </a:solidFill>
            </a:endParaRPr>
          </a:p>
        </p:txBody>
      </p:sp>
      <p:sp>
        <p:nvSpPr>
          <p:cNvPr id="10" name="Freeform: Shape 9">
            <a:extLst>
              <a:ext uri="{FF2B5EF4-FFF2-40B4-BE49-F238E27FC236}">
                <a16:creationId xmlns:a16="http://schemas.microsoft.com/office/drawing/2014/main" id="{0A5C11C9-65D2-491A-A266-6ADBD2CB4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06736"/>
            <a:ext cx="12191998" cy="851265"/>
          </a:xfrm>
          <a:custGeom>
            <a:avLst/>
            <a:gdLst>
              <a:gd name="connsiteX0" fmla="*/ 619389 w 12191998"/>
              <a:gd name="connsiteY0" fmla="*/ 0 h 851265"/>
              <a:gd name="connsiteX1" fmla="*/ 687652 w 12191998"/>
              <a:gd name="connsiteY1" fmla="*/ 3175 h 851265"/>
              <a:gd name="connsiteX2" fmla="*/ 747977 w 12191998"/>
              <a:gd name="connsiteY2" fmla="*/ 9525 h 851265"/>
              <a:gd name="connsiteX3" fmla="*/ 800364 w 12191998"/>
              <a:gd name="connsiteY3" fmla="*/ 20637 h 851265"/>
              <a:gd name="connsiteX4" fmla="*/ 846402 w 12191998"/>
              <a:gd name="connsiteY4" fmla="*/ 36512 h 851265"/>
              <a:gd name="connsiteX5" fmla="*/ 887677 w 12191998"/>
              <a:gd name="connsiteY5" fmla="*/ 52387 h 851265"/>
              <a:gd name="connsiteX6" fmla="*/ 924189 w 12191998"/>
              <a:gd name="connsiteY6" fmla="*/ 68262 h 851265"/>
              <a:gd name="connsiteX7" fmla="*/ 962289 w 12191998"/>
              <a:gd name="connsiteY7" fmla="*/ 87312 h 851265"/>
              <a:gd name="connsiteX8" fmla="*/ 1000389 w 12191998"/>
              <a:gd name="connsiteY8" fmla="*/ 106362 h 851265"/>
              <a:gd name="connsiteX9" fmla="*/ 1036902 w 12191998"/>
              <a:gd name="connsiteY9" fmla="*/ 125412 h 851265"/>
              <a:gd name="connsiteX10" fmla="*/ 1078177 w 12191998"/>
              <a:gd name="connsiteY10" fmla="*/ 141287 h 851265"/>
              <a:gd name="connsiteX11" fmla="*/ 1124214 w 12191998"/>
              <a:gd name="connsiteY11" fmla="*/ 155575 h 851265"/>
              <a:gd name="connsiteX12" fmla="*/ 1176602 w 12191998"/>
              <a:gd name="connsiteY12" fmla="*/ 166687 h 851265"/>
              <a:gd name="connsiteX13" fmla="*/ 1236927 w 12191998"/>
              <a:gd name="connsiteY13" fmla="*/ 174625 h 851265"/>
              <a:gd name="connsiteX14" fmla="*/ 1305189 w 12191998"/>
              <a:gd name="connsiteY14" fmla="*/ 176212 h 851265"/>
              <a:gd name="connsiteX15" fmla="*/ 1373452 w 12191998"/>
              <a:gd name="connsiteY15" fmla="*/ 174625 h 851265"/>
              <a:gd name="connsiteX16" fmla="*/ 1433777 w 12191998"/>
              <a:gd name="connsiteY16" fmla="*/ 166687 h 851265"/>
              <a:gd name="connsiteX17" fmla="*/ 1486164 w 12191998"/>
              <a:gd name="connsiteY17" fmla="*/ 155575 h 851265"/>
              <a:gd name="connsiteX18" fmla="*/ 1532202 w 12191998"/>
              <a:gd name="connsiteY18" fmla="*/ 141287 h 851265"/>
              <a:gd name="connsiteX19" fmla="*/ 1573477 w 12191998"/>
              <a:gd name="connsiteY19" fmla="*/ 125412 h 851265"/>
              <a:gd name="connsiteX20" fmla="*/ 1609989 w 12191998"/>
              <a:gd name="connsiteY20" fmla="*/ 106362 h 851265"/>
              <a:gd name="connsiteX21" fmla="*/ 1648089 w 12191998"/>
              <a:gd name="connsiteY21" fmla="*/ 87312 h 851265"/>
              <a:gd name="connsiteX22" fmla="*/ 1686189 w 12191998"/>
              <a:gd name="connsiteY22" fmla="*/ 68262 h 851265"/>
              <a:gd name="connsiteX23" fmla="*/ 1722702 w 12191998"/>
              <a:gd name="connsiteY23" fmla="*/ 52387 h 851265"/>
              <a:gd name="connsiteX24" fmla="*/ 1763977 w 12191998"/>
              <a:gd name="connsiteY24" fmla="*/ 36512 h 851265"/>
              <a:gd name="connsiteX25" fmla="*/ 1810014 w 12191998"/>
              <a:gd name="connsiteY25" fmla="*/ 20637 h 851265"/>
              <a:gd name="connsiteX26" fmla="*/ 1862402 w 12191998"/>
              <a:gd name="connsiteY26" fmla="*/ 9525 h 851265"/>
              <a:gd name="connsiteX27" fmla="*/ 1922727 w 12191998"/>
              <a:gd name="connsiteY27" fmla="*/ 3175 h 851265"/>
              <a:gd name="connsiteX28" fmla="*/ 1990989 w 12191998"/>
              <a:gd name="connsiteY28" fmla="*/ 0 h 851265"/>
              <a:gd name="connsiteX29" fmla="*/ 2059252 w 12191998"/>
              <a:gd name="connsiteY29" fmla="*/ 3175 h 851265"/>
              <a:gd name="connsiteX30" fmla="*/ 2119577 w 12191998"/>
              <a:gd name="connsiteY30" fmla="*/ 9525 h 851265"/>
              <a:gd name="connsiteX31" fmla="*/ 2171964 w 12191998"/>
              <a:gd name="connsiteY31" fmla="*/ 20637 h 851265"/>
              <a:gd name="connsiteX32" fmla="*/ 2218002 w 12191998"/>
              <a:gd name="connsiteY32" fmla="*/ 36512 h 851265"/>
              <a:gd name="connsiteX33" fmla="*/ 2259277 w 12191998"/>
              <a:gd name="connsiteY33" fmla="*/ 52387 h 851265"/>
              <a:gd name="connsiteX34" fmla="*/ 2295789 w 12191998"/>
              <a:gd name="connsiteY34" fmla="*/ 68262 h 851265"/>
              <a:gd name="connsiteX35" fmla="*/ 2333889 w 12191998"/>
              <a:gd name="connsiteY35" fmla="*/ 87312 h 851265"/>
              <a:gd name="connsiteX36" fmla="*/ 2371989 w 12191998"/>
              <a:gd name="connsiteY36" fmla="*/ 106362 h 851265"/>
              <a:gd name="connsiteX37" fmla="*/ 2408502 w 12191998"/>
              <a:gd name="connsiteY37" fmla="*/ 125412 h 851265"/>
              <a:gd name="connsiteX38" fmla="*/ 2449777 w 12191998"/>
              <a:gd name="connsiteY38" fmla="*/ 141287 h 851265"/>
              <a:gd name="connsiteX39" fmla="*/ 2495814 w 12191998"/>
              <a:gd name="connsiteY39" fmla="*/ 155575 h 851265"/>
              <a:gd name="connsiteX40" fmla="*/ 2548202 w 12191998"/>
              <a:gd name="connsiteY40" fmla="*/ 166687 h 851265"/>
              <a:gd name="connsiteX41" fmla="*/ 2608527 w 12191998"/>
              <a:gd name="connsiteY41" fmla="*/ 174625 h 851265"/>
              <a:gd name="connsiteX42" fmla="*/ 2676789 w 12191998"/>
              <a:gd name="connsiteY42" fmla="*/ 176212 h 851265"/>
              <a:gd name="connsiteX43" fmla="*/ 2745052 w 12191998"/>
              <a:gd name="connsiteY43" fmla="*/ 174625 h 851265"/>
              <a:gd name="connsiteX44" fmla="*/ 2805377 w 12191998"/>
              <a:gd name="connsiteY44" fmla="*/ 166687 h 851265"/>
              <a:gd name="connsiteX45" fmla="*/ 2857764 w 12191998"/>
              <a:gd name="connsiteY45" fmla="*/ 155575 h 851265"/>
              <a:gd name="connsiteX46" fmla="*/ 2903802 w 12191998"/>
              <a:gd name="connsiteY46" fmla="*/ 141287 h 851265"/>
              <a:gd name="connsiteX47" fmla="*/ 2945077 w 12191998"/>
              <a:gd name="connsiteY47" fmla="*/ 125412 h 851265"/>
              <a:gd name="connsiteX48" fmla="*/ 2981589 w 12191998"/>
              <a:gd name="connsiteY48" fmla="*/ 106362 h 851265"/>
              <a:gd name="connsiteX49" fmla="*/ 3019689 w 12191998"/>
              <a:gd name="connsiteY49" fmla="*/ 87312 h 851265"/>
              <a:gd name="connsiteX50" fmla="*/ 3057789 w 12191998"/>
              <a:gd name="connsiteY50" fmla="*/ 68262 h 851265"/>
              <a:gd name="connsiteX51" fmla="*/ 3094302 w 12191998"/>
              <a:gd name="connsiteY51" fmla="*/ 52387 h 851265"/>
              <a:gd name="connsiteX52" fmla="*/ 3135577 w 12191998"/>
              <a:gd name="connsiteY52" fmla="*/ 36512 h 851265"/>
              <a:gd name="connsiteX53" fmla="*/ 3181614 w 12191998"/>
              <a:gd name="connsiteY53" fmla="*/ 20637 h 851265"/>
              <a:gd name="connsiteX54" fmla="*/ 3234002 w 12191998"/>
              <a:gd name="connsiteY54" fmla="*/ 9525 h 851265"/>
              <a:gd name="connsiteX55" fmla="*/ 3294327 w 12191998"/>
              <a:gd name="connsiteY55" fmla="*/ 3175 h 851265"/>
              <a:gd name="connsiteX56" fmla="*/ 3361002 w 12191998"/>
              <a:gd name="connsiteY56" fmla="*/ 0 h 851265"/>
              <a:gd name="connsiteX57" fmla="*/ 3430852 w 12191998"/>
              <a:gd name="connsiteY57" fmla="*/ 3175 h 851265"/>
              <a:gd name="connsiteX58" fmla="*/ 3491177 w 12191998"/>
              <a:gd name="connsiteY58" fmla="*/ 9525 h 851265"/>
              <a:gd name="connsiteX59" fmla="*/ 3543564 w 12191998"/>
              <a:gd name="connsiteY59" fmla="*/ 20637 h 851265"/>
              <a:gd name="connsiteX60" fmla="*/ 3589602 w 12191998"/>
              <a:gd name="connsiteY60" fmla="*/ 36512 h 851265"/>
              <a:gd name="connsiteX61" fmla="*/ 3630877 w 12191998"/>
              <a:gd name="connsiteY61" fmla="*/ 52387 h 851265"/>
              <a:gd name="connsiteX62" fmla="*/ 3667389 w 12191998"/>
              <a:gd name="connsiteY62" fmla="*/ 68262 h 851265"/>
              <a:gd name="connsiteX63" fmla="*/ 3705489 w 12191998"/>
              <a:gd name="connsiteY63" fmla="*/ 87312 h 851265"/>
              <a:gd name="connsiteX64" fmla="*/ 3743589 w 12191998"/>
              <a:gd name="connsiteY64" fmla="*/ 106362 h 851265"/>
              <a:gd name="connsiteX65" fmla="*/ 3780102 w 12191998"/>
              <a:gd name="connsiteY65" fmla="*/ 125412 h 851265"/>
              <a:gd name="connsiteX66" fmla="*/ 3821377 w 12191998"/>
              <a:gd name="connsiteY66" fmla="*/ 141287 h 851265"/>
              <a:gd name="connsiteX67" fmla="*/ 3867414 w 12191998"/>
              <a:gd name="connsiteY67" fmla="*/ 155575 h 851265"/>
              <a:gd name="connsiteX68" fmla="*/ 3919802 w 12191998"/>
              <a:gd name="connsiteY68" fmla="*/ 166687 h 851265"/>
              <a:gd name="connsiteX69" fmla="*/ 3980127 w 12191998"/>
              <a:gd name="connsiteY69" fmla="*/ 174625 h 851265"/>
              <a:gd name="connsiteX70" fmla="*/ 4048389 w 12191998"/>
              <a:gd name="connsiteY70" fmla="*/ 176212 h 851265"/>
              <a:gd name="connsiteX71" fmla="*/ 4116652 w 12191998"/>
              <a:gd name="connsiteY71" fmla="*/ 174625 h 851265"/>
              <a:gd name="connsiteX72" fmla="*/ 4176977 w 12191998"/>
              <a:gd name="connsiteY72" fmla="*/ 166687 h 851265"/>
              <a:gd name="connsiteX73" fmla="*/ 4229364 w 12191998"/>
              <a:gd name="connsiteY73" fmla="*/ 155575 h 851265"/>
              <a:gd name="connsiteX74" fmla="*/ 4275402 w 12191998"/>
              <a:gd name="connsiteY74" fmla="*/ 141287 h 851265"/>
              <a:gd name="connsiteX75" fmla="*/ 4316677 w 12191998"/>
              <a:gd name="connsiteY75" fmla="*/ 125412 h 851265"/>
              <a:gd name="connsiteX76" fmla="*/ 4353189 w 12191998"/>
              <a:gd name="connsiteY76" fmla="*/ 106362 h 851265"/>
              <a:gd name="connsiteX77" fmla="*/ 4429389 w 12191998"/>
              <a:gd name="connsiteY77" fmla="*/ 68262 h 851265"/>
              <a:gd name="connsiteX78" fmla="*/ 4465902 w 12191998"/>
              <a:gd name="connsiteY78" fmla="*/ 52387 h 851265"/>
              <a:gd name="connsiteX79" fmla="*/ 4507177 w 12191998"/>
              <a:gd name="connsiteY79" fmla="*/ 36512 h 851265"/>
              <a:gd name="connsiteX80" fmla="*/ 4553216 w 12191998"/>
              <a:gd name="connsiteY80" fmla="*/ 20637 h 851265"/>
              <a:gd name="connsiteX81" fmla="*/ 4605602 w 12191998"/>
              <a:gd name="connsiteY81" fmla="*/ 9525 h 851265"/>
              <a:gd name="connsiteX82" fmla="*/ 4665928 w 12191998"/>
              <a:gd name="connsiteY82" fmla="*/ 3175 h 851265"/>
              <a:gd name="connsiteX83" fmla="*/ 4734189 w 12191998"/>
              <a:gd name="connsiteY83" fmla="*/ 0 h 851265"/>
              <a:gd name="connsiteX84" fmla="*/ 4802453 w 12191998"/>
              <a:gd name="connsiteY84" fmla="*/ 3175 h 851265"/>
              <a:gd name="connsiteX85" fmla="*/ 4862777 w 12191998"/>
              <a:gd name="connsiteY85" fmla="*/ 9525 h 851265"/>
              <a:gd name="connsiteX86" fmla="*/ 4915165 w 12191998"/>
              <a:gd name="connsiteY86" fmla="*/ 20637 h 851265"/>
              <a:gd name="connsiteX87" fmla="*/ 4961202 w 12191998"/>
              <a:gd name="connsiteY87" fmla="*/ 36512 h 851265"/>
              <a:gd name="connsiteX88" fmla="*/ 5002478 w 12191998"/>
              <a:gd name="connsiteY88" fmla="*/ 52387 h 851265"/>
              <a:gd name="connsiteX89" fmla="*/ 5038989 w 12191998"/>
              <a:gd name="connsiteY89" fmla="*/ 68262 h 851265"/>
              <a:gd name="connsiteX90" fmla="*/ 5077091 w 12191998"/>
              <a:gd name="connsiteY90" fmla="*/ 87312 h 851265"/>
              <a:gd name="connsiteX91" fmla="*/ 5115189 w 12191998"/>
              <a:gd name="connsiteY91" fmla="*/ 106362 h 851265"/>
              <a:gd name="connsiteX92" fmla="*/ 5151702 w 12191998"/>
              <a:gd name="connsiteY92" fmla="*/ 125412 h 851265"/>
              <a:gd name="connsiteX93" fmla="*/ 5192978 w 12191998"/>
              <a:gd name="connsiteY93" fmla="*/ 141287 h 851265"/>
              <a:gd name="connsiteX94" fmla="*/ 5239014 w 12191998"/>
              <a:gd name="connsiteY94" fmla="*/ 155575 h 851265"/>
              <a:gd name="connsiteX95" fmla="*/ 5291401 w 12191998"/>
              <a:gd name="connsiteY95" fmla="*/ 166687 h 851265"/>
              <a:gd name="connsiteX96" fmla="*/ 5351727 w 12191998"/>
              <a:gd name="connsiteY96" fmla="*/ 174625 h 851265"/>
              <a:gd name="connsiteX97" fmla="*/ 5410199 w 12191998"/>
              <a:gd name="connsiteY97" fmla="*/ 175985 h 851265"/>
              <a:gd name="connsiteX98" fmla="*/ 5468671 w 12191998"/>
              <a:gd name="connsiteY98" fmla="*/ 174625 h 851265"/>
              <a:gd name="connsiteX99" fmla="*/ 5528996 w 12191998"/>
              <a:gd name="connsiteY99" fmla="*/ 166687 h 851265"/>
              <a:gd name="connsiteX100" fmla="*/ 5581383 w 12191998"/>
              <a:gd name="connsiteY100" fmla="*/ 155575 h 851265"/>
              <a:gd name="connsiteX101" fmla="*/ 5627421 w 12191998"/>
              <a:gd name="connsiteY101" fmla="*/ 141287 h 851265"/>
              <a:gd name="connsiteX102" fmla="*/ 5668696 w 12191998"/>
              <a:gd name="connsiteY102" fmla="*/ 125412 h 851265"/>
              <a:gd name="connsiteX103" fmla="*/ 5705210 w 12191998"/>
              <a:gd name="connsiteY103" fmla="*/ 106362 h 851265"/>
              <a:gd name="connsiteX104" fmla="*/ 5743308 w 12191998"/>
              <a:gd name="connsiteY104" fmla="*/ 87312 h 851265"/>
              <a:gd name="connsiteX105" fmla="*/ 5781408 w 12191998"/>
              <a:gd name="connsiteY105" fmla="*/ 68262 h 851265"/>
              <a:gd name="connsiteX106" fmla="*/ 5817921 w 12191998"/>
              <a:gd name="connsiteY106" fmla="*/ 52387 h 851265"/>
              <a:gd name="connsiteX107" fmla="*/ 5859196 w 12191998"/>
              <a:gd name="connsiteY107" fmla="*/ 36512 h 851265"/>
              <a:gd name="connsiteX108" fmla="*/ 5905234 w 12191998"/>
              <a:gd name="connsiteY108" fmla="*/ 20637 h 851265"/>
              <a:gd name="connsiteX109" fmla="*/ 5957621 w 12191998"/>
              <a:gd name="connsiteY109" fmla="*/ 9525 h 851265"/>
              <a:gd name="connsiteX110" fmla="*/ 6017948 w 12191998"/>
              <a:gd name="connsiteY110" fmla="*/ 3175 h 851265"/>
              <a:gd name="connsiteX111" fmla="*/ 6086210 w 12191998"/>
              <a:gd name="connsiteY111" fmla="*/ 0 h 851265"/>
              <a:gd name="connsiteX112" fmla="*/ 6095999 w 12191998"/>
              <a:gd name="connsiteY112" fmla="*/ 455 h 851265"/>
              <a:gd name="connsiteX113" fmla="*/ 6105789 w 12191998"/>
              <a:gd name="connsiteY113" fmla="*/ 0 h 851265"/>
              <a:gd name="connsiteX114" fmla="*/ 6174052 w 12191998"/>
              <a:gd name="connsiteY114" fmla="*/ 3175 h 851265"/>
              <a:gd name="connsiteX115" fmla="*/ 6234377 w 12191998"/>
              <a:gd name="connsiteY115" fmla="*/ 9525 h 851265"/>
              <a:gd name="connsiteX116" fmla="*/ 6286764 w 12191998"/>
              <a:gd name="connsiteY116" fmla="*/ 20637 h 851265"/>
              <a:gd name="connsiteX117" fmla="*/ 6332802 w 12191998"/>
              <a:gd name="connsiteY117" fmla="*/ 36512 h 851265"/>
              <a:gd name="connsiteX118" fmla="*/ 6374077 w 12191998"/>
              <a:gd name="connsiteY118" fmla="*/ 52387 h 851265"/>
              <a:gd name="connsiteX119" fmla="*/ 6410589 w 12191998"/>
              <a:gd name="connsiteY119" fmla="*/ 68262 h 851265"/>
              <a:gd name="connsiteX120" fmla="*/ 6448689 w 12191998"/>
              <a:gd name="connsiteY120" fmla="*/ 87312 h 851265"/>
              <a:gd name="connsiteX121" fmla="*/ 6486789 w 12191998"/>
              <a:gd name="connsiteY121" fmla="*/ 106362 h 851265"/>
              <a:gd name="connsiteX122" fmla="*/ 6523302 w 12191998"/>
              <a:gd name="connsiteY122" fmla="*/ 125412 h 851265"/>
              <a:gd name="connsiteX123" fmla="*/ 6564577 w 12191998"/>
              <a:gd name="connsiteY123" fmla="*/ 141287 h 851265"/>
              <a:gd name="connsiteX124" fmla="*/ 6610614 w 12191998"/>
              <a:gd name="connsiteY124" fmla="*/ 155575 h 851265"/>
              <a:gd name="connsiteX125" fmla="*/ 6663002 w 12191998"/>
              <a:gd name="connsiteY125" fmla="*/ 166687 h 851265"/>
              <a:gd name="connsiteX126" fmla="*/ 6723327 w 12191998"/>
              <a:gd name="connsiteY126" fmla="*/ 174625 h 851265"/>
              <a:gd name="connsiteX127" fmla="*/ 6781799 w 12191998"/>
              <a:gd name="connsiteY127" fmla="*/ 175985 h 851265"/>
              <a:gd name="connsiteX128" fmla="*/ 6840271 w 12191998"/>
              <a:gd name="connsiteY128" fmla="*/ 174625 h 851265"/>
              <a:gd name="connsiteX129" fmla="*/ 6900596 w 12191998"/>
              <a:gd name="connsiteY129" fmla="*/ 166687 h 851265"/>
              <a:gd name="connsiteX130" fmla="*/ 6952983 w 12191998"/>
              <a:gd name="connsiteY130" fmla="*/ 155575 h 851265"/>
              <a:gd name="connsiteX131" fmla="*/ 6999021 w 12191998"/>
              <a:gd name="connsiteY131" fmla="*/ 141287 h 851265"/>
              <a:gd name="connsiteX132" fmla="*/ 7040296 w 12191998"/>
              <a:gd name="connsiteY132" fmla="*/ 125412 h 851265"/>
              <a:gd name="connsiteX133" fmla="*/ 7076808 w 12191998"/>
              <a:gd name="connsiteY133" fmla="*/ 106362 h 851265"/>
              <a:gd name="connsiteX134" fmla="*/ 7114908 w 12191998"/>
              <a:gd name="connsiteY134" fmla="*/ 87312 h 851265"/>
              <a:gd name="connsiteX135" fmla="*/ 7153008 w 12191998"/>
              <a:gd name="connsiteY135" fmla="*/ 68262 h 851265"/>
              <a:gd name="connsiteX136" fmla="*/ 7189521 w 12191998"/>
              <a:gd name="connsiteY136" fmla="*/ 52387 h 851265"/>
              <a:gd name="connsiteX137" fmla="*/ 7230796 w 12191998"/>
              <a:gd name="connsiteY137" fmla="*/ 36512 h 851265"/>
              <a:gd name="connsiteX138" fmla="*/ 7276833 w 12191998"/>
              <a:gd name="connsiteY138" fmla="*/ 20637 h 851265"/>
              <a:gd name="connsiteX139" fmla="*/ 7329221 w 12191998"/>
              <a:gd name="connsiteY139" fmla="*/ 9525 h 851265"/>
              <a:gd name="connsiteX140" fmla="*/ 7389546 w 12191998"/>
              <a:gd name="connsiteY140" fmla="*/ 3175 h 851265"/>
              <a:gd name="connsiteX141" fmla="*/ 7457808 w 12191998"/>
              <a:gd name="connsiteY141" fmla="*/ 0 h 851265"/>
              <a:gd name="connsiteX142" fmla="*/ 7526071 w 12191998"/>
              <a:gd name="connsiteY142" fmla="*/ 3175 h 851265"/>
              <a:gd name="connsiteX143" fmla="*/ 7586396 w 12191998"/>
              <a:gd name="connsiteY143" fmla="*/ 9525 h 851265"/>
              <a:gd name="connsiteX144" fmla="*/ 7638783 w 12191998"/>
              <a:gd name="connsiteY144" fmla="*/ 20637 h 851265"/>
              <a:gd name="connsiteX145" fmla="*/ 7684821 w 12191998"/>
              <a:gd name="connsiteY145" fmla="*/ 36512 h 851265"/>
              <a:gd name="connsiteX146" fmla="*/ 7726096 w 12191998"/>
              <a:gd name="connsiteY146" fmla="*/ 52387 h 851265"/>
              <a:gd name="connsiteX147" fmla="*/ 7762608 w 12191998"/>
              <a:gd name="connsiteY147" fmla="*/ 68262 h 851265"/>
              <a:gd name="connsiteX148" fmla="*/ 7800708 w 12191998"/>
              <a:gd name="connsiteY148" fmla="*/ 87312 h 851265"/>
              <a:gd name="connsiteX149" fmla="*/ 7838808 w 12191998"/>
              <a:gd name="connsiteY149" fmla="*/ 106362 h 851265"/>
              <a:gd name="connsiteX150" fmla="*/ 7875321 w 12191998"/>
              <a:gd name="connsiteY150" fmla="*/ 125412 h 851265"/>
              <a:gd name="connsiteX151" fmla="*/ 7916596 w 12191998"/>
              <a:gd name="connsiteY151" fmla="*/ 141287 h 851265"/>
              <a:gd name="connsiteX152" fmla="*/ 7962633 w 12191998"/>
              <a:gd name="connsiteY152" fmla="*/ 155575 h 851265"/>
              <a:gd name="connsiteX153" fmla="*/ 8015021 w 12191998"/>
              <a:gd name="connsiteY153" fmla="*/ 166687 h 851265"/>
              <a:gd name="connsiteX154" fmla="*/ 8075346 w 12191998"/>
              <a:gd name="connsiteY154" fmla="*/ 174625 h 851265"/>
              <a:gd name="connsiteX155" fmla="*/ 8143608 w 12191998"/>
              <a:gd name="connsiteY155" fmla="*/ 176212 h 851265"/>
              <a:gd name="connsiteX156" fmla="*/ 8211871 w 12191998"/>
              <a:gd name="connsiteY156" fmla="*/ 174625 h 851265"/>
              <a:gd name="connsiteX157" fmla="*/ 8272196 w 12191998"/>
              <a:gd name="connsiteY157" fmla="*/ 166687 h 851265"/>
              <a:gd name="connsiteX158" fmla="*/ 8324583 w 12191998"/>
              <a:gd name="connsiteY158" fmla="*/ 155575 h 851265"/>
              <a:gd name="connsiteX159" fmla="*/ 8370621 w 12191998"/>
              <a:gd name="connsiteY159" fmla="*/ 141287 h 851265"/>
              <a:gd name="connsiteX160" fmla="*/ 8411896 w 12191998"/>
              <a:gd name="connsiteY160" fmla="*/ 125412 h 851265"/>
              <a:gd name="connsiteX161" fmla="*/ 8448408 w 12191998"/>
              <a:gd name="connsiteY161" fmla="*/ 106362 h 851265"/>
              <a:gd name="connsiteX162" fmla="*/ 8486508 w 12191998"/>
              <a:gd name="connsiteY162" fmla="*/ 87312 h 851265"/>
              <a:gd name="connsiteX163" fmla="*/ 8524608 w 12191998"/>
              <a:gd name="connsiteY163" fmla="*/ 68262 h 851265"/>
              <a:gd name="connsiteX164" fmla="*/ 8561120 w 12191998"/>
              <a:gd name="connsiteY164" fmla="*/ 52387 h 851265"/>
              <a:gd name="connsiteX165" fmla="*/ 8602396 w 12191998"/>
              <a:gd name="connsiteY165" fmla="*/ 36512 h 851265"/>
              <a:gd name="connsiteX166" fmla="*/ 8648432 w 12191998"/>
              <a:gd name="connsiteY166" fmla="*/ 20637 h 851265"/>
              <a:gd name="connsiteX167" fmla="*/ 8700820 w 12191998"/>
              <a:gd name="connsiteY167" fmla="*/ 9525 h 851265"/>
              <a:gd name="connsiteX168" fmla="*/ 8761146 w 12191998"/>
              <a:gd name="connsiteY168" fmla="*/ 3175 h 851265"/>
              <a:gd name="connsiteX169" fmla="*/ 8827820 w 12191998"/>
              <a:gd name="connsiteY169" fmla="*/ 0 h 851265"/>
              <a:gd name="connsiteX170" fmla="*/ 8897670 w 12191998"/>
              <a:gd name="connsiteY170" fmla="*/ 3175 h 851265"/>
              <a:gd name="connsiteX171" fmla="*/ 8957996 w 12191998"/>
              <a:gd name="connsiteY171" fmla="*/ 9525 h 851265"/>
              <a:gd name="connsiteX172" fmla="*/ 9010382 w 12191998"/>
              <a:gd name="connsiteY172" fmla="*/ 20637 h 851265"/>
              <a:gd name="connsiteX173" fmla="*/ 9056420 w 12191998"/>
              <a:gd name="connsiteY173" fmla="*/ 36512 h 851265"/>
              <a:gd name="connsiteX174" fmla="*/ 9097696 w 12191998"/>
              <a:gd name="connsiteY174" fmla="*/ 52387 h 851265"/>
              <a:gd name="connsiteX175" fmla="*/ 9134208 w 12191998"/>
              <a:gd name="connsiteY175" fmla="*/ 68262 h 851265"/>
              <a:gd name="connsiteX176" fmla="*/ 9172308 w 12191998"/>
              <a:gd name="connsiteY176" fmla="*/ 87312 h 851265"/>
              <a:gd name="connsiteX177" fmla="*/ 9210408 w 12191998"/>
              <a:gd name="connsiteY177" fmla="*/ 106362 h 851265"/>
              <a:gd name="connsiteX178" fmla="*/ 9246920 w 12191998"/>
              <a:gd name="connsiteY178" fmla="*/ 125412 h 851265"/>
              <a:gd name="connsiteX179" fmla="*/ 9288196 w 12191998"/>
              <a:gd name="connsiteY179" fmla="*/ 141287 h 851265"/>
              <a:gd name="connsiteX180" fmla="*/ 9334232 w 12191998"/>
              <a:gd name="connsiteY180" fmla="*/ 155575 h 851265"/>
              <a:gd name="connsiteX181" fmla="*/ 9386620 w 12191998"/>
              <a:gd name="connsiteY181" fmla="*/ 166687 h 851265"/>
              <a:gd name="connsiteX182" fmla="*/ 9446946 w 12191998"/>
              <a:gd name="connsiteY182" fmla="*/ 174625 h 851265"/>
              <a:gd name="connsiteX183" fmla="*/ 9515208 w 12191998"/>
              <a:gd name="connsiteY183" fmla="*/ 176212 h 851265"/>
              <a:gd name="connsiteX184" fmla="*/ 9583470 w 12191998"/>
              <a:gd name="connsiteY184" fmla="*/ 174625 h 851265"/>
              <a:gd name="connsiteX185" fmla="*/ 9643796 w 12191998"/>
              <a:gd name="connsiteY185" fmla="*/ 166687 h 851265"/>
              <a:gd name="connsiteX186" fmla="*/ 9696182 w 12191998"/>
              <a:gd name="connsiteY186" fmla="*/ 155575 h 851265"/>
              <a:gd name="connsiteX187" fmla="*/ 9742220 w 12191998"/>
              <a:gd name="connsiteY187" fmla="*/ 141287 h 851265"/>
              <a:gd name="connsiteX188" fmla="*/ 9783496 w 12191998"/>
              <a:gd name="connsiteY188" fmla="*/ 125412 h 851265"/>
              <a:gd name="connsiteX189" fmla="*/ 9820008 w 12191998"/>
              <a:gd name="connsiteY189" fmla="*/ 106362 h 851265"/>
              <a:gd name="connsiteX190" fmla="*/ 9896208 w 12191998"/>
              <a:gd name="connsiteY190" fmla="*/ 68262 h 851265"/>
              <a:gd name="connsiteX191" fmla="*/ 9932720 w 12191998"/>
              <a:gd name="connsiteY191" fmla="*/ 52387 h 851265"/>
              <a:gd name="connsiteX192" fmla="*/ 9973996 w 12191998"/>
              <a:gd name="connsiteY192" fmla="*/ 36512 h 851265"/>
              <a:gd name="connsiteX193" fmla="*/ 10020032 w 12191998"/>
              <a:gd name="connsiteY193" fmla="*/ 20637 h 851265"/>
              <a:gd name="connsiteX194" fmla="*/ 10072420 w 12191998"/>
              <a:gd name="connsiteY194" fmla="*/ 9525 h 851265"/>
              <a:gd name="connsiteX195" fmla="*/ 10132746 w 12191998"/>
              <a:gd name="connsiteY195" fmla="*/ 3175 h 851265"/>
              <a:gd name="connsiteX196" fmla="*/ 10201008 w 12191998"/>
              <a:gd name="connsiteY196" fmla="*/ 0 h 851265"/>
              <a:gd name="connsiteX197" fmla="*/ 10269270 w 12191998"/>
              <a:gd name="connsiteY197" fmla="*/ 3175 h 851265"/>
              <a:gd name="connsiteX198" fmla="*/ 10329596 w 12191998"/>
              <a:gd name="connsiteY198" fmla="*/ 9525 h 851265"/>
              <a:gd name="connsiteX199" fmla="*/ 10381982 w 12191998"/>
              <a:gd name="connsiteY199" fmla="*/ 20637 h 851265"/>
              <a:gd name="connsiteX200" fmla="*/ 10428020 w 12191998"/>
              <a:gd name="connsiteY200" fmla="*/ 36512 h 851265"/>
              <a:gd name="connsiteX201" fmla="*/ 10469296 w 12191998"/>
              <a:gd name="connsiteY201" fmla="*/ 52387 h 851265"/>
              <a:gd name="connsiteX202" fmla="*/ 10505808 w 12191998"/>
              <a:gd name="connsiteY202" fmla="*/ 68262 h 851265"/>
              <a:gd name="connsiteX203" fmla="*/ 10543908 w 12191998"/>
              <a:gd name="connsiteY203" fmla="*/ 87312 h 851265"/>
              <a:gd name="connsiteX204" fmla="*/ 10582008 w 12191998"/>
              <a:gd name="connsiteY204" fmla="*/ 106362 h 851265"/>
              <a:gd name="connsiteX205" fmla="*/ 10618520 w 12191998"/>
              <a:gd name="connsiteY205" fmla="*/ 125412 h 851265"/>
              <a:gd name="connsiteX206" fmla="*/ 10659796 w 12191998"/>
              <a:gd name="connsiteY206" fmla="*/ 141287 h 851265"/>
              <a:gd name="connsiteX207" fmla="*/ 10705832 w 12191998"/>
              <a:gd name="connsiteY207" fmla="*/ 155575 h 851265"/>
              <a:gd name="connsiteX208" fmla="*/ 10758220 w 12191998"/>
              <a:gd name="connsiteY208" fmla="*/ 166687 h 851265"/>
              <a:gd name="connsiteX209" fmla="*/ 10818546 w 12191998"/>
              <a:gd name="connsiteY209" fmla="*/ 174625 h 851265"/>
              <a:gd name="connsiteX210" fmla="*/ 10886808 w 12191998"/>
              <a:gd name="connsiteY210" fmla="*/ 176212 h 851265"/>
              <a:gd name="connsiteX211" fmla="*/ 10955070 w 12191998"/>
              <a:gd name="connsiteY211" fmla="*/ 174625 h 851265"/>
              <a:gd name="connsiteX212" fmla="*/ 11015396 w 12191998"/>
              <a:gd name="connsiteY212" fmla="*/ 166687 h 851265"/>
              <a:gd name="connsiteX213" fmla="*/ 11067782 w 12191998"/>
              <a:gd name="connsiteY213" fmla="*/ 155575 h 851265"/>
              <a:gd name="connsiteX214" fmla="*/ 11113820 w 12191998"/>
              <a:gd name="connsiteY214" fmla="*/ 141287 h 851265"/>
              <a:gd name="connsiteX215" fmla="*/ 11155096 w 12191998"/>
              <a:gd name="connsiteY215" fmla="*/ 125412 h 851265"/>
              <a:gd name="connsiteX216" fmla="*/ 11191608 w 12191998"/>
              <a:gd name="connsiteY216" fmla="*/ 106362 h 851265"/>
              <a:gd name="connsiteX217" fmla="*/ 11229708 w 12191998"/>
              <a:gd name="connsiteY217" fmla="*/ 87312 h 851265"/>
              <a:gd name="connsiteX218" fmla="*/ 11267808 w 12191998"/>
              <a:gd name="connsiteY218" fmla="*/ 68262 h 851265"/>
              <a:gd name="connsiteX219" fmla="*/ 11304320 w 12191998"/>
              <a:gd name="connsiteY219" fmla="*/ 52387 h 851265"/>
              <a:gd name="connsiteX220" fmla="*/ 11345596 w 12191998"/>
              <a:gd name="connsiteY220" fmla="*/ 36512 h 851265"/>
              <a:gd name="connsiteX221" fmla="*/ 11391632 w 12191998"/>
              <a:gd name="connsiteY221" fmla="*/ 20637 h 851265"/>
              <a:gd name="connsiteX222" fmla="*/ 11444020 w 12191998"/>
              <a:gd name="connsiteY222" fmla="*/ 9525 h 851265"/>
              <a:gd name="connsiteX223" fmla="*/ 11504346 w 12191998"/>
              <a:gd name="connsiteY223" fmla="*/ 3175 h 851265"/>
              <a:gd name="connsiteX224" fmla="*/ 11572608 w 12191998"/>
              <a:gd name="connsiteY224" fmla="*/ 0 h 851265"/>
              <a:gd name="connsiteX225" fmla="*/ 11640870 w 12191998"/>
              <a:gd name="connsiteY225" fmla="*/ 3175 h 851265"/>
              <a:gd name="connsiteX226" fmla="*/ 11701196 w 12191998"/>
              <a:gd name="connsiteY226" fmla="*/ 9525 h 851265"/>
              <a:gd name="connsiteX227" fmla="*/ 11753582 w 12191998"/>
              <a:gd name="connsiteY227" fmla="*/ 20637 h 851265"/>
              <a:gd name="connsiteX228" fmla="*/ 11799620 w 12191998"/>
              <a:gd name="connsiteY228" fmla="*/ 36512 h 851265"/>
              <a:gd name="connsiteX229" fmla="*/ 11840896 w 12191998"/>
              <a:gd name="connsiteY229" fmla="*/ 52387 h 851265"/>
              <a:gd name="connsiteX230" fmla="*/ 11877408 w 12191998"/>
              <a:gd name="connsiteY230" fmla="*/ 68262 h 851265"/>
              <a:gd name="connsiteX231" fmla="*/ 11915508 w 12191998"/>
              <a:gd name="connsiteY231" fmla="*/ 87312 h 851265"/>
              <a:gd name="connsiteX232" fmla="*/ 11953608 w 12191998"/>
              <a:gd name="connsiteY232" fmla="*/ 106362 h 851265"/>
              <a:gd name="connsiteX233" fmla="*/ 11990120 w 12191998"/>
              <a:gd name="connsiteY233" fmla="*/ 125412 h 851265"/>
              <a:gd name="connsiteX234" fmla="*/ 12031396 w 12191998"/>
              <a:gd name="connsiteY234" fmla="*/ 141287 h 851265"/>
              <a:gd name="connsiteX235" fmla="*/ 12077432 w 12191998"/>
              <a:gd name="connsiteY235" fmla="*/ 155575 h 851265"/>
              <a:gd name="connsiteX236" fmla="*/ 12129820 w 12191998"/>
              <a:gd name="connsiteY236" fmla="*/ 166688 h 851265"/>
              <a:gd name="connsiteX237" fmla="*/ 12190146 w 12191998"/>
              <a:gd name="connsiteY237" fmla="*/ 174625 h 851265"/>
              <a:gd name="connsiteX238" fmla="*/ 12191998 w 12191998"/>
              <a:gd name="connsiteY238" fmla="*/ 174668 h 851265"/>
              <a:gd name="connsiteX239" fmla="*/ 12191998 w 12191998"/>
              <a:gd name="connsiteY239" fmla="*/ 851265 h 851265"/>
              <a:gd name="connsiteX240" fmla="*/ 0 w 12191998"/>
              <a:gd name="connsiteY240" fmla="*/ 851265 h 851265"/>
              <a:gd name="connsiteX241" fmla="*/ 0 w 12191998"/>
              <a:gd name="connsiteY241" fmla="*/ 174668 h 851265"/>
              <a:gd name="connsiteX242" fmla="*/ 1852 w 12191998"/>
              <a:gd name="connsiteY242" fmla="*/ 174625 h 851265"/>
              <a:gd name="connsiteX243" fmla="*/ 62177 w 12191998"/>
              <a:gd name="connsiteY243" fmla="*/ 166687 h 851265"/>
              <a:gd name="connsiteX244" fmla="*/ 114564 w 12191998"/>
              <a:gd name="connsiteY244" fmla="*/ 155575 h 851265"/>
              <a:gd name="connsiteX245" fmla="*/ 160602 w 12191998"/>
              <a:gd name="connsiteY245" fmla="*/ 141287 h 851265"/>
              <a:gd name="connsiteX246" fmla="*/ 201877 w 12191998"/>
              <a:gd name="connsiteY246" fmla="*/ 125412 h 851265"/>
              <a:gd name="connsiteX247" fmla="*/ 238389 w 12191998"/>
              <a:gd name="connsiteY247" fmla="*/ 106362 h 851265"/>
              <a:gd name="connsiteX248" fmla="*/ 276489 w 12191998"/>
              <a:gd name="connsiteY248" fmla="*/ 87312 h 851265"/>
              <a:gd name="connsiteX249" fmla="*/ 314589 w 12191998"/>
              <a:gd name="connsiteY249" fmla="*/ 68262 h 851265"/>
              <a:gd name="connsiteX250" fmla="*/ 351102 w 12191998"/>
              <a:gd name="connsiteY250" fmla="*/ 52387 h 851265"/>
              <a:gd name="connsiteX251" fmla="*/ 392377 w 12191998"/>
              <a:gd name="connsiteY251" fmla="*/ 36512 h 851265"/>
              <a:gd name="connsiteX252" fmla="*/ 438414 w 12191998"/>
              <a:gd name="connsiteY252" fmla="*/ 20637 h 851265"/>
              <a:gd name="connsiteX253" fmla="*/ 490802 w 12191998"/>
              <a:gd name="connsiteY253" fmla="*/ 9525 h 851265"/>
              <a:gd name="connsiteX254" fmla="*/ 551127 w 12191998"/>
              <a:gd name="connsiteY254" fmla="*/ 3175 h 85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Lst>
            <a:rect l="l" t="t" r="r" b="b"/>
            <a:pathLst>
              <a:path w="12191998" h="851265">
                <a:moveTo>
                  <a:pt x="619389" y="0"/>
                </a:moveTo>
                <a:lnTo>
                  <a:pt x="687652" y="3175"/>
                </a:lnTo>
                <a:lnTo>
                  <a:pt x="747977" y="9525"/>
                </a:lnTo>
                <a:lnTo>
                  <a:pt x="800364" y="20637"/>
                </a:lnTo>
                <a:lnTo>
                  <a:pt x="846402" y="36512"/>
                </a:lnTo>
                <a:lnTo>
                  <a:pt x="887677" y="52387"/>
                </a:lnTo>
                <a:lnTo>
                  <a:pt x="924189" y="68262"/>
                </a:lnTo>
                <a:lnTo>
                  <a:pt x="962289" y="87312"/>
                </a:lnTo>
                <a:lnTo>
                  <a:pt x="1000389" y="106362"/>
                </a:lnTo>
                <a:lnTo>
                  <a:pt x="1036902" y="125412"/>
                </a:lnTo>
                <a:lnTo>
                  <a:pt x="1078177" y="141287"/>
                </a:lnTo>
                <a:lnTo>
                  <a:pt x="1124214" y="155575"/>
                </a:lnTo>
                <a:lnTo>
                  <a:pt x="1176602" y="166687"/>
                </a:lnTo>
                <a:lnTo>
                  <a:pt x="1236927" y="174625"/>
                </a:lnTo>
                <a:lnTo>
                  <a:pt x="1305189" y="176212"/>
                </a:lnTo>
                <a:lnTo>
                  <a:pt x="1373452" y="174625"/>
                </a:lnTo>
                <a:lnTo>
                  <a:pt x="1433777" y="166687"/>
                </a:lnTo>
                <a:lnTo>
                  <a:pt x="1486164" y="155575"/>
                </a:lnTo>
                <a:lnTo>
                  <a:pt x="1532202" y="141287"/>
                </a:lnTo>
                <a:lnTo>
                  <a:pt x="1573477" y="125412"/>
                </a:lnTo>
                <a:lnTo>
                  <a:pt x="1609989" y="106362"/>
                </a:lnTo>
                <a:lnTo>
                  <a:pt x="1648089" y="87312"/>
                </a:lnTo>
                <a:lnTo>
                  <a:pt x="1686189" y="68262"/>
                </a:lnTo>
                <a:lnTo>
                  <a:pt x="1722702" y="52387"/>
                </a:lnTo>
                <a:lnTo>
                  <a:pt x="1763977" y="36512"/>
                </a:lnTo>
                <a:lnTo>
                  <a:pt x="1810014" y="20637"/>
                </a:lnTo>
                <a:lnTo>
                  <a:pt x="1862402" y="9525"/>
                </a:lnTo>
                <a:lnTo>
                  <a:pt x="1922727" y="3175"/>
                </a:lnTo>
                <a:lnTo>
                  <a:pt x="1990989" y="0"/>
                </a:lnTo>
                <a:lnTo>
                  <a:pt x="2059252" y="3175"/>
                </a:lnTo>
                <a:lnTo>
                  <a:pt x="2119577" y="9525"/>
                </a:lnTo>
                <a:lnTo>
                  <a:pt x="2171964" y="20637"/>
                </a:lnTo>
                <a:lnTo>
                  <a:pt x="2218002" y="36512"/>
                </a:lnTo>
                <a:lnTo>
                  <a:pt x="2259277" y="52387"/>
                </a:lnTo>
                <a:lnTo>
                  <a:pt x="2295789" y="68262"/>
                </a:lnTo>
                <a:lnTo>
                  <a:pt x="2333889" y="87312"/>
                </a:lnTo>
                <a:lnTo>
                  <a:pt x="2371989" y="106362"/>
                </a:lnTo>
                <a:lnTo>
                  <a:pt x="2408502" y="125412"/>
                </a:lnTo>
                <a:lnTo>
                  <a:pt x="2449777" y="141287"/>
                </a:lnTo>
                <a:lnTo>
                  <a:pt x="2495814" y="155575"/>
                </a:lnTo>
                <a:lnTo>
                  <a:pt x="2548202" y="166687"/>
                </a:lnTo>
                <a:lnTo>
                  <a:pt x="2608527" y="174625"/>
                </a:lnTo>
                <a:lnTo>
                  <a:pt x="2676789" y="176212"/>
                </a:lnTo>
                <a:lnTo>
                  <a:pt x="2745052" y="174625"/>
                </a:lnTo>
                <a:lnTo>
                  <a:pt x="2805377" y="166687"/>
                </a:lnTo>
                <a:lnTo>
                  <a:pt x="2857764" y="155575"/>
                </a:lnTo>
                <a:lnTo>
                  <a:pt x="2903802" y="141287"/>
                </a:lnTo>
                <a:lnTo>
                  <a:pt x="2945077" y="125412"/>
                </a:lnTo>
                <a:lnTo>
                  <a:pt x="2981589" y="106362"/>
                </a:lnTo>
                <a:lnTo>
                  <a:pt x="3019689" y="87312"/>
                </a:lnTo>
                <a:lnTo>
                  <a:pt x="3057789" y="68262"/>
                </a:lnTo>
                <a:lnTo>
                  <a:pt x="3094302" y="52387"/>
                </a:lnTo>
                <a:lnTo>
                  <a:pt x="3135577" y="36512"/>
                </a:lnTo>
                <a:lnTo>
                  <a:pt x="3181614" y="20637"/>
                </a:lnTo>
                <a:lnTo>
                  <a:pt x="3234002" y="9525"/>
                </a:lnTo>
                <a:lnTo>
                  <a:pt x="3294327" y="3175"/>
                </a:lnTo>
                <a:lnTo>
                  <a:pt x="3361002" y="0"/>
                </a:lnTo>
                <a:lnTo>
                  <a:pt x="3430852" y="3175"/>
                </a:lnTo>
                <a:lnTo>
                  <a:pt x="3491177" y="9525"/>
                </a:lnTo>
                <a:lnTo>
                  <a:pt x="3543564" y="20637"/>
                </a:lnTo>
                <a:lnTo>
                  <a:pt x="3589602" y="36512"/>
                </a:lnTo>
                <a:lnTo>
                  <a:pt x="3630877" y="52387"/>
                </a:lnTo>
                <a:lnTo>
                  <a:pt x="3667389" y="68262"/>
                </a:lnTo>
                <a:lnTo>
                  <a:pt x="3705489" y="87312"/>
                </a:lnTo>
                <a:lnTo>
                  <a:pt x="3743589" y="106362"/>
                </a:lnTo>
                <a:lnTo>
                  <a:pt x="3780102" y="125412"/>
                </a:lnTo>
                <a:lnTo>
                  <a:pt x="3821377" y="141287"/>
                </a:lnTo>
                <a:lnTo>
                  <a:pt x="3867414" y="155575"/>
                </a:lnTo>
                <a:lnTo>
                  <a:pt x="3919802" y="166687"/>
                </a:lnTo>
                <a:lnTo>
                  <a:pt x="3980127" y="174625"/>
                </a:lnTo>
                <a:lnTo>
                  <a:pt x="4048389" y="176212"/>
                </a:lnTo>
                <a:lnTo>
                  <a:pt x="4116652" y="174625"/>
                </a:lnTo>
                <a:lnTo>
                  <a:pt x="4176977" y="166687"/>
                </a:lnTo>
                <a:lnTo>
                  <a:pt x="4229364" y="155575"/>
                </a:lnTo>
                <a:lnTo>
                  <a:pt x="4275402" y="141287"/>
                </a:lnTo>
                <a:lnTo>
                  <a:pt x="4316677" y="125412"/>
                </a:lnTo>
                <a:lnTo>
                  <a:pt x="4353189" y="106362"/>
                </a:lnTo>
                <a:lnTo>
                  <a:pt x="4429389" y="68262"/>
                </a:lnTo>
                <a:lnTo>
                  <a:pt x="4465902" y="52387"/>
                </a:lnTo>
                <a:lnTo>
                  <a:pt x="4507177" y="36512"/>
                </a:lnTo>
                <a:lnTo>
                  <a:pt x="4553216" y="20637"/>
                </a:lnTo>
                <a:lnTo>
                  <a:pt x="4605602" y="9525"/>
                </a:lnTo>
                <a:lnTo>
                  <a:pt x="4665928" y="3175"/>
                </a:lnTo>
                <a:lnTo>
                  <a:pt x="4734189" y="0"/>
                </a:lnTo>
                <a:lnTo>
                  <a:pt x="4802453" y="3175"/>
                </a:lnTo>
                <a:lnTo>
                  <a:pt x="4862777" y="9525"/>
                </a:lnTo>
                <a:lnTo>
                  <a:pt x="4915165" y="20637"/>
                </a:lnTo>
                <a:lnTo>
                  <a:pt x="4961202" y="36512"/>
                </a:lnTo>
                <a:lnTo>
                  <a:pt x="5002478" y="52387"/>
                </a:lnTo>
                <a:lnTo>
                  <a:pt x="5038989" y="68262"/>
                </a:lnTo>
                <a:lnTo>
                  <a:pt x="5077091" y="87312"/>
                </a:lnTo>
                <a:lnTo>
                  <a:pt x="5115189" y="106362"/>
                </a:lnTo>
                <a:lnTo>
                  <a:pt x="5151702" y="125412"/>
                </a:lnTo>
                <a:lnTo>
                  <a:pt x="5192978" y="141287"/>
                </a:lnTo>
                <a:lnTo>
                  <a:pt x="5239014" y="155575"/>
                </a:lnTo>
                <a:lnTo>
                  <a:pt x="5291401" y="166687"/>
                </a:lnTo>
                <a:lnTo>
                  <a:pt x="5351727" y="174625"/>
                </a:lnTo>
                <a:lnTo>
                  <a:pt x="5410199" y="175985"/>
                </a:lnTo>
                <a:lnTo>
                  <a:pt x="5468671" y="174625"/>
                </a:lnTo>
                <a:lnTo>
                  <a:pt x="5528996" y="166687"/>
                </a:lnTo>
                <a:lnTo>
                  <a:pt x="5581383" y="155575"/>
                </a:lnTo>
                <a:lnTo>
                  <a:pt x="5627421" y="141287"/>
                </a:lnTo>
                <a:lnTo>
                  <a:pt x="5668696" y="125412"/>
                </a:lnTo>
                <a:lnTo>
                  <a:pt x="5705210" y="106362"/>
                </a:lnTo>
                <a:lnTo>
                  <a:pt x="5743308" y="87312"/>
                </a:lnTo>
                <a:lnTo>
                  <a:pt x="5781408" y="68262"/>
                </a:lnTo>
                <a:lnTo>
                  <a:pt x="5817921" y="52387"/>
                </a:lnTo>
                <a:lnTo>
                  <a:pt x="5859196" y="36512"/>
                </a:lnTo>
                <a:lnTo>
                  <a:pt x="5905234" y="20637"/>
                </a:lnTo>
                <a:lnTo>
                  <a:pt x="5957621" y="9525"/>
                </a:lnTo>
                <a:lnTo>
                  <a:pt x="6017948" y="3175"/>
                </a:lnTo>
                <a:lnTo>
                  <a:pt x="6086210" y="0"/>
                </a:lnTo>
                <a:lnTo>
                  <a:pt x="6095999" y="455"/>
                </a:lnTo>
                <a:lnTo>
                  <a:pt x="6105789" y="0"/>
                </a:lnTo>
                <a:lnTo>
                  <a:pt x="6174052" y="3175"/>
                </a:lnTo>
                <a:lnTo>
                  <a:pt x="6234377" y="9525"/>
                </a:lnTo>
                <a:lnTo>
                  <a:pt x="6286764" y="20637"/>
                </a:lnTo>
                <a:lnTo>
                  <a:pt x="6332802" y="36512"/>
                </a:lnTo>
                <a:lnTo>
                  <a:pt x="6374077" y="52387"/>
                </a:lnTo>
                <a:lnTo>
                  <a:pt x="6410589" y="68262"/>
                </a:lnTo>
                <a:lnTo>
                  <a:pt x="6448689" y="87312"/>
                </a:lnTo>
                <a:lnTo>
                  <a:pt x="6486789" y="106362"/>
                </a:lnTo>
                <a:lnTo>
                  <a:pt x="6523302" y="125412"/>
                </a:lnTo>
                <a:lnTo>
                  <a:pt x="6564577" y="141287"/>
                </a:lnTo>
                <a:lnTo>
                  <a:pt x="6610614" y="155575"/>
                </a:lnTo>
                <a:lnTo>
                  <a:pt x="6663002" y="166687"/>
                </a:lnTo>
                <a:lnTo>
                  <a:pt x="6723327" y="174625"/>
                </a:lnTo>
                <a:lnTo>
                  <a:pt x="6781799" y="175985"/>
                </a:lnTo>
                <a:lnTo>
                  <a:pt x="6840271" y="174625"/>
                </a:lnTo>
                <a:lnTo>
                  <a:pt x="6900596" y="166687"/>
                </a:lnTo>
                <a:lnTo>
                  <a:pt x="6952983" y="155575"/>
                </a:lnTo>
                <a:lnTo>
                  <a:pt x="6999021" y="141287"/>
                </a:lnTo>
                <a:lnTo>
                  <a:pt x="7040296" y="125412"/>
                </a:lnTo>
                <a:lnTo>
                  <a:pt x="7076808" y="106362"/>
                </a:lnTo>
                <a:lnTo>
                  <a:pt x="7114908" y="87312"/>
                </a:lnTo>
                <a:lnTo>
                  <a:pt x="7153008" y="68262"/>
                </a:lnTo>
                <a:lnTo>
                  <a:pt x="7189521" y="52387"/>
                </a:lnTo>
                <a:lnTo>
                  <a:pt x="7230796" y="36512"/>
                </a:lnTo>
                <a:lnTo>
                  <a:pt x="7276833" y="20637"/>
                </a:lnTo>
                <a:lnTo>
                  <a:pt x="7329221" y="9525"/>
                </a:lnTo>
                <a:lnTo>
                  <a:pt x="7389546" y="3175"/>
                </a:lnTo>
                <a:lnTo>
                  <a:pt x="7457808" y="0"/>
                </a:lnTo>
                <a:lnTo>
                  <a:pt x="7526071" y="3175"/>
                </a:lnTo>
                <a:lnTo>
                  <a:pt x="7586396" y="9525"/>
                </a:lnTo>
                <a:lnTo>
                  <a:pt x="7638783" y="20637"/>
                </a:lnTo>
                <a:lnTo>
                  <a:pt x="7684821" y="36512"/>
                </a:lnTo>
                <a:lnTo>
                  <a:pt x="7726096" y="52387"/>
                </a:lnTo>
                <a:lnTo>
                  <a:pt x="7762608" y="68262"/>
                </a:lnTo>
                <a:lnTo>
                  <a:pt x="7800708" y="87312"/>
                </a:lnTo>
                <a:lnTo>
                  <a:pt x="7838808" y="106362"/>
                </a:lnTo>
                <a:lnTo>
                  <a:pt x="7875321" y="125412"/>
                </a:lnTo>
                <a:lnTo>
                  <a:pt x="7916596" y="141287"/>
                </a:lnTo>
                <a:lnTo>
                  <a:pt x="7962633" y="155575"/>
                </a:lnTo>
                <a:lnTo>
                  <a:pt x="8015021" y="166687"/>
                </a:lnTo>
                <a:lnTo>
                  <a:pt x="8075346" y="174625"/>
                </a:lnTo>
                <a:lnTo>
                  <a:pt x="8143608" y="176212"/>
                </a:lnTo>
                <a:lnTo>
                  <a:pt x="8211871" y="174625"/>
                </a:lnTo>
                <a:lnTo>
                  <a:pt x="8272196" y="166687"/>
                </a:lnTo>
                <a:lnTo>
                  <a:pt x="8324583" y="155575"/>
                </a:lnTo>
                <a:lnTo>
                  <a:pt x="8370621" y="141287"/>
                </a:lnTo>
                <a:lnTo>
                  <a:pt x="8411896" y="125412"/>
                </a:lnTo>
                <a:lnTo>
                  <a:pt x="8448408" y="106362"/>
                </a:lnTo>
                <a:lnTo>
                  <a:pt x="8486508" y="87312"/>
                </a:lnTo>
                <a:lnTo>
                  <a:pt x="8524608" y="68262"/>
                </a:lnTo>
                <a:lnTo>
                  <a:pt x="8561120" y="52387"/>
                </a:lnTo>
                <a:lnTo>
                  <a:pt x="8602396" y="36512"/>
                </a:lnTo>
                <a:lnTo>
                  <a:pt x="8648432" y="20637"/>
                </a:lnTo>
                <a:lnTo>
                  <a:pt x="8700820" y="9525"/>
                </a:lnTo>
                <a:lnTo>
                  <a:pt x="8761146" y="3175"/>
                </a:lnTo>
                <a:lnTo>
                  <a:pt x="8827820" y="0"/>
                </a:lnTo>
                <a:lnTo>
                  <a:pt x="8897670" y="3175"/>
                </a:lnTo>
                <a:lnTo>
                  <a:pt x="8957996" y="9525"/>
                </a:lnTo>
                <a:lnTo>
                  <a:pt x="9010382" y="20637"/>
                </a:lnTo>
                <a:lnTo>
                  <a:pt x="9056420" y="36512"/>
                </a:lnTo>
                <a:lnTo>
                  <a:pt x="9097696" y="52387"/>
                </a:lnTo>
                <a:lnTo>
                  <a:pt x="9134208" y="68262"/>
                </a:lnTo>
                <a:lnTo>
                  <a:pt x="9172308" y="87312"/>
                </a:lnTo>
                <a:lnTo>
                  <a:pt x="9210408" y="106362"/>
                </a:lnTo>
                <a:lnTo>
                  <a:pt x="9246920" y="125412"/>
                </a:lnTo>
                <a:lnTo>
                  <a:pt x="9288196" y="141287"/>
                </a:lnTo>
                <a:lnTo>
                  <a:pt x="9334232" y="155575"/>
                </a:lnTo>
                <a:lnTo>
                  <a:pt x="9386620" y="166687"/>
                </a:lnTo>
                <a:lnTo>
                  <a:pt x="9446946" y="174625"/>
                </a:lnTo>
                <a:lnTo>
                  <a:pt x="9515208" y="176212"/>
                </a:lnTo>
                <a:lnTo>
                  <a:pt x="9583470" y="174625"/>
                </a:lnTo>
                <a:lnTo>
                  <a:pt x="9643796" y="166687"/>
                </a:lnTo>
                <a:lnTo>
                  <a:pt x="9696182" y="155575"/>
                </a:lnTo>
                <a:lnTo>
                  <a:pt x="9742220" y="141287"/>
                </a:lnTo>
                <a:lnTo>
                  <a:pt x="9783496" y="125412"/>
                </a:lnTo>
                <a:lnTo>
                  <a:pt x="9820008" y="106362"/>
                </a:lnTo>
                <a:lnTo>
                  <a:pt x="9896208" y="68262"/>
                </a:lnTo>
                <a:lnTo>
                  <a:pt x="9932720" y="52387"/>
                </a:lnTo>
                <a:lnTo>
                  <a:pt x="9973996" y="36512"/>
                </a:lnTo>
                <a:lnTo>
                  <a:pt x="10020032" y="20637"/>
                </a:lnTo>
                <a:lnTo>
                  <a:pt x="10072420" y="9525"/>
                </a:lnTo>
                <a:lnTo>
                  <a:pt x="10132746" y="3175"/>
                </a:lnTo>
                <a:lnTo>
                  <a:pt x="10201008" y="0"/>
                </a:lnTo>
                <a:lnTo>
                  <a:pt x="10269270" y="3175"/>
                </a:lnTo>
                <a:lnTo>
                  <a:pt x="10329596" y="9525"/>
                </a:lnTo>
                <a:lnTo>
                  <a:pt x="10381982" y="20637"/>
                </a:lnTo>
                <a:lnTo>
                  <a:pt x="10428020" y="36512"/>
                </a:lnTo>
                <a:lnTo>
                  <a:pt x="10469296" y="52387"/>
                </a:lnTo>
                <a:lnTo>
                  <a:pt x="10505808" y="68262"/>
                </a:lnTo>
                <a:lnTo>
                  <a:pt x="10543908" y="87312"/>
                </a:lnTo>
                <a:lnTo>
                  <a:pt x="10582008" y="106362"/>
                </a:lnTo>
                <a:lnTo>
                  <a:pt x="10618520" y="125412"/>
                </a:lnTo>
                <a:lnTo>
                  <a:pt x="10659796" y="141287"/>
                </a:lnTo>
                <a:lnTo>
                  <a:pt x="10705832" y="155575"/>
                </a:lnTo>
                <a:lnTo>
                  <a:pt x="10758220" y="166687"/>
                </a:lnTo>
                <a:lnTo>
                  <a:pt x="10818546" y="174625"/>
                </a:lnTo>
                <a:lnTo>
                  <a:pt x="10886808" y="176212"/>
                </a:lnTo>
                <a:lnTo>
                  <a:pt x="10955070" y="174625"/>
                </a:lnTo>
                <a:lnTo>
                  <a:pt x="11015396" y="166687"/>
                </a:lnTo>
                <a:lnTo>
                  <a:pt x="11067782" y="155575"/>
                </a:lnTo>
                <a:lnTo>
                  <a:pt x="11113820" y="141287"/>
                </a:lnTo>
                <a:lnTo>
                  <a:pt x="11155096" y="125412"/>
                </a:lnTo>
                <a:lnTo>
                  <a:pt x="11191608" y="106362"/>
                </a:lnTo>
                <a:lnTo>
                  <a:pt x="11229708" y="87312"/>
                </a:lnTo>
                <a:lnTo>
                  <a:pt x="11267808" y="68262"/>
                </a:lnTo>
                <a:lnTo>
                  <a:pt x="11304320" y="52387"/>
                </a:lnTo>
                <a:lnTo>
                  <a:pt x="11345596" y="36512"/>
                </a:lnTo>
                <a:lnTo>
                  <a:pt x="11391632" y="20637"/>
                </a:lnTo>
                <a:lnTo>
                  <a:pt x="11444020" y="9525"/>
                </a:lnTo>
                <a:lnTo>
                  <a:pt x="11504346" y="3175"/>
                </a:lnTo>
                <a:lnTo>
                  <a:pt x="11572608" y="0"/>
                </a:lnTo>
                <a:lnTo>
                  <a:pt x="11640870" y="3175"/>
                </a:lnTo>
                <a:lnTo>
                  <a:pt x="11701196" y="9525"/>
                </a:lnTo>
                <a:lnTo>
                  <a:pt x="11753582" y="20637"/>
                </a:lnTo>
                <a:lnTo>
                  <a:pt x="11799620" y="36512"/>
                </a:lnTo>
                <a:lnTo>
                  <a:pt x="11840896" y="52387"/>
                </a:lnTo>
                <a:lnTo>
                  <a:pt x="11877408" y="68262"/>
                </a:lnTo>
                <a:lnTo>
                  <a:pt x="11915508" y="87312"/>
                </a:lnTo>
                <a:lnTo>
                  <a:pt x="11953608" y="106362"/>
                </a:lnTo>
                <a:lnTo>
                  <a:pt x="11990120" y="125412"/>
                </a:lnTo>
                <a:lnTo>
                  <a:pt x="12031396" y="141287"/>
                </a:lnTo>
                <a:lnTo>
                  <a:pt x="12077432" y="155575"/>
                </a:lnTo>
                <a:lnTo>
                  <a:pt x="12129820" y="166688"/>
                </a:lnTo>
                <a:lnTo>
                  <a:pt x="12190146" y="174625"/>
                </a:lnTo>
                <a:lnTo>
                  <a:pt x="12191998" y="174668"/>
                </a:lnTo>
                <a:lnTo>
                  <a:pt x="12191998" y="851265"/>
                </a:lnTo>
                <a:lnTo>
                  <a:pt x="0" y="851265"/>
                </a:lnTo>
                <a:lnTo>
                  <a:pt x="0" y="174668"/>
                </a:lnTo>
                <a:lnTo>
                  <a:pt x="1852" y="174625"/>
                </a:lnTo>
                <a:lnTo>
                  <a:pt x="62177" y="166687"/>
                </a:lnTo>
                <a:lnTo>
                  <a:pt x="114564" y="155575"/>
                </a:lnTo>
                <a:lnTo>
                  <a:pt x="160602" y="141287"/>
                </a:lnTo>
                <a:lnTo>
                  <a:pt x="201877" y="125412"/>
                </a:lnTo>
                <a:lnTo>
                  <a:pt x="238389" y="106362"/>
                </a:lnTo>
                <a:lnTo>
                  <a:pt x="276489" y="87312"/>
                </a:lnTo>
                <a:lnTo>
                  <a:pt x="314589" y="68262"/>
                </a:lnTo>
                <a:lnTo>
                  <a:pt x="351102" y="52387"/>
                </a:lnTo>
                <a:lnTo>
                  <a:pt x="392377" y="36512"/>
                </a:lnTo>
                <a:lnTo>
                  <a:pt x="438414" y="20637"/>
                </a:lnTo>
                <a:lnTo>
                  <a:pt x="490802" y="9525"/>
                </a:lnTo>
                <a:lnTo>
                  <a:pt x="551127" y="3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TextBox 8">
            <a:extLst>
              <a:ext uri="{FF2B5EF4-FFF2-40B4-BE49-F238E27FC236}">
                <a16:creationId xmlns:a16="http://schemas.microsoft.com/office/drawing/2014/main" id="{CE6DC7D4-23B9-4843-9E3F-F3681BFFCDF5}"/>
              </a:ext>
            </a:extLst>
          </p:cNvPr>
          <p:cNvSpPr txBox="1"/>
          <p:nvPr/>
        </p:nvSpPr>
        <p:spPr>
          <a:xfrm>
            <a:off x="9000023" y="5430706"/>
            <a:ext cx="2804050" cy="276999"/>
          </a:xfrm>
          <a:prstGeom prst="rect">
            <a:avLst/>
          </a:prstGeom>
          <a:noFill/>
        </p:spPr>
        <p:txBody>
          <a:bodyPr wrap="square">
            <a:spAutoFit/>
          </a:bodyPr>
          <a:lstStyle/>
          <a:p>
            <a:r>
              <a:rPr lang="en-GB" sz="12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rPr>
              <a:t>Adapted from: Wallace &amp; Wray (2011)</a:t>
            </a:r>
            <a:endParaRPr lang="en-GB" sz="1200" dirty="0">
              <a:solidFill>
                <a:schemeClr val="tx1">
                  <a:lumMod val="65000"/>
                  <a:lumOff val="35000"/>
                </a:schemeClr>
              </a:solidFill>
            </a:endParaRPr>
          </a:p>
        </p:txBody>
      </p:sp>
    </p:spTree>
    <p:extLst>
      <p:ext uri="{BB962C8B-B14F-4D97-AF65-F5344CB8AC3E}">
        <p14:creationId xmlns:p14="http://schemas.microsoft.com/office/powerpoint/2010/main" val="2624742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A2726F-0ADD-46AB-89EF-F928D94CF85C}"/>
              </a:ext>
            </a:extLst>
          </p:cNvPr>
          <p:cNvSpPr>
            <a:spLocks noGrp="1"/>
          </p:cNvSpPr>
          <p:nvPr>
            <p:ph idx="1"/>
          </p:nvPr>
        </p:nvSpPr>
        <p:spPr>
          <a:xfrm>
            <a:off x="1077839" y="1454728"/>
            <a:ext cx="10178322" cy="4846319"/>
          </a:xfrm>
        </p:spPr>
        <p:txBody>
          <a:bodyPr>
            <a:normAutofit fontScale="77500" lnSpcReduction="20000"/>
          </a:bodyPr>
          <a:lstStyle/>
          <a:p>
            <a:pPr>
              <a:lnSpc>
                <a:spcPct val="120000"/>
              </a:lnSpc>
            </a:pPr>
            <a:r>
              <a:rPr lang="en-GB" dirty="0"/>
              <a:t>Is a study of just ten children sufficient to draw such a strong conclusion?</a:t>
            </a:r>
          </a:p>
          <a:p>
            <a:pPr>
              <a:lnSpc>
                <a:spcPct val="120000"/>
              </a:lnSpc>
            </a:pPr>
            <a:r>
              <a:rPr lang="en-GB" dirty="0"/>
              <a:t>What does ‘performed better overall’ signify? Did some children taught using the whole word method perform better than some children taught using phonics?</a:t>
            </a:r>
          </a:p>
          <a:p>
            <a:pPr>
              <a:lnSpc>
                <a:spcPct val="120000"/>
              </a:lnSpc>
            </a:pPr>
            <a:r>
              <a:rPr lang="en-GB" dirty="0"/>
              <a:t>If so, what does this mean for the results?</a:t>
            </a:r>
          </a:p>
          <a:p>
            <a:pPr>
              <a:lnSpc>
                <a:spcPct val="120000"/>
              </a:lnSpc>
            </a:pPr>
            <a:r>
              <a:rPr lang="en-GB" dirty="0"/>
              <a:t>Were the differences between the two groups sufficiently great for us to be satisfied that they would occur in a re-run of the experiment with different subjects?</a:t>
            </a:r>
          </a:p>
          <a:p>
            <a:pPr>
              <a:lnSpc>
                <a:spcPct val="120000"/>
              </a:lnSpc>
            </a:pPr>
            <a:r>
              <a:rPr lang="en-GB" dirty="0"/>
              <a:t>How were the two teaching programmes administered, and might there have been ‘leakage’ of whole word teaching into the phonics teaching and vice versa?</a:t>
            </a:r>
          </a:p>
          <a:p>
            <a:pPr>
              <a:lnSpc>
                <a:spcPct val="120000"/>
              </a:lnSpc>
            </a:pPr>
            <a:r>
              <a:rPr lang="en-GB" dirty="0"/>
              <a:t>What was the reading test actually testing, and might it have been unintentionally biased to favour the children taught using phonics?</a:t>
            </a:r>
          </a:p>
          <a:p>
            <a:pPr>
              <a:lnSpc>
                <a:spcPct val="120000"/>
              </a:lnSpc>
            </a:pPr>
            <a:r>
              <a:rPr lang="en-GB" dirty="0"/>
              <a:t>What care was taken to check how parental involvement at home might have influenced what and how the children learned?</a:t>
            </a:r>
          </a:p>
          <a:p>
            <a:pPr>
              <a:lnSpc>
                <a:spcPct val="120000"/>
              </a:lnSpc>
            </a:pPr>
            <a:r>
              <a:rPr lang="en-GB" dirty="0"/>
              <a:t>Were the two sets of five children matched for intelligence, age, gender or other factors?</a:t>
            </a:r>
          </a:p>
          <a:p>
            <a:pPr>
              <a:lnSpc>
                <a:spcPct val="120000"/>
              </a:lnSpc>
            </a:pPr>
            <a:r>
              <a:rPr lang="en-GB" dirty="0"/>
              <a:t>Is it reasonable to infer that what works well in a small experimental study will work well in school environments?</a:t>
            </a:r>
          </a:p>
          <a:p>
            <a:pPr>
              <a:lnSpc>
                <a:spcPct val="120000"/>
              </a:lnSpc>
            </a:pPr>
            <a:r>
              <a:rPr lang="en-GB" dirty="0"/>
              <a:t>How does Browning envisage phonics being used in schools? Would there still be a place for the whole word method?</a:t>
            </a:r>
          </a:p>
        </p:txBody>
      </p:sp>
      <p:sp>
        <p:nvSpPr>
          <p:cNvPr id="4" name="Title 1">
            <a:extLst>
              <a:ext uri="{FF2B5EF4-FFF2-40B4-BE49-F238E27FC236}">
                <a16:creationId xmlns:a16="http://schemas.microsoft.com/office/drawing/2014/main" id="{128B7055-3D87-44A0-BE3D-73F70F22B7DE}"/>
              </a:ext>
            </a:extLst>
          </p:cNvPr>
          <p:cNvSpPr>
            <a:spLocks noGrp="1"/>
          </p:cNvSpPr>
          <p:nvPr>
            <p:ph type="title"/>
          </p:nvPr>
        </p:nvSpPr>
        <p:spPr>
          <a:xfrm>
            <a:off x="1250950" y="382588"/>
            <a:ext cx="10179050" cy="714692"/>
          </a:xfrm>
        </p:spPr>
        <p:txBody>
          <a:bodyPr>
            <a:normAutofit fontScale="90000"/>
          </a:bodyPr>
          <a:lstStyle/>
          <a:p>
            <a:br>
              <a:rPr lang="en-GB" sz="1200" dirty="0"/>
            </a:br>
            <a:r>
              <a:rPr lang="en-GB" sz="4000" dirty="0"/>
              <a:t>Your questions might include:</a:t>
            </a:r>
            <a:br>
              <a:rPr lang="en-GB" sz="1200" dirty="0"/>
            </a:br>
            <a:endParaRPr lang="en-GB" sz="3600" dirty="0"/>
          </a:p>
        </p:txBody>
      </p:sp>
    </p:spTree>
    <p:extLst>
      <p:ext uri="{BB962C8B-B14F-4D97-AF65-F5344CB8AC3E}">
        <p14:creationId xmlns:p14="http://schemas.microsoft.com/office/powerpoint/2010/main" val="2245950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6B45E-E0C9-4A0B-9889-189865DA6F55}"/>
              </a:ext>
            </a:extLst>
          </p:cNvPr>
          <p:cNvSpPr>
            <a:spLocks noGrp="1"/>
          </p:cNvSpPr>
          <p:nvPr>
            <p:ph type="title"/>
          </p:nvPr>
        </p:nvSpPr>
        <p:spPr>
          <a:xfrm>
            <a:off x="1251678" y="382385"/>
            <a:ext cx="10178322" cy="814648"/>
          </a:xfrm>
        </p:spPr>
        <p:txBody>
          <a:bodyPr>
            <a:normAutofit/>
          </a:bodyPr>
          <a:lstStyle/>
          <a:p>
            <a:r>
              <a:rPr lang="en-GB" sz="4000" dirty="0"/>
              <a:t>Now put these observations in writing </a:t>
            </a:r>
          </a:p>
        </p:txBody>
      </p:sp>
      <p:sp>
        <p:nvSpPr>
          <p:cNvPr id="3" name="Content Placeholder 2">
            <a:extLst>
              <a:ext uri="{FF2B5EF4-FFF2-40B4-BE49-F238E27FC236}">
                <a16:creationId xmlns:a16="http://schemas.microsoft.com/office/drawing/2014/main" id="{A2DB2126-39B9-470B-A382-1503CB9CB819}"/>
              </a:ext>
            </a:extLst>
          </p:cNvPr>
          <p:cNvSpPr>
            <a:spLocks noGrp="1"/>
          </p:cNvSpPr>
          <p:nvPr>
            <p:ph idx="1"/>
          </p:nvPr>
        </p:nvSpPr>
        <p:spPr>
          <a:xfrm>
            <a:off x="1251678" y="1354975"/>
            <a:ext cx="10178322" cy="1504603"/>
          </a:xfrm>
        </p:spPr>
        <p:txBody>
          <a:bodyPr>
            <a:normAutofit/>
          </a:bodyPr>
          <a:lstStyle/>
          <a:p>
            <a:r>
              <a:rPr lang="en-GB" sz="2400" dirty="0"/>
              <a:t>Write a paragraph critiquing Browning's study.  </a:t>
            </a:r>
            <a:r>
              <a:rPr lang="en-GB" sz="2400" dirty="0">
                <a:solidFill>
                  <a:srgbClr val="FF0000"/>
                </a:solidFill>
              </a:rPr>
              <a:t>You have 5 mins for this task</a:t>
            </a:r>
            <a:r>
              <a:rPr lang="en-GB" sz="2400" dirty="0"/>
              <a:t>.</a:t>
            </a:r>
          </a:p>
          <a:p>
            <a:r>
              <a:rPr lang="en-GB" sz="2400" dirty="0"/>
              <a:t>In your </a:t>
            </a:r>
            <a:r>
              <a:rPr lang="en-GB" sz="2400" dirty="0">
                <a:solidFill>
                  <a:srgbClr val="FF0000"/>
                </a:solidFill>
              </a:rPr>
              <a:t>breakout rooms, </a:t>
            </a:r>
            <a:r>
              <a:rPr lang="en-GB" sz="2400" dirty="0"/>
              <a:t>share and </a:t>
            </a:r>
            <a:r>
              <a:rPr lang="en-GB" sz="2400" dirty="0">
                <a:solidFill>
                  <a:srgbClr val="FF0000"/>
                </a:solidFill>
              </a:rPr>
              <a:t>discuss your paragraphs for 5 mins</a:t>
            </a:r>
            <a:r>
              <a:rPr lang="en-GB" sz="2400" dirty="0"/>
              <a:t>.</a:t>
            </a:r>
          </a:p>
          <a:p>
            <a:r>
              <a:rPr lang="en-GB" sz="2400" dirty="0"/>
              <a:t>Choose a </a:t>
            </a:r>
            <a:r>
              <a:rPr lang="en-GB" sz="2400" dirty="0">
                <a:solidFill>
                  <a:srgbClr val="FF0000"/>
                </a:solidFill>
              </a:rPr>
              <a:t>group speaker </a:t>
            </a:r>
            <a:r>
              <a:rPr lang="en-GB" sz="2400" dirty="0"/>
              <a:t>who will present your ideas.</a:t>
            </a:r>
          </a:p>
          <a:p>
            <a:pPr marL="0" indent="0">
              <a:buNone/>
            </a:pPr>
            <a:endParaRPr lang="en-GB" sz="2400" dirty="0"/>
          </a:p>
          <a:p>
            <a:pPr marL="0" indent="0">
              <a:buNone/>
            </a:pPr>
            <a:endParaRPr lang="en-GB" sz="2400" dirty="0"/>
          </a:p>
        </p:txBody>
      </p:sp>
      <p:sp>
        <p:nvSpPr>
          <p:cNvPr id="5" name="TextBox 4">
            <a:extLst>
              <a:ext uri="{FF2B5EF4-FFF2-40B4-BE49-F238E27FC236}">
                <a16:creationId xmlns:a16="http://schemas.microsoft.com/office/drawing/2014/main" id="{16D71DB7-FC58-471B-9D2B-F3ACCF856912}"/>
              </a:ext>
            </a:extLst>
          </p:cNvPr>
          <p:cNvSpPr txBox="1"/>
          <p:nvPr/>
        </p:nvSpPr>
        <p:spPr>
          <a:xfrm>
            <a:off x="1359744" y="3599412"/>
            <a:ext cx="10178322" cy="1754326"/>
          </a:xfrm>
          <a:prstGeom prst="rect">
            <a:avLst/>
          </a:prstGeom>
          <a:noFill/>
          <a:ln w="3810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0" indent="0">
              <a:buNone/>
            </a:pPr>
            <a:r>
              <a:rPr lang="en-GB" sz="1800" dirty="0"/>
              <a:t>Browning (2005: 89) found that children taught to read using phonics did better in a reading test than children taught using the whole word method. However, the study was small, the test rather limited, and the subjects were not tightly matched either for age or gender.  An examination of Browning’s test scores reveals that, although the mean score of the phonics group was higher, two of the highest scorers in the test were whole word learners. Since this indicates that the whole word method is effective for some learners at least, Browning is perhaps too quick to propose that “the phonics method is a better choice for schools”.</a:t>
            </a:r>
          </a:p>
        </p:txBody>
      </p:sp>
    </p:spTree>
    <p:extLst>
      <p:ext uri="{BB962C8B-B14F-4D97-AF65-F5344CB8AC3E}">
        <p14:creationId xmlns:p14="http://schemas.microsoft.com/office/powerpoint/2010/main" val="165811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5ED81-FFEB-42BD-B815-2B0FC7F59980}"/>
              </a:ext>
            </a:extLst>
          </p:cNvPr>
          <p:cNvSpPr>
            <a:spLocks noGrp="1"/>
          </p:cNvSpPr>
          <p:nvPr>
            <p:ph type="title"/>
          </p:nvPr>
        </p:nvSpPr>
        <p:spPr>
          <a:xfrm>
            <a:off x="1251678" y="382385"/>
            <a:ext cx="10178322" cy="798022"/>
          </a:xfrm>
        </p:spPr>
        <p:txBody>
          <a:bodyPr>
            <a:noAutofit/>
          </a:bodyPr>
          <a:lstStyle/>
          <a:p>
            <a:r>
              <a:rPr lang="en-GB" sz="4000" dirty="0"/>
              <a:t>Benefits of critical reading for self-critical writing </a:t>
            </a:r>
          </a:p>
        </p:txBody>
      </p:sp>
      <p:sp>
        <p:nvSpPr>
          <p:cNvPr id="3" name="Content Placeholder 2">
            <a:extLst>
              <a:ext uri="{FF2B5EF4-FFF2-40B4-BE49-F238E27FC236}">
                <a16:creationId xmlns:a16="http://schemas.microsoft.com/office/drawing/2014/main" id="{A9122B88-00DB-4A2E-A792-F81143E1ADD0}"/>
              </a:ext>
            </a:extLst>
          </p:cNvPr>
          <p:cNvSpPr>
            <a:spLocks noGrp="1"/>
          </p:cNvSpPr>
          <p:nvPr>
            <p:ph idx="1"/>
          </p:nvPr>
        </p:nvSpPr>
        <p:spPr>
          <a:xfrm>
            <a:off x="1251678" y="1828799"/>
            <a:ext cx="10178322" cy="4241985"/>
          </a:xfrm>
        </p:spPr>
        <p:txBody>
          <a:bodyPr/>
          <a:lstStyle/>
          <a:p>
            <a:r>
              <a:rPr lang="en-GB" sz="2000" dirty="0"/>
              <a:t>Your critical reading of others’ work will usually be in </a:t>
            </a:r>
            <a:r>
              <a:rPr lang="en-GB" sz="2000" dirty="0">
                <a:solidFill>
                  <a:srgbClr val="FF0000"/>
                </a:solidFill>
              </a:rPr>
              <a:t>preparation</a:t>
            </a:r>
            <a:r>
              <a:rPr lang="en-GB" sz="2000" dirty="0"/>
              <a:t> for producing your own written text. </a:t>
            </a:r>
          </a:p>
          <a:p>
            <a:r>
              <a:rPr lang="en-GB" dirty="0"/>
              <a:t>One person’s writing is another person’s reading. </a:t>
            </a:r>
            <a:endParaRPr lang="en-GB" sz="2000" dirty="0"/>
          </a:p>
          <a:p>
            <a:r>
              <a:rPr lang="en-GB" sz="2000" dirty="0">
                <a:solidFill>
                  <a:srgbClr val="FF0000"/>
                </a:solidFill>
              </a:rPr>
              <a:t>First</a:t>
            </a:r>
            <a:r>
              <a:rPr lang="en-GB" sz="2000" dirty="0"/>
              <a:t>, you will develop a sense of what is and is not a robust piece of research – essential when you come to plan your own empirical investigation (for your thesis).</a:t>
            </a:r>
          </a:p>
          <a:p>
            <a:r>
              <a:rPr lang="en-GB" sz="2000" dirty="0">
                <a:solidFill>
                  <a:srgbClr val="FF0000"/>
                </a:solidFill>
              </a:rPr>
              <a:t>Second</a:t>
            </a:r>
            <a:r>
              <a:rPr lang="en-GB" sz="2000" dirty="0"/>
              <a:t>, you will identify where the existing research has left a gap that your investigation can fill.</a:t>
            </a:r>
          </a:p>
          <a:p>
            <a:r>
              <a:rPr lang="en-GB" sz="2000" dirty="0">
                <a:solidFill>
                  <a:srgbClr val="FF0000"/>
                </a:solidFill>
              </a:rPr>
              <a:t>Third</a:t>
            </a:r>
            <a:r>
              <a:rPr lang="en-GB" sz="2000" dirty="0"/>
              <a:t>, the attention you pay to different authors’ texts will naturally affect the quality of your own writing.</a:t>
            </a:r>
          </a:p>
          <a:p>
            <a:endParaRPr lang="en-GB" dirty="0"/>
          </a:p>
        </p:txBody>
      </p:sp>
    </p:spTree>
    <p:extLst>
      <p:ext uri="{BB962C8B-B14F-4D97-AF65-F5344CB8AC3E}">
        <p14:creationId xmlns:p14="http://schemas.microsoft.com/office/powerpoint/2010/main" val="206641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28B55-64FE-4B0C-BF4E-C14BA71FD4CE}"/>
              </a:ext>
            </a:extLst>
          </p:cNvPr>
          <p:cNvSpPr>
            <a:spLocks noGrp="1"/>
          </p:cNvSpPr>
          <p:nvPr>
            <p:ph type="title"/>
          </p:nvPr>
        </p:nvSpPr>
        <p:spPr>
          <a:xfrm>
            <a:off x="5195727" y="382385"/>
            <a:ext cx="6335338" cy="1492132"/>
          </a:xfrm>
        </p:spPr>
        <p:txBody>
          <a:bodyPr>
            <a:normAutofit/>
          </a:bodyPr>
          <a:lstStyle/>
          <a:p>
            <a:r>
              <a:rPr lang="en-GB" dirty="0"/>
              <a:t>Are you ready?</a:t>
            </a:r>
          </a:p>
        </p:txBody>
      </p:sp>
      <p:pic>
        <p:nvPicPr>
          <p:cNvPr id="5" name="Picture 4">
            <a:extLst>
              <a:ext uri="{FF2B5EF4-FFF2-40B4-BE49-F238E27FC236}">
                <a16:creationId xmlns:a16="http://schemas.microsoft.com/office/drawing/2014/main" id="{EBADDC0F-AD9C-4D5D-9C39-F75F51415F51}"/>
              </a:ext>
            </a:extLst>
          </p:cNvPr>
          <p:cNvPicPr>
            <a:picLocks noChangeAspect="1"/>
          </p:cNvPicPr>
          <p:nvPr/>
        </p:nvPicPr>
        <p:blipFill rotWithShape="1">
          <a:blip r:embed="rId2"/>
          <a:srcRect l="17414" r="42746" b="-1"/>
          <a:stretch/>
        </p:blipFill>
        <p:spPr>
          <a:xfrm>
            <a:off x="688434" y="-9525"/>
            <a:ext cx="4129822" cy="6867525"/>
          </a:xfrm>
          <a:prstGeom prst="rect">
            <a:avLst/>
          </a:prstGeom>
        </p:spPr>
      </p:pic>
      <p:sp>
        <p:nvSpPr>
          <p:cNvPr id="9"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7DDACFAA-63E3-4EB1-AD26-FDDE8F17E67F}"/>
              </a:ext>
            </a:extLst>
          </p:cNvPr>
          <p:cNvSpPr>
            <a:spLocks noGrp="1"/>
          </p:cNvSpPr>
          <p:nvPr>
            <p:ph idx="1"/>
          </p:nvPr>
        </p:nvSpPr>
        <p:spPr>
          <a:xfrm>
            <a:off x="5195727" y="2286001"/>
            <a:ext cx="6335338" cy="3593591"/>
          </a:xfrm>
        </p:spPr>
        <p:txBody>
          <a:bodyPr>
            <a:normAutofit/>
          </a:bodyPr>
          <a:lstStyle/>
          <a:p>
            <a:r>
              <a:rPr lang="en-GB" dirty="0"/>
              <a:t>Access the MS Word document on Teams </a:t>
            </a:r>
            <a:r>
              <a:rPr lang="en-GB" dirty="0">
                <a:solidFill>
                  <a:srgbClr val="FF0000"/>
                </a:solidFill>
              </a:rPr>
              <a:t>(Session 7 folder) </a:t>
            </a:r>
            <a:r>
              <a:rPr lang="en-GB" dirty="0"/>
              <a:t>and </a:t>
            </a:r>
            <a:r>
              <a:rPr lang="en-GB" dirty="0">
                <a:solidFill>
                  <a:srgbClr val="FF0000"/>
                </a:solidFill>
              </a:rPr>
              <a:t>spend 5 mins thinking </a:t>
            </a:r>
            <a:r>
              <a:rPr lang="en-GB" dirty="0"/>
              <a:t>about the elements of critical reading and writing you already use and </a:t>
            </a:r>
            <a:r>
              <a:rPr lang="en-GB" dirty="0">
                <a:solidFill>
                  <a:srgbClr val="FF0000"/>
                </a:solidFill>
              </a:rPr>
              <a:t>complete the table </a:t>
            </a:r>
            <a:r>
              <a:rPr lang="en-GB" dirty="0"/>
              <a:t>– tick as appropriate. </a:t>
            </a:r>
          </a:p>
          <a:p>
            <a:r>
              <a:rPr lang="en-GB" b="0" u="none" strike="noStrike" baseline="0" dirty="0"/>
              <a:t>Look back at any items that you have not ticked. </a:t>
            </a:r>
          </a:p>
          <a:p>
            <a:r>
              <a:rPr lang="en-GB" b="0" u="none" strike="noStrike" baseline="0" dirty="0"/>
              <a:t>Consider how you might incorporate these elements of critical reading and self-critical writing into your usual approach to study.</a:t>
            </a:r>
            <a:r>
              <a:rPr lang="en-GB" dirty="0"/>
              <a:t> </a:t>
            </a:r>
          </a:p>
          <a:p>
            <a:r>
              <a:rPr lang="en-GB" dirty="0">
                <a:solidFill>
                  <a:srgbClr val="FF0000"/>
                </a:solidFill>
              </a:rPr>
              <a:t>Discuss your ideas in your breakout rooms for 10 mins. </a:t>
            </a:r>
          </a:p>
        </p:txBody>
      </p:sp>
      <p:sp>
        <p:nvSpPr>
          <p:cNvPr id="11" name="Rectangle 10">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16523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0504E-8EB2-4FDF-B493-AF2427B97CE6}"/>
              </a:ext>
            </a:extLst>
          </p:cNvPr>
          <p:cNvSpPr>
            <a:spLocks noGrp="1"/>
          </p:cNvSpPr>
          <p:nvPr>
            <p:ph type="title"/>
          </p:nvPr>
        </p:nvSpPr>
        <p:spPr>
          <a:xfrm>
            <a:off x="765051" y="382385"/>
            <a:ext cx="6400520" cy="1346662"/>
          </a:xfrm>
        </p:spPr>
        <p:txBody>
          <a:bodyPr>
            <a:normAutofit fontScale="90000"/>
          </a:bodyPr>
          <a:lstStyle/>
          <a:p>
            <a:pPr algn="ctr"/>
            <a:r>
              <a:rPr lang="en-GB" sz="4400" dirty="0"/>
              <a:t>Five Critical Synopsis Questions</a:t>
            </a:r>
            <a:br>
              <a:rPr lang="en-GB" sz="4000" dirty="0"/>
            </a:br>
            <a:endParaRPr lang="en-GB" sz="4000" dirty="0"/>
          </a:p>
        </p:txBody>
      </p:sp>
      <p:graphicFrame>
        <p:nvGraphicFramePr>
          <p:cNvPr id="15" name="Content Placeholder 2">
            <a:extLst>
              <a:ext uri="{FF2B5EF4-FFF2-40B4-BE49-F238E27FC236}">
                <a16:creationId xmlns:a16="http://schemas.microsoft.com/office/drawing/2014/main" id="{C4377041-17E6-4D61-8262-A9EE5E9BC911}"/>
              </a:ext>
            </a:extLst>
          </p:cNvPr>
          <p:cNvGraphicFramePr>
            <a:graphicFrameLocks noGrp="1"/>
          </p:cNvGraphicFramePr>
          <p:nvPr>
            <p:ph idx="1"/>
            <p:extLst>
              <p:ext uri="{D42A27DB-BD31-4B8C-83A1-F6EECF244321}">
                <p14:modId xmlns:p14="http://schemas.microsoft.com/office/powerpoint/2010/main" val="3667679778"/>
              </p:ext>
            </p:extLst>
          </p:nvPr>
        </p:nvGraphicFramePr>
        <p:xfrm>
          <a:off x="686041" y="1571106"/>
          <a:ext cx="6558539" cy="4763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A picture containing text, wall, indoor, stationary&#10;&#10;Description automatically generated">
            <a:extLst>
              <a:ext uri="{FF2B5EF4-FFF2-40B4-BE49-F238E27FC236}">
                <a16:creationId xmlns:a16="http://schemas.microsoft.com/office/drawing/2014/main" id="{B046FCD5-3C62-433A-A759-E6E247454DD2}"/>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4718" r="19263" b="-1"/>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spTree>
    <p:extLst>
      <p:ext uri="{BB962C8B-B14F-4D97-AF65-F5344CB8AC3E}">
        <p14:creationId xmlns:p14="http://schemas.microsoft.com/office/powerpoint/2010/main" val="1897745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920E7-6939-40A0-BB67-6A51FA0A9F1D}"/>
              </a:ext>
            </a:extLst>
          </p:cNvPr>
          <p:cNvSpPr>
            <a:spLocks noGrp="1"/>
          </p:cNvSpPr>
          <p:nvPr>
            <p:ph type="title"/>
          </p:nvPr>
        </p:nvSpPr>
        <p:spPr>
          <a:xfrm>
            <a:off x="1251678" y="382385"/>
            <a:ext cx="10178322" cy="1005840"/>
          </a:xfrm>
        </p:spPr>
        <p:txBody>
          <a:bodyPr>
            <a:noAutofit/>
          </a:bodyPr>
          <a:lstStyle/>
          <a:p>
            <a:r>
              <a:rPr lang="en-GB" sz="3600" dirty="0"/>
              <a:t>STRUCTURE FOR A CRITICAL SUMMARY OF AN ARTICLE OR CHAPTER REPORTING RESEARCH (500 WORDS)</a:t>
            </a:r>
          </a:p>
        </p:txBody>
      </p:sp>
      <p:sp>
        <p:nvSpPr>
          <p:cNvPr id="3" name="Content Placeholder 2">
            <a:extLst>
              <a:ext uri="{FF2B5EF4-FFF2-40B4-BE49-F238E27FC236}">
                <a16:creationId xmlns:a16="http://schemas.microsoft.com/office/drawing/2014/main" id="{E738249B-9492-4F29-8DE3-5A1ED2C56589}"/>
              </a:ext>
            </a:extLst>
          </p:cNvPr>
          <p:cNvSpPr>
            <a:spLocks noGrp="1"/>
          </p:cNvSpPr>
          <p:nvPr>
            <p:ph idx="1"/>
          </p:nvPr>
        </p:nvSpPr>
        <p:spPr>
          <a:xfrm>
            <a:off x="1251678" y="2028307"/>
            <a:ext cx="10178322" cy="4447308"/>
          </a:xfrm>
        </p:spPr>
        <p:txBody>
          <a:bodyPr>
            <a:normAutofit/>
          </a:bodyPr>
          <a:lstStyle/>
          <a:p>
            <a:r>
              <a:rPr lang="en-GB" i="1" dirty="0">
                <a:solidFill>
                  <a:srgbClr val="FF0000"/>
                </a:solidFill>
                <a:latin typeface="FranklinGothic-BookItalic"/>
              </a:rPr>
              <a:t>Full bibliographical details </a:t>
            </a:r>
            <a:r>
              <a:rPr lang="en-GB" i="1" dirty="0">
                <a:latin typeface="FranklinGothic-BookItalic"/>
              </a:rPr>
              <a:t>(title, authors, year, etc.)</a:t>
            </a:r>
            <a:endParaRPr lang="en-GB" b="0" i="1" u="none" strike="noStrike" baseline="0" dirty="0">
              <a:latin typeface="FranklinGothic-BookItalic"/>
            </a:endParaRPr>
          </a:p>
          <a:p>
            <a:pPr algn="l"/>
            <a:r>
              <a:rPr lang="en-GB" b="0" i="1" u="none" strike="noStrike" baseline="0" dirty="0">
                <a:solidFill>
                  <a:srgbClr val="FF0000"/>
                </a:solidFill>
                <a:latin typeface="FranklinGothic-BookItalic"/>
              </a:rPr>
              <a:t>Introducing the text </a:t>
            </a:r>
            <a:r>
              <a:rPr lang="en-GB" b="0" i="0" u="none" strike="noStrike" baseline="0" dirty="0">
                <a:latin typeface="FranklinGothic-Book"/>
              </a:rPr>
              <a:t>(50–100 words) (Critical Synopsis Question: A Why am I reading this?)</a:t>
            </a:r>
          </a:p>
          <a:p>
            <a:pPr algn="l"/>
            <a:r>
              <a:rPr lang="en-GB" b="0" i="1" u="none" strike="noStrike" baseline="0" dirty="0">
                <a:solidFill>
                  <a:srgbClr val="FF0000"/>
                </a:solidFill>
                <a:latin typeface="FranklinGothic-BookItalic"/>
              </a:rPr>
              <a:t>Reporting the content </a:t>
            </a:r>
            <a:r>
              <a:rPr lang="en-GB" b="0" i="0" u="none" strike="noStrike" baseline="0" dirty="0">
                <a:latin typeface="FranklinGothic-Book"/>
              </a:rPr>
              <a:t>(100–200 words) (Critical Synopsis Questions: B What are the authors trying to do in writing this? </a:t>
            </a:r>
            <a:r>
              <a:rPr lang="en-GB" dirty="0">
                <a:latin typeface="FranklinGothic-Book"/>
              </a:rPr>
              <a:t>a</a:t>
            </a:r>
            <a:r>
              <a:rPr lang="en-GB" b="0" i="0" u="none" strike="noStrike" baseline="0" dirty="0">
                <a:latin typeface="FranklinGothic-Book"/>
              </a:rPr>
              <a:t>nd C What are the authors saying that’s relevant to what I want to find out?)</a:t>
            </a:r>
          </a:p>
          <a:p>
            <a:pPr algn="l"/>
            <a:r>
              <a:rPr lang="en-GB" b="0" i="1" u="none" strike="noStrike" baseline="0" dirty="0">
                <a:solidFill>
                  <a:srgbClr val="FF0000"/>
                </a:solidFill>
                <a:latin typeface="FranklinGothic-BookItalic"/>
              </a:rPr>
              <a:t>Evaluating the content </a:t>
            </a:r>
            <a:r>
              <a:rPr lang="en-GB" b="0" i="0" u="none" strike="noStrike" baseline="0" dirty="0">
                <a:latin typeface="FranklinGothic-Book"/>
              </a:rPr>
              <a:t>(100–200 words) (Critical Synopsis Question: D How convincing is what the authors are saying?)</a:t>
            </a:r>
          </a:p>
          <a:p>
            <a:pPr algn="l"/>
            <a:r>
              <a:rPr lang="en-GB" b="0" i="1" u="none" strike="noStrike" baseline="0" dirty="0">
                <a:solidFill>
                  <a:srgbClr val="FF0000"/>
                </a:solidFill>
                <a:latin typeface="FranklinGothic-BookItalic"/>
              </a:rPr>
              <a:t>Drawing your conclusion </a:t>
            </a:r>
            <a:r>
              <a:rPr lang="en-GB" b="0" i="0" u="none" strike="noStrike" baseline="0" dirty="0">
                <a:latin typeface="FranklinGothic-Book"/>
              </a:rPr>
              <a:t>(100–150 words) (Critical Synopsis Question: E In conclusion, what use can I make of this?)</a:t>
            </a:r>
            <a:endParaRPr lang="en-GB" sz="2400" dirty="0"/>
          </a:p>
        </p:txBody>
      </p:sp>
    </p:spTree>
    <p:extLst>
      <p:ext uri="{BB962C8B-B14F-4D97-AF65-F5344CB8AC3E}">
        <p14:creationId xmlns:p14="http://schemas.microsoft.com/office/powerpoint/2010/main" val="18044079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22C3B48-99E5-4B5C-8E49-15C2A9552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95A11E9-5CB6-4160-9D7B-2455E314C8CF}"/>
              </a:ext>
            </a:extLst>
          </p:cNvPr>
          <p:cNvSpPr>
            <a:spLocks noGrp="1"/>
          </p:cNvSpPr>
          <p:nvPr>
            <p:ph type="title"/>
          </p:nvPr>
        </p:nvSpPr>
        <p:spPr>
          <a:xfrm>
            <a:off x="8050787" y="482321"/>
            <a:ext cx="3656581" cy="5571625"/>
          </a:xfrm>
        </p:spPr>
        <p:txBody>
          <a:bodyPr anchor="ctr">
            <a:normAutofit/>
          </a:bodyPr>
          <a:lstStyle/>
          <a:p>
            <a:r>
              <a:rPr lang="en-GB" sz="4300" dirty="0"/>
              <a:t>Structuring an account to develop a convincing argument</a:t>
            </a:r>
          </a:p>
        </p:txBody>
      </p:sp>
      <p:sp>
        <p:nvSpPr>
          <p:cNvPr id="11" name="Freeform 10">
            <a:extLst>
              <a:ext uri="{FF2B5EF4-FFF2-40B4-BE49-F238E27FC236}">
                <a16:creationId xmlns:a16="http://schemas.microsoft.com/office/drawing/2014/main" id="{C67B4E51-3288-4A1F-A92C-87C9401EDE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13" name="Rectangle 12">
            <a:extLst>
              <a:ext uri="{FF2B5EF4-FFF2-40B4-BE49-F238E27FC236}">
                <a16:creationId xmlns:a16="http://schemas.microsoft.com/office/drawing/2014/main" id="{D3E95A6B-F840-413C-9E78-C33C02FFA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85A79853-85FB-470B-91DE-BC96B8DFF37D}"/>
              </a:ext>
            </a:extLst>
          </p:cNvPr>
          <p:cNvGraphicFramePr>
            <a:graphicFrameLocks noGrp="1"/>
          </p:cNvGraphicFramePr>
          <p:nvPr>
            <p:ph idx="1"/>
            <p:extLst>
              <p:ext uri="{D42A27DB-BD31-4B8C-83A1-F6EECF244321}">
                <p14:modId xmlns:p14="http://schemas.microsoft.com/office/powerpoint/2010/main" val="2048207059"/>
              </p:ext>
            </p:extLst>
          </p:nvPr>
        </p:nvGraphicFramePr>
        <p:xfrm>
          <a:off x="765175" y="481013"/>
          <a:ext cx="6305550" cy="55732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2267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258C8-D9A2-480B-90AD-9EDDC17CF54E}"/>
              </a:ext>
            </a:extLst>
          </p:cNvPr>
          <p:cNvSpPr>
            <a:spLocks noGrp="1"/>
          </p:cNvSpPr>
          <p:nvPr>
            <p:ph type="title"/>
          </p:nvPr>
        </p:nvSpPr>
        <p:spPr>
          <a:xfrm>
            <a:off x="1251678" y="382385"/>
            <a:ext cx="10178322" cy="1238597"/>
          </a:xfrm>
        </p:spPr>
        <p:txBody>
          <a:bodyPr>
            <a:normAutofit/>
          </a:bodyPr>
          <a:lstStyle/>
          <a:p>
            <a:r>
              <a:rPr lang="en-GB" sz="4000" dirty="0"/>
              <a:t>Making progress as a critical reader and self-critical writer</a:t>
            </a:r>
          </a:p>
        </p:txBody>
      </p:sp>
      <p:sp>
        <p:nvSpPr>
          <p:cNvPr id="3" name="Content Placeholder 2">
            <a:extLst>
              <a:ext uri="{FF2B5EF4-FFF2-40B4-BE49-F238E27FC236}">
                <a16:creationId xmlns:a16="http://schemas.microsoft.com/office/drawing/2014/main" id="{B675A6BE-6A6E-43F0-B0CA-103882C94866}"/>
              </a:ext>
            </a:extLst>
          </p:cNvPr>
          <p:cNvSpPr>
            <a:spLocks noGrp="1"/>
          </p:cNvSpPr>
          <p:nvPr>
            <p:ph idx="1"/>
          </p:nvPr>
        </p:nvSpPr>
        <p:spPr>
          <a:xfrm>
            <a:off x="1251678" y="1679170"/>
            <a:ext cx="10178322" cy="4854633"/>
          </a:xfrm>
        </p:spPr>
        <p:txBody>
          <a:bodyPr>
            <a:normAutofit fontScale="92500" lnSpcReduction="10000"/>
          </a:bodyPr>
          <a:lstStyle/>
          <a:p>
            <a:r>
              <a:rPr lang="en-GB" dirty="0"/>
              <a:t>You can enhance your own learning by </a:t>
            </a:r>
            <a:r>
              <a:rPr lang="en-GB" dirty="0">
                <a:solidFill>
                  <a:srgbClr val="FF0000"/>
                </a:solidFill>
              </a:rPr>
              <a:t>noticing good and bad practice </a:t>
            </a:r>
            <a:r>
              <a:rPr lang="en-GB" dirty="0"/>
              <a:t>in what you read and understanding how to </a:t>
            </a:r>
            <a:r>
              <a:rPr lang="en-GB" dirty="0">
                <a:solidFill>
                  <a:srgbClr val="FF0000"/>
                </a:solidFill>
              </a:rPr>
              <a:t>model</a:t>
            </a:r>
            <a:r>
              <a:rPr lang="en-GB" dirty="0"/>
              <a:t> your own writing on what you find most effective in the writing of others. </a:t>
            </a:r>
          </a:p>
          <a:p>
            <a:r>
              <a:rPr lang="en-GB" dirty="0"/>
              <a:t>You can organise your approach to </a:t>
            </a:r>
            <a:r>
              <a:rPr lang="en-GB" dirty="0">
                <a:solidFill>
                  <a:srgbClr val="FF0000"/>
                </a:solidFill>
              </a:rPr>
              <a:t>critical reading </a:t>
            </a:r>
            <a:r>
              <a:rPr lang="en-GB" dirty="0"/>
              <a:t>and </a:t>
            </a:r>
            <a:r>
              <a:rPr lang="en-GB" dirty="0">
                <a:solidFill>
                  <a:srgbClr val="FF0000"/>
                </a:solidFill>
              </a:rPr>
              <a:t>writing </a:t>
            </a:r>
            <a:r>
              <a:rPr lang="en-GB" dirty="0"/>
              <a:t>for postgraduate study by knowing how to choose what texts to read, identifying your purpose in reading them and making succinct, orderly notes (possibly using </a:t>
            </a:r>
            <a:r>
              <a:rPr lang="en-GB" dirty="0">
                <a:solidFill>
                  <a:srgbClr val="FF0000"/>
                </a:solidFill>
              </a:rPr>
              <a:t>critiquing tools</a:t>
            </a:r>
            <a:r>
              <a:rPr lang="en-GB" dirty="0"/>
              <a:t>) that can be drawn upon for writing your critical account of the literature. </a:t>
            </a:r>
          </a:p>
          <a:p>
            <a:r>
              <a:rPr lang="en-GB" dirty="0"/>
              <a:t>You can easily </a:t>
            </a:r>
            <a:r>
              <a:rPr lang="en-GB" dirty="0">
                <a:solidFill>
                  <a:srgbClr val="FF0000"/>
                </a:solidFill>
              </a:rPr>
              <a:t>compare across texts</a:t>
            </a:r>
            <a:r>
              <a:rPr lang="en-GB" dirty="0"/>
              <a:t>, knowing that your approach to reading has highlighted the key points that you need for an </a:t>
            </a:r>
            <a:r>
              <a:rPr lang="en-GB" dirty="0">
                <a:solidFill>
                  <a:srgbClr val="FF0000"/>
                </a:solidFill>
              </a:rPr>
              <a:t>effective</a:t>
            </a:r>
            <a:r>
              <a:rPr lang="en-GB" dirty="0"/>
              <a:t> comparison.  </a:t>
            </a:r>
          </a:p>
          <a:p>
            <a:r>
              <a:rPr lang="en-GB" dirty="0"/>
              <a:t>Your expectation of </a:t>
            </a:r>
            <a:r>
              <a:rPr lang="en-GB" dirty="0">
                <a:solidFill>
                  <a:srgbClr val="FF0000"/>
                </a:solidFill>
              </a:rPr>
              <a:t>finding adequate warranting for every conclusion </a:t>
            </a:r>
            <a:r>
              <a:rPr lang="en-GB" dirty="0"/>
              <a:t>in what you read will </a:t>
            </a:r>
            <a:r>
              <a:rPr lang="en-GB" dirty="0">
                <a:solidFill>
                  <a:srgbClr val="FF0000"/>
                </a:solidFill>
              </a:rPr>
              <a:t>transfer into your own writing</a:t>
            </a:r>
            <a:r>
              <a:rPr lang="en-GB" dirty="0"/>
              <a:t>, so that you expect of yourself, as a self-critical writer, a </a:t>
            </a:r>
            <a:r>
              <a:rPr lang="en-GB" dirty="0">
                <a:solidFill>
                  <a:srgbClr val="FF0000"/>
                </a:solidFill>
              </a:rPr>
              <a:t>justification</a:t>
            </a:r>
            <a:r>
              <a:rPr lang="en-GB" dirty="0"/>
              <a:t> for any claim you make. </a:t>
            </a:r>
          </a:p>
          <a:p>
            <a:r>
              <a:rPr lang="en-GB" dirty="0"/>
              <a:t>As a result, you will be equipped to present your assessors with what they are looking for: </a:t>
            </a:r>
            <a:r>
              <a:rPr lang="en-GB" dirty="0">
                <a:solidFill>
                  <a:srgbClr val="FF0000"/>
                </a:solidFill>
              </a:rPr>
              <a:t>robust arguments </a:t>
            </a:r>
            <a:r>
              <a:rPr lang="en-GB" dirty="0"/>
              <a:t>that reflect how your own interpretation of a </a:t>
            </a:r>
            <a:r>
              <a:rPr lang="en-GB" dirty="0">
                <a:solidFill>
                  <a:srgbClr val="FF0000"/>
                </a:solidFill>
              </a:rPr>
              <a:t>range of evidence </a:t>
            </a:r>
            <a:r>
              <a:rPr lang="en-GB" dirty="0"/>
              <a:t>leads you to a </a:t>
            </a:r>
            <a:r>
              <a:rPr lang="en-GB" dirty="0">
                <a:solidFill>
                  <a:srgbClr val="FF0000"/>
                </a:solidFill>
              </a:rPr>
              <a:t>well-warranted conclusion</a:t>
            </a:r>
            <a:r>
              <a:rPr lang="en-GB" dirty="0"/>
              <a:t>.</a:t>
            </a:r>
          </a:p>
        </p:txBody>
      </p:sp>
    </p:spTree>
    <p:extLst>
      <p:ext uri="{BB962C8B-B14F-4D97-AF65-F5344CB8AC3E}">
        <p14:creationId xmlns:p14="http://schemas.microsoft.com/office/powerpoint/2010/main" val="433938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356B7AC-8991-4B6B-92E2-9EBB80DBBC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0232B492-9176-4854-81A3-A2379260F75A}"/>
              </a:ext>
            </a:extLst>
          </p:cNvPr>
          <p:cNvPicPr>
            <a:picLocks noChangeAspect="1"/>
          </p:cNvPicPr>
          <p:nvPr/>
        </p:nvPicPr>
        <p:blipFill rotWithShape="1">
          <a:blip r:embed="rId2"/>
          <a:srcRect l="30367" t="19048" r="36297" b="5397"/>
          <a:stretch/>
        </p:blipFill>
        <p:spPr>
          <a:xfrm>
            <a:off x="-1" y="828676"/>
            <a:ext cx="4064257" cy="5391150"/>
          </a:xfrm>
          <a:prstGeom prst="rect">
            <a:avLst/>
          </a:prstGeom>
        </p:spPr>
      </p:pic>
      <p:pic>
        <p:nvPicPr>
          <p:cNvPr id="5" name="Content Placeholder 4">
            <a:extLst>
              <a:ext uri="{FF2B5EF4-FFF2-40B4-BE49-F238E27FC236}">
                <a16:creationId xmlns:a16="http://schemas.microsoft.com/office/drawing/2014/main" id="{223DEC25-B5A3-42FE-BCA2-28DA38DA365E}"/>
              </a:ext>
            </a:extLst>
          </p:cNvPr>
          <p:cNvPicPr>
            <a:picLocks noChangeAspect="1"/>
          </p:cNvPicPr>
          <p:nvPr/>
        </p:nvPicPr>
        <p:blipFill rotWithShape="1">
          <a:blip r:embed="rId3"/>
          <a:srcRect l="28400" t="12083" r="39555" b="9305"/>
          <a:stretch/>
        </p:blipFill>
        <p:spPr>
          <a:xfrm>
            <a:off x="4064256" y="828676"/>
            <a:ext cx="3906925" cy="5391150"/>
          </a:xfrm>
          <a:custGeom>
            <a:avLst/>
            <a:gdLst/>
            <a:ahLst/>
            <a:cxnLst/>
            <a:rect l="l" t="t" r="r" b="b"/>
            <a:pathLst>
              <a:path w="3906925" h="6858000">
                <a:moveTo>
                  <a:pt x="0" y="0"/>
                </a:moveTo>
                <a:lnTo>
                  <a:pt x="3727537" y="0"/>
                </a:lnTo>
                <a:lnTo>
                  <a:pt x="3732300" y="66675"/>
                </a:lnTo>
                <a:lnTo>
                  <a:pt x="3740237" y="122237"/>
                </a:lnTo>
                <a:lnTo>
                  <a:pt x="3749762" y="174625"/>
                </a:lnTo>
                <a:lnTo>
                  <a:pt x="3765637" y="217487"/>
                </a:lnTo>
                <a:lnTo>
                  <a:pt x="3781512" y="260350"/>
                </a:lnTo>
                <a:lnTo>
                  <a:pt x="3800562" y="296862"/>
                </a:lnTo>
                <a:lnTo>
                  <a:pt x="3819612" y="334962"/>
                </a:lnTo>
                <a:lnTo>
                  <a:pt x="3837075" y="369887"/>
                </a:lnTo>
                <a:lnTo>
                  <a:pt x="3854537" y="409575"/>
                </a:lnTo>
                <a:lnTo>
                  <a:pt x="3870412" y="450850"/>
                </a:lnTo>
                <a:lnTo>
                  <a:pt x="3884700" y="496887"/>
                </a:lnTo>
                <a:lnTo>
                  <a:pt x="3895812" y="546100"/>
                </a:lnTo>
                <a:lnTo>
                  <a:pt x="3903750" y="606425"/>
                </a:lnTo>
                <a:lnTo>
                  <a:pt x="3906925" y="673100"/>
                </a:lnTo>
                <a:lnTo>
                  <a:pt x="3903750" y="744537"/>
                </a:lnTo>
                <a:lnTo>
                  <a:pt x="3895812" y="801687"/>
                </a:lnTo>
                <a:lnTo>
                  <a:pt x="3884700" y="854075"/>
                </a:lnTo>
                <a:lnTo>
                  <a:pt x="3870412" y="901700"/>
                </a:lnTo>
                <a:lnTo>
                  <a:pt x="3854537" y="942975"/>
                </a:lnTo>
                <a:lnTo>
                  <a:pt x="3835487" y="981075"/>
                </a:lnTo>
                <a:lnTo>
                  <a:pt x="3816437" y="1017587"/>
                </a:lnTo>
                <a:lnTo>
                  <a:pt x="3797387" y="1055687"/>
                </a:lnTo>
                <a:lnTo>
                  <a:pt x="3779925" y="1095375"/>
                </a:lnTo>
                <a:lnTo>
                  <a:pt x="3762462" y="1136650"/>
                </a:lnTo>
                <a:lnTo>
                  <a:pt x="3748175" y="1182687"/>
                </a:lnTo>
                <a:lnTo>
                  <a:pt x="3738650" y="1235075"/>
                </a:lnTo>
                <a:lnTo>
                  <a:pt x="3729125" y="1295400"/>
                </a:lnTo>
                <a:lnTo>
                  <a:pt x="3727537" y="1363662"/>
                </a:lnTo>
                <a:lnTo>
                  <a:pt x="3729125" y="1431925"/>
                </a:lnTo>
                <a:lnTo>
                  <a:pt x="3738650" y="1492250"/>
                </a:lnTo>
                <a:lnTo>
                  <a:pt x="3748175" y="1544637"/>
                </a:lnTo>
                <a:lnTo>
                  <a:pt x="3762462" y="1589087"/>
                </a:lnTo>
                <a:lnTo>
                  <a:pt x="3779925" y="1631950"/>
                </a:lnTo>
                <a:lnTo>
                  <a:pt x="3797387" y="1671637"/>
                </a:lnTo>
                <a:lnTo>
                  <a:pt x="3816437" y="1708150"/>
                </a:lnTo>
                <a:lnTo>
                  <a:pt x="3835487" y="1743075"/>
                </a:lnTo>
                <a:lnTo>
                  <a:pt x="3854537" y="1782762"/>
                </a:lnTo>
                <a:lnTo>
                  <a:pt x="3870412" y="1824037"/>
                </a:lnTo>
                <a:lnTo>
                  <a:pt x="3884700" y="1870075"/>
                </a:lnTo>
                <a:lnTo>
                  <a:pt x="3895812" y="1922462"/>
                </a:lnTo>
                <a:lnTo>
                  <a:pt x="3903750" y="1982787"/>
                </a:lnTo>
                <a:lnTo>
                  <a:pt x="3906925" y="2051050"/>
                </a:lnTo>
                <a:lnTo>
                  <a:pt x="3903750" y="2119312"/>
                </a:lnTo>
                <a:lnTo>
                  <a:pt x="3895812" y="2179637"/>
                </a:lnTo>
                <a:lnTo>
                  <a:pt x="3884700" y="2232025"/>
                </a:lnTo>
                <a:lnTo>
                  <a:pt x="3870412" y="2278062"/>
                </a:lnTo>
                <a:lnTo>
                  <a:pt x="3854537" y="2319337"/>
                </a:lnTo>
                <a:lnTo>
                  <a:pt x="3835487" y="2359025"/>
                </a:lnTo>
                <a:lnTo>
                  <a:pt x="3816437" y="2395537"/>
                </a:lnTo>
                <a:lnTo>
                  <a:pt x="3797387" y="2433637"/>
                </a:lnTo>
                <a:lnTo>
                  <a:pt x="3779925" y="2471737"/>
                </a:lnTo>
                <a:lnTo>
                  <a:pt x="3762462" y="2513012"/>
                </a:lnTo>
                <a:lnTo>
                  <a:pt x="3748175" y="2560637"/>
                </a:lnTo>
                <a:lnTo>
                  <a:pt x="3738650" y="2613025"/>
                </a:lnTo>
                <a:lnTo>
                  <a:pt x="3729125" y="2671762"/>
                </a:lnTo>
                <a:lnTo>
                  <a:pt x="3727537" y="2741612"/>
                </a:lnTo>
                <a:lnTo>
                  <a:pt x="3729125" y="2809875"/>
                </a:lnTo>
                <a:lnTo>
                  <a:pt x="3738650" y="2868612"/>
                </a:lnTo>
                <a:lnTo>
                  <a:pt x="3748175" y="2922587"/>
                </a:lnTo>
                <a:lnTo>
                  <a:pt x="3762462" y="2967037"/>
                </a:lnTo>
                <a:lnTo>
                  <a:pt x="3779925" y="3009900"/>
                </a:lnTo>
                <a:lnTo>
                  <a:pt x="3797387" y="3046412"/>
                </a:lnTo>
                <a:lnTo>
                  <a:pt x="3816437" y="3084512"/>
                </a:lnTo>
                <a:lnTo>
                  <a:pt x="3835487" y="3121025"/>
                </a:lnTo>
                <a:lnTo>
                  <a:pt x="3854537" y="3160712"/>
                </a:lnTo>
                <a:lnTo>
                  <a:pt x="3870412" y="3201987"/>
                </a:lnTo>
                <a:lnTo>
                  <a:pt x="3884700" y="3248025"/>
                </a:lnTo>
                <a:lnTo>
                  <a:pt x="3895812" y="3300412"/>
                </a:lnTo>
                <a:lnTo>
                  <a:pt x="3903750" y="3360737"/>
                </a:lnTo>
                <a:lnTo>
                  <a:pt x="3906925" y="3427412"/>
                </a:lnTo>
                <a:lnTo>
                  <a:pt x="3903750" y="3497262"/>
                </a:lnTo>
                <a:lnTo>
                  <a:pt x="3895812" y="3557587"/>
                </a:lnTo>
                <a:lnTo>
                  <a:pt x="3884700" y="3609975"/>
                </a:lnTo>
                <a:lnTo>
                  <a:pt x="3870412" y="3656012"/>
                </a:lnTo>
                <a:lnTo>
                  <a:pt x="3854537" y="3697287"/>
                </a:lnTo>
                <a:lnTo>
                  <a:pt x="3835487" y="3736975"/>
                </a:lnTo>
                <a:lnTo>
                  <a:pt x="3797387" y="3811587"/>
                </a:lnTo>
                <a:lnTo>
                  <a:pt x="3779925" y="3848100"/>
                </a:lnTo>
                <a:lnTo>
                  <a:pt x="3762462" y="3890962"/>
                </a:lnTo>
                <a:lnTo>
                  <a:pt x="3748175" y="3935412"/>
                </a:lnTo>
                <a:lnTo>
                  <a:pt x="3738650" y="3987800"/>
                </a:lnTo>
                <a:lnTo>
                  <a:pt x="3729125" y="4048125"/>
                </a:lnTo>
                <a:lnTo>
                  <a:pt x="3727537" y="4116387"/>
                </a:lnTo>
                <a:lnTo>
                  <a:pt x="3729125" y="4186237"/>
                </a:lnTo>
                <a:lnTo>
                  <a:pt x="3738650" y="4244975"/>
                </a:lnTo>
                <a:lnTo>
                  <a:pt x="3748175" y="4297362"/>
                </a:lnTo>
                <a:lnTo>
                  <a:pt x="3762462" y="4343400"/>
                </a:lnTo>
                <a:lnTo>
                  <a:pt x="3779925" y="4386262"/>
                </a:lnTo>
                <a:lnTo>
                  <a:pt x="3797387" y="4424362"/>
                </a:lnTo>
                <a:lnTo>
                  <a:pt x="3835487" y="4498975"/>
                </a:lnTo>
                <a:lnTo>
                  <a:pt x="3854537" y="4537075"/>
                </a:lnTo>
                <a:lnTo>
                  <a:pt x="3870412" y="4579937"/>
                </a:lnTo>
                <a:lnTo>
                  <a:pt x="3884700" y="4625975"/>
                </a:lnTo>
                <a:lnTo>
                  <a:pt x="3895812" y="4678362"/>
                </a:lnTo>
                <a:lnTo>
                  <a:pt x="3903750" y="4738687"/>
                </a:lnTo>
                <a:lnTo>
                  <a:pt x="3906925" y="4806950"/>
                </a:lnTo>
                <a:lnTo>
                  <a:pt x="3903750" y="4875212"/>
                </a:lnTo>
                <a:lnTo>
                  <a:pt x="3895812" y="4935537"/>
                </a:lnTo>
                <a:lnTo>
                  <a:pt x="3884700" y="4987925"/>
                </a:lnTo>
                <a:lnTo>
                  <a:pt x="3870412" y="5033962"/>
                </a:lnTo>
                <a:lnTo>
                  <a:pt x="3854537" y="5075237"/>
                </a:lnTo>
                <a:lnTo>
                  <a:pt x="3835487" y="5114925"/>
                </a:lnTo>
                <a:lnTo>
                  <a:pt x="3816437" y="5149850"/>
                </a:lnTo>
                <a:lnTo>
                  <a:pt x="3797387" y="5186362"/>
                </a:lnTo>
                <a:lnTo>
                  <a:pt x="3779925" y="5226050"/>
                </a:lnTo>
                <a:lnTo>
                  <a:pt x="3762462" y="5268912"/>
                </a:lnTo>
                <a:lnTo>
                  <a:pt x="3748175" y="5313362"/>
                </a:lnTo>
                <a:lnTo>
                  <a:pt x="3738650" y="5365750"/>
                </a:lnTo>
                <a:lnTo>
                  <a:pt x="3729125" y="5426075"/>
                </a:lnTo>
                <a:lnTo>
                  <a:pt x="3727537" y="5494337"/>
                </a:lnTo>
                <a:lnTo>
                  <a:pt x="3729125" y="5562600"/>
                </a:lnTo>
                <a:lnTo>
                  <a:pt x="3738650" y="5622925"/>
                </a:lnTo>
                <a:lnTo>
                  <a:pt x="3748175" y="5675312"/>
                </a:lnTo>
                <a:lnTo>
                  <a:pt x="3762462" y="5721350"/>
                </a:lnTo>
                <a:lnTo>
                  <a:pt x="3779925" y="5762625"/>
                </a:lnTo>
                <a:lnTo>
                  <a:pt x="3797387" y="5802312"/>
                </a:lnTo>
                <a:lnTo>
                  <a:pt x="3816437" y="5840412"/>
                </a:lnTo>
                <a:lnTo>
                  <a:pt x="3835487" y="5876925"/>
                </a:lnTo>
                <a:lnTo>
                  <a:pt x="3854537" y="5915025"/>
                </a:lnTo>
                <a:lnTo>
                  <a:pt x="3870412" y="5956300"/>
                </a:lnTo>
                <a:lnTo>
                  <a:pt x="3884700" y="6003925"/>
                </a:lnTo>
                <a:lnTo>
                  <a:pt x="3895812" y="6056312"/>
                </a:lnTo>
                <a:lnTo>
                  <a:pt x="3903750" y="6113462"/>
                </a:lnTo>
                <a:lnTo>
                  <a:pt x="3906925" y="6183312"/>
                </a:lnTo>
                <a:lnTo>
                  <a:pt x="3903750" y="6251575"/>
                </a:lnTo>
                <a:lnTo>
                  <a:pt x="3895812" y="6311900"/>
                </a:lnTo>
                <a:lnTo>
                  <a:pt x="3884700" y="6361112"/>
                </a:lnTo>
                <a:lnTo>
                  <a:pt x="3870412" y="6407150"/>
                </a:lnTo>
                <a:lnTo>
                  <a:pt x="3854537" y="6448425"/>
                </a:lnTo>
                <a:lnTo>
                  <a:pt x="3837075" y="6488112"/>
                </a:lnTo>
                <a:lnTo>
                  <a:pt x="3819612" y="6523037"/>
                </a:lnTo>
                <a:lnTo>
                  <a:pt x="3800562" y="6561137"/>
                </a:lnTo>
                <a:lnTo>
                  <a:pt x="3781512" y="6597650"/>
                </a:lnTo>
                <a:lnTo>
                  <a:pt x="3765637" y="6640512"/>
                </a:lnTo>
                <a:lnTo>
                  <a:pt x="3749762" y="6683375"/>
                </a:lnTo>
                <a:lnTo>
                  <a:pt x="3740237" y="6735762"/>
                </a:lnTo>
                <a:lnTo>
                  <a:pt x="3732300" y="6791325"/>
                </a:lnTo>
                <a:lnTo>
                  <a:pt x="3727537" y="6858000"/>
                </a:lnTo>
                <a:lnTo>
                  <a:pt x="0" y="6858000"/>
                </a:lnTo>
                <a:close/>
              </a:path>
            </a:pathLst>
          </a:custGeom>
        </p:spPr>
      </p:pic>
      <p:sp useBgFill="1">
        <p:nvSpPr>
          <p:cNvPr id="16" name="Freeform: Shape 15">
            <a:extLst>
              <a:ext uri="{FF2B5EF4-FFF2-40B4-BE49-F238E27FC236}">
                <a16:creationId xmlns:a16="http://schemas.microsoft.com/office/drawing/2014/main" id="{F7CC7D8E-EFA5-4077-A4F3-6CA7CE124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04502" y="0"/>
            <a:ext cx="4287499" cy="6858000"/>
          </a:xfrm>
          <a:custGeom>
            <a:avLst/>
            <a:gdLst>
              <a:gd name="connsiteX0" fmla="*/ 0 w 4287499"/>
              <a:gd name="connsiteY0" fmla="*/ 0 h 6858000"/>
              <a:gd name="connsiteX1" fmla="*/ 4287499 w 4287499"/>
              <a:gd name="connsiteY1" fmla="*/ 0 h 6858000"/>
              <a:gd name="connsiteX2" fmla="*/ 4287499 w 4287499"/>
              <a:gd name="connsiteY2" fmla="*/ 6858000 h 6858000"/>
              <a:gd name="connsiteX3" fmla="*/ 0 w 4287499"/>
              <a:gd name="connsiteY3" fmla="*/ 6858000 h 6858000"/>
              <a:gd name="connsiteX4" fmla="*/ 4763 w 4287499"/>
              <a:gd name="connsiteY4" fmla="*/ 6791325 h 6858000"/>
              <a:gd name="connsiteX5" fmla="*/ 12700 w 4287499"/>
              <a:gd name="connsiteY5" fmla="*/ 6735762 h 6858000"/>
              <a:gd name="connsiteX6" fmla="*/ 22225 w 4287499"/>
              <a:gd name="connsiteY6" fmla="*/ 6683375 h 6858000"/>
              <a:gd name="connsiteX7" fmla="*/ 38100 w 4287499"/>
              <a:gd name="connsiteY7" fmla="*/ 6640512 h 6858000"/>
              <a:gd name="connsiteX8" fmla="*/ 53975 w 4287499"/>
              <a:gd name="connsiteY8" fmla="*/ 6597650 h 6858000"/>
              <a:gd name="connsiteX9" fmla="*/ 73025 w 4287499"/>
              <a:gd name="connsiteY9" fmla="*/ 6561137 h 6858000"/>
              <a:gd name="connsiteX10" fmla="*/ 92075 w 4287499"/>
              <a:gd name="connsiteY10" fmla="*/ 6523037 h 6858000"/>
              <a:gd name="connsiteX11" fmla="*/ 109538 w 4287499"/>
              <a:gd name="connsiteY11" fmla="*/ 6488112 h 6858000"/>
              <a:gd name="connsiteX12" fmla="*/ 127000 w 4287499"/>
              <a:gd name="connsiteY12" fmla="*/ 6448425 h 6858000"/>
              <a:gd name="connsiteX13" fmla="*/ 142875 w 4287499"/>
              <a:gd name="connsiteY13" fmla="*/ 6407150 h 6858000"/>
              <a:gd name="connsiteX14" fmla="*/ 157163 w 4287499"/>
              <a:gd name="connsiteY14" fmla="*/ 6361112 h 6858000"/>
              <a:gd name="connsiteX15" fmla="*/ 168275 w 4287499"/>
              <a:gd name="connsiteY15" fmla="*/ 6311900 h 6858000"/>
              <a:gd name="connsiteX16" fmla="*/ 176213 w 4287499"/>
              <a:gd name="connsiteY16" fmla="*/ 6251575 h 6858000"/>
              <a:gd name="connsiteX17" fmla="*/ 179388 w 4287499"/>
              <a:gd name="connsiteY17" fmla="*/ 6183312 h 6858000"/>
              <a:gd name="connsiteX18" fmla="*/ 176213 w 4287499"/>
              <a:gd name="connsiteY18" fmla="*/ 6113462 h 6858000"/>
              <a:gd name="connsiteX19" fmla="*/ 168275 w 4287499"/>
              <a:gd name="connsiteY19" fmla="*/ 6056312 h 6858000"/>
              <a:gd name="connsiteX20" fmla="*/ 157163 w 4287499"/>
              <a:gd name="connsiteY20" fmla="*/ 6003925 h 6858000"/>
              <a:gd name="connsiteX21" fmla="*/ 142875 w 4287499"/>
              <a:gd name="connsiteY21" fmla="*/ 5956300 h 6858000"/>
              <a:gd name="connsiteX22" fmla="*/ 127000 w 4287499"/>
              <a:gd name="connsiteY22" fmla="*/ 5915025 h 6858000"/>
              <a:gd name="connsiteX23" fmla="*/ 107950 w 4287499"/>
              <a:gd name="connsiteY23" fmla="*/ 5876925 h 6858000"/>
              <a:gd name="connsiteX24" fmla="*/ 88900 w 4287499"/>
              <a:gd name="connsiteY24" fmla="*/ 5840412 h 6858000"/>
              <a:gd name="connsiteX25" fmla="*/ 69850 w 4287499"/>
              <a:gd name="connsiteY25" fmla="*/ 5802312 h 6858000"/>
              <a:gd name="connsiteX26" fmla="*/ 52388 w 4287499"/>
              <a:gd name="connsiteY26" fmla="*/ 5762625 h 6858000"/>
              <a:gd name="connsiteX27" fmla="*/ 34925 w 4287499"/>
              <a:gd name="connsiteY27" fmla="*/ 5721350 h 6858000"/>
              <a:gd name="connsiteX28" fmla="*/ 20638 w 4287499"/>
              <a:gd name="connsiteY28" fmla="*/ 5675312 h 6858000"/>
              <a:gd name="connsiteX29" fmla="*/ 11113 w 4287499"/>
              <a:gd name="connsiteY29" fmla="*/ 5622925 h 6858000"/>
              <a:gd name="connsiteX30" fmla="*/ 1588 w 4287499"/>
              <a:gd name="connsiteY30" fmla="*/ 5562600 h 6858000"/>
              <a:gd name="connsiteX31" fmla="*/ 0 w 4287499"/>
              <a:gd name="connsiteY31" fmla="*/ 5494337 h 6858000"/>
              <a:gd name="connsiteX32" fmla="*/ 1588 w 4287499"/>
              <a:gd name="connsiteY32" fmla="*/ 5426075 h 6858000"/>
              <a:gd name="connsiteX33" fmla="*/ 11113 w 4287499"/>
              <a:gd name="connsiteY33" fmla="*/ 5365750 h 6858000"/>
              <a:gd name="connsiteX34" fmla="*/ 20638 w 4287499"/>
              <a:gd name="connsiteY34" fmla="*/ 5313362 h 6858000"/>
              <a:gd name="connsiteX35" fmla="*/ 34925 w 4287499"/>
              <a:gd name="connsiteY35" fmla="*/ 5268912 h 6858000"/>
              <a:gd name="connsiteX36" fmla="*/ 52388 w 4287499"/>
              <a:gd name="connsiteY36" fmla="*/ 5226050 h 6858000"/>
              <a:gd name="connsiteX37" fmla="*/ 69850 w 4287499"/>
              <a:gd name="connsiteY37" fmla="*/ 5186362 h 6858000"/>
              <a:gd name="connsiteX38" fmla="*/ 88900 w 4287499"/>
              <a:gd name="connsiteY38" fmla="*/ 5149850 h 6858000"/>
              <a:gd name="connsiteX39" fmla="*/ 107950 w 4287499"/>
              <a:gd name="connsiteY39" fmla="*/ 5114925 h 6858000"/>
              <a:gd name="connsiteX40" fmla="*/ 127000 w 4287499"/>
              <a:gd name="connsiteY40" fmla="*/ 5075237 h 6858000"/>
              <a:gd name="connsiteX41" fmla="*/ 142875 w 4287499"/>
              <a:gd name="connsiteY41" fmla="*/ 5033962 h 6858000"/>
              <a:gd name="connsiteX42" fmla="*/ 157163 w 4287499"/>
              <a:gd name="connsiteY42" fmla="*/ 4987925 h 6858000"/>
              <a:gd name="connsiteX43" fmla="*/ 168275 w 4287499"/>
              <a:gd name="connsiteY43" fmla="*/ 4935537 h 6858000"/>
              <a:gd name="connsiteX44" fmla="*/ 176213 w 4287499"/>
              <a:gd name="connsiteY44" fmla="*/ 4875212 h 6858000"/>
              <a:gd name="connsiteX45" fmla="*/ 179388 w 4287499"/>
              <a:gd name="connsiteY45" fmla="*/ 4806950 h 6858000"/>
              <a:gd name="connsiteX46" fmla="*/ 176213 w 4287499"/>
              <a:gd name="connsiteY46" fmla="*/ 4738687 h 6858000"/>
              <a:gd name="connsiteX47" fmla="*/ 168275 w 4287499"/>
              <a:gd name="connsiteY47" fmla="*/ 4678362 h 6858000"/>
              <a:gd name="connsiteX48" fmla="*/ 157163 w 4287499"/>
              <a:gd name="connsiteY48" fmla="*/ 4625975 h 6858000"/>
              <a:gd name="connsiteX49" fmla="*/ 142875 w 4287499"/>
              <a:gd name="connsiteY49" fmla="*/ 4579937 h 6858000"/>
              <a:gd name="connsiteX50" fmla="*/ 127000 w 4287499"/>
              <a:gd name="connsiteY50" fmla="*/ 4537075 h 6858000"/>
              <a:gd name="connsiteX51" fmla="*/ 107950 w 4287499"/>
              <a:gd name="connsiteY51" fmla="*/ 4498975 h 6858000"/>
              <a:gd name="connsiteX52" fmla="*/ 69850 w 4287499"/>
              <a:gd name="connsiteY52" fmla="*/ 4424362 h 6858000"/>
              <a:gd name="connsiteX53" fmla="*/ 52388 w 4287499"/>
              <a:gd name="connsiteY53" fmla="*/ 4386262 h 6858000"/>
              <a:gd name="connsiteX54" fmla="*/ 34925 w 4287499"/>
              <a:gd name="connsiteY54" fmla="*/ 4343400 h 6858000"/>
              <a:gd name="connsiteX55" fmla="*/ 20638 w 4287499"/>
              <a:gd name="connsiteY55" fmla="*/ 4297362 h 6858000"/>
              <a:gd name="connsiteX56" fmla="*/ 11113 w 4287499"/>
              <a:gd name="connsiteY56" fmla="*/ 4244975 h 6858000"/>
              <a:gd name="connsiteX57" fmla="*/ 1588 w 4287499"/>
              <a:gd name="connsiteY57" fmla="*/ 4186237 h 6858000"/>
              <a:gd name="connsiteX58" fmla="*/ 0 w 4287499"/>
              <a:gd name="connsiteY58" fmla="*/ 4116387 h 6858000"/>
              <a:gd name="connsiteX59" fmla="*/ 1588 w 4287499"/>
              <a:gd name="connsiteY59" fmla="*/ 4048125 h 6858000"/>
              <a:gd name="connsiteX60" fmla="*/ 11113 w 4287499"/>
              <a:gd name="connsiteY60" fmla="*/ 3987800 h 6858000"/>
              <a:gd name="connsiteX61" fmla="*/ 20638 w 4287499"/>
              <a:gd name="connsiteY61" fmla="*/ 3935412 h 6858000"/>
              <a:gd name="connsiteX62" fmla="*/ 34925 w 4287499"/>
              <a:gd name="connsiteY62" fmla="*/ 3890962 h 6858000"/>
              <a:gd name="connsiteX63" fmla="*/ 52388 w 4287499"/>
              <a:gd name="connsiteY63" fmla="*/ 3848100 h 6858000"/>
              <a:gd name="connsiteX64" fmla="*/ 69850 w 4287499"/>
              <a:gd name="connsiteY64" fmla="*/ 3811587 h 6858000"/>
              <a:gd name="connsiteX65" fmla="*/ 107950 w 4287499"/>
              <a:gd name="connsiteY65" fmla="*/ 3736975 h 6858000"/>
              <a:gd name="connsiteX66" fmla="*/ 127000 w 4287499"/>
              <a:gd name="connsiteY66" fmla="*/ 3697287 h 6858000"/>
              <a:gd name="connsiteX67" fmla="*/ 142875 w 4287499"/>
              <a:gd name="connsiteY67" fmla="*/ 3656012 h 6858000"/>
              <a:gd name="connsiteX68" fmla="*/ 157163 w 4287499"/>
              <a:gd name="connsiteY68" fmla="*/ 3609975 h 6858000"/>
              <a:gd name="connsiteX69" fmla="*/ 168275 w 4287499"/>
              <a:gd name="connsiteY69" fmla="*/ 3557587 h 6858000"/>
              <a:gd name="connsiteX70" fmla="*/ 176213 w 4287499"/>
              <a:gd name="connsiteY70" fmla="*/ 3497262 h 6858000"/>
              <a:gd name="connsiteX71" fmla="*/ 179388 w 4287499"/>
              <a:gd name="connsiteY71" fmla="*/ 3427412 h 6858000"/>
              <a:gd name="connsiteX72" fmla="*/ 176213 w 4287499"/>
              <a:gd name="connsiteY72" fmla="*/ 3360737 h 6858000"/>
              <a:gd name="connsiteX73" fmla="*/ 168275 w 4287499"/>
              <a:gd name="connsiteY73" fmla="*/ 3300412 h 6858000"/>
              <a:gd name="connsiteX74" fmla="*/ 157163 w 4287499"/>
              <a:gd name="connsiteY74" fmla="*/ 3248025 h 6858000"/>
              <a:gd name="connsiteX75" fmla="*/ 142875 w 4287499"/>
              <a:gd name="connsiteY75" fmla="*/ 3201987 h 6858000"/>
              <a:gd name="connsiteX76" fmla="*/ 127000 w 4287499"/>
              <a:gd name="connsiteY76" fmla="*/ 3160712 h 6858000"/>
              <a:gd name="connsiteX77" fmla="*/ 107950 w 4287499"/>
              <a:gd name="connsiteY77" fmla="*/ 3121025 h 6858000"/>
              <a:gd name="connsiteX78" fmla="*/ 88900 w 4287499"/>
              <a:gd name="connsiteY78" fmla="*/ 3084512 h 6858000"/>
              <a:gd name="connsiteX79" fmla="*/ 69850 w 4287499"/>
              <a:gd name="connsiteY79" fmla="*/ 3046412 h 6858000"/>
              <a:gd name="connsiteX80" fmla="*/ 52388 w 4287499"/>
              <a:gd name="connsiteY80" fmla="*/ 3009900 h 6858000"/>
              <a:gd name="connsiteX81" fmla="*/ 34925 w 4287499"/>
              <a:gd name="connsiteY81" fmla="*/ 2967037 h 6858000"/>
              <a:gd name="connsiteX82" fmla="*/ 20638 w 4287499"/>
              <a:gd name="connsiteY82" fmla="*/ 2922587 h 6858000"/>
              <a:gd name="connsiteX83" fmla="*/ 11113 w 4287499"/>
              <a:gd name="connsiteY83" fmla="*/ 2868612 h 6858000"/>
              <a:gd name="connsiteX84" fmla="*/ 1588 w 4287499"/>
              <a:gd name="connsiteY84" fmla="*/ 2809875 h 6858000"/>
              <a:gd name="connsiteX85" fmla="*/ 0 w 4287499"/>
              <a:gd name="connsiteY85" fmla="*/ 2741612 h 6858000"/>
              <a:gd name="connsiteX86" fmla="*/ 1588 w 4287499"/>
              <a:gd name="connsiteY86" fmla="*/ 2671762 h 6858000"/>
              <a:gd name="connsiteX87" fmla="*/ 11113 w 4287499"/>
              <a:gd name="connsiteY87" fmla="*/ 2613025 h 6858000"/>
              <a:gd name="connsiteX88" fmla="*/ 20638 w 4287499"/>
              <a:gd name="connsiteY88" fmla="*/ 2560637 h 6858000"/>
              <a:gd name="connsiteX89" fmla="*/ 34925 w 4287499"/>
              <a:gd name="connsiteY89" fmla="*/ 2513012 h 6858000"/>
              <a:gd name="connsiteX90" fmla="*/ 52388 w 4287499"/>
              <a:gd name="connsiteY90" fmla="*/ 2471737 h 6858000"/>
              <a:gd name="connsiteX91" fmla="*/ 69850 w 4287499"/>
              <a:gd name="connsiteY91" fmla="*/ 2433637 h 6858000"/>
              <a:gd name="connsiteX92" fmla="*/ 88900 w 4287499"/>
              <a:gd name="connsiteY92" fmla="*/ 2395537 h 6858000"/>
              <a:gd name="connsiteX93" fmla="*/ 107950 w 4287499"/>
              <a:gd name="connsiteY93" fmla="*/ 2359025 h 6858000"/>
              <a:gd name="connsiteX94" fmla="*/ 127000 w 4287499"/>
              <a:gd name="connsiteY94" fmla="*/ 2319337 h 6858000"/>
              <a:gd name="connsiteX95" fmla="*/ 142875 w 4287499"/>
              <a:gd name="connsiteY95" fmla="*/ 2278062 h 6858000"/>
              <a:gd name="connsiteX96" fmla="*/ 157163 w 4287499"/>
              <a:gd name="connsiteY96" fmla="*/ 2232025 h 6858000"/>
              <a:gd name="connsiteX97" fmla="*/ 168275 w 4287499"/>
              <a:gd name="connsiteY97" fmla="*/ 2179637 h 6858000"/>
              <a:gd name="connsiteX98" fmla="*/ 176213 w 4287499"/>
              <a:gd name="connsiteY98" fmla="*/ 2119312 h 6858000"/>
              <a:gd name="connsiteX99" fmla="*/ 179388 w 4287499"/>
              <a:gd name="connsiteY99" fmla="*/ 2051050 h 6858000"/>
              <a:gd name="connsiteX100" fmla="*/ 176213 w 4287499"/>
              <a:gd name="connsiteY100" fmla="*/ 1982787 h 6858000"/>
              <a:gd name="connsiteX101" fmla="*/ 168275 w 4287499"/>
              <a:gd name="connsiteY101" fmla="*/ 1922462 h 6858000"/>
              <a:gd name="connsiteX102" fmla="*/ 157163 w 4287499"/>
              <a:gd name="connsiteY102" fmla="*/ 1870075 h 6858000"/>
              <a:gd name="connsiteX103" fmla="*/ 142875 w 4287499"/>
              <a:gd name="connsiteY103" fmla="*/ 1824037 h 6858000"/>
              <a:gd name="connsiteX104" fmla="*/ 127000 w 4287499"/>
              <a:gd name="connsiteY104" fmla="*/ 1782762 h 6858000"/>
              <a:gd name="connsiteX105" fmla="*/ 107950 w 4287499"/>
              <a:gd name="connsiteY105" fmla="*/ 1743075 h 6858000"/>
              <a:gd name="connsiteX106" fmla="*/ 88900 w 4287499"/>
              <a:gd name="connsiteY106" fmla="*/ 1708150 h 6858000"/>
              <a:gd name="connsiteX107" fmla="*/ 69850 w 4287499"/>
              <a:gd name="connsiteY107" fmla="*/ 1671637 h 6858000"/>
              <a:gd name="connsiteX108" fmla="*/ 52388 w 4287499"/>
              <a:gd name="connsiteY108" fmla="*/ 1631950 h 6858000"/>
              <a:gd name="connsiteX109" fmla="*/ 34925 w 4287499"/>
              <a:gd name="connsiteY109" fmla="*/ 1589087 h 6858000"/>
              <a:gd name="connsiteX110" fmla="*/ 20638 w 4287499"/>
              <a:gd name="connsiteY110" fmla="*/ 1544637 h 6858000"/>
              <a:gd name="connsiteX111" fmla="*/ 11113 w 4287499"/>
              <a:gd name="connsiteY111" fmla="*/ 1492250 h 6858000"/>
              <a:gd name="connsiteX112" fmla="*/ 1588 w 4287499"/>
              <a:gd name="connsiteY112" fmla="*/ 1431925 h 6858000"/>
              <a:gd name="connsiteX113" fmla="*/ 0 w 4287499"/>
              <a:gd name="connsiteY113" fmla="*/ 1363662 h 6858000"/>
              <a:gd name="connsiteX114" fmla="*/ 1588 w 4287499"/>
              <a:gd name="connsiteY114" fmla="*/ 1295400 h 6858000"/>
              <a:gd name="connsiteX115" fmla="*/ 11113 w 4287499"/>
              <a:gd name="connsiteY115" fmla="*/ 1235075 h 6858000"/>
              <a:gd name="connsiteX116" fmla="*/ 20638 w 4287499"/>
              <a:gd name="connsiteY116" fmla="*/ 1182687 h 6858000"/>
              <a:gd name="connsiteX117" fmla="*/ 34925 w 4287499"/>
              <a:gd name="connsiteY117" fmla="*/ 1136650 h 6858000"/>
              <a:gd name="connsiteX118" fmla="*/ 52388 w 4287499"/>
              <a:gd name="connsiteY118" fmla="*/ 1095375 h 6858000"/>
              <a:gd name="connsiteX119" fmla="*/ 69850 w 4287499"/>
              <a:gd name="connsiteY119" fmla="*/ 1055687 h 6858000"/>
              <a:gd name="connsiteX120" fmla="*/ 88900 w 4287499"/>
              <a:gd name="connsiteY120" fmla="*/ 1017587 h 6858000"/>
              <a:gd name="connsiteX121" fmla="*/ 107950 w 4287499"/>
              <a:gd name="connsiteY121" fmla="*/ 981075 h 6858000"/>
              <a:gd name="connsiteX122" fmla="*/ 127000 w 4287499"/>
              <a:gd name="connsiteY122" fmla="*/ 942975 h 6858000"/>
              <a:gd name="connsiteX123" fmla="*/ 142875 w 4287499"/>
              <a:gd name="connsiteY123" fmla="*/ 901700 h 6858000"/>
              <a:gd name="connsiteX124" fmla="*/ 157163 w 4287499"/>
              <a:gd name="connsiteY124" fmla="*/ 854075 h 6858000"/>
              <a:gd name="connsiteX125" fmla="*/ 168275 w 4287499"/>
              <a:gd name="connsiteY125" fmla="*/ 801687 h 6858000"/>
              <a:gd name="connsiteX126" fmla="*/ 176213 w 4287499"/>
              <a:gd name="connsiteY126" fmla="*/ 744537 h 6858000"/>
              <a:gd name="connsiteX127" fmla="*/ 179388 w 4287499"/>
              <a:gd name="connsiteY127" fmla="*/ 673100 h 6858000"/>
              <a:gd name="connsiteX128" fmla="*/ 176213 w 4287499"/>
              <a:gd name="connsiteY128" fmla="*/ 606425 h 6858000"/>
              <a:gd name="connsiteX129" fmla="*/ 168275 w 4287499"/>
              <a:gd name="connsiteY129" fmla="*/ 546100 h 6858000"/>
              <a:gd name="connsiteX130" fmla="*/ 157163 w 4287499"/>
              <a:gd name="connsiteY130" fmla="*/ 496887 h 6858000"/>
              <a:gd name="connsiteX131" fmla="*/ 142875 w 4287499"/>
              <a:gd name="connsiteY131" fmla="*/ 450850 h 6858000"/>
              <a:gd name="connsiteX132" fmla="*/ 127000 w 4287499"/>
              <a:gd name="connsiteY132" fmla="*/ 409575 h 6858000"/>
              <a:gd name="connsiteX133" fmla="*/ 109538 w 4287499"/>
              <a:gd name="connsiteY133" fmla="*/ 369887 h 6858000"/>
              <a:gd name="connsiteX134" fmla="*/ 92075 w 4287499"/>
              <a:gd name="connsiteY134" fmla="*/ 334962 h 6858000"/>
              <a:gd name="connsiteX135" fmla="*/ 73025 w 4287499"/>
              <a:gd name="connsiteY135" fmla="*/ 296862 h 6858000"/>
              <a:gd name="connsiteX136" fmla="*/ 53975 w 4287499"/>
              <a:gd name="connsiteY136" fmla="*/ 260350 h 6858000"/>
              <a:gd name="connsiteX137" fmla="*/ 38100 w 4287499"/>
              <a:gd name="connsiteY137" fmla="*/ 217487 h 6858000"/>
              <a:gd name="connsiteX138" fmla="*/ 22225 w 4287499"/>
              <a:gd name="connsiteY138" fmla="*/ 174625 h 6858000"/>
              <a:gd name="connsiteX139" fmla="*/ 12700 w 4287499"/>
              <a:gd name="connsiteY139" fmla="*/ 122237 h 6858000"/>
              <a:gd name="connsiteX140" fmla="*/ 4763 w 4287499"/>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87499" h="6858000">
                <a:moveTo>
                  <a:pt x="0" y="0"/>
                </a:moveTo>
                <a:lnTo>
                  <a:pt x="4287499" y="0"/>
                </a:lnTo>
                <a:lnTo>
                  <a:pt x="4287499"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D3733E8-1038-42F1-8174-B8DA81600A0C}"/>
              </a:ext>
            </a:extLst>
          </p:cNvPr>
          <p:cNvSpPr>
            <a:spLocks noGrp="1"/>
          </p:cNvSpPr>
          <p:nvPr>
            <p:ph type="title"/>
          </p:nvPr>
        </p:nvSpPr>
        <p:spPr>
          <a:xfrm>
            <a:off x="8529880" y="1306309"/>
            <a:ext cx="3138245" cy="1821185"/>
          </a:xfrm>
        </p:spPr>
        <p:txBody>
          <a:bodyPr anchor="ctr">
            <a:normAutofit fontScale="90000"/>
          </a:bodyPr>
          <a:lstStyle/>
          <a:p>
            <a:r>
              <a:rPr lang="en-GB" sz="3600" dirty="0"/>
              <a:t>Today materials are sourced from Wallace and Wray (2011)</a:t>
            </a:r>
          </a:p>
        </p:txBody>
      </p:sp>
    </p:spTree>
    <p:extLst>
      <p:ext uri="{BB962C8B-B14F-4D97-AF65-F5344CB8AC3E}">
        <p14:creationId xmlns:p14="http://schemas.microsoft.com/office/powerpoint/2010/main" val="53522594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Badg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otalTime>76</TotalTime>
  <Words>1772</Words>
  <Application>Microsoft Office PowerPoint</Application>
  <PresentationFormat>Widescreen</PresentationFormat>
  <Paragraphs>98</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CenturySchoolbook</vt:lpstr>
      <vt:lpstr>FranklinGothic-Book</vt:lpstr>
      <vt:lpstr>FranklinGothic-BookItalic</vt:lpstr>
      <vt:lpstr>Arial</vt:lpstr>
      <vt:lpstr>Calibri</vt:lpstr>
      <vt:lpstr>Gill Sans MT</vt:lpstr>
      <vt:lpstr>Impact</vt:lpstr>
      <vt:lpstr>Badge</vt:lpstr>
      <vt:lpstr>The writing  process: planning for  criticality</vt:lpstr>
      <vt:lpstr>A structured approach to developing criticality </vt:lpstr>
      <vt:lpstr>Are you a critical reader?</vt:lpstr>
      <vt:lpstr>PowerPoint Presentation</vt:lpstr>
      <vt:lpstr>Possible questions to ask</vt:lpstr>
      <vt:lpstr>Being critical in academic enquiry</vt:lpstr>
      <vt:lpstr>Reading Critically: browning (2005) </vt:lpstr>
      <vt:lpstr> Your questions might include: </vt:lpstr>
      <vt:lpstr>Now put these observations in writing </vt:lpstr>
      <vt:lpstr>Benefits of critical reading for self-critical writing </vt:lpstr>
      <vt:lpstr>Are you ready?</vt:lpstr>
      <vt:lpstr>Five Critical Synopsis Questions </vt:lpstr>
      <vt:lpstr>STRUCTURE FOR A CRITICAL SUMMARY OF AN ARTICLE OR CHAPTER REPORTING RESEARCH (500 WORDS)</vt:lpstr>
      <vt:lpstr>Structuring an account to develop a convincing argument</vt:lpstr>
      <vt:lpstr>Making progress as a critical reader and self-critical writer</vt:lpstr>
      <vt:lpstr>Today materials are sourced from Wallace and Wray (2011)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writing  process: stage 2 planning for  criticality</dc:title>
  <dc:creator>Pepa Grundy</dc:creator>
  <cp:lastModifiedBy>Heike Griffiths</cp:lastModifiedBy>
  <cp:revision>10</cp:revision>
  <dcterms:created xsi:type="dcterms:W3CDTF">2021-01-03T19:28:42Z</dcterms:created>
  <dcterms:modified xsi:type="dcterms:W3CDTF">2021-12-05T09:52:57Z</dcterms:modified>
</cp:coreProperties>
</file>