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sldIdLst>
    <p:sldId id="256" r:id="rId2"/>
    <p:sldId id="31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305" r:id="rId11"/>
    <p:sldId id="265" r:id="rId12"/>
    <p:sldId id="266" r:id="rId13"/>
    <p:sldId id="267" r:id="rId14"/>
    <p:sldId id="268" r:id="rId15"/>
    <p:sldId id="269" r:id="rId16"/>
    <p:sldId id="270" r:id="rId17"/>
    <p:sldId id="306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317" r:id="rId29"/>
    <p:sldId id="282" r:id="rId30"/>
    <p:sldId id="283" r:id="rId31"/>
    <p:sldId id="284" r:id="rId32"/>
    <p:sldId id="285" r:id="rId33"/>
    <p:sldId id="307" r:id="rId34"/>
    <p:sldId id="308" r:id="rId35"/>
    <p:sldId id="309" r:id="rId36"/>
    <p:sldId id="310" r:id="rId37"/>
    <p:sldId id="311" r:id="rId38"/>
    <p:sldId id="312" r:id="rId39"/>
    <p:sldId id="313" r:id="rId40"/>
    <p:sldId id="314" r:id="rId41"/>
    <p:sldId id="315" r:id="rId42"/>
    <p:sldId id="293" r:id="rId43"/>
    <p:sldId id="294" r:id="rId44"/>
    <p:sldId id="299" r:id="rId45"/>
    <p:sldId id="300" r:id="rId46"/>
    <p:sldId id="301" r:id="rId47"/>
    <p:sldId id="302" r:id="rId48"/>
    <p:sldId id="30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73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62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10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556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01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9965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7292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361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216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356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512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3583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0906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1703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990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0440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0274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875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3541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1685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5236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080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4045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033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414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7754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1655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0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  <p:sldLayoutId id="2147483762" r:id="rId18"/>
    <p:sldLayoutId id="2147483763" r:id="rId19"/>
    <p:sldLayoutId id="2147483764" r:id="rId20"/>
    <p:sldLayoutId id="2147483765" r:id="rId21"/>
    <p:sldLayoutId id="2147483766" r:id="rId22"/>
    <p:sldLayoutId id="2147483767" r:id="rId23"/>
    <p:sldLayoutId id="2147483768" r:id="rId24"/>
    <p:sldLayoutId id="2147483769" r:id="rId25"/>
    <p:sldLayoutId id="2147483770" r:id="rId26"/>
    <p:sldLayoutId id="2147483771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0886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03912" y="1417320"/>
            <a:ext cx="6404457" cy="2160591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4600" b="1" i="0" dirty="0">
                <a:solidFill>
                  <a:srgbClr val="F5F7FB"/>
                </a:solidFill>
                <a:latin typeface="Aptos Display"/>
              </a:rPr>
              <a:t>Intro </a:t>
            </a:r>
            <a:r>
              <a:rPr lang="en-GB" sz="4600" b="1" dirty="0">
                <a:solidFill>
                  <a:srgbClr val="F5F7FB"/>
                </a:solidFill>
                <a:latin typeface="Aptos Display"/>
              </a:rPr>
              <a:t>to </a:t>
            </a:r>
            <a:r>
              <a:rPr lang="en-GB" sz="4600" b="1" i="0" dirty="0">
                <a:solidFill>
                  <a:srgbClr val="F5F7FB"/>
                </a:solidFill>
                <a:latin typeface="Aptos Display"/>
              </a:rPr>
              <a:t>Machine Learning</a:t>
            </a:r>
            <a:br>
              <a:rPr lang="en-GB" sz="4600" b="1" i="0" dirty="0">
                <a:solidFill>
                  <a:srgbClr val="F5F7FB"/>
                </a:solidFill>
                <a:latin typeface="Aptos Display"/>
              </a:rPr>
            </a:br>
            <a:br>
              <a:rPr lang="en-GB" sz="4600" b="1" i="0" dirty="0">
                <a:solidFill>
                  <a:srgbClr val="F5F7FB"/>
                </a:solidFill>
                <a:latin typeface="Aptos Display"/>
              </a:rPr>
            </a:br>
            <a:r>
              <a:rPr lang="en-GB" sz="4600" b="1" i="0" dirty="0">
                <a:solidFill>
                  <a:srgbClr val="F5F7FB"/>
                </a:solidFill>
                <a:latin typeface="Aptos Display"/>
              </a:rPr>
              <a:t>Lecture 3</a:t>
            </a:r>
            <a:endParaRPr sz="4600" b="1" i="0" dirty="0">
              <a:solidFill>
                <a:srgbClr val="F5F7FB"/>
              </a:solidFill>
              <a:latin typeface="Aptos Display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4944" y="5120640"/>
            <a:ext cx="34747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 dirty="0">
                <a:solidFill>
                  <a:srgbClr val="AAB5C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12280" y="804672"/>
            <a:ext cx="4663440" cy="51663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7818120" y="1417320"/>
            <a:ext cx="2697480" cy="26974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1" name="Connector 10"/>
          <p:cNvCxnSpPr/>
          <p:nvPr/>
        </p:nvCxnSpPr>
        <p:spPr>
          <a:xfrm flipV="1">
            <a:off x="8492490" y="2091690"/>
            <a:ext cx="1267815" cy="134874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8492490" y="2226564"/>
            <a:ext cx="809244" cy="1025042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9301734" y="2091690"/>
            <a:ext cx="458571" cy="115991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>
            <a:off x="8573414" y="3251606"/>
            <a:ext cx="728320" cy="134874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8492490" y="2226564"/>
            <a:ext cx="80924" cy="115991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8330641" y="2064715"/>
            <a:ext cx="323697" cy="32369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9598456" y="1929841"/>
            <a:ext cx="323697" cy="32369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9139885" y="3089757"/>
            <a:ext cx="323697" cy="32369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8411565" y="3224631"/>
            <a:ext cx="323697" cy="32369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7114032" y="4983480"/>
            <a:ext cx="93268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7159752" y="5029200"/>
            <a:ext cx="84124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DATA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012680" y="4983480"/>
            <a:ext cx="93268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058400" y="5029200"/>
            <a:ext cx="84124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MODEL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275320" y="5376672"/>
            <a:ext cx="1143000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321040" y="5422392"/>
            <a:ext cx="1051560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DECISION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260336" y="5669280"/>
            <a:ext cx="393192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50" b="0" i="0">
                <a:solidFill>
                  <a:srgbClr val="AAB5C8"/>
                </a:solidFill>
                <a:latin typeface="Aptos"/>
              </a:rPr>
              <a:t>Patterns • Prediction • Generalisation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10312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000" b="1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07040" cy="5029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700" b="1">
                <a:solidFill>
                  <a:srgbClr val="F5F7FB"/>
                </a:solidFill>
                <a:latin typeface="Aptos Display"/>
              </a:rPr>
              <a:t>Would you trust an AI system that is 99% accurate?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197864"/>
            <a:ext cx="10241280" cy="3200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Think • Pair • Share: the system is designed to detect fraudulent transactions.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49808" y="1828800"/>
            <a:ext cx="3886200" cy="356616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987552" y="2066543"/>
            <a:ext cx="841248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14984" y="2121408"/>
            <a:ext cx="786384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SCENARIO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87552" y="2578608"/>
            <a:ext cx="3246120" cy="5029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900" b="1">
                <a:solidFill>
                  <a:srgbClr val="F5F7FB"/>
                </a:solidFill>
                <a:latin typeface="Aptos"/>
              </a:rPr>
              <a:t>A bank tests an AI model on 1,000 transactions.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7552" y="3337560"/>
            <a:ext cx="141732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FFB84D"/>
                </a:solidFill>
                <a:latin typeface="Aptos"/>
              </a:rPr>
              <a:t>Reported performance: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87552" y="3657600"/>
            <a:ext cx="214884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800" b="1">
                <a:solidFill>
                  <a:srgbClr val="FFB84D"/>
                </a:solidFill>
                <a:latin typeface="Aptos"/>
              </a:rPr>
              <a:t>Accuracy = 99%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08304" y="4539343"/>
            <a:ext cx="3246120" cy="6583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700" b="1" dirty="0">
                <a:solidFill>
                  <a:srgbClr val="F5F7FB"/>
                </a:solidFill>
                <a:latin typeface="Aptos"/>
              </a:rPr>
              <a:t>Would you recommend deploying it? Why or why not?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956048" y="1828800"/>
            <a:ext cx="6327648" cy="35661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5230368" y="2066543"/>
            <a:ext cx="749808" cy="329184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257800" y="2121408"/>
            <a:ext cx="694944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REVEAL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266944" y="2426535"/>
            <a:ext cx="2194560" cy="22860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600" b="1" dirty="0">
                <a:solidFill>
                  <a:srgbClr val="9B7BFF"/>
                </a:solidFill>
                <a:latin typeface="Aptos"/>
              </a:rPr>
              <a:t>Actual class distribution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266944" y="2907792"/>
            <a:ext cx="2926080" cy="457200"/>
          </a:xfrm>
          <a:prstGeom prst="roundRect">
            <a:avLst/>
          </a:prstGeom>
          <a:solidFill>
            <a:srgbClr val="202B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312664" y="3026664"/>
            <a:ext cx="283464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>
                <a:solidFill>
                  <a:srgbClr val="F5F7FB"/>
                </a:solidFill>
                <a:latin typeface="Aptos"/>
              </a:rPr>
              <a:t>Transaction type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229600" y="2907792"/>
            <a:ext cx="2377440" cy="457200"/>
          </a:xfrm>
          <a:prstGeom prst="roundRect">
            <a:avLst/>
          </a:prstGeom>
          <a:solidFill>
            <a:srgbClr val="202B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75320" y="3026664"/>
            <a:ext cx="228600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>
                <a:solidFill>
                  <a:srgbClr val="F5F7FB"/>
                </a:solidFill>
                <a:latin typeface="Aptos"/>
              </a:rPr>
              <a:t>Actual number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5266944" y="3410712"/>
            <a:ext cx="2926080" cy="420624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8229600" y="3410712"/>
            <a:ext cx="2377440" cy="420624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321808" y="3502152"/>
            <a:ext cx="278892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150" b="0">
                <a:solidFill>
                  <a:srgbClr val="F5F7FB"/>
                </a:solidFill>
                <a:latin typeface="Aptos"/>
              </a:rPr>
              <a:t>Legitimate transactions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284464" y="3502152"/>
            <a:ext cx="224028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0">
                <a:solidFill>
                  <a:srgbClr val="F5F7FB"/>
                </a:solidFill>
                <a:latin typeface="Aptos"/>
              </a:rPr>
              <a:t>990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5266944" y="3867912"/>
            <a:ext cx="2926080" cy="420624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8229600" y="3867912"/>
            <a:ext cx="2377440" cy="420624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321808" y="3959352"/>
            <a:ext cx="278892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150" b="0">
                <a:solidFill>
                  <a:srgbClr val="F5F7FB"/>
                </a:solidFill>
                <a:latin typeface="Aptos"/>
              </a:rPr>
              <a:t>Fraudulent transactions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284464" y="3959352"/>
            <a:ext cx="224028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0">
                <a:solidFill>
                  <a:srgbClr val="F5F7FB"/>
                </a:solidFill>
                <a:latin typeface="Aptos"/>
              </a:rPr>
              <a:t>10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5266944" y="4325112"/>
            <a:ext cx="2926080" cy="420624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8229600" y="4325112"/>
            <a:ext cx="2377440" cy="420624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5321808" y="4416552"/>
            <a:ext cx="278892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150" b="0">
                <a:solidFill>
                  <a:srgbClr val="F5F7FB"/>
                </a:solidFill>
                <a:latin typeface="Aptos"/>
              </a:rPr>
              <a:t>Total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284464" y="4416552"/>
            <a:ext cx="224028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>
                <a:solidFill>
                  <a:srgbClr val="F5F7FB"/>
                </a:solidFill>
                <a:latin typeface="Aptos"/>
              </a:rPr>
              <a:t>1,000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5266944" y="4846320"/>
            <a:ext cx="5340096" cy="749808"/>
          </a:xfrm>
          <a:prstGeom prst="roundRect">
            <a:avLst/>
          </a:prstGeom>
          <a:solidFill>
            <a:srgbClr val="181F35"/>
          </a:solidFill>
          <a:ln w="1905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5449824" y="5065776"/>
            <a:ext cx="4983480" cy="23774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370" b="1">
                <a:solidFill>
                  <a:srgbClr val="F5F7FB"/>
                </a:solidFill>
                <a:latin typeface="Aptos"/>
              </a:rPr>
              <a:t>Twist: the model predicted ALL 1,000 transactions as legitimate.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110728" y="5273693"/>
            <a:ext cx="256032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 dirty="0">
                <a:solidFill>
                  <a:srgbClr val="FF6B6B"/>
                </a:solidFill>
                <a:latin typeface="Aptos"/>
              </a:rPr>
              <a:t>So it found 0 fraud cases.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1572768" y="5715000"/>
            <a:ext cx="9098280" cy="548640"/>
          </a:xfrm>
          <a:prstGeom prst="roundRect">
            <a:avLst/>
          </a:prstGeom>
          <a:solidFill>
            <a:srgbClr val="13192B"/>
          </a:solidFill>
          <a:ln w="1905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1783080" y="5870448"/>
            <a:ext cx="8686800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450" b="1">
                <a:solidFill>
                  <a:srgbClr val="F5F7FB"/>
                </a:solidFill>
                <a:latin typeface="Aptos"/>
              </a:rPr>
              <a:t>Key question: Can a model have high accuracy but still fail at its job?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66928" y="6419088"/>
            <a:ext cx="274320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321040" y="6419088"/>
            <a:ext cx="329184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Use this as the opening discussion slide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A good ML answer is never just “the accuracy”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Machine learning is a decision process: data → assumptions → model → evaluation → human judgement.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65960"/>
            <a:ext cx="2331720" cy="2514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96112" y="2157984"/>
            <a:ext cx="41148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300" b="1" i="0">
                <a:solidFill>
                  <a:srgbClr val="38D6BE"/>
                </a:solidFill>
                <a:latin typeface="Aptos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77824" y="2770632"/>
            <a:ext cx="196596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DATA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7824" y="3246120"/>
            <a:ext cx="192024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What went in?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3108960" y="3182112"/>
            <a:ext cx="365760" cy="0"/>
          </a:xfrm>
          <a:prstGeom prst="line">
            <a:avLst/>
          </a:prstGeom>
          <a:ln w="25400"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3502152" y="1965960"/>
            <a:ext cx="2331720" cy="2514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685032" y="2157984"/>
            <a:ext cx="41148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300" b="1" i="0">
                <a:solidFill>
                  <a:srgbClr val="5A7DFF"/>
                </a:solidFill>
                <a:latin typeface="Aptos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666744" y="2770632"/>
            <a:ext cx="196596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MODEL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66744" y="3246120"/>
            <a:ext cx="192024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What was learned?</a:t>
            </a:r>
          </a:p>
        </p:txBody>
      </p:sp>
      <p:cxnSp>
        <p:nvCxnSpPr>
          <p:cNvPr id="18" name="Connector 17"/>
          <p:cNvCxnSpPr/>
          <p:nvPr/>
        </p:nvCxnSpPr>
        <p:spPr>
          <a:xfrm>
            <a:off x="5897880" y="3182112"/>
            <a:ext cx="365760" cy="0"/>
          </a:xfrm>
          <a:prstGeom prst="line">
            <a:avLst/>
          </a:prstGeom>
          <a:ln w="25400"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6291072" y="1965960"/>
            <a:ext cx="2331720" cy="2514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73952" y="2157984"/>
            <a:ext cx="41148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300" b="1" i="0">
                <a:solidFill>
                  <a:srgbClr val="FFB84D"/>
                </a:solidFill>
                <a:latin typeface="Aptos"/>
              </a:rP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55664" y="2770632"/>
            <a:ext cx="196596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EVALUATION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55664" y="3246120"/>
            <a:ext cx="192024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How do we know?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8686800" y="3182112"/>
            <a:ext cx="365760" cy="0"/>
          </a:xfrm>
          <a:prstGeom prst="line">
            <a:avLst/>
          </a:prstGeom>
          <a:ln w="25400"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9079991" y="1965960"/>
            <a:ext cx="2331720" cy="2514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9262871" y="2157984"/>
            <a:ext cx="41148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300" b="1" i="0">
                <a:solidFill>
                  <a:srgbClr val="FF6B6B"/>
                </a:solidFill>
                <a:latin typeface="Aptos"/>
              </a:rP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244583" y="2770632"/>
            <a:ext cx="196596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IMPACT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244583" y="3246120"/>
            <a:ext cx="192024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Who is affected?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298448" y="4956048"/>
            <a:ext cx="960120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2000" b="1" i="0">
                <a:solidFill>
                  <a:srgbClr val="F5F7FB"/>
                </a:solidFill>
                <a:latin typeface="Aptos"/>
              </a:rPr>
              <a:t>Today’s goal: learn to reason about the whole pipeline, not only the algorithm.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Learning outcomes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By the end of the session, you should be able to explain, choose, evaluate and critique basic ML approaches.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1874519"/>
            <a:ext cx="3456432" cy="16002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22959" y="2093976"/>
            <a:ext cx="868680" cy="8686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1" name="Connector 10"/>
          <p:cNvCxnSpPr/>
          <p:nvPr/>
        </p:nvCxnSpPr>
        <p:spPr>
          <a:xfrm flipV="1">
            <a:off x="1040130" y="2311146"/>
            <a:ext cx="408279" cy="43434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1040130" y="2354580"/>
            <a:ext cx="260604" cy="330098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1300734" y="2311146"/>
            <a:ext cx="147675" cy="373532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>
            <a:off x="1066190" y="2684678"/>
            <a:ext cx="234544" cy="43434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1040130" y="2354580"/>
            <a:ext cx="26060" cy="373532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988009" y="2302459"/>
            <a:ext cx="104241" cy="104241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1396288" y="2259025"/>
            <a:ext cx="104241" cy="104241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1248613" y="2632557"/>
            <a:ext cx="104241" cy="104241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1014069" y="2675991"/>
            <a:ext cx="104241" cy="104241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828800" y="2130552"/>
            <a:ext cx="1920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5A7DFF"/>
                </a:solidFill>
                <a:latin typeface="Aptos"/>
              </a:rPr>
              <a:t>Explain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828800" y="2496312"/>
            <a:ext cx="19659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F5F7FB"/>
                </a:solidFill>
                <a:latin typeface="Aptos"/>
              </a:rPr>
              <a:t>how ML differs from rule-based programming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480559" y="1874519"/>
            <a:ext cx="3456432" cy="16002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4645151" y="2093976"/>
            <a:ext cx="868680" cy="8686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ounded Rectangle 23"/>
          <p:cNvSpPr/>
          <p:nvPr/>
        </p:nvSpPr>
        <p:spPr>
          <a:xfrm>
            <a:off x="4792827" y="2380640"/>
            <a:ext cx="138988" cy="295351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4957876" y="2380640"/>
            <a:ext cx="138988" cy="295351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5122925" y="2380640"/>
            <a:ext cx="138988" cy="295351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5650992" y="2130552"/>
            <a:ext cx="1920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9B7BFF"/>
                </a:solidFill>
                <a:latin typeface="Aptos"/>
              </a:rPr>
              <a:t>Distinguish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650992" y="2496312"/>
            <a:ext cx="19659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F5F7FB"/>
                </a:solidFill>
                <a:latin typeface="Aptos"/>
              </a:rPr>
              <a:t>supervised, unsupervised and reinforcement learning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302752" y="1874519"/>
            <a:ext cx="3456432" cy="16002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8467344" y="2093976"/>
            <a:ext cx="868680" cy="8686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8675827" y="2302459"/>
            <a:ext cx="451713" cy="451713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Oval 31"/>
          <p:cNvSpPr/>
          <p:nvPr/>
        </p:nvSpPr>
        <p:spPr>
          <a:xfrm>
            <a:off x="8749665" y="2376297"/>
            <a:ext cx="304037" cy="304037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Oval 32"/>
          <p:cNvSpPr/>
          <p:nvPr/>
        </p:nvSpPr>
        <p:spPr>
          <a:xfrm>
            <a:off x="8823502" y="2450134"/>
            <a:ext cx="156362" cy="156362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8871280" y="2497912"/>
            <a:ext cx="60807" cy="60807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9473184" y="2130552"/>
            <a:ext cx="1920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FB84D"/>
                </a:solidFill>
                <a:latin typeface="Aptos"/>
              </a:rPr>
              <a:t>Evaluate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473184" y="2496312"/>
            <a:ext cx="19659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F5F7FB"/>
                </a:solidFill>
                <a:latin typeface="Aptos"/>
              </a:rPr>
              <a:t>classification models using appropriate metrics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658368" y="3840479"/>
            <a:ext cx="3456432" cy="16002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822959" y="4059935"/>
            <a:ext cx="868680" cy="8686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Oval 38"/>
          <p:cNvSpPr/>
          <p:nvPr/>
        </p:nvSpPr>
        <p:spPr>
          <a:xfrm>
            <a:off x="983665" y="4290136"/>
            <a:ext cx="60807" cy="6080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Oval 39"/>
          <p:cNvSpPr/>
          <p:nvPr/>
        </p:nvSpPr>
        <p:spPr>
          <a:xfrm>
            <a:off x="1096594" y="4272762"/>
            <a:ext cx="60807" cy="6080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Oval 40"/>
          <p:cNvSpPr/>
          <p:nvPr/>
        </p:nvSpPr>
        <p:spPr>
          <a:xfrm>
            <a:off x="1027099" y="4394377"/>
            <a:ext cx="60807" cy="6080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Oval 41"/>
          <p:cNvSpPr/>
          <p:nvPr/>
        </p:nvSpPr>
        <p:spPr>
          <a:xfrm>
            <a:off x="1122654" y="4377004"/>
            <a:ext cx="60807" cy="60807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Oval 42"/>
          <p:cNvSpPr/>
          <p:nvPr/>
        </p:nvSpPr>
        <p:spPr>
          <a:xfrm>
            <a:off x="1322450" y="4324883"/>
            <a:ext cx="60807" cy="60807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Oval 43"/>
          <p:cNvSpPr/>
          <p:nvPr/>
        </p:nvSpPr>
        <p:spPr>
          <a:xfrm>
            <a:off x="1435379" y="4307509"/>
            <a:ext cx="60807" cy="60807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Oval 44"/>
          <p:cNvSpPr/>
          <p:nvPr/>
        </p:nvSpPr>
        <p:spPr>
          <a:xfrm>
            <a:off x="1365884" y="4429125"/>
            <a:ext cx="60807" cy="60807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Oval 45"/>
          <p:cNvSpPr/>
          <p:nvPr/>
        </p:nvSpPr>
        <p:spPr>
          <a:xfrm>
            <a:off x="1461439" y="4411751"/>
            <a:ext cx="60807" cy="60807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Oval 46"/>
          <p:cNvSpPr/>
          <p:nvPr/>
        </p:nvSpPr>
        <p:spPr>
          <a:xfrm>
            <a:off x="1131341" y="4602861"/>
            <a:ext cx="60807" cy="60807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Oval 47"/>
          <p:cNvSpPr/>
          <p:nvPr/>
        </p:nvSpPr>
        <p:spPr>
          <a:xfrm>
            <a:off x="1244269" y="4585487"/>
            <a:ext cx="60807" cy="60807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Oval 48"/>
          <p:cNvSpPr/>
          <p:nvPr/>
        </p:nvSpPr>
        <p:spPr>
          <a:xfrm>
            <a:off x="1174775" y="4707102"/>
            <a:ext cx="60807" cy="60807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Oval 49"/>
          <p:cNvSpPr/>
          <p:nvPr/>
        </p:nvSpPr>
        <p:spPr>
          <a:xfrm>
            <a:off x="1270330" y="4689728"/>
            <a:ext cx="60807" cy="60807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1828800" y="4096511"/>
            <a:ext cx="1920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Apply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828800" y="4462271"/>
            <a:ext cx="19659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F5F7FB"/>
                </a:solidFill>
                <a:latin typeface="Aptos"/>
              </a:rPr>
              <a:t>K-Means and reason about distance, scaling and K</a:t>
            </a:r>
          </a:p>
        </p:txBody>
      </p:sp>
      <p:sp>
        <p:nvSpPr>
          <p:cNvPr id="53" name="Rounded Rectangle 52"/>
          <p:cNvSpPr/>
          <p:nvPr/>
        </p:nvSpPr>
        <p:spPr>
          <a:xfrm>
            <a:off x="4480559" y="3840479"/>
            <a:ext cx="3456432" cy="16002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Rounded Rectangle 53"/>
          <p:cNvSpPr/>
          <p:nvPr/>
        </p:nvSpPr>
        <p:spPr>
          <a:xfrm>
            <a:off x="4645151" y="4059935"/>
            <a:ext cx="868680" cy="8686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Pentagon 54"/>
          <p:cNvSpPr/>
          <p:nvPr/>
        </p:nvSpPr>
        <p:spPr>
          <a:xfrm>
            <a:off x="4836261" y="4216298"/>
            <a:ext cx="486460" cy="538581"/>
          </a:xfrm>
          <a:prstGeom prst="homePlate">
            <a:avLst/>
          </a:prstGeom>
          <a:noFill/>
          <a:ln w="2794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56" name="Connector 55"/>
          <p:cNvCxnSpPr/>
          <p:nvPr/>
        </p:nvCxnSpPr>
        <p:spPr>
          <a:xfrm>
            <a:off x="4975250" y="4485589"/>
            <a:ext cx="78181" cy="78181"/>
          </a:xfrm>
          <a:prstGeom prst="line">
            <a:avLst/>
          </a:prstGeom>
          <a:ln w="2794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Connector 56"/>
          <p:cNvCxnSpPr/>
          <p:nvPr/>
        </p:nvCxnSpPr>
        <p:spPr>
          <a:xfrm flipV="1">
            <a:off x="5053431" y="4390034"/>
            <a:ext cx="165049" cy="173736"/>
          </a:xfrm>
          <a:prstGeom prst="line">
            <a:avLst/>
          </a:prstGeom>
          <a:ln w="2794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5650992" y="4096511"/>
            <a:ext cx="1920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F6B6B"/>
                </a:solidFill>
                <a:latin typeface="Aptos"/>
              </a:rPr>
              <a:t>Critique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5650992" y="4462271"/>
            <a:ext cx="19659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F5F7FB"/>
                </a:solidFill>
                <a:latin typeface="Aptos"/>
              </a:rPr>
              <a:t>overfitting, leakage, bias and deployment risks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What is machine learning?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A model learns patterns from data so that it can make useful predictions or decisions on new cases.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93392"/>
            <a:ext cx="4800600" cy="32461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87552" y="2331720"/>
            <a:ext cx="1188720" cy="11887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1" name="Connector 10"/>
          <p:cNvCxnSpPr/>
          <p:nvPr/>
        </p:nvCxnSpPr>
        <p:spPr>
          <a:xfrm flipV="1">
            <a:off x="1284732" y="2628900"/>
            <a:ext cx="558698" cy="5943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1284732" y="2688336"/>
            <a:ext cx="356616" cy="451713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1641348" y="2628900"/>
            <a:ext cx="202082" cy="511149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>
            <a:off x="1320393" y="3140049"/>
            <a:ext cx="320955" cy="5943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1284732" y="2688336"/>
            <a:ext cx="35661" cy="511149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1213408" y="2617012"/>
            <a:ext cx="142646" cy="142646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1772107" y="2557576"/>
            <a:ext cx="142646" cy="142646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1570024" y="3068726"/>
            <a:ext cx="142646" cy="142646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1249070" y="3128162"/>
            <a:ext cx="142646" cy="142646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2432304" y="2313432"/>
            <a:ext cx="256032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F5F7FB"/>
                </a:solidFill>
                <a:latin typeface="Aptos"/>
              </a:rPr>
              <a:t>Machine learning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432304" y="2761488"/>
            <a:ext cx="2697480" cy="1417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0" i="0">
                <a:solidFill>
                  <a:srgbClr val="AAB5C8"/>
                </a:solidFill>
                <a:latin typeface="Aptos"/>
              </a:rPr>
              <a:t>does not mean the computer “writes its own code”. The learning algorithm is predefined; the decision boundaries or parameter values are learned from examples.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2432304" y="4407408"/>
            <a:ext cx="1325880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2478024" y="4453128"/>
            <a:ext cx="123443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Learns patterns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858768" y="4407408"/>
            <a:ext cx="117043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3904487" y="4453128"/>
            <a:ext cx="1078992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Generalises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897880" y="1993392"/>
            <a:ext cx="5440680" cy="3246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236208" y="2331720"/>
            <a:ext cx="274320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50" b="1" i="0">
                <a:solidFill>
                  <a:srgbClr val="38D6BE"/>
                </a:solidFill>
                <a:latin typeface="Aptos"/>
              </a:rPr>
              <a:t>A useful mental model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263640" y="3017520"/>
            <a:ext cx="960120" cy="100584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6336792" y="3291840"/>
            <a:ext cx="804672" cy="45720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Examples</a:t>
            </a:r>
          </a:p>
        </p:txBody>
      </p:sp>
      <p:cxnSp>
        <p:nvCxnSpPr>
          <p:cNvPr id="30" name="Connector 29"/>
          <p:cNvCxnSpPr/>
          <p:nvPr/>
        </p:nvCxnSpPr>
        <p:spPr>
          <a:xfrm>
            <a:off x="7232904" y="3520440"/>
            <a:ext cx="219456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ounded Rectangle 30"/>
          <p:cNvSpPr/>
          <p:nvPr/>
        </p:nvSpPr>
        <p:spPr>
          <a:xfrm>
            <a:off x="7498079" y="3017520"/>
            <a:ext cx="960120" cy="100584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5A7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7571231" y="3291840"/>
            <a:ext cx="804672" cy="45720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Learning
algorithm</a:t>
            </a:r>
          </a:p>
        </p:txBody>
      </p:sp>
      <p:cxnSp>
        <p:nvCxnSpPr>
          <p:cNvPr id="33" name="Connector 32"/>
          <p:cNvCxnSpPr/>
          <p:nvPr/>
        </p:nvCxnSpPr>
        <p:spPr>
          <a:xfrm>
            <a:off x="8467344" y="3520440"/>
            <a:ext cx="219456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8732520" y="3017520"/>
            <a:ext cx="960120" cy="100584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805672" y="3291840"/>
            <a:ext cx="804672" cy="45720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Trained
model</a:t>
            </a:r>
          </a:p>
        </p:txBody>
      </p:sp>
      <p:cxnSp>
        <p:nvCxnSpPr>
          <p:cNvPr id="36" name="Connector 35"/>
          <p:cNvCxnSpPr/>
          <p:nvPr/>
        </p:nvCxnSpPr>
        <p:spPr>
          <a:xfrm>
            <a:off x="9701784" y="3520440"/>
            <a:ext cx="219456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ounded Rectangle 36"/>
          <p:cNvSpPr/>
          <p:nvPr/>
        </p:nvSpPr>
        <p:spPr>
          <a:xfrm>
            <a:off x="9966960" y="3017520"/>
            <a:ext cx="960120" cy="100584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10040112" y="3291840"/>
            <a:ext cx="804672" cy="45720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Prediction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263640" y="4434840"/>
            <a:ext cx="4617720" cy="5486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The goal is performance on unseen data — not memorising the training set.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Traditional programming vs machine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 difference is where the decision logic comes from.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65960"/>
            <a:ext cx="5074920" cy="352044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87552" y="2212848"/>
            <a:ext cx="1170432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33272" y="2258568"/>
            <a:ext cx="1078992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TRADITIONAL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87552" y="2761488"/>
            <a:ext cx="41605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F5F7FB"/>
                </a:solidFill>
                <a:latin typeface="Aptos"/>
              </a:rPr>
              <a:t>Human specifies the rules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87552" y="3456432"/>
            <a:ext cx="4005072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2000" b="1" i="0">
                <a:solidFill>
                  <a:srgbClr val="FFB84D"/>
                </a:solidFill>
                <a:latin typeface="Aptos"/>
              </a:rPr>
              <a:t>DATA  +  RULES  →  OUTPUT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78992" y="4233672"/>
            <a:ext cx="388620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50" b="0" i="0">
                <a:solidFill>
                  <a:srgbClr val="AAB5C8"/>
                </a:solidFill>
                <a:latin typeface="Aptos"/>
              </a:rPr>
              <a:t>Example: if income &gt; £X and debt &lt; £Y, then approve.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17920" y="1965960"/>
            <a:ext cx="5074920" cy="352044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492240" y="2212848"/>
            <a:ext cx="157276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537959" y="2258568"/>
            <a:ext cx="148132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MACHINE LEARNING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92240" y="2761488"/>
            <a:ext cx="41605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F5F7FB"/>
                </a:solidFill>
                <a:latin typeface="Aptos"/>
              </a:rPr>
              <a:t>Model learns the relationship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10528" y="3456432"/>
            <a:ext cx="402336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2000" b="1" i="0">
                <a:solidFill>
                  <a:srgbClr val="38D6BE"/>
                </a:solidFill>
                <a:latin typeface="Aptos"/>
              </a:rPr>
              <a:t>DATA  +  LABELS  →  MODEL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01968" y="4233672"/>
            <a:ext cx="388620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50" b="0" i="0">
                <a:solidFill>
                  <a:srgbClr val="AAB5C8"/>
                </a:solidFill>
                <a:latin typeface="Aptos"/>
              </a:rPr>
              <a:t>The learned model is then used to predict labels for new cases.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When is machine learning useful?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ML is valuable when patterns exist in data but writing reliable rules manually is difficult.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93392"/>
            <a:ext cx="4892040" cy="148132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77824" y="2176272"/>
            <a:ext cx="960120" cy="960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1" name="Connector 10"/>
          <p:cNvCxnSpPr/>
          <p:nvPr/>
        </p:nvCxnSpPr>
        <p:spPr>
          <a:xfrm flipV="1">
            <a:off x="1117854" y="2416302"/>
            <a:ext cx="451256" cy="4800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1117854" y="2464308"/>
            <a:ext cx="288036" cy="364845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1405890" y="2416302"/>
            <a:ext cx="163220" cy="412851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 flipH="1">
            <a:off x="1146657" y="2829153"/>
            <a:ext cx="259233" cy="48006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1117854" y="2464308"/>
            <a:ext cx="28803" cy="412851"/>
          </a:xfrm>
          <a:prstGeom prst="line">
            <a:avLst/>
          </a:prstGeom>
          <a:ln w="1905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val 15"/>
          <p:cNvSpPr/>
          <p:nvPr/>
        </p:nvSpPr>
        <p:spPr>
          <a:xfrm>
            <a:off x="1060246" y="2406700"/>
            <a:ext cx="115214" cy="115214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1511503" y="2358694"/>
            <a:ext cx="115214" cy="115214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1348282" y="2771546"/>
            <a:ext cx="115214" cy="115214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1089050" y="2819552"/>
            <a:ext cx="115214" cy="115214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2066543" y="2249424"/>
            <a:ext cx="3108960" cy="3017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High-dimensional patterns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066543" y="2706624"/>
            <a:ext cx="315468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Images, text, sensor streams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199632" y="1993392"/>
            <a:ext cx="4892040" cy="148132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364224" y="2176272"/>
            <a:ext cx="960120" cy="960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24" name="Connector 23"/>
          <p:cNvCxnSpPr/>
          <p:nvPr/>
        </p:nvCxnSpPr>
        <p:spPr>
          <a:xfrm>
            <a:off x="6585051" y="2867558"/>
            <a:ext cx="528066" cy="0"/>
          </a:xfrm>
          <a:prstGeom prst="line">
            <a:avLst/>
          </a:prstGeom>
          <a:ln w="1778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ctor 24"/>
          <p:cNvCxnSpPr/>
          <p:nvPr/>
        </p:nvCxnSpPr>
        <p:spPr>
          <a:xfrm flipV="1">
            <a:off x="6585051" y="2416302"/>
            <a:ext cx="0" cy="451256"/>
          </a:xfrm>
          <a:prstGeom prst="line">
            <a:avLst/>
          </a:prstGeom>
          <a:ln w="1778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 flipV="1">
            <a:off x="6633057" y="2713939"/>
            <a:ext cx="134417" cy="86411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nector 26"/>
          <p:cNvCxnSpPr/>
          <p:nvPr/>
        </p:nvCxnSpPr>
        <p:spPr>
          <a:xfrm flipV="1">
            <a:off x="6767474" y="2646730"/>
            <a:ext cx="124816" cy="67209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27"/>
          <p:cNvCxnSpPr/>
          <p:nvPr/>
        </p:nvCxnSpPr>
        <p:spPr>
          <a:xfrm flipV="1">
            <a:off x="6892290" y="2502712"/>
            <a:ext cx="134416" cy="144018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7552944" y="2249424"/>
            <a:ext cx="3108960" cy="3017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Prediction at scale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552944" y="2706624"/>
            <a:ext cx="315468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Thousands or millions of cases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713232" y="3822191"/>
            <a:ext cx="4892040" cy="148132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877824" y="4005072"/>
            <a:ext cx="960120" cy="960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1041044" y="4321911"/>
            <a:ext cx="153619" cy="326440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ounded Rectangle 33"/>
          <p:cNvSpPr/>
          <p:nvPr/>
        </p:nvSpPr>
        <p:spPr>
          <a:xfrm>
            <a:off x="1223467" y="4321911"/>
            <a:ext cx="153619" cy="326440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1405890" y="4321911"/>
            <a:ext cx="153619" cy="326440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2066543" y="4078224"/>
            <a:ext cx="3108960" cy="3017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Changing relationships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2066543" y="4535424"/>
            <a:ext cx="315468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Models can be retrained as data evolves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6199632" y="3822191"/>
            <a:ext cx="4892040" cy="148132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ounded Rectangle 38"/>
          <p:cNvSpPr/>
          <p:nvPr/>
        </p:nvSpPr>
        <p:spPr>
          <a:xfrm>
            <a:off x="6364224" y="4005072"/>
            <a:ext cx="960120" cy="960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Oval 39"/>
          <p:cNvSpPr/>
          <p:nvPr/>
        </p:nvSpPr>
        <p:spPr>
          <a:xfrm>
            <a:off x="6594652" y="4235500"/>
            <a:ext cx="499262" cy="499262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Oval 40"/>
          <p:cNvSpPr/>
          <p:nvPr/>
        </p:nvSpPr>
        <p:spPr>
          <a:xfrm>
            <a:off x="6676263" y="4317111"/>
            <a:ext cx="336042" cy="336042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Oval 41"/>
          <p:cNvSpPr/>
          <p:nvPr/>
        </p:nvSpPr>
        <p:spPr>
          <a:xfrm>
            <a:off x="6757873" y="4398721"/>
            <a:ext cx="172821" cy="172821"/>
          </a:xfrm>
          <a:prstGeom prst="ellipse">
            <a:avLst/>
          </a:prstGeom>
          <a:noFill/>
          <a:ln w="2540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Oval 42"/>
          <p:cNvSpPr/>
          <p:nvPr/>
        </p:nvSpPr>
        <p:spPr>
          <a:xfrm>
            <a:off x="6810679" y="4451527"/>
            <a:ext cx="67208" cy="67208"/>
          </a:xfrm>
          <a:prstGeom prst="ellipse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7552944" y="4078224"/>
            <a:ext cx="3108960" cy="3017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Uncertainty matters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552944" y="4535424"/>
            <a:ext cx="315468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Predictions can include scores or probabilities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950208" y="5596128"/>
            <a:ext cx="4315968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50" b="1" i="0">
                <a:solidFill>
                  <a:srgbClr val="FF6B6B"/>
                </a:solidFill>
                <a:latin typeface="Aptos"/>
              </a:rPr>
              <a:t>Not every problem needs ML.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Three learning paradigms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They differ mainly in the kind of feedback available to the learner.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67512" y="1901952"/>
            <a:ext cx="3456432" cy="38404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23544" y="2212848"/>
            <a:ext cx="987552" cy="9875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160556" y="2449860"/>
            <a:ext cx="513527" cy="513527"/>
          </a:xfrm>
          <a:prstGeom prst="ellipse">
            <a:avLst/>
          </a:prstGeom>
          <a:noFill/>
          <a:ln w="2540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1244498" y="2533802"/>
            <a:ext cx="345643" cy="345643"/>
          </a:xfrm>
          <a:prstGeom prst="ellipse">
            <a:avLst/>
          </a:prstGeom>
          <a:noFill/>
          <a:ln w="2540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1328440" y="2617744"/>
            <a:ext cx="177759" cy="177759"/>
          </a:xfrm>
          <a:prstGeom prst="ellipse">
            <a:avLst/>
          </a:prstGeom>
          <a:noFill/>
          <a:ln w="2540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1382755" y="2672059"/>
            <a:ext cx="69128" cy="691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23544" y="3401568"/>
            <a:ext cx="283464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23544" y="3822191"/>
            <a:ext cx="2788920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5F7FB"/>
                </a:solidFill>
                <a:latin typeface="Aptos"/>
              </a:rPr>
              <a:t>Learn from input–output examples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3544" y="4617720"/>
            <a:ext cx="27432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Labels are available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23544" y="5102352"/>
            <a:ext cx="274320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Example: predict default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489704" y="1901952"/>
            <a:ext cx="3456432" cy="38404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4745736" y="2212848"/>
            <a:ext cx="987552" cy="9875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4928433" y="2474549"/>
            <a:ext cx="69128" cy="691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5056814" y="2454798"/>
            <a:ext cx="69128" cy="691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4977810" y="2593055"/>
            <a:ext cx="69128" cy="691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5086441" y="2573304"/>
            <a:ext cx="69128" cy="691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5313578" y="2514051"/>
            <a:ext cx="69128" cy="691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5441960" y="2494300"/>
            <a:ext cx="69128" cy="691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5362956" y="2632557"/>
            <a:ext cx="69128" cy="691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5471586" y="2612806"/>
            <a:ext cx="69128" cy="691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5096316" y="2830068"/>
            <a:ext cx="69128" cy="691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5224698" y="2810316"/>
            <a:ext cx="69128" cy="691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5145694" y="2948574"/>
            <a:ext cx="69128" cy="691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Oval 31"/>
          <p:cNvSpPr/>
          <p:nvPr/>
        </p:nvSpPr>
        <p:spPr>
          <a:xfrm>
            <a:off x="5254325" y="2928823"/>
            <a:ext cx="69128" cy="691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4745736" y="3401568"/>
            <a:ext cx="283464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38D6BE"/>
                </a:solidFill>
                <a:latin typeface="Aptos"/>
              </a:rPr>
              <a:t>UNSUPERVISED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4745736" y="3822191"/>
            <a:ext cx="2788920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5F7FB"/>
                </a:solidFill>
                <a:latin typeface="Aptos"/>
              </a:rPr>
              <a:t>Discover structure in inputs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745736" y="4617720"/>
            <a:ext cx="27432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No target labels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4745736" y="5102352"/>
            <a:ext cx="274320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Example: customer segments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8311896" y="1901952"/>
            <a:ext cx="3456432" cy="38404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8567928" y="2212848"/>
            <a:ext cx="987552" cy="9875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9" name="Connector 38"/>
          <p:cNvCxnSpPr/>
          <p:nvPr/>
        </p:nvCxnSpPr>
        <p:spPr>
          <a:xfrm flipV="1">
            <a:off x="8814815" y="2459736"/>
            <a:ext cx="464150" cy="49377"/>
          </a:xfrm>
          <a:prstGeom prst="line">
            <a:avLst/>
          </a:prstGeom>
          <a:ln w="19050">
            <a:solidFill>
              <a:srgbClr val="65D68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nector 39"/>
          <p:cNvCxnSpPr/>
          <p:nvPr/>
        </p:nvCxnSpPr>
        <p:spPr>
          <a:xfrm>
            <a:off x="8814815" y="2509113"/>
            <a:ext cx="296266" cy="375270"/>
          </a:xfrm>
          <a:prstGeom prst="line">
            <a:avLst/>
          </a:prstGeom>
          <a:ln w="19050">
            <a:solidFill>
              <a:srgbClr val="65D68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Connector 40"/>
          <p:cNvCxnSpPr/>
          <p:nvPr/>
        </p:nvCxnSpPr>
        <p:spPr>
          <a:xfrm flipH="1">
            <a:off x="9111081" y="2459736"/>
            <a:ext cx="167884" cy="424647"/>
          </a:xfrm>
          <a:prstGeom prst="line">
            <a:avLst/>
          </a:prstGeom>
          <a:ln w="19050">
            <a:solidFill>
              <a:srgbClr val="65D68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 41"/>
          <p:cNvCxnSpPr/>
          <p:nvPr/>
        </p:nvCxnSpPr>
        <p:spPr>
          <a:xfrm flipH="1">
            <a:off x="8844442" y="2884383"/>
            <a:ext cx="266639" cy="49377"/>
          </a:xfrm>
          <a:prstGeom prst="line">
            <a:avLst/>
          </a:prstGeom>
          <a:ln w="19050">
            <a:solidFill>
              <a:srgbClr val="65D68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Connector 42"/>
          <p:cNvCxnSpPr/>
          <p:nvPr/>
        </p:nvCxnSpPr>
        <p:spPr>
          <a:xfrm>
            <a:off x="8814815" y="2509113"/>
            <a:ext cx="29627" cy="424647"/>
          </a:xfrm>
          <a:prstGeom prst="line">
            <a:avLst/>
          </a:prstGeom>
          <a:ln w="19050">
            <a:solidFill>
              <a:srgbClr val="65D68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val 43"/>
          <p:cNvSpPr/>
          <p:nvPr/>
        </p:nvSpPr>
        <p:spPr>
          <a:xfrm>
            <a:off x="8755562" y="2449860"/>
            <a:ext cx="118506" cy="118506"/>
          </a:xfrm>
          <a:prstGeom prst="ellipse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Oval 44"/>
          <p:cNvSpPr/>
          <p:nvPr/>
        </p:nvSpPr>
        <p:spPr>
          <a:xfrm>
            <a:off x="9219712" y="2400482"/>
            <a:ext cx="118506" cy="118506"/>
          </a:xfrm>
          <a:prstGeom prst="ellipse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Oval 45"/>
          <p:cNvSpPr/>
          <p:nvPr/>
        </p:nvSpPr>
        <p:spPr>
          <a:xfrm>
            <a:off x="9051828" y="2825130"/>
            <a:ext cx="118506" cy="118506"/>
          </a:xfrm>
          <a:prstGeom prst="ellipse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Oval 46"/>
          <p:cNvSpPr/>
          <p:nvPr/>
        </p:nvSpPr>
        <p:spPr>
          <a:xfrm>
            <a:off x="8785189" y="2874507"/>
            <a:ext cx="118506" cy="118506"/>
          </a:xfrm>
          <a:prstGeom prst="ellipse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8567928" y="3401568"/>
            <a:ext cx="283464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65D68A"/>
                </a:solidFill>
                <a:latin typeface="Aptos"/>
              </a:rPr>
              <a:t>REINFORCEMENT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8567928" y="3822191"/>
            <a:ext cx="2788920" cy="6675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5F7FB"/>
                </a:solidFill>
                <a:latin typeface="Aptos"/>
              </a:rPr>
              <a:t>Learn from interaction and reward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8567928" y="4617720"/>
            <a:ext cx="27432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Sequential feedback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8567928" y="5102352"/>
            <a:ext cx="274320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Example: robot navigation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Supervised learning: the anatomy of a dataset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We learn a mapping from features X to a known target y.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09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94944" y="1993392"/>
            <a:ext cx="6675120" cy="340156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14400" y="2267712"/>
            <a:ext cx="9601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38D6BE"/>
                </a:solidFill>
                <a:latin typeface="Aptos"/>
              </a:rPr>
              <a:t>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874519" y="2267712"/>
            <a:ext cx="11887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38D6BE"/>
                </a:solidFill>
                <a:latin typeface="Aptos"/>
              </a:rPr>
              <a:t>Income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63239" y="2267712"/>
            <a:ext cx="114300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38D6BE"/>
                </a:solidFill>
                <a:latin typeface="Aptos"/>
              </a:rPr>
              <a:t>Debt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06240" y="2267712"/>
            <a:ext cx="150876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38D6BE"/>
                </a:solidFill>
                <a:latin typeface="Aptos"/>
              </a:rPr>
              <a:t>Late payments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15000" y="2267712"/>
            <a:ext cx="13258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FFB84D"/>
                </a:solidFill>
                <a:latin typeface="Aptos"/>
              </a:rPr>
              <a:t>Default?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68680" y="2715768"/>
            <a:ext cx="6144768" cy="438912"/>
          </a:xfrm>
          <a:prstGeom prst="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14400" y="2788920"/>
            <a:ext cx="9601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34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874519" y="2788920"/>
            <a:ext cx="11887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£42k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063239" y="2788920"/>
            <a:ext cx="114300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£8k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206240" y="2788920"/>
            <a:ext cx="150876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0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715000" y="2788920"/>
            <a:ext cx="132588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1" i="0">
                <a:solidFill>
                  <a:srgbClr val="65D68A"/>
                </a:solidFill>
                <a:latin typeface="Aptos"/>
              </a:rPr>
              <a:t>No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68680" y="3246120"/>
            <a:ext cx="6144768" cy="438912"/>
          </a:xfrm>
          <a:prstGeom prst="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14400" y="3319272"/>
            <a:ext cx="9601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52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874519" y="3319272"/>
            <a:ext cx="11887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£66k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063239" y="3319272"/>
            <a:ext cx="114300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£31k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206240" y="3319272"/>
            <a:ext cx="150876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2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715000" y="3319272"/>
            <a:ext cx="132588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1" i="0">
                <a:solidFill>
                  <a:srgbClr val="FF6B6B"/>
                </a:solidFill>
                <a:latin typeface="Aptos"/>
              </a:rPr>
              <a:t>Yes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68680" y="3776472"/>
            <a:ext cx="6144768" cy="438912"/>
          </a:xfrm>
          <a:prstGeom prst="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14400" y="3849624"/>
            <a:ext cx="9601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28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874519" y="3849624"/>
            <a:ext cx="11887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£35k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063239" y="3849624"/>
            <a:ext cx="114300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£3k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206240" y="3849624"/>
            <a:ext cx="150876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0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715000" y="3849624"/>
            <a:ext cx="132588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1" i="0">
                <a:solidFill>
                  <a:srgbClr val="65D68A"/>
                </a:solidFill>
                <a:latin typeface="Aptos"/>
              </a:rPr>
              <a:t>No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68680" y="4306823"/>
            <a:ext cx="6144768" cy="438912"/>
          </a:xfrm>
          <a:prstGeom prst="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914400" y="4379975"/>
            <a:ext cx="9601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45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874519" y="4379975"/>
            <a:ext cx="118872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£58k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063239" y="4379975"/>
            <a:ext cx="114300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£26k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206240" y="4379975"/>
            <a:ext cx="150876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0" i="0">
                <a:solidFill>
                  <a:srgbClr val="F5F7FB"/>
                </a:solidFill>
                <a:latin typeface="Aptos"/>
              </a:rPr>
              <a:t>3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715000" y="4379975"/>
            <a:ext cx="132588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70" b="1" i="0">
                <a:solidFill>
                  <a:srgbClr val="FF6B6B"/>
                </a:solidFill>
                <a:latin typeface="Aptos"/>
              </a:rPr>
              <a:t>Yes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69264" y="5020056"/>
            <a:ext cx="19659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38D6BE"/>
                </a:solidFill>
                <a:latin typeface="Aptos"/>
              </a:rPr>
              <a:t>X = features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5376672" y="5020056"/>
            <a:ext cx="1627632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300" b="1" i="0">
                <a:solidFill>
                  <a:srgbClr val="FFB84D"/>
                </a:solidFill>
                <a:latin typeface="Aptos"/>
              </a:rPr>
              <a:t>y = target / label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7735824" y="1993392"/>
            <a:ext cx="3538728" cy="340156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028431" y="2267712"/>
            <a:ext cx="11430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9B7BFF"/>
                </a:solidFill>
                <a:latin typeface="Aptos"/>
              </a:rPr>
              <a:t>TRAINING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8028431" y="2651760"/>
            <a:ext cx="274320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The model sees both X and y.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028431" y="3410712"/>
            <a:ext cx="11887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38D6BE"/>
                </a:solidFill>
                <a:latin typeface="Aptos"/>
              </a:rPr>
              <a:t>PREDICTION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8028431" y="3767328"/>
            <a:ext cx="2743200" cy="9144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0" i="0">
                <a:solidFill>
                  <a:srgbClr val="AAB5C8"/>
                </a:solidFill>
                <a:latin typeface="Aptos"/>
              </a:rPr>
              <a:t>For a new applicant, the model receives X and predicts ŷ.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8028431" y="4800600"/>
            <a:ext cx="2633472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8074152" y="4846320"/>
            <a:ext cx="2542032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Never feed the target back as a feature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6012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286000" cy="22860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050" b="1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94360"/>
            <a:ext cx="9875520" cy="5486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Two Main Types of Supervised Learning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34440"/>
            <a:ext cx="10515600" cy="36576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50" b="0">
                <a:solidFill>
                  <a:srgbClr val="AAB5C8"/>
                </a:solidFill>
                <a:latin typeface="Aptos"/>
              </a:rPr>
              <a:t>Before choosing an algorithm, first ask what kind of target you are trying to predict.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49808" y="1874519"/>
            <a:ext cx="5166360" cy="361188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5A7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960120" y="2084831"/>
            <a:ext cx="1234440" cy="329184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87552" y="2139696"/>
            <a:ext cx="1179576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REGRESSION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0120" y="2542032"/>
            <a:ext cx="4297680" cy="3200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100" b="1">
                <a:solidFill>
                  <a:srgbClr val="F5F7FB"/>
                </a:solidFill>
                <a:latin typeface="Aptos"/>
              </a:rPr>
              <a:t>Predicts a numerical value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20" y="3108960"/>
            <a:ext cx="64008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5A7DFF"/>
                </a:solidFill>
                <a:latin typeface="Aptos"/>
              </a:rPr>
              <a:t>Think: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7632" y="3054096"/>
            <a:ext cx="2651760" cy="2743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650" b="1">
                <a:solidFill>
                  <a:srgbClr val="F5F7FB"/>
                </a:solidFill>
                <a:latin typeface="Aptos"/>
              </a:rPr>
              <a:t>How much?  How many?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20" y="3657600"/>
            <a:ext cx="123444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5A7DFF"/>
                </a:solidFill>
                <a:latin typeface="Aptos"/>
              </a:rPr>
              <a:t>Typical outputs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60120" y="3913632"/>
            <a:ext cx="4206240" cy="2743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550" b="0">
                <a:solidFill>
                  <a:srgbClr val="F5F7FB"/>
                </a:solidFill>
                <a:latin typeface="Aptos"/>
              </a:rPr>
              <a:t>£250,000   •   32.5 kWh   •   18.2°C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60120" y="4443984"/>
            <a:ext cx="86868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5A7DFF"/>
                </a:solidFill>
                <a:latin typeface="Aptos"/>
              </a:rPr>
              <a:t>Examples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0120" y="4681728"/>
            <a:ext cx="4526280" cy="6583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420" b="0">
                <a:solidFill>
                  <a:srgbClr val="AAB5C8"/>
                </a:solidFill>
                <a:latin typeface="Aptos"/>
              </a:rPr>
              <a:t>• Predicting house prices
• Estimating energy consumption
• Forecasting tomorrow’s demand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72784" y="1874519"/>
            <a:ext cx="5166360" cy="3611880"/>
          </a:xfrm>
          <a:prstGeom prst="roundRect">
            <a:avLst/>
          </a:prstGeom>
          <a:solidFill>
            <a:srgbClr val="1B2540"/>
          </a:solidFill>
          <a:ln w="1905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492240" y="2084831"/>
            <a:ext cx="1463040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519672" y="2139696"/>
            <a:ext cx="1408176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CLASSIFICATION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92240" y="2542032"/>
            <a:ext cx="4389120" cy="3200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100" b="1">
                <a:solidFill>
                  <a:srgbClr val="F5F7FB"/>
                </a:solidFill>
                <a:latin typeface="Aptos"/>
              </a:rPr>
              <a:t>Predicts a category or class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92240" y="3108960"/>
            <a:ext cx="64008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38D6BE"/>
                </a:solidFill>
                <a:latin typeface="Aptos"/>
              </a:rPr>
              <a:t>Think: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59752" y="3054096"/>
            <a:ext cx="2743200" cy="2743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650" b="1">
                <a:solidFill>
                  <a:srgbClr val="F5F7FB"/>
                </a:solidFill>
                <a:latin typeface="Aptos"/>
              </a:rPr>
              <a:t>Which class?  Which group?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92240" y="3657600"/>
            <a:ext cx="123444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38D6BE"/>
                </a:solidFill>
                <a:latin typeface="Aptos"/>
              </a:rPr>
              <a:t>Typical outputs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92240" y="3913632"/>
            <a:ext cx="4526280" cy="27432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550" b="0">
                <a:solidFill>
                  <a:srgbClr val="F5F7FB"/>
                </a:solidFill>
                <a:latin typeface="Aptos"/>
              </a:rPr>
              <a:t>Default / No default   •   Spam / Not spam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92240" y="4443984"/>
            <a:ext cx="86868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38D6BE"/>
                </a:solidFill>
                <a:latin typeface="Aptos"/>
              </a:rPr>
              <a:t>Examples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92240" y="4681728"/>
            <a:ext cx="4526280" cy="6583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420" b="0">
                <a:solidFill>
                  <a:srgbClr val="AAB5C8"/>
                </a:solidFill>
                <a:latin typeface="Aptos"/>
              </a:rPr>
              <a:t>• Detecting fraudulent transactions
• Predicting loan default
• Identifying disease category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1993392" y="5687568"/>
            <a:ext cx="8183879" cy="566928"/>
          </a:xfrm>
          <a:prstGeom prst="roundRect">
            <a:avLst/>
          </a:prstGeom>
          <a:solidFill>
            <a:srgbClr val="13192B"/>
          </a:solidFill>
          <a:ln w="1905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2148840" y="5833872"/>
            <a:ext cx="7818120" cy="20116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450" b="1">
                <a:solidFill>
                  <a:srgbClr val="F5F7FB"/>
                </a:solidFill>
                <a:latin typeface="Aptos"/>
              </a:rPr>
              <a:t>Key takeaway: Regression answers "How much?" while classification answers "Which category?"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66928" y="6419088"/>
            <a:ext cx="292608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001000" y="6419088"/>
            <a:ext cx="365760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Insert this before the detailed regression and classification slides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Regression: predict a continuous value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Use regression when the target can take a range of numeric values.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2029968"/>
            <a:ext cx="5989320" cy="32461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0" name="Connector 9"/>
          <p:cNvCxnSpPr/>
          <p:nvPr/>
        </p:nvCxnSpPr>
        <p:spPr>
          <a:xfrm>
            <a:off x="1325880" y="4736592"/>
            <a:ext cx="4818888" cy="0"/>
          </a:xfrm>
          <a:prstGeom prst="line">
            <a:avLst/>
          </a:prstGeom>
          <a:ln w="1778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 flipV="1">
            <a:off x="1325880" y="2505456"/>
            <a:ext cx="0" cy="2231136"/>
          </a:xfrm>
          <a:prstGeom prst="line">
            <a:avLst/>
          </a:prstGeom>
          <a:ln w="1778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1645920" y="420624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2011680" y="379476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2468880" y="402336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2926080" y="356616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3429000" y="320040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3977640" y="310896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4663440" y="2697480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5276088" y="2624328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669280" y="2350008"/>
            <a:ext cx="91440" cy="91440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21" name="Connector 20"/>
          <p:cNvCxnSpPr/>
          <p:nvPr/>
        </p:nvCxnSpPr>
        <p:spPr>
          <a:xfrm flipV="1">
            <a:off x="1572768" y="2487168"/>
            <a:ext cx="4233672" cy="1856232"/>
          </a:xfrm>
          <a:prstGeom prst="line">
            <a:avLst/>
          </a:prstGeom>
          <a:ln w="33020">
            <a:solidFill>
              <a:srgbClr val="FFB84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480560" y="4846320"/>
            <a:ext cx="13716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50" b="0" i="0">
                <a:solidFill>
                  <a:srgbClr val="AAB5C8"/>
                </a:solidFill>
                <a:latin typeface="Aptos"/>
              </a:rPr>
              <a:t>x: floor area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68096" y="2331720"/>
            <a:ext cx="146304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50" b="0" i="0">
                <a:solidFill>
                  <a:srgbClr val="AAB5C8"/>
                </a:solidFill>
                <a:latin typeface="Aptos"/>
              </a:rPr>
              <a:t>y: energy use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150608" y="2029968"/>
            <a:ext cx="4069080" cy="32461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461504" y="2331720"/>
            <a:ext cx="14630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9B7BFF"/>
                </a:solidFill>
                <a:latin typeface="Aptos"/>
              </a:rPr>
              <a:t>Examples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461504" y="2788920"/>
            <a:ext cx="3108960" cy="1691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House price (£)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Energy consumption (kWh)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Temperature (°C)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Demand next hour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461504" y="4617720"/>
            <a:ext cx="150876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FFB84D"/>
                </a:solidFill>
                <a:latin typeface="Aptos"/>
              </a:rPr>
              <a:t>Question to ask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461504" y="4892040"/>
            <a:ext cx="3063240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5F7FB"/>
                </a:solidFill>
                <a:latin typeface="Aptos"/>
              </a:rPr>
              <a:t>Is the target numeric and meaningfully continuous?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886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Classification: predict a category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 target is a class label: binary, multiclass or multilabel.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93392"/>
            <a:ext cx="5989320" cy="331012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1444751" y="4370831"/>
            <a:ext cx="128016" cy="128016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764792" y="3867911"/>
            <a:ext cx="128016" cy="128016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2176272" y="4187952"/>
            <a:ext cx="128016" cy="128016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2331720" y="3547872"/>
            <a:ext cx="128016" cy="128016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2724912" y="3849624"/>
            <a:ext cx="128016" cy="128016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685031" y="3227832"/>
            <a:ext cx="128016" cy="128016"/>
          </a:xfrm>
          <a:prstGeom prst="ellipse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4096511" y="2843784"/>
            <a:ext cx="128016" cy="128016"/>
          </a:xfrm>
          <a:prstGeom prst="ellipse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507992" y="3182112"/>
            <a:ext cx="128016" cy="128016"/>
          </a:xfrm>
          <a:prstGeom prst="ellipse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4919472" y="2633472"/>
            <a:ext cx="128016" cy="128016"/>
          </a:xfrm>
          <a:prstGeom prst="ellipse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5285231" y="2935224"/>
            <a:ext cx="128016" cy="128016"/>
          </a:xfrm>
          <a:prstGeom prst="ellipse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20" name="Connector 19"/>
          <p:cNvCxnSpPr/>
          <p:nvPr/>
        </p:nvCxnSpPr>
        <p:spPr>
          <a:xfrm flipV="1">
            <a:off x="3246120" y="2578608"/>
            <a:ext cx="365760" cy="2130552"/>
          </a:xfrm>
          <a:prstGeom prst="line">
            <a:avLst/>
          </a:prstGeom>
          <a:ln w="3048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1252728" y="4736592"/>
            <a:ext cx="9144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50" b="1" i="0">
                <a:solidFill>
                  <a:srgbClr val="38D6BE"/>
                </a:solidFill>
                <a:latin typeface="Aptos"/>
              </a:rPr>
              <a:t>Class A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800600" y="3639312"/>
            <a:ext cx="9144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50" b="1" i="0">
                <a:solidFill>
                  <a:srgbClr val="FF6B6B"/>
                </a:solidFill>
                <a:latin typeface="Aptos"/>
              </a:rPr>
              <a:t>Class B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150608" y="1993392"/>
            <a:ext cx="4069080" cy="331012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461504" y="2331720"/>
            <a:ext cx="14630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9B7BFF"/>
                </a:solidFill>
                <a:latin typeface="Aptos"/>
              </a:rPr>
              <a:t>Examples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461504" y="2788920"/>
            <a:ext cx="3108960" cy="1691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Default / no default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Spam / not spam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Disease category</a:t>
            </a:r>
          </a:p>
          <a:p>
            <a:pPr algn="l">
              <a:spcAft>
                <a:spcPts val="700"/>
              </a:spcAft>
            </a:pPr>
            <a:r>
              <a:rPr sz="1400">
                <a:solidFill>
                  <a:srgbClr val="9B7BFF"/>
                </a:solidFill>
                <a:latin typeface="Aptos"/>
              </a:rPr>
              <a:t>● </a:t>
            </a:r>
            <a:r>
              <a:rPr sz="1600">
                <a:solidFill>
                  <a:srgbClr val="F5F7FB"/>
                </a:solidFill>
                <a:latin typeface="Aptos"/>
              </a:rPr>
              <a:t>Image class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461504" y="4608576"/>
            <a:ext cx="196596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FFB84D"/>
                </a:solidFill>
                <a:latin typeface="Aptos"/>
              </a:rPr>
              <a:t>Output can be a class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461504" y="4882896"/>
            <a:ext cx="306324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5F7FB"/>
                </a:solidFill>
                <a:latin typeface="Aptos"/>
              </a:rPr>
              <a:t>…or a probability used with a threshold.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Quick check: regression or classification?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Decide the task type before choosing an algorithm.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6384" y="1965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2130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5A7DFF"/>
                </a:solidFill>
                <a:latin typeface="Aptos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72184" y="2148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Predict tomorrow’s electricity demand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72784" y="1965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19088" y="2130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38D6BE"/>
                </a:solidFill>
                <a:latin typeface="Aptos"/>
              </a:rPr>
              <a:t>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958584" y="2148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Detect fraudulent transactions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86384" y="3108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32688" y="3273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9B7BFF"/>
                </a:solidFill>
                <a:latin typeface="Aptos"/>
              </a:rPr>
              <a:t>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72184" y="3291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Estimate a building’s annual energy use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72784" y="3108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19088" y="3273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FFB84D"/>
                </a:solidFill>
                <a:latin typeface="Aptos"/>
              </a:rPr>
              <a:t>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58584" y="3291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Identify whether an image contains a crack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786384" y="4251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32688" y="4416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65D68A"/>
                </a:solidFill>
                <a:latin typeface="Aptos"/>
              </a:rPr>
              <a:t>5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472184" y="4434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Predict a student’s final mark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272784" y="4251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419088" y="4416552"/>
            <a:ext cx="420624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FF6B6B"/>
                </a:solidFill>
                <a:latin typeface="Aptos"/>
              </a:rPr>
              <a:t>6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958584" y="4434840"/>
            <a:ext cx="402336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Assign a news article to a topic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4626864" y="5532120"/>
            <a:ext cx="290779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4672583" y="5577840"/>
            <a:ext cx="2816352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PAIR DISCUSSION • 90 SEC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Debrief: task type depends on the target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Continuous target → regression. Discrete label → classification.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6384" y="1965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14983" y="2148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Electricity demand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42816" y="2167128"/>
            <a:ext cx="126187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288536" y="2212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Regression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72784" y="1965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01384" y="2148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Fraud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729216" y="2167128"/>
            <a:ext cx="126187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774936" y="2212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Classification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86384" y="3108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14983" y="3291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Annual energy use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242816" y="3310128"/>
            <a:ext cx="126187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4288536" y="3355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Regression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272784" y="3108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01384" y="3291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Crack detected?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729216" y="3310128"/>
            <a:ext cx="1261872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774936" y="3355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Classification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86384" y="4251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1014983" y="4434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Final mark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4242816" y="4453128"/>
            <a:ext cx="1261872" cy="310896"/>
          </a:xfrm>
          <a:prstGeom prst="roundRect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4288536" y="4498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Regression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272784" y="4251960"/>
            <a:ext cx="4983480" cy="84124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501384" y="4434840"/>
            <a:ext cx="297180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News topic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9729216" y="4453128"/>
            <a:ext cx="1261872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9774936" y="4498848"/>
            <a:ext cx="117043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Classification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Features, target and observations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These three terms appear in almost every ML workflow.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93392"/>
            <a:ext cx="3456432" cy="33375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9264" y="2331720"/>
            <a:ext cx="237744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38D6BE"/>
                </a:solidFill>
                <a:latin typeface="Aptos"/>
              </a:rPr>
              <a:t>Feature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9264" y="2971800"/>
            <a:ext cx="2770632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An input variable used by the model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9264" y="4251960"/>
            <a:ext cx="2770632" cy="58521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e.g., age, income, sensor reading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535424" y="1993392"/>
            <a:ext cx="3456432" cy="33375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791456" y="2331720"/>
            <a:ext cx="237744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FFB84D"/>
                </a:solidFill>
                <a:latin typeface="Aptos"/>
              </a:rPr>
              <a:t>Target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91456" y="2971800"/>
            <a:ext cx="2770632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The quantity the model is asked to predict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91456" y="4251960"/>
            <a:ext cx="2770632" cy="58521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e.g., default, price, temperature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357615" y="1993392"/>
            <a:ext cx="3456432" cy="33375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613647" y="2331720"/>
            <a:ext cx="237744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 i="0">
                <a:solidFill>
                  <a:srgbClr val="5A7DFF"/>
                </a:solidFill>
                <a:latin typeface="Aptos"/>
              </a:rPr>
              <a:t>Observation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13647" y="2971800"/>
            <a:ext cx="2770632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One row / case / example in the dataset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613647" y="4251960"/>
            <a:ext cx="2770632" cy="58521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e.g., one applicant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224528" y="5522976"/>
            <a:ext cx="3767328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270248" y="5568696"/>
            <a:ext cx="367588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Remember: the target is not a feature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Know your data types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Data type determines what preprocessing and models make sense.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47672"/>
            <a:ext cx="498348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50976" y="2148840"/>
            <a:ext cx="429768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1" i="0">
                <a:solidFill>
                  <a:srgbClr val="5A7DFF"/>
                </a:solidFill>
                <a:latin typeface="Aptos"/>
              </a:rPr>
              <a:t>NUMERIC • CONTINUOUS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50976" y="2523744"/>
            <a:ext cx="41605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Weight, temperature, energy use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50976" y="2889504"/>
            <a:ext cx="41605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Arithmetic is meaningful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99632" y="1947672"/>
            <a:ext cx="498348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37376" y="2148840"/>
            <a:ext cx="429768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1" i="0">
                <a:solidFill>
                  <a:srgbClr val="38D6BE"/>
                </a:solidFill>
                <a:latin typeface="Aptos"/>
              </a:rPr>
              <a:t>NUMERIC • DISCRETE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37376" y="2523744"/>
            <a:ext cx="41605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Number of rooms, number of faults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37376" y="2889504"/>
            <a:ext cx="41605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Countable integer values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13232" y="3611880"/>
            <a:ext cx="498348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50976" y="3813048"/>
            <a:ext cx="429768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1" i="0">
                <a:solidFill>
                  <a:srgbClr val="9B7BFF"/>
                </a:solidFill>
                <a:latin typeface="Aptos"/>
              </a:rPr>
              <a:t>CATEGORICAL • NOMINAL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50976" y="4187952"/>
            <a:ext cx="41605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Colour, city, material type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50976" y="4553712"/>
            <a:ext cx="41605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No inherent order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199632" y="3611880"/>
            <a:ext cx="498348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37376" y="3813048"/>
            <a:ext cx="429768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1" i="0">
                <a:solidFill>
                  <a:srgbClr val="FFB84D"/>
                </a:solidFill>
                <a:latin typeface="Aptos"/>
              </a:rPr>
              <a:t>CATEGORICAL • ORDINAL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37376" y="4187952"/>
            <a:ext cx="41605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Low &lt; medium &lt; high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37376" y="4553712"/>
            <a:ext cx="41605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Order matters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68680" y="5623560"/>
            <a:ext cx="104698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 i="0">
                <a:solidFill>
                  <a:srgbClr val="F5F7FB"/>
                </a:solidFill>
                <a:latin typeface="Aptos"/>
              </a:rPr>
              <a:t>Why it matters: algorithms operate on numbers — categorical data usually needs encoding.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6012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286000" cy="22860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050" b="1">
                <a:solidFill>
                  <a:srgbClr val="5A7DFF"/>
                </a:solidFill>
                <a:latin typeface="Aptos"/>
              </a:rPr>
              <a:t>SUPERVISED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94360"/>
            <a:ext cx="9875520" cy="5486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Typical Machine Learning Pipeline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34440"/>
            <a:ext cx="1097280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AAB5C8"/>
                </a:solidFill>
                <a:latin typeface="Aptos"/>
              </a:rPr>
              <a:t>A complete ML workflow involves more than model training. It starts with the problem and ends with interpretation, use and monitoring.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804672" y="2386584"/>
            <a:ext cx="347472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32104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8096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Problem
Definition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1993391" y="2953512"/>
            <a:ext cx="164593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2231136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5A7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2377440" y="2386584"/>
            <a:ext cx="347472" cy="329184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2404872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340864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Data
Understanding</a:t>
            </a:r>
          </a:p>
        </p:txBody>
      </p:sp>
      <p:cxnSp>
        <p:nvCxnSpPr>
          <p:cNvPr id="16" name="Connector 15"/>
          <p:cNvCxnSpPr/>
          <p:nvPr/>
        </p:nvCxnSpPr>
        <p:spPr>
          <a:xfrm>
            <a:off x="3566160" y="2953512"/>
            <a:ext cx="164592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3803904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3950208" y="2386584"/>
            <a:ext cx="347472" cy="329184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3977640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913632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Data
Preprocessing</a:t>
            </a:r>
          </a:p>
        </p:txBody>
      </p:sp>
      <p:cxnSp>
        <p:nvCxnSpPr>
          <p:cNvPr id="21" name="Connector 20"/>
          <p:cNvCxnSpPr/>
          <p:nvPr/>
        </p:nvCxnSpPr>
        <p:spPr>
          <a:xfrm>
            <a:off x="5138928" y="2953512"/>
            <a:ext cx="164592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5376672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5522976" y="2386584"/>
            <a:ext cx="347472" cy="329184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5550408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486400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Train / Validate
Models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6711696" y="2953512"/>
            <a:ext cx="164592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6949440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65D68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ounded Rectangle 27"/>
          <p:cNvSpPr/>
          <p:nvPr/>
        </p:nvSpPr>
        <p:spPr>
          <a:xfrm>
            <a:off x="7095744" y="2386584"/>
            <a:ext cx="347472" cy="329184"/>
          </a:xfrm>
          <a:prstGeom prst="roundRect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7123176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59168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Model
Evaluation</a:t>
            </a:r>
          </a:p>
        </p:txBody>
      </p:sp>
      <p:cxnSp>
        <p:nvCxnSpPr>
          <p:cNvPr id="31" name="Connector 30"/>
          <p:cNvCxnSpPr/>
          <p:nvPr/>
        </p:nvCxnSpPr>
        <p:spPr>
          <a:xfrm>
            <a:off x="8284463" y="2953512"/>
            <a:ext cx="164593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ounded Rectangle 31"/>
          <p:cNvSpPr/>
          <p:nvPr/>
        </p:nvSpPr>
        <p:spPr>
          <a:xfrm>
            <a:off x="8522208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8668512" y="2386584"/>
            <a:ext cx="347472" cy="329184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695944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6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631936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Interpretation &amp;
Insight Generation</a:t>
            </a:r>
          </a:p>
        </p:txBody>
      </p:sp>
      <p:cxnSp>
        <p:nvCxnSpPr>
          <p:cNvPr id="36" name="Connector 35"/>
          <p:cNvCxnSpPr/>
          <p:nvPr/>
        </p:nvCxnSpPr>
        <p:spPr>
          <a:xfrm>
            <a:off x="9857232" y="2953512"/>
            <a:ext cx="164592" cy="0"/>
          </a:xfrm>
          <a:prstGeom prst="line">
            <a:avLst/>
          </a:prstGeom>
          <a:ln w="1905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ounded Rectangle 36"/>
          <p:cNvSpPr/>
          <p:nvPr/>
        </p:nvSpPr>
        <p:spPr>
          <a:xfrm>
            <a:off x="10094976" y="2240280"/>
            <a:ext cx="1335024" cy="1417320"/>
          </a:xfrm>
          <a:prstGeom prst="roundRect">
            <a:avLst/>
          </a:prstGeom>
          <a:solidFill>
            <a:srgbClr val="151C2F"/>
          </a:solidFill>
          <a:ln w="1905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10241280" y="2386584"/>
            <a:ext cx="347472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10268711" y="2441448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50" b="1">
                <a:solidFill>
                  <a:srgbClr val="0B1020"/>
                </a:solidFill>
                <a:latin typeface="Aptos"/>
              </a:rPr>
              <a:t>7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0204703" y="2807208"/>
            <a:ext cx="1115568" cy="566928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1300" b="1">
                <a:solidFill>
                  <a:srgbClr val="F5F7FB"/>
                </a:solidFill>
                <a:latin typeface="Aptos"/>
              </a:rPr>
              <a:t>Deployment &amp;
Monitoring</a:t>
            </a:r>
          </a:p>
        </p:txBody>
      </p:sp>
      <p:cxnSp>
        <p:nvCxnSpPr>
          <p:cNvPr id="41" name="Connector 40"/>
          <p:cNvCxnSpPr/>
          <p:nvPr/>
        </p:nvCxnSpPr>
        <p:spPr>
          <a:xfrm flipH="1">
            <a:off x="4480560" y="3931920"/>
            <a:ext cx="4681728" cy="960120"/>
          </a:xfrm>
          <a:prstGeom prst="line">
            <a:avLst/>
          </a:prstGeom>
          <a:ln w="19050">
            <a:solidFill>
              <a:srgbClr val="FF6B6B"/>
            </a:solidFill>
            <a:prstDash val="soli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903720" y="4640580"/>
            <a:ext cx="4480560" cy="64008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r"/>
            <a:r>
              <a:rPr sz="1150" b="1" dirty="0">
                <a:solidFill>
                  <a:srgbClr val="FF6B6B"/>
                </a:solidFill>
                <a:latin typeface="Aptos"/>
              </a:rPr>
              <a:t>Feedback loop: interpretation may send us back to
preprocessing, feature design or model selection.</a:t>
            </a:r>
          </a:p>
        </p:txBody>
      </p:sp>
      <p:sp>
        <p:nvSpPr>
          <p:cNvPr id="43" name="Rounded Rectangle 42"/>
          <p:cNvSpPr/>
          <p:nvPr/>
        </p:nvSpPr>
        <p:spPr>
          <a:xfrm>
            <a:off x="749808" y="5166360"/>
            <a:ext cx="3703320" cy="93268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969264" y="5271734"/>
            <a:ext cx="265176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 dirty="0">
                <a:solidFill>
                  <a:srgbClr val="FFB84D"/>
                </a:solidFill>
                <a:latin typeface="Aptos"/>
              </a:rPr>
              <a:t>Why this slide comes before preprocessing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969264" y="5669280"/>
            <a:ext cx="3200400" cy="23774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30" b="0">
                <a:solidFill>
                  <a:srgbClr val="F5F7FB"/>
                </a:solidFill>
                <a:latin typeface="Aptos"/>
              </a:rPr>
              <a:t>It shows where preprocessing sits in the overall workflow.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4526280" y="5166360"/>
            <a:ext cx="2880360" cy="93268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4736592" y="5394960"/>
            <a:ext cx="118872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00" b="1">
                <a:solidFill>
                  <a:srgbClr val="38D6BE"/>
                </a:solidFill>
                <a:latin typeface="Aptos"/>
              </a:rPr>
              <a:t>Key message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736592" y="5650992"/>
            <a:ext cx="2331720" cy="20116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80" b="1">
                <a:solidFill>
                  <a:srgbClr val="F5F7FB"/>
                </a:solidFill>
                <a:latin typeface="Aptos"/>
              </a:rPr>
              <a:t>Model evaluation asks “How well?”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7479792" y="5166360"/>
            <a:ext cx="3959352" cy="93268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7699248" y="5440680"/>
            <a:ext cx="3429000" cy="23774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280" b="1">
                <a:solidFill>
                  <a:srgbClr val="F5F7FB"/>
                </a:solidFill>
                <a:latin typeface="Aptos"/>
              </a:rPr>
              <a:t>Interpretation asks “Why?” and “What have we learned?”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7699248" y="5851071"/>
            <a:ext cx="3337560" cy="18288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130" b="0" dirty="0">
                <a:solidFill>
                  <a:srgbClr val="AAB5C8"/>
                </a:solidFill>
                <a:latin typeface="Aptos"/>
              </a:rPr>
              <a:t>Examples: feature importance, SHAP, practical insights.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66928" y="6419088"/>
            <a:ext cx="274320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8613648" y="6419088"/>
            <a:ext cx="301752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Insert this before the preprocessing slide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483209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lang="en-GB" sz="2900" b="1" i="0" dirty="0">
                <a:solidFill>
                  <a:srgbClr val="F5F7FB"/>
                </a:solidFill>
                <a:latin typeface="Aptos Display"/>
              </a:rPr>
              <a:t>Data Preprocessing: Preparing Data for Machine Learning</a:t>
            </a:r>
            <a:endParaRPr sz="2900" b="1" i="0" dirty="0">
              <a:solidFill>
                <a:srgbClr val="F5F7FB"/>
              </a:solidFill>
              <a:latin typeface="Aptos Display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Poor preprocessing can invalidate an otherwise good algorithm.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68096" y="1847088"/>
            <a:ext cx="7452360" cy="6675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14400" y="2011680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60120" y="2057400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1328" y="2002536"/>
            <a:ext cx="2148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Missing values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85615" y="2002536"/>
            <a:ext cx="4572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 i="0">
                <a:solidFill>
                  <a:srgbClr val="AAB5C8"/>
                </a:solidFill>
                <a:latin typeface="Aptos"/>
              </a:rPr>
              <a:t>Impute, remove, or model explicitly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68096" y="2715768"/>
            <a:ext cx="7452360" cy="6675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914400" y="2880360"/>
            <a:ext cx="38404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60120" y="292607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81328" y="2871215"/>
            <a:ext cx="2148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Categorical encoding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85615" y="2871215"/>
            <a:ext cx="4572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 i="0">
                <a:solidFill>
                  <a:srgbClr val="AAB5C8"/>
                </a:solidFill>
                <a:latin typeface="Aptos"/>
              </a:rPr>
              <a:t>One-hot, ordinal, target-aware methods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68096" y="3584448"/>
            <a:ext cx="7452360" cy="6675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914400" y="3749039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60120" y="379475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481328" y="3739896"/>
            <a:ext cx="2148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Feature scaling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785615" y="3739896"/>
            <a:ext cx="4572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 i="0">
                <a:solidFill>
                  <a:srgbClr val="AAB5C8"/>
                </a:solidFill>
                <a:latin typeface="Aptos"/>
              </a:rPr>
              <a:t>Important for distance- and gradient-based models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68096" y="4453127"/>
            <a:ext cx="7452360" cy="6675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914400" y="4617719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60120" y="46634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481328" y="4608575"/>
            <a:ext cx="2148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5F7FB"/>
                </a:solidFill>
                <a:latin typeface="Aptos"/>
              </a:rPr>
              <a:t>Outliers &amp; errors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785615" y="4608575"/>
            <a:ext cx="4572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 i="0">
                <a:solidFill>
                  <a:srgbClr val="AAB5C8"/>
                </a:solidFill>
                <a:latin typeface="Aptos"/>
              </a:rPr>
              <a:t>Investigate before deleting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613648" y="1847088"/>
            <a:ext cx="2560320" cy="320040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9354312" y="2240280"/>
            <a:ext cx="1115568" cy="111556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Pentagon 30"/>
          <p:cNvSpPr/>
          <p:nvPr/>
        </p:nvSpPr>
        <p:spPr>
          <a:xfrm>
            <a:off x="9599736" y="2441082"/>
            <a:ext cx="624718" cy="691652"/>
          </a:xfrm>
          <a:prstGeom prst="homePlate">
            <a:avLst/>
          </a:prstGeom>
          <a:noFill/>
          <a:ln w="2794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2" name="Connector 31"/>
          <p:cNvCxnSpPr/>
          <p:nvPr/>
        </p:nvCxnSpPr>
        <p:spPr>
          <a:xfrm>
            <a:off x="9778227" y="2786908"/>
            <a:ext cx="100401" cy="100401"/>
          </a:xfrm>
          <a:prstGeom prst="line">
            <a:avLst/>
          </a:prstGeom>
          <a:ln w="2794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nector 32"/>
          <p:cNvCxnSpPr/>
          <p:nvPr/>
        </p:nvCxnSpPr>
        <p:spPr>
          <a:xfrm flipV="1">
            <a:off x="9878628" y="2664195"/>
            <a:ext cx="211958" cy="223114"/>
          </a:xfrm>
          <a:prstGeom prst="line">
            <a:avLst/>
          </a:prstGeom>
          <a:ln w="2794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8942832" y="3639312"/>
            <a:ext cx="192024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 i="0">
                <a:solidFill>
                  <a:srgbClr val="F5F7FB"/>
                </a:solidFill>
                <a:latin typeface="Aptos"/>
              </a:rPr>
              <a:t>Fit preprocessing
on training data only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924544" y="4462272"/>
            <a:ext cx="1993392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80" b="0" i="0">
                <a:solidFill>
                  <a:srgbClr val="AAB5C8"/>
                </a:solidFill>
                <a:latin typeface="Aptos"/>
              </a:rPr>
              <a:t>Otherwise information can leak from validation/test data.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Train • validation • test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Different subsets serve different purposes.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50392" y="2240280"/>
            <a:ext cx="5760720" cy="1078992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2487168"/>
            <a:ext cx="5577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0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3544" y="3529584"/>
            <a:ext cx="5614416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40" b="1" i="0">
                <a:solidFill>
                  <a:srgbClr val="F5F7FB"/>
                </a:solidFill>
                <a:latin typeface="Aptos"/>
              </a:rPr>
              <a:t>Learn parameters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684264" y="2240280"/>
            <a:ext cx="1920240" cy="1078992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75703" y="2487168"/>
            <a:ext cx="173736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00" b="1" i="0">
                <a:solidFill>
                  <a:srgbClr val="0B1020"/>
                </a:solidFill>
                <a:latin typeface="Aptos"/>
              </a:rPr>
              <a:t>VALIDATION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57416" y="3529584"/>
            <a:ext cx="1773936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40" b="1" i="0">
                <a:solidFill>
                  <a:srgbClr val="F5F7FB"/>
                </a:solidFill>
                <a:latin typeface="Aptos"/>
              </a:rPr>
              <a:t>Tune choices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677656" y="2240280"/>
            <a:ext cx="1920240" cy="1078992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769096" y="2487168"/>
            <a:ext cx="173736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00" b="1" i="0">
                <a:solidFill>
                  <a:srgbClr val="0B1020"/>
                </a:solidFill>
                <a:latin typeface="Aptos"/>
              </a:rPr>
              <a:t>TEST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750808" y="3529584"/>
            <a:ext cx="1773936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40" b="1" i="0">
                <a:solidFill>
                  <a:srgbClr val="F5F7FB"/>
                </a:solidFill>
                <a:latin typeface="Aptos"/>
              </a:rPr>
              <a:t>Final unbiased check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77824" y="4315968"/>
            <a:ext cx="47548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AAB5C8"/>
                </a:solidFill>
                <a:latin typeface="Aptos"/>
              </a:rPr>
              <a:t>The exact percentages are context-dependent.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43600" y="4315968"/>
            <a:ext cx="51206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400" b="1" i="0">
                <a:solidFill>
                  <a:srgbClr val="FFB84D"/>
                </a:solidFill>
                <a:latin typeface="Aptos"/>
              </a:rPr>
              <a:t>Time-series? Split chronologically, not randomly.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3776472" y="5148072"/>
            <a:ext cx="4663440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822191" y="5193792"/>
            <a:ext cx="4572000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Keep the test set untouched until the end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Data leakage: when the model learns the answer by accident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Leakage produces impressive validation scores that collapse in real deployment.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68096" y="1993392"/>
            <a:ext cx="5074920" cy="33832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78992" y="2304288"/>
            <a:ext cx="29260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F6B6B"/>
                </a:solidFill>
                <a:latin typeface="Aptos"/>
              </a:rPr>
              <a:t>Classic leakage examples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8992" y="2761488"/>
            <a:ext cx="4297680" cy="20116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320">
                <a:solidFill>
                  <a:srgbClr val="FF6B6B"/>
                </a:solidFill>
                <a:latin typeface="Aptos"/>
              </a:rPr>
              <a:t>● </a:t>
            </a:r>
            <a:r>
              <a:rPr sz="1520">
                <a:solidFill>
                  <a:srgbClr val="F5F7FB"/>
                </a:solidFill>
                <a:latin typeface="Aptos"/>
              </a:rPr>
              <a:t>Including a variable created after the outcome occurred</a:t>
            </a:r>
          </a:p>
          <a:p>
            <a:pPr algn="l">
              <a:spcAft>
                <a:spcPts val="700"/>
              </a:spcAft>
            </a:pPr>
            <a:r>
              <a:rPr sz="1320">
                <a:solidFill>
                  <a:srgbClr val="FF6B6B"/>
                </a:solidFill>
                <a:latin typeface="Aptos"/>
              </a:rPr>
              <a:t>● </a:t>
            </a:r>
            <a:r>
              <a:rPr sz="1520">
                <a:solidFill>
                  <a:srgbClr val="F5F7FB"/>
                </a:solidFill>
                <a:latin typeface="Aptos"/>
              </a:rPr>
              <a:t>Scaling using the whole dataset before splitting</a:t>
            </a:r>
          </a:p>
          <a:p>
            <a:pPr algn="l">
              <a:spcAft>
                <a:spcPts val="700"/>
              </a:spcAft>
            </a:pPr>
            <a:r>
              <a:rPr sz="1320">
                <a:solidFill>
                  <a:srgbClr val="FF6B6B"/>
                </a:solidFill>
                <a:latin typeface="Aptos"/>
              </a:rPr>
              <a:t>● </a:t>
            </a:r>
            <a:r>
              <a:rPr sz="1520">
                <a:solidFill>
                  <a:srgbClr val="F5F7FB"/>
                </a:solidFill>
                <a:latin typeface="Aptos"/>
              </a:rPr>
              <a:t>Duplicate people / buildings appearing in train and test</a:t>
            </a:r>
          </a:p>
          <a:p>
            <a:pPr algn="l">
              <a:spcAft>
                <a:spcPts val="700"/>
              </a:spcAft>
            </a:pPr>
            <a:r>
              <a:rPr sz="1320">
                <a:solidFill>
                  <a:srgbClr val="FF6B6B"/>
                </a:solidFill>
                <a:latin typeface="Aptos"/>
              </a:rPr>
              <a:t>● </a:t>
            </a:r>
            <a:r>
              <a:rPr sz="1520">
                <a:solidFill>
                  <a:srgbClr val="F5F7FB"/>
                </a:solidFill>
                <a:latin typeface="Aptos"/>
              </a:rPr>
              <a:t>Using future information to predict the past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99632" y="1993392"/>
            <a:ext cx="5010912" cy="33832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565392" y="2304288"/>
            <a:ext cx="219456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A simple rule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65392" y="2880360"/>
            <a:ext cx="3840480" cy="10058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400" b="1" i="0">
                <a:solidFill>
                  <a:srgbClr val="F5F7FB"/>
                </a:solidFill>
                <a:latin typeface="Aptos"/>
              </a:rPr>
              <a:t>At prediction time, would this information genuinely be available?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565392" y="4416552"/>
            <a:ext cx="2880360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611112" y="4462272"/>
            <a:ext cx="2788920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If not → it cannot be a feature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Underfitting vs overfitting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A useful model must capture signal without memorising noise.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19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94944" y="2029968"/>
            <a:ext cx="3456432" cy="31089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23544" y="2267712"/>
            <a:ext cx="27432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5A7DFF"/>
                </a:solidFill>
                <a:latin typeface="Aptos"/>
              </a:rPr>
              <a:t>UNDERFIT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1078992" y="4251960"/>
            <a:ext cx="2596895" cy="0"/>
          </a:xfrm>
          <a:prstGeom prst="line">
            <a:avLst/>
          </a:prstGeom>
          <a:ln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 flipV="1">
            <a:off x="1207008" y="3108960"/>
            <a:ext cx="2276855" cy="822960"/>
          </a:xfrm>
          <a:prstGeom prst="line">
            <a:avLst/>
          </a:prstGeom>
          <a:ln w="33020">
            <a:solidFill>
              <a:srgbClr val="5A7D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932688" y="4526280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Too simple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32688" y="4828032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0" i="0">
                <a:solidFill>
                  <a:srgbClr val="AAB5C8"/>
                </a:solidFill>
                <a:latin typeface="Aptos"/>
              </a:rPr>
              <a:t>High training error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07992" y="2029968"/>
            <a:ext cx="3456432" cy="31089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736592" y="2267712"/>
            <a:ext cx="27432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38D6BE"/>
                </a:solidFill>
                <a:latin typeface="Aptos"/>
              </a:rPr>
              <a:t>GOOD FIT</a:t>
            </a:r>
          </a:p>
        </p:txBody>
      </p:sp>
      <p:cxnSp>
        <p:nvCxnSpPr>
          <p:cNvPr id="17" name="Connector 16"/>
          <p:cNvCxnSpPr/>
          <p:nvPr/>
        </p:nvCxnSpPr>
        <p:spPr>
          <a:xfrm>
            <a:off x="4892040" y="4251960"/>
            <a:ext cx="2596896" cy="0"/>
          </a:xfrm>
          <a:prstGeom prst="line">
            <a:avLst/>
          </a:prstGeom>
          <a:ln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 flipV="1">
            <a:off x="4983479" y="3337560"/>
            <a:ext cx="621793" cy="594360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 flipV="1">
            <a:off x="5605272" y="3154680"/>
            <a:ext cx="640080" cy="182880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9"/>
          <p:cNvCxnSpPr/>
          <p:nvPr/>
        </p:nvCxnSpPr>
        <p:spPr>
          <a:xfrm flipV="1">
            <a:off x="6245352" y="2834640"/>
            <a:ext cx="594360" cy="320040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>
            <a:off x="6839712" y="2834640"/>
            <a:ext cx="484632" cy="109728"/>
          </a:xfrm>
          <a:prstGeom prst="line">
            <a:avLst/>
          </a:prstGeom>
          <a:ln w="3048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745736" y="4526280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Captures structure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745736" y="4828032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0" i="0">
                <a:solidFill>
                  <a:srgbClr val="AAB5C8"/>
                </a:solidFill>
                <a:latin typeface="Aptos"/>
              </a:rPr>
              <a:t>Generalises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321040" y="2029968"/>
            <a:ext cx="3456432" cy="31089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549640" y="2267712"/>
            <a:ext cx="27432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FF6B6B"/>
                </a:solidFill>
                <a:latin typeface="Aptos"/>
              </a:rPr>
              <a:t>OVERFIT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8705088" y="4251960"/>
            <a:ext cx="2596896" cy="0"/>
          </a:xfrm>
          <a:prstGeom prst="line">
            <a:avLst/>
          </a:prstGeom>
          <a:ln>
            <a:solidFill>
              <a:srgbClr val="2A355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nector 26"/>
          <p:cNvCxnSpPr/>
          <p:nvPr/>
        </p:nvCxnSpPr>
        <p:spPr>
          <a:xfrm flipV="1">
            <a:off x="8796528" y="2880360"/>
            <a:ext cx="393191" cy="1005840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27"/>
          <p:cNvCxnSpPr/>
          <p:nvPr/>
        </p:nvCxnSpPr>
        <p:spPr>
          <a:xfrm>
            <a:off x="9189719" y="2880360"/>
            <a:ext cx="365761" cy="822960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28"/>
          <p:cNvCxnSpPr/>
          <p:nvPr/>
        </p:nvCxnSpPr>
        <p:spPr>
          <a:xfrm flipV="1">
            <a:off x="9555480" y="2697480"/>
            <a:ext cx="365760" cy="1005840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nector 29"/>
          <p:cNvCxnSpPr/>
          <p:nvPr/>
        </p:nvCxnSpPr>
        <p:spPr>
          <a:xfrm>
            <a:off x="9921240" y="2697480"/>
            <a:ext cx="365760" cy="960120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nector 30"/>
          <p:cNvCxnSpPr/>
          <p:nvPr/>
        </p:nvCxnSpPr>
        <p:spPr>
          <a:xfrm flipV="1">
            <a:off x="10287000" y="2633472"/>
            <a:ext cx="429767" cy="1024128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ctor 31"/>
          <p:cNvCxnSpPr/>
          <p:nvPr/>
        </p:nvCxnSpPr>
        <p:spPr>
          <a:xfrm>
            <a:off x="10716767" y="2633472"/>
            <a:ext cx="420625" cy="704088"/>
          </a:xfrm>
          <a:prstGeom prst="line">
            <a:avLst/>
          </a:prstGeom>
          <a:ln w="25400">
            <a:solidFill>
              <a:srgbClr val="FF6B6B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8558784" y="4526280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Too complex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558784" y="4828032"/>
            <a:ext cx="2788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50" b="0" i="0">
                <a:solidFill>
                  <a:srgbClr val="AAB5C8"/>
                </a:solidFill>
                <a:latin typeface="Aptos"/>
              </a:rPr>
              <a:t>Low train / high test error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K-fold cross-validation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Rotate the validation fold so every observation is evaluated out-of-sample once.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86384" y="1847088"/>
            <a:ext cx="20116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9B7BFF"/>
                </a:solidFill>
                <a:latin typeface="Aptos"/>
              </a:rPr>
              <a:t>Example: 5-fold CV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6384" y="2331720"/>
            <a:ext cx="658368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0" i="0">
                <a:solidFill>
                  <a:srgbClr val="AAB5C8"/>
                </a:solidFill>
                <a:latin typeface="Aptos"/>
              </a:rPr>
              <a:t>Run 1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554480" y="2267712"/>
            <a:ext cx="89611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554480" y="2331720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VAL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2578608" y="2267712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2578608" y="2331720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602736" y="2267712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602736" y="2331720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626864" y="2267712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626864" y="2331720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650992" y="2267712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650992" y="2331720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86384" y="2898648"/>
            <a:ext cx="658368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0" i="0">
                <a:solidFill>
                  <a:srgbClr val="AAB5C8"/>
                </a:solidFill>
                <a:latin typeface="Aptos"/>
              </a:rPr>
              <a:t>Run 2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554480" y="2834640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554480" y="2898648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2578608" y="2834640"/>
            <a:ext cx="89611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2578608" y="2898648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VAL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3602736" y="2834640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602736" y="2898648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626864" y="2834640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4626864" y="2898648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650992" y="2834640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5650992" y="2898648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86384" y="3465576"/>
            <a:ext cx="658368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0" i="0">
                <a:solidFill>
                  <a:srgbClr val="AAB5C8"/>
                </a:solidFill>
                <a:latin typeface="Aptos"/>
              </a:rPr>
              <a:t>Run 3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1554480" y="3401568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1554480" y="3465576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2578608" y="3401568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2578608" y="3465576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3602736" y="3401568"/>
            <a:ext cx="89611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3602736" y="3465576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VAL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4626864" y="3401568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4626864" y="3465576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5650992" y="3401568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5650992" y="3465576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86384" y="4032504"/>
            <a:ext cx="658368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0" i="0">
                <a:solidFill>
                  <a:srgbClr val="AAB5C8"/>
                </a:solidFill>
                <a:latin typeface="Aptos"/>
              </a:rPr>
              <a:t>Run 4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1554480" y="3968496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1554480" y="4032504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2578608" y="3968496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2578608" y="4032504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48" name="Rounded Rectangle 47"/>
          <p:cNvSpPr/>
          <p:nvPr/>
        </p:nvSpPr>
        <p:spPr>
          <a:xfrm>
            <a:off x="3602736" y="3968496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/>
          <p:cNvSpPr txBox="1"/>
          <p:nvPr/>
        </p:nvSpPr>
        <p:spPr>
          <a:xfrm>
            <a:off x="3602736" y="4032504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50" name="Rounded Rectangle 49"/>
          <p:cNvSpPr/>
          <p:nvPr/>
        </p:nvSpPr>
        <p:spPr>
          <a:xfrm>
            <a:off x="4626864" y="3968496"/>
            <a:ext cx="89611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4626864" y="4032504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VAL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5650992" y="3968496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5650992" y="4032504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786384" y="4599431"/>
            <a:ext cx="658368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0" i="0">
                <a:solidFill>
                  <a:srgbClr val="AAB5C8"/>
                </a:solidFill>
                <a:latin typeface="Aptos"/>
              </a:rPr>
              <a:t>Run 5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1554480" y="4535424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TextBox 55"/>
          <p:cNvSpPr txBox="1"/>
          <p:nvPr/>
        </p:nvSpPr>
        <p:spPr>
          <a:xfrm>
            <a:off x="1554480" y="4599431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57" name="Rounded Rectangle 56"/>
          <p:cNvSpPr/>
          <p:nvPr/>
        </p:nvSpPr>
        <p:spPr>
          <a:xfrm>
            <a:off x="2578608" y="4535424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/>
          <p:cNvSpPr txBox="1"/>
          <p:nvPr/>
        </p:nvSpPr>
        <p:spPr>
          <a:xfrm>
            <a:off x="2578608" y="4599431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59" name="Rounded Rectangle 58"/>
          <p:cNvSpPr/>
          <p:nvPr/>
        </p:nvSpPr>
        <p:spPr>
          <a:xfrm>
            <a:off x="3602736" y="4535424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TextBox 59"/>
          <p:cNvSpPr txBox="1"/>
          <p:nvPr/>
        </p:nvSpPr>
        <p:spPr>
          <a:xfrm>
            <a:off x="3602736" y="4599431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61" name="Rounded Rectangle 60"/>
          <p:cNvSpPr/>
          <p:nvPr/>
        </p:nvSpPr>
        <p:spPr>
          <a:xfrm>
            <a:off x="4626864" y="4535424"/>
            <a:ext cx="896112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TextBox 61"/>
          <p:cNvSpPr txBox="1"/>
          <p:nvPr/>
        </p:nvSpPr>
        <p:spPr>
          <a:xfrm>
            <a:off x="4626864" y="4599431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TRAIN</a:t>
            </a:r>
          </a:p>
        </p:txBody>
      </p:sp>
      <p:sp>
        <p:nvSpPr>
          <p:cNvPr id="63" name="Rounded Rectangle 62"/>
          <p:cNvSpPr/>
          <p:nvPr/>
        </p:nvSpPr>
        <p:spPr>
          <a:xfrm>
            <a:off x="5650992" y="4535424"/>
            <a:ext cx="896112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TextBox 63"/>
          <p:cNvSpPr txBox="1"/>
          <p:nvPr/>
        </p:nvSpPr>
        <p:spPr>
          <a:xfrm>
            <a:off x="5650992" y="4599431"/>
            <a:ext cx="896112" cy="14630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850" b="1" i="0">
                <a:solidFill>
                  <a:srgbClr val="0B1020"/>
                </a:solidFill>
                <a:latin typeface="Aptos"/>
              </a:rPr>
              <a:t>VAL</a:t>
            </a:r>
          </a:p>
        </p:txBody>
      </p:sp>
      <p:sp>
        <p:nvSpPr>
          <p:cNvPr id="65" name="Rounded Rectangle 64"/>
          <p:cNvSpPr/>
          <p:nvPr/>
        </p:nvSpPr>
        <p:spPr>
          <a:xfrm>
            <a:off x="7205472" y="2121408"/>
            <a:ext cx="3858768" cy="30175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TextBox 65"/>
          <p:cNvSpPr txBox="1"/>
          <p:nvPr/>
        </p:nvSpPr>
        <p:spPr>
          <a:xfrm>
            <a:off x="7498079" y="2414016"/>
            <a:ext cx="219456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Why use it?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7498079" y="2871216"/>
            <a:ext cx="3063240" cy="1417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270">
                <a:solidFill>
                  <a:srgbClr val="38D6BE"/>
                </a:solidFill>
                <a:latin typeface="Aptos"/>
              </a:rPr>
              <a:t>● </a:t>
            </a:r>
            <a:r>
              <a:rPr sz="1470">
                <a:solidFill>
                  <a:srgbClr val="F5F7FB"/>
                </a:solidFill>
                <a:latin typeface="Aptos"/>
              </a:rPr>
              <a:t>More stable estimate than one split</a:t>
            </a:r>
          </a:p>
          <a:p>
            <a:pPr algn="l">
              <a:spcAft>
                <a:spcPts val="700"/>
              </a:spcAft>
            </a:pPr>
            <a:r>
              <a:rPr sz="1270">
                <a:solidFill>
                  <a:srgbClr val="38D6BE"/>
                </a:solidFill>
                <a:latin typeface="Aptos"/>
              </a:rPr>
              <a:t>● </a:t>
            </a:r>
            <a:r>
              <a:rPr sz="1470">
                <a:solidFill>
                  <a:srgbClr val="F5F7FB"/>
                </a:solidFill>
                <a:latin typeface="Aptos"/>
              </a:rPr>
              <a:t>Useful for model / hyperparameter selection</a:t>
            </a:r>
          </a:p>
          <a:p>
            <a:pPr algn="l">
              <a:spcAft>
                <a:spcPts val="700"/>
              </a:spcAft>
            </a:pPr>
            <a:r>
              <a:rPr sz="1270">
                <a:solidFill>
                  <a:srgbClr val="38D6BE"/>
                </a:solidFill>
                <a:latin typeface="Aptos"/>
              </a:rPr>
              <a:t>● </a:t>
            </a:r>
            <a:r>
              <a:rPr sz="1470">
                <a:solidFill>
                  <a:srgbClr val="F5F7FB"/>
                </a:solidFill>
                <a:latin typeface="Aptos"/>
              </a:rPr>
              <a:t>Especially helpful with limited data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7498079" y="4572000"/>
            <a:ext cx="2971800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1" i="0">
                <a:solidFill>
                  <a:srgbClr val="FFB84D"/>
                </a:solidFill>
                <a:latin typeface="Aptos"/>
              </a:rPr>
              <a:t>Final test set remains separate.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9B7BFF"/>
                </a:solidFill>
                <a:latin typeface="Aptos"/>
              </a:rPr>
              <a:t>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The supervised learning workflow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A disciplined workflow reduces leakage, overfitting and misleading conclusions.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86968" y="2560320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32688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7824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Define target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2313432" y="3163824"/>
            <a:ext cx="256031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606039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5A7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2761487" y="2560320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807207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52344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Split data</a:t>
            </a:r>
          </a:p>
        </p:txBody>
      </p:sp>
      <p:cxnSp>
        <p:nvCxnSpPr>
          <p:cNvPr id="18" name="Connector 17"/>
          <p:cNvCxnSpPr/>
          <p:nvPr/>
        </p:nvCxnSpPr>
        <p:spPr>
          <a:xfrm>
            <a:off x="4187952" y="3163824"/>
            <a:ext cx="256031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>
            <a:off x="4480559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4636007" y="2560320"/>
            <a:ext cx="38404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4681727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626864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Fit preprocessing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6062471" y="3163824"/>
            <a:ext cx="256032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6355079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6510527" y="2560320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556247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01383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Train model</a:t>
            </a:r>
          </a:p>
        </p:txBody>
      </p:sp>
      <p:cxnSp>
        <p:nvCxnSpPr>
          <p:cNvPr id="28" name="Connector 27"/>
          <p:cNvCxnSpPr/>
          <p:nvPr/>
        </p:nvCxnSpPr>
        <p:spPr>
          <a:xfrm>
            <a:off x="7936992" y="3163824"/>
            <a:ext cx="256031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8229600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65D68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8385048" y="2560320"/>
            <a:ext cx="384048" cy="310896"/>
          </a:xfrm>
          <a:prstGeom prst="roundRect">
            <a:avLst/>
          </a:prstGeom>
          <a:solidFill>
            <a:srgbClr val="65D6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430768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375904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Tune with CV</a:t>
            </a:r>
          </a:p>
        </p:txBody>
      </p:sp>
      <p:cxnSp>
        <p:nvCxnSpPr>
          <p:cNvPr id="33" name="Connector 32"/>
          <p:cNvCxnSpPr/>
          <p:nvPr/>
        </p:nvCxnSpPr>
        <p:spPr>
          <a:xfrm>
            <a:off x="9811512" y="3163824"/>
            <a:ext cx="256032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ounded Rectangle 33"/>
          <p:cNvSpPr/>
          <p:nvPr/>
        </p:nvSpPr>
        <p:spPr>
          <a:xfrm>
            <a:off x="10104120" y="2359152"/>
            <a:ext cx="1572768" cy="1600200"/>
          </a:xfrm>
          <a:prstGeom prst="roundRect">
            <a:avLst/>
          </a:prstGeom>
          <a:solidFill>
            <a:srgbClr val="151C2F"/>
          </a:solidFill>
          <a:ln w="1524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10259568" y="2560320"/>
            <a:ext cx="384048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10305288" y="2606039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6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0250424" y="3127248"/>
            <a:ext cx="128016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30" b="1" i="0">
                <a:solidFill>
                  <a:srgbClr val="F5F7FB"/>
                </a:solidFill>
                <a:latin typeface="Aptos"/>
              </a:rPr>
              <a:t>Evaluate test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508760" y="4892040"/>
            <a:ext cx="9144000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700" b="1" i="0">
                <a:solidFill>
                  <a:srgbClr val="F5F7FB"/>
                </a:solidFill>
                <a:latin typeface="Aptos"/>
              </a:rPr>
              <a:t>Only after evaluation do we discuss deployment, monitoring and retraining.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Confusion matrix: what kind of mistake did we make?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For binary classification, every prediction falls into one of four cells.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14400" y="1901952"/>
            <a:ext cx="6766560" cy="36118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00400" y="2084831"/>
            <a:ext cx="192024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00" b="1" i="0">
                <a:solidFill>
                  <a:srgbClr val="FFB84D"/>
                </a:solidFill>
                <a:latin typeface="Aptos"/>
              </a:rPr>
              <a:t>PREDICTED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3337560"/>
            <a:ext cx="594360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00" b="1" i="0">
                <a:solidFill>
                  <a:srgbClr val="38D6BE"/>
                </a:solidFill>
                <a:latin typeface="Aptos"/>
              </a:rPr>
              <a:t>ACTUAL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70632" y="2560320"/>
            <a:ext cx="11887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Positive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36592" y="2560320"/>
            <a:ext cx="11887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Negative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8760" y="3154680"/>
            <a:ext cx="1005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Positive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08760" y="4407408"/>
            <a:ext cx="1005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50" b="1" i="0">
                <a:solidFill>
                  <a:srgbClr val="F5F7FB"/>
                </a:solidFill>
                <a:latin typeface="Aptos"/>
              </a:rPr>
              <a:t>Negative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2615184" y="3017520"/>
            <a:ext cx="1645920" cy="987552"/>
          </a:xfrm>
          <a:prstGeom prst="roundRect">
            <a:avLst/>
          </a:prstGeom>
          <a:solidFill>
            <a:srgbClr val="1B2540"/>
          </a:solidFill>
          <a:ln w="15240">
            <a:solidFill>
              <a:srgbClr val="65D68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2752344" y="3163824"/>
            <a:ext cx="13716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900" b="1" i="0">
                <a:solidFill>
                  <a:srgbClr val="65D68A"/>
                </a:solidFill>
                <a:latin typeface="Aptos"/>
              </a:rPr>
              <a:t>TP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724912" y="3529584"/>
            <a:ext cx="1426464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70" b="0" i="0">
                <a:solidFill>
                  <a:srgbClr val="AAB5C8"/>
                </a:solidFill>
                <a:latin typeface="Aptos"/>
              </a:rPr>
              <a:t>Correct positive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72000" y="3017520"/>
            <a:ext cx="1645920" cy="987552"/>
          </a:xfrm>
          <a:prstGeom prst="roundRect">
            <a:avLst/>
          </a:prstGeom>
          <a:solidFill>
            <a:srgbClr val="1B2540"/>
          </a:solidFill>
          <a:ln w="1524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4709160" y="3163824"/>
            <a:ext cx="13716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900" b="1" i="0">
                <a:solidFill>
                  <a:srgbClr val="FF6B6B"/>
                </a:solidFill>
                <a:latin typeface="Aptos"/>
              </a:rPr>
              <a:t>FN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681728" y="3529584"/>
            <a:ext cx="1426464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70" b="0" i="0">
                <a:solidFill>
                  <a:srgbClr val="AAB5C8"/>
                </a:solidFill>
                <a:latin typeface="Aptos"/>
              </a:rPr>
              <a:t>Missed positive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2615184" y="4279392"/>
            <a:ext cx="1645920" cy="987552"/>
          </a:xfrm>
          <a:prstGeom prst="roundRect">
            <a:avLst/>
          </a:prstGeom>
          <a:solidFill>
            <a:srgbClr val="1B2540"/>
          </a:solidFill>
          <a:ln w="1524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2752344" y="4425696"/>
            <a:ext cx="13716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900" b="1" i="0">
                <a:solidFill>
                  <a:srgbClr val="FFB84D"/>
                </a:solidFill>
                <a:latin typeface="Aptos"/>
              </a:rPr>
              <a:t>FP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724912" y="4791456"/>
            <a:ext cx="1426464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70" b="0" i="0">
                <a:solidFill>
                  <a:srgbClr val="AAB5C8"/>
                </a:solidFill>
                <a:latin typeface="Aptos"/>
              </a:rPr>
              <a:t>False alarm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572000" y="4279392"/>
            <a:ext cx="1645920" cy="987552"/>
          </a:xfrm>
          <a:prstGeom prst="roundRect">
            <a:avLst/>
          </a:prstGeom>
          <a:solidFill>
            <a:srgbClr val="1B2540"/>
          </a:solidFill>
          <a:ln w="15240">
            <a:solidFill>
              <a:srgbClr val="5A7D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4709160" y="4425696"/>
            <a:ext cx="13716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900" b="1" i="0">
                <a:solidFill>
                  <a:srgbClr val="5A7DFF"/>
                </a:solidFill>
                <a:latin typeface="Aptos"/>
              </a:rPr>
              <a:t>TN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681728" y="4791456"/>
            <a:ext cx="1426464" cy="23774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70" b="0" i="0">
                <a:solidFill>
                  <a:srgbClr val="AAB5C8"/>
                </a:solidFill>
                <a:latin typeface="Aptos"/>
              </a:rPr>
              <a:t>Correct negative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065008" y="1901952"/>
            <a:ext cx="3090672" cy="36118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339327" y="2212848"/>
            <a:ext cx="2286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Medical screening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339327" y="2788920"/>
            <a:ext cx="210312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F6B6B"/>
                </a:solidFill>
                <a:latin typeface="Aptos"/>
              </a:rPr>
              <a:t>False negative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339327" y="3154680"/>
            <a:ext cx="2286000" cy="6766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00" b="0" i="0">
                <a:solidFill>
                  <a:srgbClr val="F5F7FB"/>
                </a:solidFill>
                <a:latin typeface="Aptos"/>
              </a:rPr>
              <a:t>Patient has disease, but the model says “negative”.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339327" y="4251960"/>
            <a:ext cx="2286000" cy="6217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 i="0">
                <a:solidFill>
                  <a:srgbClr val="FFB84D"/>
                </a:solidFill>
                <a:latin typeface="Aptos"/>
              </a:rPr>
              <a:t>The cost of errors determines which metric matters.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Accuracy, precision, recall and F1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No single metric is best for every problem.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94944" y="1874519"/>
            <a:ext cx="507492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50976" y="2075688"/>
            <a:ext cx="14173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5A7DFF"/>
                </a:solidFill>
                <a:latin typeface="Aptos"/>
              </a:rPr>
              <a:t>ACCURACY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69463" y="2075688"/>
            <a:ext cx="25146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00" b="1" i="0">
                <a:solidFill>
                  <a:srgbClr val="F5F7FB"/>
                </a:solidFill>
                <a:latin typeface="Aptos"/>
              </a:rPr>
              <a:t>(TP + TN) / All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50976" y="2551176"/>
            <a:ext cx="43891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70" b="0" i="0">
                <a:solidFill>
                  <a:srgbClr val="AAB5C8"/>
                </a:solidFill>
                <a:latin typeface="Aptos"/>
              </a:rPr>
              <a:t>How often is the model correct overall?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27064" y="1874519"/>
            <a:ext cx="507492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83096" y="2075688"/>
            <a:ext cx="14173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9B7BFF"/>
                </a:solidFill>
                <a:latin typeface="Aptos"/>
              </a:rPr>
              <a:t>PRECISION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01583" y="2075688"/>
            <a:ext cx="25146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00" b="1" i="0">
                <a:solidFill>
                  <a:srgbClr val="F5F7FB"/>
                </a:solidFill>
                <a:latin typeface="Aptos"/>
              </a:rPr>
              <a:t>TP / (TP + FP)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83096" y="2551176"/>
            <a:ext cx="43891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70" b="0" i="0">
                <a:solidFill>
                  <a:srgbClr val="AAB5C8"/>
                </a:solidFill>
                <a:latin typeface="Aptos"/>
              </a:rPr>
              <a:t>Of predicted positives, how many were correct?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94944" y="3575304"/>
            <a:ext cx="507492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50976" y="3776472"/>
            <a:ext cx="14173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38D6BE"/>
                </a:solidFill>
                <a:latin typeface="Aptos"/>
              </a:rPr>
              <a:t>RECALL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569463" y="3776472"/>
            <a:ext cx="25146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00" b="1" i="0">
                <a:solidFill>
                  <a:srgbClr val="F5F7FB"/>
                </a:solidFill>
                <a:latin typeface="Aptos"/>
              </a:rPr>
              <a:t>TP / (TP + FN)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50976" y="4251960"/>
            <a:ext cx="43891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70" b="0" i="0">
                <a:solidFill>
                  <a:srgbClr val="AAB5C8"/>
                </a:solidFill>
                <a:latin typeface="Aptos"/>
              </a:rPr>
              <a:t>Of actual positives, how many were found?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227064" y="3575304"/>
            <a:ext cx="5074920" cy="135331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83096" y="3776472"/>
            <a:ext cx="14173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FFB84D"/>
                </a:solidFill>
                <a:latin typeface="Aptos"/>
              </a:rPr>
              <a:t>F1 SCORE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101583" y="3776472"/>
            <a:ext cx="25146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00" b="1" i="0">
                <a:solidFill>
                  <a:srgbClr val="F5F7FB"/>
                </a:solidFill>
                <a:latin typeface="Aptos"/>
              </a:rPr>
              <a:t>2PR / (P + R)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83096" y="4251960"/>
            <a:ext cx="4389120" cy="4114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70" b="0" i="0">
                <a:solidFill>
                  <a:srgbClr val="AAB5C8"/>
                </a:solidFill>
                <a:latin typeface="Aptos"/>
              </a:rPr>
              <a:t>Balance precision and recall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279392" y="5504688"/>
            <a:ext cx="3566160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4325112" y="5550407"/>
            <a:ext cx="3474720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Specificity = TN / (TN + FP)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Which metric would you prioritise?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There is no universal answer — justify it from the cost of mistakes.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1965960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87552" y="2185415"/>
            <a:ext cx="22402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Cancer screening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7552" y="2624328"/>
            <a:ext cx="301752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Missing a true case is dangerous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041648" y="2414015"/>
            <a:ext cx="1344168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087368" y="2459735"/>
            <a:ext cx="125272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Recall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17920" y="1965960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73952" y="2185415"/>
            <a:ext cx="22402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Spam filter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73952" y="2624328"/>
            <a:ext cx="301752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Blocking genuine mail is annoying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9528048" y="2414015"/>
            <a:ext cx="134416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573768" y="2459735"/>
            <a:ext cx="125272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Precision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3657600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87552" y="3877056"/>
            <a:ext cx="22402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Balanced benchmark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87552" y="4315968"/>
            <a:ext cx="301752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Classes and costs are similar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041648" y="4105656"/>
            <a:ext cx="134416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087368" y="4151376"/>
            <a:ext cx="125272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Accuracy / F1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217920" y="3657600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473952" y="3877056"/>
            <a:ext cx="224028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Fraud detection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73952" y="4315968"/>
            <a:ext cx="301752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Usually class-imbalanced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9528048" y="4105656"/>
            <a:ext cx="134416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573768" y="4151376"/>
            <a:ext cx="125272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Precision–recall trade-off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4681728" y="5596128"/>
            <a:ext cx="276148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727448" y="5641848"/>
            <a:ext cx="2670048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DISCUSS • 2 MINUTES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Debrief: metric choice is a decision choice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Your evaluation metric should reflect the real-world objective and the cost of errors.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93392"/>
            <a:ext cx="10533888" cy="32461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97280" y="2304288"/>
            <a:ext cx="283464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800" b="1" i="0">
                <a:solidFill>
                  <a:srgbClr val="FFB84D"/>
                </a:solidFill>
                <a:latin typeface="Aptos"/>
              </a:rPr>
              <a:t>Ask these three questions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1097280" y="2944368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43000" y="2990088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64208" y="2926080"/>
            <a:ext cx="457200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Which class is rare or important?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97280" y="3602736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143000" y="3648456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4208" y="3584448"/>
            <a:ext cx="457200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Which error is more costly?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097280" y="4261104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143000" y="4306824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664208" y="4242816"/>
            <a:ext cx="457200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5F7FB"/>
                </a:solidFill>
                <a:latin typeface="Aptos"/>
              </a:rPr>
              <a:t>Will a threshold be changed in deployment?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821424" y="2487168"/>
            <a:ext cx="3767328" cy="224028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7132320" y="2779776"/>
            <a:ext cx="164592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38D6BE"/>
                </a:solidFill>
                <a:latin typeface="Aptos"/>
              </a:rPr>
              <a:t>Key insight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32320" y="3273552"/>
            <a:ext cx="2971800" cy="8686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000" b="1" i="0">
                <a:solidFill>
                  <a:srgbClr val="F5F7FB"/>
                </a:solidFill>
                <a:latin typeface="Aptos"/>
              </a:rPr>
              <a:t>A model can be “better” on one metric and worse on another.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3200400" cy="21031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000" b="1">
                <a:solidFill>
                  <a:srgbClr val="FFB84D"/>
                </a:solidFill>
                <a:latin typeface="Aptos"/>
              </a:rPr>
              <a:t>EVALUATION • CLASS ACTIVITY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1206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2700" b="1">
                <a:solidFill>
                  <a:srgbClr val="F5F7FB"/>
                </a:solidFill>
                <a:latin typeface="Aptos Display"/>
              </a:rPr>
              <a:t>Can You Evaluate This Fraud Detection Model?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07008"/>
            <a:ext cx="10789920" cy="32004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AAB5C8"/>
                </a:solidFill>
                <a:latin typeface="Aptos"/>
              </a:rPr>
              <a:t>Work in pairs. First build the confusion matrix, then calculate the four performance metrics.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783080"/>
            <a:ext cx="3794760" cy="420624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987552" y="2029968"/>
            <a:ext cx="841248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14984" y="2084832"/>
            <a:ext cx="786384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SCENARIO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87552" y="2542032"/>
            <a:ext cx="3063240" cy="56692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850" b="1">
                <a:solidFill>
                  <a:srgbClr val="F5F7FB"/>
                </a:solidFill>
                <a:latin typeface="Aptos"/>
              </a:rPr>
              <a:t>A bank tests a fraud-detection model on 100 transactions.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3291840"/>
            <a:ext cx="56692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2200" b="1">
                <a:solidFill>
                  <a:srgbClr val="FF6B6B"/>
                </a:solidFill>
                <a:latin typeface="Aptos"/>
              </a:rPr>
              <a:t>20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7632" y="3310128"/>
            <a:ext cx="256032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F5F7FB"/>
                </a:solidFill>
                <a:latin typeface="Aptos"/>
              </a:rPr>
              <a:t>transactions were actually fraudulent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3858768"/>
            <a:ext cx="56692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2200" b="1">
                <a:solidFill>
                  <a:srgbClr val="65D68A"/>
                </a:solidFill>
                <a:latin typeface="Aptos"/>
              </a:rPr>
              <a:t>15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27632" y="3877055"/>
            <a:ext cx="256032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F5F7FB"/>
                </a:solidFill>
                <a:latin typeface="Aptos"/>
              </a:rPr>
              <a:t>fraud cases were correctly detected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5840" y="4425696"/>
            <a:ext cx="56692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2200" b="1">
                <a:solidFill>
                  <a:srgbClr val="FFB84D"/>
                </a:solidFill>
                <a:latin typeface="Aptos"/>
              </a:rPr>
              <a:t>10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27632" y="4443983"/>
            <a:ext cx="256032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F5F7FB"/>
                </a:solidFill>
                <a:latin typeface="Aptos"/>
              </a:rPr>
              <a:t>legitimate transactions were wrongly flagged as fraud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05840" y="4992624"/>
            <a:ext cx="56692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2200" b="1">
                <a:solidFill>
                  <a:srgbClr val="5A7DFF"/>
                </a:solidFill>
                <a:latin typeface="Aptos"/>
              </a:rPr>
              <a:t>70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27632" y="5010912"/>
            <a:ext cx="2560320" cy="38404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20" b="0">
                <a:solidFill>
                  <a:srgbClr val="F5F7FB"/>
                </a:solidFill>
                <a:latin typeface="Aptos"/>
              </a:rPr>
              <a:t>legitimate transactions were correctly identified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005840" y="5486400"/>
            <a:ext cx="1719072" cy="329184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33272" y="5541264"/>
            <a:ext cx="1664207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Fraud = positive class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892040" y="1783080"/>
            <a:ext cx="6537960" cy="420624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230368" y="2084831"/>
            <a:ext cx="38404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38D6BE"/>
                </a:solidFill>
                <a:latin typeface="Aptos"/>
              </a:rPr>
              <a:t>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742432" y="2084831"/>
            <a:ext cx="3154680" cy="292608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700" b="1">
                <a:solidFill>
                  <a:srgbClr val="F5F7FB"/>
                </a:solidFill>
                <a:latin typeface="Aptos"/>
              </a:rPr>
              <a:t>Construct the confusion matrix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360920" y="2542032"/>
            <a:ext cx="1965960" cy="22860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00" b="1">
                <a:solidFill>
                  <a:srgbClr val="FFB84D"/>
                </a:solidFill>
                <a:latin typeface="Aptos"/>
              </a:rPr>
              <a:t>Predicted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040880" y="2889504"/>
            <a:ext cx="1143000" cy="23774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80" b="1">
                <a:solidFill>
                  <a:srgbClr val="F5F7FB"/>
                </a:solidFill>
                <a:latin typeface="Aptos"/>
              </a:rPr>
              <a:t>Fraud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385048" y="2889504"/>
            <a:ext cx="1417320" cy="237744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80" b="1">
                <a:solidFill>
                  <a:srgbClr val="F5F7FB"/>
                </a:solidFill>
                <a:latin typeface="Aptos"/>
              </a:rPr>
              <a:t>Legitimate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266944" y="3364992"/>
            <a:ext cx="1371600" cy="25603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>
                <a:solidFill>
                  <a:srgbClr val="F5F7FB"/>
                </a:solidFill>
                <a:latin typeface="Aptos"/>
              </a:rPr>
              <a:t>Actual Fraud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266944" y="4023360"/>
            <a:ext cx="1371600" cy="25603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150" b="1">
                <a:solidFill>
                  <a:srgbClr val="F5F7FB"/>
                </a:solidFill>
                <a:latin typeface="Aptos"/>
              </a:rPr>
              <a:t>Actual Legit.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967728" y="3218688"/>
            <a:ext cx="1207008" cy="54864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3A46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967728" y="3328416"/>
            <a:ext cx="1207008" cy="21945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AAB5C8"/>
                </a:solidFill>
                <a:latin typeface="Aptos"/>
              </a:rPr>
              <a:t>?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8357616" y="3218688"/>
            <a:ext cx="1207008" cy="54864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3A46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357616" y="3328416"/>
            <a:ext cx="1207008" cy="21945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AAB5C8"/>
                </a:solidFill>
                <a:latin typeface="Aptos"/>
              </a:rPr>
              <a:t>?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6967728" y="3877056"/>
            <a:ext cx="1207008" cy="54864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3A46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967728" y="3986784"/>
            <a:ext cx="1207008" cy="21945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AAB5C8"/>
                </a:solidFill>
                <a:latin typeface="Aptos"/>
              </a:rPr>
              <a:t>?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8357616" y="3877056"/>
            <a:ext cx="1207008" cy="54864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3A46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357616" y="3986784"/>
            <a:ext cx="1207008" cy="21945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AAB5C8"/>
                </a:solidFill>
                <a:latin typeface="Aptos"/>
              </a:rPr>
              <a:t>?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230368" y="4590288"/>
            <a:ext cx="384048" cy="31089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800" b="1">
                <a:solidFill>
                  <a:srgbClr val="38D6BE"/>
                </a:solidFill>
                <a:latin typeface="Aptos"/>
              </a:rPr>
              <a:t>2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742432" y="4590288"/>
            <a:ext cx="1143000" cy="25603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700" b="1">
                <a:solidFill>
                  <a:srgbClr val="F5F7FB"/>
                </a:solidFill>
                <a:latin typeface="Aptos"/>
              </a:rPr>
              <a:t>Calculate: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6858000" y="4553712"/>
            <a:ext cx="1051560" cy="329184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6885432" y="4608576"/>
            <a:ext cx="996695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Accuracy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8083296" y="4553712"/>
            <a:ext cx="1170432" cy="329184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110727" y="4608576"/>
            <a:ext cx="1115568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Precision</a:t>
            </a:r>
          </a:p>
        </p:txBody>
      </p:sp>
      <p:sp>
        <p:nvSpPr>
          <p:cNvPr id="43" name="Rounded Rectangle 42"/>
          <p:cNvSpPr/>
          <p:nvPr/>
        </p:nvSpPr>
        <p:spPr>
          <a:xfrm>
            <a:off x="9418320" y="4553712"/>
            <a:ext cx="1051560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9445752" y="4608576"/>
            <a:ext cx="996695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Recall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10643616" y="4553712"/>
            <a:ext cx="1051560" cy="329184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10671048" y="4608576"/>
            <a:ext cx="996695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F1-score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5230368" y="5138928"/>
            <a:ext cx="5806440" cy="585216"/>
          </a:xfrm>
          <a:prstGeom prst="roundRect">
            <a:avLst/>
          </a:prstGeom>
          <a:solidFill>
            <a:srgbClr val="13192B"/>
          </a:solidFill>
          <a:ln w="17780">
            <a:solidFill>
              <a:srgbClr val="FF6B6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5394960" y="5285232"/>
            <a:ext cx="292608" cy="182880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ctr"/>
            <a:r>
              <a:rPr sz="1300" b="1">
                <a:solidFill>
                  <a:srgbClr val="FF6B6B"/>
                </a:solidFill>
                <a:latin typeface="Aptos"/>
              </a:rPr>
              <a:t>3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5797296" y="5266944"/>
            <a:ext cx="4937760" cy="219456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1330" b="1">
                <a:solidFill>
                  <a:srgbClr val="F5F7FB"/>
                </a:solidFill>
                <a:latin typeface="Aptos"/>
              </a:rPr>
              <a:t>Would you be satisfied with this model? Why or why not?</a:t>
            </a:r>
          </a:p>
        </p:txBody>
      </p:sp>
      <p:sp>
        <p:nvSpPr>
          <p:cNvPr id="50" name="Rounded Rectangle 49"/>
          <p:cNvSpPr/>
          <p:nvPr/>
        </p:nvSpPr>
        <p:spPr>
          <a:xfrm>
            <a:off x="9857232" y="6089904"/>
            <a:ext cx="1261872" cy="329184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9884663" y="6144768"/>
            <a:ext cx="1207007" cy="182880"/>
          </a:xfrm>
          <a:prstGeom prst="rect">
            <a:avLst/>
          </a:prstGeom>
          <a:noFill/>
        </p:spPr>
        <p:txBody>
          <a:bodyPr wrap="square" lIns="27432" tIns="18288" rIns="27432" bIns="18288" anchor="ctr">
            <a:spAutoFit/>
          </a:bodyPr>
          <a:lstStyle/>
          <a:p>
            <a:pPr algn="ctr"/>
            <a:r>
              <a:rPr sz="940" b="1">
                <a:solidFill>
                  <a:srgbClr val="0B1020"/>
                </a:solidFill>
                <a:latin typeface="Aptos"/>
              </a:rPr>
              <a:t>4–5 minutes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66928" y="6419088"/>
            <a:ext cx="274320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973568" y="6419088"/>
            <a:ext cx="3611880" cy="164592"/>
          </a:xfrm>
          <a:prstGeom prst="rect">
            <a:avLst/>
          </a:prstGeom>
          <a:noFill/>
        </p:spPr>
        <p:txBody>
          <a:bodyPr wrap="square" lIns="27432" tIns="18288" rIns="27432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Do not reveal the answers until discussion is complete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A small model landscape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 dirty="0">
                <a:solidFill>
                  <a:srgbClr val="AAB5C8"/>
                </a:solidFill>
                <a:latin typeface="Aptos"/>
              </a:rPr>
              <a:t>At MSc level, model choice should be justified by data, interpretability and performance — not fashion.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47672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2167128"/>
            <a:ext cx="30632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5A7DFF"/>
                </a:solidFill>
                <a:latin typeface="Aptos"/>
              </a:rPr>
              <a:t>Logistic regression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41832" y="2606039"/>
            <a:ext cx="384048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90" b="0" i="0">
                <a:solidFill>
                  <a:srgbClr val="F5F7FB"/>
                </a:solidFill>
                <a:latin typeface="Aptos"/>
              </a:rPr>
              <a:t>Simple • probabilistic • interpretable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52544" y="2130552"/>
            <a:ext cx="1051560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398264" y="2176272"/>
            <a:ext cx="96011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linear boundary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99632" y="1947672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28232" y="2167128"/>
            <a:ext cx="30632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38D6BE"/>
                </a:solidFill>
                <a:latin typeface="Aptos"/>
              </a:rPr>
              <a:t>Decision tree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28232" y="2606039"/>
            <a:ext cx="384048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90" b="0" i="0">
                <a:solidFill>
                  <a:srgbClr val="F5F7FB"/>
                </a:solidFill>
                <a:latin typeface="Aptos"/>
              </a:rPr>
              <a:t>Non-linear • intuitive • can overfit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9838944" y="2130552"/>
            <a:ext cx="1051560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884664" y="2176272"/>
            <a:ext cx="96011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rules / splits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13232" y="3639312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41832" y="3858768"/>
            <a:ext cx="30632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9B7BFF"/>
                </a:solidFill>
                <a:latin typeface="Aptos"/>
              </a:rPr>
              <a:t>Random forest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41832" y="4297680"/>
            <a:ext cx="384048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90" b="0" i="0">
                <a:solidFill>
                  <a:srgbClr val="F5F7FB"/>
                </a:solidFill>
                <a:latin typeface="Aptos"/>
              </a:rPr>
              <a:t>Robust ensemble • less interpretable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352544" y="3822191"/>
            <a:ext cx="1051560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398264" y="3867911"/>
            <a:ext cx="96011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many trees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199632" y="3639312"/>
            <a:ext cx="4983480" cy="141732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428232" y="3858768"/>
            <a:ext cx="30632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FB84D"/>
                </a:solidFill>
                <a:latin typeface="Aptos"/>
              </a:rPr>
              <a:t>Gradient boosting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28232" y="4297680"/>
            <a:ext cx="384048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90" b="0" i="0">
                <a:solidFill>
                  <a:srgbClr val="F5F7FB"/>
                </a:solidFill>
                <a:latin typeface="Aptos"/>
              </a:rPr>
              <a:t>Strong tabular performance • sensitive to tuning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9838944" y="3822191"/>
            <a:ext cx="1051560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884664" y="3867911"/>
            <a:ext cx="96011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sequential trees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331720" y="5623560"/>
            <a:ext cx="754380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700" b="1" i="0">
                <a:solidFill>
                  <a:srgbClr val="F5F7FB"/>
                </a:solidFill>
                <a:latin typeface="Aptos"/>
              </a:rPr>
              <a:t>Start with a baseline. Complexity must earn its place.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B84D"/>
                </a:solidFill>
                <a:latin typeface="Aptos"/>
              </a:rPr>
              <a:t>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Parameters vs hyperparameters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Parameters are learned from data. Hyperparameters are choices we set before training.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28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68096" y="1993392"/>
            <a:ext cx="4937760" cy="321868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78992" y="2331720"/>
            <a:ext cx="18288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38D6BE"/>
                </a:solidFill>
                <a:latin typeface="Aptos"/>
              </a:rPr>
              <a:t>PARAMETERS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8992" y="2770632"/>
            <a:ext cx="3520440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000" b="1" i="0">
                <a:solidFill>
                  <a:srgbClr val="F5F7FB"/>
                </a:solidFill>
                <a:latin typeface="Aptos"/>
              </a:rPr>
              <a:t>Learned during training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8992" y="3401568"/>
            <a:ext cx="3291840" cy="10972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300">
                <a:solidFill>
                  <a:srgbClr val="38D6BE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Regression coefficients</a:t>
            </a:r>
          </a:p>
          <a:p>
            <a:pPr algn="l">
              <a:spcAft>
                <a:spcPts val="700"/>
              </a:spcAft>
            </a:pPr>
            <a:r>
              <a:rPr sz="1300">
                <a:solidFill>
                  <a:srgbClr val="38D6BE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Tree split thresholds</a:t>
            </a:r>
          </a:p>
          <a:p>
            <a:pPr algn="l">
              <a:spcAft>
                <a:spcPts val="700"/>
              </a:spcAft>
            </a:pPr>
            <a:r>
              <a:rPr sz="1300">
                <a:solidFill>
                  <a:srgbClr val="38D6BE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Cluster centroids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17920" y="1993392"/>
            <a:ext cx="4937760" cy="321868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28816" y="2331720"/>
            <a:ext cx="21031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9B7BFF"/>
                </a:solidFill>
                <a:latin typeface="Aptos"/>
              </a:rPr>
              <a:t>HYPERPARAMETERS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28816" y="2770632"/>
            <a:ext cx="3520440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000" b="1" i="0">
                <a:solidFill>
                  <a:srgbClr val="F5F7FB"/>
                </a:solidFill>
                <a:latin typeface="Aptos"/>
              </a:rPr>
              <a:t>Chosen / tuned by us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28816" y="3401568"/>
            <a:ext cx="3383280" cy="12344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300">
                <a:solidFill>
                  <a:srgbClr val="9B7BFF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Tree max_depth</a:t>
            </a:r>
          </a:p>
          <a:p>
            <a:pPr algn="l">
              <a:spcAft>
                <a:spcPts val="700"/>
              </a:spcAft>
            </a:pPr>
            <a:r>
              <a:rPr sz="1300">
                <a:solidFill>
                  <a:srgbClr val="9B7BFF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Random forest n_estimators</a:t>
            </a:r>
          </a:p>
          <a:p>
            <a:pPr algn="l">
              <a:spcAft>
                <a:spcPts val="700"/>
              </a:spcAft>
            </a:pPr>
            <a:r>
              <a:rPr sz="1300">
                <a:solidFill>
                  <a:srgbClr val="9B7BFF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Regularisation strength</a:t>
            </a:r>
          </a:p>
          <a:p>
            <a:pPr algn="l">
              <a:spcAft>
                <a:spcPts val="700"/>
              </a:spcAft>
            </a:pPr>
            <a:r>
              <a:rPr sz="1300">
                <a:solidFill>
                  <a:srgbClr val="9B7BFF"/>
                </a:solidFill>
                <a:latin typeface="Aptos"/>
              </a:rPr>
              <a:t>● </a:t>
            </a:r>
            <a:r>
              <a:rPr sz="1500">
                <a:solidFill>
                  <a:srgbClr val="F5F7FB"/>
                </a:solidFill>
                <a:latin typeface="Aptos"/>
              </a:rPr>
              <a:t>Learning rate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3611880" y="5577840"/>
            <a:ext cx="5074920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3657600" y="5623559"/>
            <a:ext cx="4983480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Tune on validation / CV — not on the test set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777240"/>
            <a:ext cx="82296" cy="5120640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932688" y="941832"/>
            <a:ext cx="82296" cy="4791455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1133856" y="1106424"/>
            <a:ext cx="82296" cy="4462272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828800" y="1097280"/>
            <a:ext cx="283464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38D6BE"/>
                </a:solidFill>
                <a:latin typeface="Aptos"/>
              </a:rPr>
              <a:t>UNSUPERVISED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28800" y="1627632"/>
            <a:ext cx="8961120" cy="12344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4200" b="1" i="0">
                <a:solidFill>
                  <a:srgbClr val="F5F7FB"/>
                </a:solidFill>
                <a:latin typeface="Aptos Display"/>
              </a:rPr>
              <a:t>Unsupervised Learning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28800" y="3054096"/>
            <a:ext cx="8138160" cy="9144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900" b="0" i="0">
                <a:solidFill>
                  <a:srgbClr val="AAB5C8"/>
                </a:solidFill>
                <a:latin typeface="Aptos"/>
              </a:rPr>
              <a:t>When no target label is available, the goal shifts from prediction to discovering useful structure.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828800" y="5074920"/>
            <a:ext cx="1325880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874519" y="5120640"/>
            <a:ext cx="123443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SECTION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337560" y="5120640"/>
            <a:ext cx="457200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50" b="0" i="0">
                <a:solidFill>
                  <a:srgbClr val="AAB5C8"/>
                </a:solidFill>
                <a:latin typeface="Aptos"/>
              </a:rPr>
              <a:t>Pause • question • example • apply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38D6BE"/>
                </a:solidFill>
                <a:latin typeface="Aptos"/>
              </a:rPr>
              <a:t>UNSUPERVISED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What is clustering?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Group observations so that members of the same cluster are more similar to each other than to other clusters.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30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56816"/>
            <a:ext cx="6492240" cy="3401568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1618487" y="3081527"/>
            <a:ext cx="109728" cy="1097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2112264" y="2990087"/>
            <a:ext cx="109728" cy="1097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1819655" y="3392424"/>
            <a:ext cx="109728" cy="1097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2185415" y="3337560"/>
            <a:ext cx="109728" cy="1097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1691639" y="3447288"/>
            <a:ext cx="109728" cy="109728"/>
          </a:xfrm>
          <a:prstGeom prst="ellipse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401568" y="3904488"/>
            <a:ext cx="109728" cy="1097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3895344" y="3813048"/>
            <a:ext cx="109728" cy="1097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3602735" y="4215384"/>
            <a:ext cx="109728" cy="1097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3968496" y="4160520"/>
            <a:ext cx="109728" cy="1097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3474719" y="4270248"/>
            <a:ext cx="109728" cy="109728"/>
          </a:xfrm>
          <a:prstGeom prst="ellipse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4846320" y="2670048"/>
            <a:ext cx="109728" cy="1097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5340096" y="2578608"/>
            <a:ext cx="109728" cy="1097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5047488" y="2980944"/>
            <a:ext cx="109728" cy="1097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5413248" y="2926080"/>
            <a:ext cx="109728" cy="1097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4919472" y="3035808"/>
            <a:ext cx="109728" cy="109728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7662672" y="1956816"/>
            <a:ext cx="3547872" cy="340156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973568" y="2267712"/>
            <a:ext cx="23774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Common uses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973568" y="2761488"/>
            <a:ext cx="2743200" cy="1691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Aft>
                <a:spcPts val="700"/>
              </a:spcAft>
            </a:pPr>
            <a:r>
              <a:rPr sz="1330">
                <a:solidFill>
                  <a:srgbClr val="38D6BE"/>
                </a:solidFill>
                <a:latin typeface="Aptos"/>
              </a:rPr>
              <a:t>● </a:t>
            </a:r>
            <a:r>
              <a:rPr sz="1530">
                <a:solidFill>
                  <a:srgbClr val="F5F7FB"/>
                </a:solidFill>
                <a:latin typeface="Aptos"/>
              </a:rPr>
              <a:t>Customer segmentation</a:t>
            </a:r>
          </a:p>
          <a:p>
            <a:pPr algn="l">
              <a:spcAft>
                <a:spcPts val="700"/>
              </a:spcAft>
            </a:pPr>
            <a:r>
              <a:rPr sz="1330">
                <a:solidFill>
                  <a:srgbClr val="38D6BE"/>
                </a:solidFill>
                <a:latin typeface="Aptos"/>
              </a:rPr>
              <a:t>● </a:t>
            </a:r>
            <a:r>
              <a:rPr sz="1530">
                <a:solidFill>
                  <a:srgbClr val="F5F7FB"/>
                </a:solidFill>
                <a:latin typeface="Aptos"/>
              </a:rPr>
              <a:t>Document grouping</a:t>
            </a:r>
          </a:p>
          <a:p>
            <a:pPr algn="l">
              <a:spcAft>
                <a:spcPts val="700"/>
              </a:spcAft>
            </a:pPr>
            <a:r>
              <a:rPr sz="1330">
                <a:solidFill>
                  <a:srgbClr val="38D6BE"/>
                </a:solidFill>
                <a:latin typeface="Aptos"/>
              </a:rPr>
              <a:t>● </a:t>
            </a:r>
            <a:r>
              <a:rPr sz="1530">
                <a:solidFill>
                  <a:srgbClr val="F5F7FB"/>
                </a:solidFill>
                <a:latin typeface="Aptos"/>
              </a:rPr>
              <a:t>Behaviour patterns</a:t>
            </a:r>
          </a:p>
          <a:p>
            <a:pPr algn="l">
              <a:spcAft>
                <a:spcPts val="700"/>
              </a:spcAft>
            </a:pPr>
            <a:r>
              <a:rPr sz="1330">
                <a:solidFill>
                  <a:srgbClr val="38D6BE"/>
                </a:solidFill>
                <a:latin typeface="Aptos"/>
              </a:rPr>
              <a:t>● </a:t>
            </a:r>
            <a:r>
              <a:rPr sz="1530">
                <a:solidFill>
                  <a:srgbClr val="F5F7FB"/>
                </a:solidFill>
                <a:latin typeface="Aptos"/>
              </a:rPr>
              <a:t>Exploratory analysis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973568" y="4681728"/>
            <a:ext cx="2743200" cy="4572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FFB84D"/>
                </a:solidFill>
                <a:latin typeface="Aptos"/>
              </a:rPr>
              <a:t>Clusters are not automatically “ground truth” categories.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K-Means on a 1-D dataset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We will use the same 12-dot line example, but follow the standard batch K-Means algorithm.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8" y="1993392"/>
            <a:ext cx="13716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>
                <a:solidFill>
                  <a:srgbClr val="38D6BE"/>
                </a:solidFill>
                <a:latin typeface="Aptos"/>
              </a:rPr>
              <a:t>Our data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1024128" y="2944368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1571564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521272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13" name="Oval 12"/>
          <p:cNvSpPr/>
          <p:nvPr/>
        </p:nvSpPr>
        <p:spPr>
          <a:xfrm>
            <a:off x="2096141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2045849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15" name="Oval 14"/>
          <p:cNvSpPr/>
          <p:nvPr/>
        </p:nvSpPr>
        <p:spPr>
          <a:xfrm>
            <a:off x="2620718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570426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17" name="Oval 16"/>
          <p:cNvSpPr/>
          <p:nvPr/>
        </p:nvSpPr>
        <p:spPr>
          <a:xfrm>
            <a:off x="3145295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3095003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19" name="Oval 18"/>
          <p:cNvSpPr/>
          <p:nvPr/>
        </p:nvSpPr>
        <p:spPr>
          <a:xfrm>
            <a:off x="5243602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193310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1" name="Oval 20"/>
          <p:cNvSpPr/>
          <p:nvPr/>
        </p:nvSpPr>
        <p:spPr>
          <a:xfrm>
            <a:off x="5768179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717887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23" name="Oval 22"/>
          <p:cNvSpPr/>
          <p:nvPr/>
        </p:nvSpPr>
        <p:spPr>
          <a:xfrm>
            <a:off x="6292756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242464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25" name="Oval 24"/>
          <p:cNvSpPr/>
          <p:nvPr/>
        </p:nvSpPr>
        <p:spPr>
          <a:xfrm>
            <a:off x="6817333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767041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27" name="Oval 26"/>
          <p:cNvSpPr/>
          <p:nvPr/>
        </p:nvSpPr>
        <p:spPr>
          <a:xfrm>
            <a:off x="8915640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865348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29" name="Oval 28"/>
          <p:cNvSpPr/>
          <p:nvPr/>
        </p:nvSpPr>
        <p:spPr>
          <a:xfrm>
            <a:off x="9440217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389925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1" name="Oval 30"/>
          <p:cNvSpPr/>
          <p:nvPr/>
        </p:nvSpPr>
        <p:spPr>
          <a:xfrm>
            <a:off x="9964794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9914502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33" name="Oval 32"/>
          <p:cNvSpPr/>
          <p:nvPr/>
        </p:nvSpPr>
        <p:spPr>
          <a:xfrm>
            <a:off x="10489371" y="2848356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10439079" y="312724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090672" y="3730752"/>
            <a:ext cx="598932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00" b="1">
                <a:solidFill>
                  <a:srgbClr val="F5F7FB"/>
                </a:solidFill>
                <a:latin typeface="Aptos"/>
              </a:rPr>
              <a:t>Visually, the points appear to form three natural groups.</a:t>
            </a:r>
          </a:p>
        </p:txBody>
      </p:sp>
      <p:cxnSp>
        <p:nvCxnSpPr>
          <p:cNvPr id="36" name="Connector 35"/>
          <p:cNvCxnSpPr/>
          <p:nvPr/>
        </p:nvCxnSpPr>
        <p:spPr>
          <a:xfrm>
            <a:off x="1024128" y="4828032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1571564" y="47320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Oval 37"/>
          <p:cNvSpPr/>
          <p:nvPr/>
        </p:nvSpPr>
        <p:spPr>
          <a:xfrm>
            <a:off x="2096141" y="47320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Oval 38"/>
          <p:cNvSpPr/>
          <p:nvPr/>
        </p:nvSpPr>
        <p:spPr>
          <a:xfrm>
            <a:off x="2620718" y="47320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Oval 39"/>
          <p:cNvSpPr/>
          <p:nvPr/>
        </p:nvSpPr>
        <p:spPr>
          <a:xfrm>
            <a:off x="3145295" y="47320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Oval 40"/>
          <p:cNvSpPr/>
          <p:nvPr/>
        </p:nvSpPr>
        <p:spPr>
          <a:xfrm>
            <a:off x="5243602" y="47320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Oval 41"/>
          <p:cNvSpPr/>
          <p:nvPr/>
        </p:nvSpPr>
        <p:spPr>
          <a:xfrm>
            <a:off x="5768179" y="47320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Oval 42"/>
          <p:cNvSpPr/>
          <p:nvPr/>
        </p:nvSpPr>
        <p:spPr>
          <a:xfrm>
            <a:off x="6292756" y="47320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Oval 43"/>
          <p:cNvSpPr/>
          <p:nvPr/>
        </p:nvSpPr>
        <p:spPr>
          <a:xfrm>
            <a:off x="6817333" y="47320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Oval 44"/>
          <p:cNvSpPr/>
          <p:nvPr/>
        </p:nvSpPr>
        <p:spPr>
          <a:xfrm>
            <a:off x="8915640" y="47320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Oval 45"/>
          <p:cNvSpPr/>
          <p:nvPr/>
        </p:nvSpPr>
        <p:spPr>
          <a:xfrm>
            <a:off x="9440217" y="47320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Oval 46"/>
          <p:cNvSpPr/>
          <p:nvPr/>
        </p:nvSpPr>
        <p:spPr>
          <a:xfrm>
            <a:off x="9964794" y="47320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Oval 47"/>
          <p:cNvSpPr/>
          <p:nvPr/>
        </p:nvSpPr>
        <p:spPr>
          <a:xfrm>
            <a:off x="10489371" y="47320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TextBox 48"/>
          <p:cNvSpPr txBox="1"/>
          <p:nvPr/>
        </p:nvSpPr>
        <p:spPr>
          <a:xfrm>
            <a:off x="2834640" y="5257800"/>
            <a:ext cx="658368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00" b="1">
                <a:solidFill>
                  <a:srgbClr val="FFB84D"/>
                </a:solidFill>
                <a:latin typeface="Aptos"/>
              </a:rPr>
              <a:t>But K-Means does NOT know these groups in advance.</a:t>
            </a:r>
          </a:p>
        </p:txBody>
      </p:sp>
      <p:sp>
        <p:nvSpPr>
          <p:cNvPr id="50" name="Rounded Rectangle 49"/>
          <p:cNvSpPr/>
          <p:nvPr/>
        </p:nvSpPr>
        <p:spPr>
          <a:xfrm>
            <a:off x="10058400" y="1938528"/>
            <a:ext cx="71323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10085832" y="1988820"/>
            <a:ext cx="658368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K = 3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Step 1 — Choose K and initialise the centroids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We choose K = 3, then select three starting centroid positions.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1248" y="1901952"/>
            <a:ext cx="457200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>
                <a:solidFill>
                  <a:srgbClr val="F5F7FB"/>
                </a:solidFill>
                <a:latin typeface="Aptos"/>
              </a:rPr>
              <a:t>For this example, suppose the initial centroids are: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1024128" y="3794760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1571564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521272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13" name="Oval 12"/>
          <p:cNvSpPr/>
          <p:nvPr/>
        </p:nvSpPr>
        <p:spPr>
          <a:xfrm>
            <a:off x="2096141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2045849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15" name="Oval 14"/>
          <p:cNvSpPr/>
          <p:nvPr/>
        </p:nvSpPr>
        <p:spPr>
          <a:xfrm>
            <a:off x="2620718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570426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17" name="Oval 16"/>
          <p:cNvSpPr/>
          <p:nvPr/>
        </p:nvSpPr>
        <p:spPr>
          <a:xfrm>
            <a:off x="3145295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3095003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19" name="Oval 18"/>
          <p:cNvSpPr/>
          <p:nvPr/>
        </p:nvSpPr>
        <p:spPr>
          <a:xfrm>
            <a:off x="5243602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193310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1" name="Oval 20"/>
          <p:cNvSpPr/>
          <p:nvPr/>
        </p:nvSpPr>
        <p:spPr>
          <a:xfrm>
            <a:off x="5768179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717887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23" name="Oval 22"/>
          <p:cNvSpPr/>
          <p:nvPr/>
        </p:nvSpPr>
        <p:spPr>
          <a:xfrm>
            <a:off x="6292756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242464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25" name="Oval 24"/>
          <p:cNvSpPr/>
          <p:nvPr/>
        </p:nvSpPr>
        <p:spPr>
          <a:xfrm>
            <a:off x="6817333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767041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27" name="Oval 26"/>
          <p:cNvSpPr/>
          <p:nvPr/>
        </p:nvSpPr>
        <p:spPr>
          <a:xfrm>
            <a:off x="8915640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865348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29" name="Oval 28"/>
          <p:cNvSpPr/>
          <p:nvPr/>
        </p:nvSpPr>
        <p:spPr>
          <a:xfrm>
            <a:off x="9440217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389925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1" name="Oval 30"/>
          <p:cNvSpPr/>
          <p:nvPr/>
        </p:nvSpPr>
        <p:spPr>
          <a:xfrm>
            <a:off x="9964794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9914502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33" name="Oval 32"/>
          <p:cNvSpPr/>
          <p:nvPr/>
        </p:nvSpPr>
        <p:spPr>
          <a:xfrm>
            <a:off x="10489371" y="3698748"/>
            <a:ext cx="192024" cy="192024"/>
          </a:xfrm>
          <a:prstGeom prst="ellipse">
            <a:avLst/>
          </a:prstGeom>
          <a:solidFill>
            <a:srgbClr val="8691A5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10439079" y="397764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sp>
        <p:nvSpPr>
          <p:cNvPr id="35" name="5-Point Star 34"/>
          <p:cNvSpPr/>
          <p:nvPr/>
        </p:nvSpPr>
        <p:spPr>
          <a:xfrm>
            <a:off x="3122435" y="3227832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6" name="Connector 35"/>
          <p:cNvCxnSpPr/>
          <p:nvPr/>
        </p:nvCxnSpPr>
        <p:spPr>
          <a:xfrm>
            <a:off x="3241307" y="3483864"/>
            <a:ext cx="0" cy="201168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2829827" y="289864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4</a:t>
            </a:r>
          </a:p>
        </p:txBody>
      </p:sp>
      <p:sp>
        <p:nvSpPr>
          <p:cNvPr id="38" name="5-Point Star 37"/>
          <p:cNvSpPr/>
          <p:nvPr/>
        </p:nvSpPr>
        <p:spPr>
          <a:xfrm>
            <a:off x="5220742" y="3227832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9" name="Connector 38"/>
          <p:cNvCxnSpPr/>
          <p:nvPr/>
        </p:nvCxnSpPr>
        <p:spPr>
          <a:xfrm>
            <a:off x="5339614" y="3483864"/>
            <a:ext cx="0" cy="201168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4928134" y="289864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8</a:t>
            </a:r>
          </a:p>
        </p:txBody>
      </p:sp>
      <p:sp>
        <p:nvSpPr>
          <p:cNvPr id="41" name="5-Point Star 40"/>
          <p:cNvSpPr/>
          <p:nvPr/>
        </p:nvSpPr>
        <p:spPr>
          <a:xfrm>
            <a:off x="6794473" y="3227832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2" name="Connector 41"/>
          <p:cNvCxnSpPr/>
          <p:nvPr/>
        </p:nvCxnSpPr>
        <p:spPr>
          <a:xfrm>
            <a:off x="6913345" y="3483864"/>
            <a:ext cx="0" cy="201168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6501865" y="289864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11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841248" y="4882896"/>
            <a:ext cx="10378440" cy="73152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1115568" y="5120640"/>
            <a:ext cx="105156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>
                <a:solidFill>
                  <a:srgbClr val="FFB84D"/>
                </a:solidFill>
                <a:latin typeface="Aptos"/>
              </a:rPr>
              <a:t>Important: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103120" y="5093208"/>
            <a:ext cx="813816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50" b="1">
                <a:solidFill>
                  <a:srgbClr val="F5F7FB"/>
                </a:solidFill>
                <a:latin typeface="Aptos"/>
              </a:rPr>
              <a:t>These are only starting positions. They will move after the assignment step.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9436608" y="1883664"/>
            <a:ext cx="157276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9464040" y="1933956"/>
            <a:ext cx="151790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PAUSE &amp; PREDICT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772400" y="2304288"/>
            <a:ext cx="324612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400" b="0">
                <a:solidFill>
                  <a:srgbClr val="AAB5C8"/>
                </a:solidFill>
                <a:latin typeface="Aptos"/>
              </a:rPr>
              <a:t>Which centroid is point 10 closest to?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Iteration 1 — Assignment step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Every point is compared with all three current centroids. Then each point joins its nearest centroid.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024128" y="3346704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1571564" y="3250692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521272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12" name="Oval 11"/>
          <p:cNvSpPr/>
          <p:nvPr/>
        </p:nvSpPr>
        <p:spPr>
          <a:xfrm>
            <a:off x="2096141" y="3250692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045849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14" name="Oval 13"/>
          <p:cNvSpPr/>
          <p:nvPr/>
        </p:nvSpPr>
        <p:spPr>
          <a:xfrm>
            <a:off x="2620718" y="3250692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570426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16" name="Oval 15"/>
          <p:cNvSpPr/>
          <p:nvPr/>
        </p:nvSpPr>
        <p:spPr>
          <a:xfrm>
            <a:off x="3145295" y="3250692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095003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18" name="Oval 17"/>
          <p:cNvSpPr/>
          <p:nvPr/>
        </p:nvSpPr>
        <p:spPr>
          <a:xfrm>
            <a:off x="5243602" y="3250692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193310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0" name="Oval 19"/>
          <p:cNvSpPr/>
          <p:nvPr/>
        </p:nvSpPr>
        <p:spPr>
          <a:xfrm>
            <a:off x="5768179" y="3250692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717887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22" name="Oval 21"/>
          <p:cNvSpPr/>
          <p:nvPr/>
        </p:nvSpPr>
        <p:spPr>
          <a:xfrm>
            <a:off x="6292756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242464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24" name="Oval 23"/>
          <p:cNvSpPr/>
          <p:nvPr/>
        </p:nvSpPr>
        <p:spPr>
          <a:xfrm>
            <a:off x="6817333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767041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26" name="Oval 25"/>
          <p:cNvSpPr/>
          <p:nvPr/>
        </p:nvSpPr>
        <p:spPr>
          <a:xfrm>
            <a:off x="8915640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65348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28" name="Oval 27"/>
          <p:cNvSpPr/>
          <p:nvPr/>
        </p:nvSpPr>
        <p:spPr>
          <a:xfrm>
            <a:off x="9440217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389925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0" name="Oval 29"/>
          <p:cNvSpPr/>
          <p:nvPr/>
        </p:nvSpPr>
        <p:spPr>
          <a:xfrm>
            <a:off x="9964794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914502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32" name="Oval 31"/>
          <p:cNvSpPr/>
          <p:nvPr/>
        </p:nvSpPr>
        <p:spPr>
          <a:xfrm>
            <a:off x="10489371" y="3250692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10439079" y="3529584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cxnSp>
        <p:nvCxnSpPr>
          <p:cNvPr id="34" name="Connector 33"/>
          <p:cNvCxnSpPr/>
          <p:nvPr/>
        </p:nvCxnSpPr>
        <p:spPr>
          <a:xfrm>
            <a:off x="4290461" y="2843784"/>
            <a:ext cx="0" cy="1005840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nector 34"/>
          <p:cNvCxnSpPr/>
          <p:nvPr/>
        </p:nvCxnSpPr>
        <p:spPr>
          <a:xfrm>
            <a:off x="6126480" y="2843784"/>
            <a:ext cx="0" cy="1005840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5-Point Star 35"/>
          <p:cNvSpPr/>
          <p:nvPr/>
        </p:nvSpPr>
        <p:spPr>
          <a:xfrm>
            <a:off x="3122435" y="2779776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7" name="Connector 36"/>
          <p:cNvCxnSpPr/>
          <p:nvPr/>
        </p:nvCxnSpPr>
        <p:spPr>
          <a:xfrm>
            <a:off x="3241307" y="3035808"/>
            <a:ext cx="0" cy="201168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2829827" y="2450592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4</a:t>
            </a:r>
          </a:p>
        </p:txBody>
      </p:sp>
      <p:sp>
        <p:nvSpPr>
          <p:cNvPr id="39" name="5-Point Star 38"/>
          <p:cNvSpPr/>
          <p:nvPr/>
        </p:nvSpPr>
        <p:spPr>
          <a:xfrm>
            <a:off x="5220742" y="2779776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0" name="Connector 39"/>
          <p:cNvCxnSpPr/>
          <p:nvPr/>
        </p:nvCxnSpPr>
        <p:spPr>
          <a:xfrm>
            <a:off x="5339614" y="3035808"/>
            <a:ext cx="0" cy="201168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4928134" y="2450592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8</a:t>
            </a:r>
          </a:p>
        </p:txBody>
      </p:sp>
      <p:sp>
        <p:nvSpPr>
          <p:cNvPr id="42" name="5-Point Star 41"/>
          <p:cNvSpPr/>
          <p:nvPr/>
        </p:nvSpPr>
        <p:spPr>
          <a:xfrm>
            <a:off x="6794473" y="2779776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3" name="Connector 42"/>
          <p:cNvCxnSpPr/>
          <p:nvPr/>
        </p:nvCxnSpPr>
        <p:spPr>
          <a:xfrm>
            <a:off x="6913345" y="3035808"/>
            <a:ext cx="0" cy="201168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6501865" y="2450592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11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909560" y="2194560"/>
            <a:ext cx="256032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00" b="1">
                <a:solidFill>
                  <a:srgbClr val="FFB84D"/>
                </a:solidFill>
                <a:latin typeface="Aptos"/>
              </a:rPr>
              <a:t>Nearest-centroid boundaries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822960" y="4681728"/>
            <a:ext cx="10469880" cy="84124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1078992" y="4937760"/>
            <a:ext cx="123444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>
                <a:solidFill>
                  <a:srgbClr val="38D6BE"/>
                </a:solidFill>
                <a:latin typeface="Aptos"/>
              </a:rPr>
              <a:t>Crucial rule: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40280" y="4910328"/>
            <a:ext cx="8458200" cy="2834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>
                <a:solidFill>
                  <a:srgbClr val="F5F7FB"/>
                </a:solidFill>
                <a:latin typeface="Aptos"/>
              </a:rPr>
              <a:t>Assign ALL points first. Do not move any centroid until this assignment step is complete.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960120" y="5705856"/>
            <a:ext cx="101498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Clusters after assignment:  Red {1,2,3,4}   •   Green {8,9}   •   Blue {10,11,15,16,17,18}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Iteration 1 — Update step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Now move each centroid to the mean of ALL points currently assigned to its cluster.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FF5C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FF5C5C"/>
                </a:solidFill>
                <a:latin typeface="Aptos"/>
              </a:rPr>
              <a:t>Red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18488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(1 + 2 + 3 + 4) / 4 = 2.5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471416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44D17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654296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44D17A"/>
                </a:solidFill>
                <a:latin typeface="Aptos"/>
              </a:rPr>
              <a:t>Green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40096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(8 + 9) / 2 = 8.5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193024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4F83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75904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4F83FF"/>
                </a:solidFill>
                <a:latin typeface="Aptos"/>
              </a:rPr>
              <a:t>Blue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061704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(10+11+15+16+17+18) / 6 = 14.5</a:t>
            </a:r>
          </a:p>
        </p:txBody>
      </p:sp>
      <p:cxnSp>
        <p:nvCxnSpPr>
          <p:cNvPr id="18" name="Connector 17"/>
          <p:cNvCxnSpPr/>
          <p:nvPr/>
        </p:nvCxnSpPr>
        <p:spPr>
          <a:xfrm>
            <a:off x="1024128" y="4069080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val 18"/>
          <p:cNvSpPr/>
          <p:nvPr/>
        </p:nvSpPr>
        <p:spPr>
          <a:xfrm>
            <a:off x="1571564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521272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21" name="Oval 20"/>
          <p:cNvSpPr/>
          <p:nvPr/>
        </p:nvSpPr>
        <p:spPr>
          <a:xfrm>
            <a:off x="2096141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2045849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23" name="Oval 22"/>
          <p:cNvSpPr/>
          <p:nvPr/>
        </p:nvSpPr>
        <p:spPr>
          <a:xfrm>
            <a:off x="2620718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2570426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25" name="Oval 24"/>
          <p:cNvSpPr/>
          <p:nvPr/>
        </p:nvSpPr>
        <p:spPr>
          <a:xfrm>
            <a:off x="3145295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095003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27" name="Oval 26"/>
          <p:cNvSpPr/>
          <p:nvPr/>
        </p:nvSpPr>
        <p:spPr>
          <a:xfrm>
            <a:off x="5243602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193310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9" name="Oval 28"/>
          <p:cNvSpPr/>
          <p:nvPr/>
        </p:nvSpPr>
        <p:spPr>
          <a:xfrm>
            <a:off x="5768179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717887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31" name="Oval 30"/>
          <p:cNvSpPr/>
          <p:nvPr/>
        </p:nvSpPr>
        <p:spPr>
          <a:xfrm>
            <a:off x="6292756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242464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33" name="Oval 32"/>
          <p:cNvSpPr/>
          <p:nvPr/>
        </p:nvSpPr>
        <p:spPr>
          <a:xfrm>
            <a:off x="6817333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767041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35" name="Oval 34"/>
          <p:cNvSpPr/>
          <p:nvPr/>
        </p:nvSpPr>
        <p:spPr>
          <a:xfrm>
            <a:off x="8915640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865348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37" name="Oval 36"/>
          <p:cNvSpPr/>
          <p:nvPr/>
        </p:nvSpPr>
        <p:spPr>
          <a:xfrm>
            <a:off x="9440217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9389925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9" name="Oval 38"/>
          <p:cNvSpPr/>
          <p:nvPr/>
        </p:nvSpPr>
        <p:spPr>
          <a:xfrm>
            <a:off x="9964794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9914502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41" name="Oval 40"/>
          <p:cNvSpPr/>
          <p:nvPr/>
        </p:nvSpPr>
        <p:spPr>
          <a:xfrm>
            <a:off x="10489371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10439079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sp>
        <p:nvSpPr>
          <p:cNvPr id="43" name="5-Point Star 42"/>
          <p:cNvSpPr/>
          <p:nvPr/>
        </p:nvSpPr>
        <p:spPr>
          <a:xfrm>
            <a:off x="2335570" y="3502152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4" name="Connector 43"/>
          <p:cNvCxnSpPr/>
          <p:nvPr/>
        </p:nvCxnSpPr>
        <p:spPr>
          <a:xfrm>
            <a:off x="2454442" y="3758184"/>
            <a:ext cx="0" cy="201168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042962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2.5</a:t>
            </a:r>
          </a:p>
        </p:txBody>
      </p:sp>
      <p:sp>
        <p:nvSpPr>
          <p:cNvPr id="46" name="5-Point Star 45"/>
          <p:cNvSpPr/>
          <p:nvPr/>
        </p:nvSpPr>
        <p:spPr>
          <a:xfrm>
            <a:off x="5483031" y="3502152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7" name="Connector 46"/>
          <p:cNvCxnSpPr/>
          <p:nvPr/>
        </p:nvCxnSpPr>
        <p:spPr>
          <a:xfrm>
            <a:off x="5601903" y="3758184"/>
            <a:ext cx="0" cy="201168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5190423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8.5</a:t>
            </a:r>
          </a:p>
        </p:txBody>
      </p:sp>
      <p:sp>
        <p:nvSpPr>
          <p:cNvPr id="49" name="5-Point Star 48"/>
          <p:cNvSpPr/>
          <p:nvPr/>
        </p:nvSpPr>
        <p:spPr>
          <a:xfrm>
            <a:off x="8630492" y="3502152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50" name="Connector 49"/>
          <p:cNvCxnSpPr/>
          <p:nvPr/>
        </p:nvCxnSpPr>
        <p:spPr>
          <a:xfrm>
            <a:off x="8749364" y="3758184"/>
            <a:ext cx="0" cy="201168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8337884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14.5</a:t>
            </a:r>
          </a:p>
        </p:txBody>
      </p:sp>
      <p:cxnSp>
        <p:nvCxnSpPr>
          <p:cNvPr id="52" name="Connector 51"/>
          <p:cNvCxnSpPr/>
          <p:nvPr/>
        </p:nvCxnSpPr>
        <p:spPr>
          <a:xfrm flipH="1">
            <a:off x="2454442" y="4681728"/>
            <a:ext cx="786865" cy="0"/>
          </a:xfrm>
          <a:prstGeom prst="line">
            <a:avLst/>
          </a:prstGeom>
          <a:ln w="2794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nector 52"/>
          <p:cNvCxnSpPr/>
          <p:nvPr/>
        </p:nvCxnSpPr>
        <p:spPr>
          <a:xfrm>
            <a:off x="5339614" y="4681728"/>
            <a:ext cx="262289" cy="0"/>
          </a:xfrm>
          <a:prstGeom prst="line">
            <a:avLst/>
          </a:prstGeom>
          <a:ln w="2794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Connector 53"/>
          <p:cNvCxnSpPr/>
          <p:nvPr/>
        </p:nvCxnSpPr>
        <p:spPr>
          <a:xfrm>
            <a:off x="6913345" y="4681728"/>
            <a:ext cx="1836019" cy="0"/>
          </a:xfrm>
          <a:prstGeom prst="line">
            <a:avLst/>
          </a:prstGeom>
          <a:ln w="2794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645152" y="4892040"/>
            <a:ext cx="292608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50" b="0">
                <a:solidFill>
                  <a:srgbClr val="AAB5C8"/>
                </a:solidFill>
                <a:latin typeface="Aptos"/>
              </a:rPr>
              <a:t>centroid movement</a:t>
            </a:r>
          </a:p>
        </p:txBody>
      </p:sp>
      <p:sp>
        <p:nvSpPr>
          <p:cNvPr id="56" name="Rounded Rectangle 55"/>
          <p:cNvSpPr/>
          <p:nvPr/>
        </p:nvSpPr>
        <p:spPr>
          <a:xfrm>
            <a:off x="4572000" y="5532120"/>
            <a:ext cx="299923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/>
          <p:cNvSpPr txBox="1"/>
          <p:nvPr/>
        </p:nvSpPr>
        <p:spPr>
          <a:xfrm>
            <a:off x="4599432" y="5582412"/>
            <a:ext cx="2944368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ALL 3 CENTROIDS UPDATE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Iteration 2 — Reassignment step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Use the UPDATED centroids (2.5, 8.5 and 14.5) and compare every point again.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024128" y="3310128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1571564" y="3214116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521272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12" name="Oval 11"/>
          <p:cNvSpPr/>
          <p:nvPr/>
        </p:nvSpPr>
        <p:spPr>
          <a:xfrm>
            <a:off x="2096141" y="3214116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045849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14" name="Oval 13"/>
          <p:cNvSpPr/>
          <p:nvPr/>
        </p:nvSpPr>
        <p:spPr>
          <a:xfrm>
            <a:off x="2620718" y="3214116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570426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16" name="Oval 15"/>
          <p:cNvSpPr/>
          <p:nvPr/>
        </p:nvSpPr>
        <p:spPr>
          <a:xfrm>
            <a:off x="3145295" y="3214116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095003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18" name="Oval 17"/>
          <p:cNvSpPr/>
          <p:nvPr/>
        </p:nvSpPr>
        <p:spPr>
          <a:xfrm>
            <a:off x="5243602" y="3214116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193310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0" name="Oval 19"/>
          <p:cNvSpPr/>
          <p:nvPr/>
        </p:nvSpPr>
        <p:spPr>
          <a:xfrm>
            <a:off x="5768179" y="3214116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717887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22" name="Oval 21"/>
          <p:cNvSpPr/>
          <p:nvPr/>
        </p:nvSpPr>
        <p:spPr>
          <a:xfrm>
            <a:off x="6292756" y="3214116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242464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24" name="Oval 23"/>
          <p:cNvSpPr/>
          <p:nvPr/>
        </p:nvSpPr>
        <p:spPr>
          <a:xfrm>
            <a:off x="6817333" y="3214116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767041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26" name="Oval 25"/>
          <p:cNvSpPr/>
          <p:nvPr/>
        </p:nvSpPr>
        <p:spPr>
          <a:xfrm>
            <a:off x="8915640" y="3214116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65348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28" name="Oval 27"/>
          <p:cNvSpPr/>
          <p:nvPr/>
        </p:nvSpPr>
        <p:spPr>
          <a:xfrm>
            <a:off x="9440217" y="3214116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389925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0" name="Oval 29"/>
          <p:cNvSpPr/>
          <p:nvPr/>
        </p:nvSpPr>
        <p:spPr>
          <a:xfrm>
            <a:off x="9964794" y="3214116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914502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32" name="Oval 31"/>
          <p:cNvSpPr/>
          <p:nvPr/>
        </p:nvSpPr>
        <p:spPr>
          <a:xfrm>
            <a:off x="10489371" y="3214116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10439079" y="3493008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cxnSp>
        <p:nvCxnSpPr>
          <p:cNvPr id="34" name="Connector 33"/>
          <p:cNvCxnSpPr/>
          <p:nvPr/>
        </p:nvCxnSpPr>
        <p:spPr>
          <a:xfrm>
            <a:off x="4028172" y="2807208"/>
            <a:ext cx="0" cy="1005840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nector 34"/>
          <p:cNvCxnSpPr/>
          <p:nvPr/>
        </p:nvCxnSpPr>
        <p:spPr>
          <a:xfrm>
            <a:off x="7175633" y="2807208"/>
            <a:ext cx="0" cy="1005840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5-Point Star 35"/>
          <p:cNvSpPr/>
          <p:nvPr/>
        </p:nvSpPr>
        <p:spPr>
          <a:xfrm>
            <a:off x="2335570" y="2743200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7" name="Connector 36"/>
          <p:cNvCxnSpPr/>
          <p:nvPr/>
        </p:nvCxnSpPr>
        <p:spPr>
          <a:xfrm>
            <a:off x="2454442" y="2999232"/>
            <a:ext cx="0" cy="201168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2042962" y="2414016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2.5</a:t>
            </a:r>
          </a:p>
        </p:txBody>
      </p:sp>
      <p:sp>
        <p:nvSpPr>
          <p:cNvPr id="39" name="5-Point Star 38"/>
          <p:cNvSpPr/>
          <p:nvPr/>
        </p:nvSpPr>
        <p:spPr>
          <a:xfrm>
            <a:off x="5483031" y="2743200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0" name="Connector 39"/>
          <p:cNvCxnSpPr/>
          <p:nvPr/>
        </p:nvCxnSpPr>
        <p:spPr>
          <a:xfrm>
            <a:off x="5601903" y="2999232"/>
            <a:ext cx="0" cy="201168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190423" y="2414016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8.5</a:t>
            </a:r>
          </a:p>
        </p:txBody>
      </p:sp>
      <p:sp>
        <p:nvSpPr>
          <p:cNvPr id="42" name="5-Point Star 41"/>
          <p:cNvSpPr/>
          <p:nvPr/>
        </p:nvSpPr>
        <p:spPr>
          <a:xfrm>
            <a:off x="8630492" y="2743200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3" name="Connector 42"/>
          <p:cNvCxnSpPr/>
          <p:nvPr/>
        </p:nvCxnSpPr>
        <p:spPr>
          <a:xfrm>
            <a:off x="8749364" y="2999232"/>
            <a:ext cx="0" cy="201168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8337884" y="2414016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14.5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822960" y="4617720"/>
            <a:ext cx="10469880" cy="100584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1078992" y="4864608"/>
            <a:ext cx="150876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>
                <a:solidFill>
                  <a:srgbClr val="FFB84D"/>
                </a:solidFill>
                <a:latin typeface="Aptos"/>
              </a:rPr>
              <a:t>What changed?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423160" y="4818888"/>
            <a:ext cx="8183879" cy="42062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>
                <a:solidFill>
                  <a:srgbClr val="F5F7FB"/>
                </a:solidFill>
                <a:latin typeface="Aptos"/>
              </a:rPr>
              <a:t>Points 10 and 11 are now closer to the green centroid than to the blue centroid, so they move to Green.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005840" y="5797296"/>
            <a:ext cx="1005840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40" b="0">
                <a:solidFill>
                  <a:srgbClr val="AAB5C8"/>
                </a:solidFill>
                <a:latin typeface="Aptos"/>
              </a:rPr>
              <a:t>New clusters:  Red {1,2,3,4}   •   Green {8,9,10,11}   •   Blue {15,16,17,18}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Iteration 2 — Update the centroids again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Recalculate the mean of the points in each new cluster.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FF5C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FF5C5C"/>
                </a:solidFill>
                <a:latin typeface="Aptos"/>
              </a:rPr>
              <a:t>Red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18488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(1 + 2 + 3 + 4) / 4 = 2.5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471416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44D17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654296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44D17A"/>
                </a:solidFill>
                <a:latin typeface="Aptos"/>
              </a:rPr>
              <a:t>Green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40096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(8 + 9 + 10 + 11) / 4 = 9.5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193024" y="1874519"/>
            <a:ext cx="3246120" cy="841248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4F83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75904" y="2020824"/>
            <a:ext cx="731520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50" b="1">
                <a:solidFill>
                  <a:srgbClr val="4F83FF"/>
                </a:solidFill>
                <a:latin typeface="Aptos"/>
              </a:rPr>
              <a:t>Blue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061704" y="1984248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(15 + 16 + 17 + 18) / 4 = 16.5</a:t>
            </a:r>
          </a:p>
        </p:txBody>
      </p:sp>
      <p:cxnSp>
        <p:nvCxnSpPr>
          <p:cNvPr id="18" name="Connector 17"/>
          <p:cNvCxnSpPr/>
          <p:nvPr/>
        </p:nvCxnSpPr>
        <p:spPr>
          <a:xfrm>
            <a:off x="1024128" y="4069080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Oval 18"/>
          <p:cNvSpPr/>
          <p:nvPr/>
        </p:nvSpPr>
        <p:spPr>
          <a:xfrm>
            <a:off x="1571564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521272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21" name="Oval 20"/>
          <p:cNvSpPr/>
          <p:nvPr/>
        </p:nvSpPr>
        <p:spPr>
          <a:xfrm>
            <a:off x="2096141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2045849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23" name="Oval 22"/>
          <p:cNvSpPr/>
          <p:nvPr/>
        </p:nvSpPr>
        <p:spPr>
          <a:xfrm>
            <a:off x="2620718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2570426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25" name="Oval 24"/>
          <p:cNvSpPr/>
          <p:nvPr/>
        </p:nvSpPr>
        <p:spPr>
          <a:xfrm>
            <a:off x="3145295" y="3973068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095003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27" name="Oval 26"/>
          <p:cNvSpPr/>
          <p:nvPr/>
        </p:nvSpPr>
        <p:spPr>
          <a:xfrm>
            <a:off x="5243602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193310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9" name="Oval 28"/>
          <p:cNvSpPr/>
          <p:nvPr/>
        </p:nvSpPr>
        <p:spPr>
          <a:xfrm>
            <a:off x="5768179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717887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31" name="Oval 30"/>
          <p:cNvSpPr/>
          <p:nvPr/>
        </p:nvSpPr>
        <p:spPr>
          <a:xfrm>
            <a:off x="6292756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242464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33" name="Oval 32"/>
          <p:cNvSpPr/>
          <p:nvPr/>
        </p:nvSpPr>
        <p:spPr>
          <a:xfrm>
            <a:off x="6817333" y="3973068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767041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35" name="Oval 34"/>
          <p:cNvSpPr/>
          <p:nvPr/>
        </p:nvSpPr>
        <p:spPr>
          <a:xfrm>
            <a:off x="8915640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865348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37" name="Oval 36"/>
          <p:cNvSpPr/>
          <p:nvPr/>
        </p:nvSpPr>
        <p:spPr>
          <a:xfrm>
            <a:off x="9440217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9389925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9" name="Oval 38"/>
          <p:cNvSpPr/>
          <p:nvPr/>
        </p:nvSpPr>
        <p:spPr>
          <a:xfrm>
            <a:off x="9964794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9914502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41" name="Oval 40"/>
          <p:cNvSpPr/>
          <p:nvPr/>
        </p:nvSpPr>
        <p:spPr>
          <a:xfrm>
            <a:off x="10489371" y="3973068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10439079" y="4251960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sp>
        <p:nvSpPr>
          <p:cNvPr id="43" name="5-Point Star 42"/>
          <p:cNvSpPr/>
          <p:nvPr/>
        </p:nvSpPr>
        <p:spPr>
          <a:xfrm>
            <a:off x="2335570" y="3502152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4" name="Connector 43"/>
          <p:cNvCxnSpPr/>
          <p:nvPr/>
        </p:nvCxnSpPr>
        <p:spPr>
          <a:xfrm>
            <a:off x="2454442" y="3758184"/>
            <a:ext cx="0" cy="201168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042962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2.5</a:t>
            </a:r>
          </a:p>
        </p:txBody>
      </p:sp>
      <p:sp>
        <p:nvSpPr>
          <p:cNvPr id="46" name="5-Point Star 45"/>
          <p:cNvSpPr/>
          <p:nvPr/>
        </p:nvSpPr>
        <p:spPr>
          <a:xfrm>
            <a:off x="6007608" y="3502152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7" name="Connector 46"/>
          <p:cNvCxnSpPr/>
          <p:nvPr/>
        </p:nvCxnSpPr>
        <p:spPr>
          <a:xfrm>
            <a:off x="6126480" y="3758184"/>
            <a:ext cx="0" cy="201168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5715000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9.5</a:t>
            </a:r>
          </a:p>
        </p:txBody>
      </p:sp>
      <p:sp>
        <p:nvSpPr>
          <p:cNvPr id="49" name="5-Point Star 48"/>
          <p:cNvSpPr/>
          <p:nvPr/>
        </p:nvSpPr>
        <p:spPr>
          <a:xfrm>
            <a:off x="9679645" y="3502152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50" name="Connector 49"/>
          <p:cNvCxnSpPr/>
          <p:nvPr/>
        </p:nvCxnSpPr>
        <p:spPr>
          <a:xfrm>
            <a:off x="9798517" y="3758184"/>
            <a:ext cx="0" cy="201168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9387037" y="3172968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16.5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841248" y="5029200"/>
            <a:ext cx="361188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1">
                <a:solidFill>
                  <a:srgbClr val="FF5C5C"/>
                </a:solidFill>
                <a:latin typeface="Aptos"/>
              </a:rPr>
              <a:t>Red does not move because its members did not change.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6492240" y="5029200"/>
            <a:ext cx="46177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280" b="1">
                <a:solidFill>
                  <a:srgbClr val="38D6BE"/>
                </a:solidFill>
                <a:latin typeface="Aptos"/>
              </a:rPr>
              <a:t>Green and Blue move to the centres of their new groups.</a:t>
            </a:r>
          </a:p>
        </p:txBody>
      </p:sp>
      <p:sp>
        <p:nvSpPr>
          <p:cNvPr id="54" name="Rounded Rectangle 53"/>
          <p:cNvSpPr/>
          <p:nvPr/>
        </p:nvSpPr>
        <p:spPr>
          <a:xfrm>
            <a:off x="3941063" y="5596128"/>
            <a:ext cx="431596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TextBox 54"/>
          <p:cNvSpPr txBox="1"/>
          <p:nvPr/>
        </p:nvSpPr>
        <p:spPr>
          <a:xfrm>
            <a:off x="3968496" y="5646420"/>
            <a:ext cx="426110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NEW CENTROIDS: 2.5 • 9.5 • 16.5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Iteration 3 — Check again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Assign all points using the new centroids. This time, nothing changes.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024128" y="3456432"/>
            <a:ext cx="10222992" cy="0"/>
          </a:xfrm>
          <a:prstGeom prst="line">
            <a:avLst/>
          </a:prstGeom>
          <a:ln w="2032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1571564" y="33604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521272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</a:t>
            </a:r>
          </a:p>
        </p:txBody>
      </p:sp>
      <p:sp>
        <p:nvSpPr>
          <p:cNvPr id="12" name="Oval 11"/>
          <p:cNvSpPr/>
          <p:nvPr/>
        </p:nvSpPr>
        <p:spPr>
          <a:xfrm>
            <a:off x="2096141" y="33604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045849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2</a:t>
            </a:r>
          </a:p>
        </p:txBody>
      </p:sp>
      <p:sp>
        <p:nvSpPr>
          <p:cNvPr id="14" name="Oval 13"/>
          <p:cNvSpPr/>
          <p:nvPr/>
        </p:nvSpPr>
        <p:spPr>
          <a:xfrm>
            <a:off x="2620718" y="33604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2570426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3</a:t>
            </a:r>
          </a:p>
        </p:txBody>
      </p:sp>
      <p:sp>
        <p:nvSpPr>
          <p:cNvPr id="16" name="Oval 15"/>
          <p:cNvSpPr/>
          <p:nvPr/>
        </p:nvSpPr>
        <p:spPr>
          <a:xfrm>
            <a:off x="3145295" y="3360420"/>
            <a:ext cx="192024" cy="192024"/>
          </a:xfrm>
          <a:prstGeom prst="ellipse">
            <a:avLst/>
          </a:prstGeom>
          <a:solidFill>
            <a:srgbClr val="FF5C5C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095003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4</a:t>
            </a:r>
          </a:p>
        </p:txBody>
      </p:sp>
      <p:sp>
        <p:nvSpPr>
          <p:cNvPr id="18" name="Oval 17"/>
          <p:cNvSpPr/>
          <p:nvPr/>
        </p:nvSpPr>
        <p:spPr>
          <a:xfrm>
            <a:off x="5243602" y="33604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193310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8</a:t>
            </a:r>
          </a:p>
        </p:txBody>
      </p:sp>
      <p:sp>
        <p:nvSpPr>
          <p:cNvPr id="20" name="Oval 19"/>
          <p:cNvSpPr/>
          <p:nvPr/>
        </p:nvSpPr>
        <p:spPr>
          <a:xfrm>
            <a:off x="5768179" y="33604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717887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9</a:t>
            </a:r>
          </a:p>
        </p:txBody>
      </p:sp>
      <p:sp>
        <p:nvSpPr>
          <p:cNvPr id="22" name="Oval 21"/>
          <p:cNvSpPr/>
          <p:nvPr/>
        </p:nvSpPr>
        <p:spPr>
          <a:xfrm>
            <a:off x="6292756" y="33604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242464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10</a:t>
            </a:r>
          </a:p>
        </p:txBody>
      </p:sp>
      <p:sp>
        <p:nvSpPr>
          <p:cNvPr id="24" name="Oval 23"/>
          <p:cNvSpPr/>
          <p:nvPr/>
        </p:nvSpPr>
        <p:spPr>
          <a:xfrm>
            <a:off x="6817333" y="3360420"/>
            <a:ext cx="192024" cy="192024"/>
          </a:xfrm>
          <a:prstGeom prst="ellipse">
            <a:avLst/>
          </a:prstGeom>
          <a:solidFill>
            <a:srgbClr val="44D17A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767041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11</a:t>
            </a:r>
          </a:p>
        </p:txBody>
      </p:sp>
      <p:sp>
        <p:nvSpPr>
          <p:cNvPr id="26" name="Oval 25"/>
          <p:cNvSpPr/>
          <p:nvPr/>
        </p:nvSpPr>
        <p:spPr>
          <a:xfrm>
            <a:off x="8915640" y="33604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65348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15</a:t>
            </a:r>
          </a:p>
        </p:txBody>
      </p:sp>
      <p:sp>
        <p:nvSpPr>
          <p:cNvPr id="28" name="Oval 27"/>
          <p:cNvSpPr/>
          <p:nvPr/>
        </p:nvSpPr>
        <p:spPr>
          <a:xfrm>
            <a:off x="9440217" y="33604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389925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16</a:t>
            </a:r>
          </a:p>
        </p:txBody>
      </p:sp>
      <p:sp>
        <p:nvSpPr>
          <p:cNvPr id="30" name="Oval 29"/>
          <p:cNvSpPr/>
          <p:nvPr/>
        </p:nvSpPr>
        <p:spPr>
          <a:xfrm>
            <a:off x="9964794" y="33604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914502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17</a:t>
            </a:r>
          </a:p>
        </p:txBody>
      </p:sp>
      <p:sp>
        <p:nvSpPr>
          <p:cNvPr id="32" name="Oval 31"/>
          <p:cNvSpPr/>
          <p:nvPr/>
        </p:nvSpPr>
        <p:spPr>
          <a:xfrm>
            <a:off x="10489371" y="3360420"/>
            <a:ext cx="192024" cy="192024"/>
          </a:xfrm>
          <a:prstGeom prst="ellipse">
            <a:avLst/>
          </a:prstGeom>
          <a:solidFill>
            <a:srgbClr val="4F83FF"/>
          </a:solidFill>
          <a:ln w="8890">
            <a:solidFill>
              <a:srgbClr val="0B102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10439079" y="3639312"/>
            <a:ext cx="292608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950" b="0">
                <a:solidFill>
                  <a:srgbClr val="AAB5C8"/>
                </a:solidFill>
                <a:latin typeface="Aptos"/>
              </a:rPr>
              <a:t>18</a:t>
            </a:r>
          </a:p>
        </p:txBody>
      </p:sp>
      <p:cxnSp>
        <p:nvCxnSpPr>
          <p:cNvPr id="34" name="Connector 33"/>
          <p:cNvCxnSpPr/>
          <p:nvPr/>
        </p:nvCxnSpPr>
        <p:spPr>
          <a:xfrm>
            <a:off x="4290461" y="2953511"/>
            <a:ext cx="0" cy="1005841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nector 34"/>
          <p:cNvCxnSpPr/>
          <p:nvPr/>
        </p:nvCxnSpPr>
        <p:spPr>
          <a:xfrm>
            <a:off x="7962498" y="2953511"/>
            <a:ext cx="0" cy="1005841"/>
          </a:xfrm>
          <a:prstGeom prst="line">
            <a:avLst/>
          </a:prstGeom>
          <a:ln w="13970">
            <a:solidFill>
              <a:srgbClr val="FFB84D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5-Point Star 35"/>
          <p:cNvSpPr/>
          <p:nvPr/>
        </p:nvSpPr>
        <p:spPr>
          <a:xfrm>
            <a:off x="2335570" y="2889503"/>
            <a:ext cx="237744" cy="237744"/>
          </a:xfrm>
          <a:prstGeom prst="star5">
            <a:avLst/>
          </a:prstGeom>
          <a:solidFill>
            <a:srgbClr val="FF5C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37" name="Connector 36"/>
          <p:cNvCxnSpPr/>
          <p:nvPr/>
        </p:nvCxnSpPr>
        <p:spPr>
          <a:xfrm>
            <a:off x="2454442" y="3145536"/>
            <a:ext cx="0" cy="201167"/>
          </a:xfrm>
          <a:prstGeom prst="line">
            <a:avLst/>
          </a:prstGeom>
          <a:ln w="17780">
            <a:solidFill>
              <a:srgbClr val="FF5C5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2042962" y="2560320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FF5C5C"/>
                </a:solidFill>
                <a:latin typeface="Aptos"/>
              </a:rPr>
              <a:t>Red = 2.5</a:t>
            </a:r>
          </a:p>
        </p:txBody>
      </p:sp>
      <p:sp>
        <p:nvSpPr>
          <p:cNvPr id="39" name="5-Point Star 38"/>
          <p:cNvSpPr/>
          <p:nvPr/>
        </p:nvSpPr>
        <p:spPr>
          <a:xfrm>
            <a:off x="6007608" y="2889503"/>
            <a:ext cx="237744" cy="237744"/>
          </a:xfrm>
          <a:prstGeom prst="star5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0" name="Connector 39"/>
          <p:cNvCxnSpPr/>
          <p:nvPr/>
        </p:nvCxnSpPr>
        <p:spPr>
          <a:xfrm>
            <a:off x="6126480" y="3145536"/>
            <a:ext cx="0" cy="201167"/>
          </a:xfrm>
          <a:prstGeom prst="line">
            <a:avLst/>
          </a:prstGeom>
          <a:ln w="17780">
            <a:solidFill>
              <a:srgbClr val="44D17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5715000" y="2560320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4D17A"/>
                </a:solidFill>
                <a:latin typeface="Aptos"/>
              </a:rPr>
              <a:t>Green = 9.5</a:t>
            </a:r>
          </a:p>
        </p:txBody>
      </p:sp>
      <p:sp>
        <p:nvSpPr>
          <p:cNvPr id="42" name="5-Point Star 41"/>
          <p:cNvSpPr/>
          <p:nvPr/>
        </p:nvSpPr>
        <p:spPr>
          <a:xfrm>
            <a:off x="9679645" y="2889503"/>
            <a:ext cx="237744" cy="237744"/>
          </a:xfrm>
          <a:prstGeom prst="star5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3" name="Connector 42"/>
          <p:cNvCxnSpPr/>
          <p:nvPr/>
        </p:nvCxnSpPr>
        <p:spPr>
          <a:xfrm>
            <a:off x="9798517" y="3145536"/>
            <a:ext cx="0" cy="201167"/>
          </a:xfrm>
          <a:prstGeom prst="line">
            <a:avLst/>
          </a:prstGeom>
          <a:ln w="17780">
            <a:solidFill>
              <a:srgbClr val="4F83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9387037" y="2560320"/>
            <a:ext cx="822960" cy="2103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050" b="1">
                <a:solidFill>
                  <a:srgbClr val="4F83FF"/>
                </a:solidFill>
                <a:latin typeface="Aptos"/>
              </a:rPr>
              <a:t>Blue = 16.5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1993392" y="4754880"/>
            <a:ext cx="8183879" cy="877824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2267712" y="5020056"/>
            <a:ext cx="7635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The assignments are unchanged → the means are unchanged → K-Means has converged.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5001768" y="5833872"/>
            <a:ext cx="2130552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5029200" y="5884164"/>
            <a:ext cx="2075688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CONVERGED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The standard K-Means cycle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This is the algorithm students should remember.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76656" y="2011680"/>
            <a:ext cx="1938528" cy="233172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41247" y="2212848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68680" y="2263140"/>
            <a:ext cx="32918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2788920"/>
            <a:ext cx="1572768" cy="512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Choose 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1247" y="3529584"/>
            <a:ext cx="1572768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How many clusters?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2633472" y="3182112"/>
            <a:ext cx="265176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ounded Rectangle 14"/>
          <p:cNvSpPr/>
          <p:nvPr/>
        </p:nvSpPr>
        <p:spPr>
          <a:xfrm>
            <a:off x="2944368" y="2011680"/>
            <a:ext cx="1938528" cy="233172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FFB84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3108960" y="2212848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136391" y="2263140"/>
            <a:ext cx="32918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08960" y="2788920"/>
            <a:ext cx="1572768" cy="512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Initialise centroids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108960" y="3529584"/>
            <a:ext cx="1572768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Choose starting centres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4901183" y="3182112"/>
            <a:ext cx="265177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ounded Rectangle 20"/>
          <p:cNvSpPr/>
          <p:nvPr/>
        </p:nvSpPr>
        <p:spPr>
          <a:xfrm>
            <a:off x="5212080" y="2011680"/>
            <a:ext cx="1938528" cy="233172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4F83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5376672" y="2212848"/>
            <a:ext cx="384048" cy="310896"/>
          </a:xfrm>
          <a:prstGeom prst="roundRect">
            <a:avLst/>
          </a:prstGeom>
          <a:solidFill>
            <a:srgbClr val="4F83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5404104" y="2263140"/>
            <a:ext cx="32918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376672" y="2788920"/>
            <a:ext cx="1572768" cy="512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Assign ALL points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376672" y="3529584"/>
            <a:ext cx="1572768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Nearest centroid</a:t>
            </a:r>
          </a:p>
        </p:txBody>
      </p:sp>
      <p:cxnSp>
        <p:nvCxnSpPr>
          <p:cNvPr id="26" name="Connector 25"/>
          <p:cNvCxnSpPr/>
          <p:nvPr/>
        </p:nvCxnSpPr>
        <p:spPr>
          <a:xfrm>
            <a:off x="7168896" y="3182112"/>
            <a:ext cx="265176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>
            <a:off x="7479792" y="2011680"/>
            <a:ext cx="1938528" cy="233172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ounded Rectangle 27"/>
          <p:cNvSpPr/>
          <p:nvPr/>
        </p:nvSpPr>
        <p:spPr>
          <a:xfrm>
            <a:off x="7644383" y="2212848"/>
            <a:ext cx="38404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7671815" y="2263140"/>
            <a:ext cx="32918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644383" y="2788920"/>
            <a:ext cx="1572768" cy="512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Update ALL centroids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644383" y="3529584"/>
            <a:ext cx="1572768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Mean of assigned points</a:t>
            </a:r>
          </a:p>
        </p:txBody>
      </p:sp>
      <p:cxnSp>
        <p:nvCxnSpPr>
          <p:cNvPr id="32" name="Connector 31"/>
          <p:cNvCxnSpPr/>
          <p:nvPr/>
        </p:nvCxnSpPr>
        <p:spPr>
          <a:xfrm>
            <a:off x="9436608" y="3182112"/>
            <a:ext cx="265176" cy="0"/>
          </a:xfrm>
          <a:prstGeom prst="line">
            <a:avLst/>
          </a:prstGeom>
          <a:ln w="16510">
            <a:solidFill>
              <a:srgbClr val="AAB5C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9747504" y="2011680"/>
            <a:ext cx="1938528" cy="233172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44D17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ounded Rectangle 33"/>
          <p:cNvSpPr/>
          <p:nvPr/>
        </p:nvSpPr>
        <p:spPr>
          <a:xfrm>
            <a:off x="9912096" y="2212848"/>
            <a:ext cx="384048" cy="310896"/>
          </a:xfrm>
          <a:prstGeom prst="roundRect">
            <a:avLst/>
          </a:prstGeom>
          <a:solidFill>
            <a:srgbClr val="44D1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9939528" y="2263140"/>
            <a:ext cx="329184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912096" y="2788920"/>
            <a:ext cx="1572768" cy="51206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550" b="1">
                <a:solidFill>
                  <a:srgbClr val="F5F7FB"/>
                </a:solidFill>
                <a:latin typeface="Aptos"/>
              </a:rPr>
              <a:t>Repeat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912096" y="3529584"/>
            <a:ext cx="1572768" cy="43891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0">
                <a:solidFill>
                  <a:srgbClr val="AAB5C8"/>
                </a:solidFill>
                <a:latin typeface="Aptos"/>
              </a:rPr>
              <a:t>Until assignments stop changing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1078992" y="4919472"/>
            <a:ext cx="10012680" cy="82296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FF5C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1344168" y="5175504"/>
            <a:ext cx="94640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440" b="1">
                <a:solidFill>
                  <a:srgbClr val="F5F7FB"/>
                </a:solidFill>
                <a:latin typeface="Aptos"/>
              </a:rPr>
              <a:t>Do NOT teach: “assign one point → immediately update that centroid → move to the next point.”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2578608" y="5888736"/>
            <a:ext cx="7040880" cy="2468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220" b="1">
                <a:solidFill>
                  <a:srgbClr val="FF5C5C"/>
                </a:solidFill>
                <a:latin typeface="Aptos"/>
              </a:rPr>
              <a:t>That is an incremental/online variant, not the standard batch K-Means algorithm.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256032"/>
            <a:ext cx="2926080" cy="21945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>
                <a:solidFill>
                  <a:srgbClr val="38D6BE"/>
                </a:solidFill>
                <a:latin typeface="Aptos"/>
              </a:rPr>
              <a:t>UNSUPERVISED • K-MEANS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585216"/>
            <a:ext cx="10698480" cy="5303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800" b="1">
                <a:solidFill>
                  <a:srgbClr val="F5F7FB"/>
                </a:solidFill>
                <a:latin typeface="Aptos Display"/>
              </a:rPr>
              <a:t>One more distinction: iteration vs restart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6928" y="1225296"/>
            <a:ext cx="1083564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30" b="0">
                <a:solidFill>
                  <a:srgbClr val="AAB5C8"/>
                </a:solidFill>
                <a:latin typeface="Aptos"/>
              </a:rPr>
              <a:t>A new random initialisation starts a NEW K-Means run — it is not the next iteration.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48288" y="6428232"/>
            <a:ext cx="36576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850" b="0">
                <a:solidFill>
                  <a:srgbClr val="758198"/>
                </a:solidFill>
                <a:latin typeface="Aptos"/>
              </a:rPr>
              <a:t>09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28232"/>
            <a:ext cx="2743200" cy="16459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68096" y="1956816"/>
            <a:ext cx="4983480" cy="3291840"/>
          </a:xfrm>
          <a:prstGeom prst="roundRect">
            <a:avLst/>
          </a:prstGeom>
          <a:solidFill>
            <a:srgbClr val="151C2F"/>
          </a:solidFill>
          <a:ln w="17780">
            <a:solidFill>
              <a:srgbClr val="38D6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78992" y="2286000"/>
            <a:ext cx="1645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>
                <a:solidFill>
                  <a:srgbClr val="38D6BE"/>
                </a:solidFill>
                <a:latin typeface="Aptos"/>
              </a:rPr>
              <a:t>ITERATION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8992" y="2761488"/>
            <a:ext cx="182880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>
                <a:solidFill>
                  <a:srgbClr val="F5F7FB"/>
                </a:solidFill>
                <a:latin typeface="Aptos"/>
              </a:rPr>
              <a:t>Same run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8992" y="3346704"/>
            <a:ext cx="3794760" cy="6400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0">
                <a:solidFill>
                  <a:srgbClr val="AAB5C8"/>
                </a:solidFill>
                <a:latin typeface="Aptos"/>
              </a:rPr>
              <a:t>Use the centroids produced by the previous update step.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78992" y="4343400"/>
            <a:ext cx="3749039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>
                <a:solidFill>
                  <a:srgbClr val="38D6BE"/>
                </a:solidFill>
                <a:latin typeface="Aptos"/>
              </a:rPr>
              <a:t>Assign → update → assign → update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54496" y="1956816"/>
            <a:ext cx="4983480" cy="3291840"/>
          </a:xfrm>
          <a:prstGeom prst="roundRect">
            <a:avLst/>
          </a:prstGeom>
          <a:solidFill>
            <a:srgbClr val="1B2540"/>
          </a:solidFill>
          <a:ln w="17780">
            <a:solidFill>
              <a:srgbClr val="9B7B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565392" y="2286000"/>
            <a:ext cx="164592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>
                <a:solidFill>
                  <a:srgbClr val="9B7BFF"/>
                </a:solidFill>
                <a:latin typeface="Aptos"/>
              </a:rPr>
              <a:t>RESTART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65392" y="2761488"/>
            <a:ext cx="182880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200" b="1">
                <a:solidFill>
                  <a:srgbClr val="F5F7FB"/>
                </a:solidFill>
                <a:latin typeface="Aptos"/>
              </a:rPr>
              <a:t>New run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65392" y="3346704"/>
            <a:ext cx="3794760" cy="7772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0">
                <a:solidFill>
                  <a:srgbClr val="AAB5C8"/>
                </a:solidFill>
                <a:latin typeface="Aptos"/>
              </a:rPr>
              <a:t>Choose a different random initialisation and run K-Means from the beginning.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65392" y="4434840"/>
            <a:ext cx="3794760" cy="38404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20" b="1">
                <a:solidFill>
                  <a:srgbClr val="FFB84D"/>
                </a:solidFill>
                <a:latin typeface="Aptos"/>
              </a:rPr>
              <a:t>Useful because K-Means can reach a local optimum.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224528" y="5596128"/>
            <a:ext cx="3749039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4251960" y="5646420"/>
            <a:ext cx="3694176" cy="164592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19" b="1">
                <a:solidFill>
                  <a:srgbClr val="0B1020"/>
                </a:solidFill>
                <a:latin typeface="Aptos"/>
              </a:rPr>
              <a:t>KEEP THE BEST FINAL WCSS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38D6BE"/>
                </a:solidFill>
                <a:latin typeface="Aptos"/>
              </a:rPr>
              <a:t>UNSUPERVISED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Distance measures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 notion of “similarity” changes with the distance measure.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38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1938528"/>
            <a:ext cx="4983480" cy="1371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2139696"/>
            <a:ext cx="2057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5A7DFF"/>
                </a:solidFill>
                <a:latin typeface="Aptos"/>
              </a:rPr>
              <a:t>Euclidean • L2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44952" y="2139696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50" b="1" i="0">
                <a:solidFill>
                  <a:srgbClr val="F5F7FB"/>
                </a:solidFill>
                <a:latin typeface="Aptos"/>
              </a:rPr>
              <a:t>√Σ(xᵢ − yᵢ)²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2688336"/>
            <a:ext cx="4343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Straight-line distance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99632" y="1938528"/>
            <a:ext cx="4983480" cy="1371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28232" y="2139696"/>
            <a:ext cx="2057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38D6BE"/>
                </a:solidFill>
                <a:latin typeface="Aptos"/>
              </a:rPr>
              <a:t>Manhattan • L1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31352" y="2139696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50" b="1" i="0">
                <a:solidFill>
                  <a:srgbClr val="F5F7FB"/>
                </a:solidFill>
                <a:latin typeface="Aptos"/>
              </a:rPr>
              <a:t>Σ|xᵢ − yᵢ|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28232" y="2688336"/>
            <a:ext cx="4343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Axis-aligned distance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13232" y="3602736"/>
            <a:ext cx="4983480" cy="1371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41832" y="3803904"/>
            <a:ext cx="2057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9B7BFF"/>
                </a:solidFill>
                <a:latin typeface="Aptos"/>
              </a:rPr>
              <a:t>Hamming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044952" y="3803904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50" b="1" i="0">
                <a:solidFill>
                  <a:srgbClr val="F5F7FB"/>
                </a:solidFill>
                <a:latin typeface="Aptos"/>
              </a:rPr>
              <a:t>count(xᵢ ≠ yᵢ)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41832" y="4352544"/>
            <a:ext cx="4343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Binary / categorical strings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199632" y="3602736"/>
            <a:ext cx="4983480" cy="137160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28232" y="3803904"/>
            <a:ext cx="2057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50" b="1" i="0">
                <a:solidFill>
                  <a:srgbClr val="FFB84D"/>
                </a:solidFill>
                <a:latin typeface="Aptos"/>
              </a:rPr>
              <a:t>Cosine distance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531352" y="3803904"/>
            <a:ext cx="21488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1550" b="1" i="0">
                <a:solidFill>
                  <a:srgbClr val="F5F7FB"/>
                </a:solidFill>
                <a:latin typeface="Aptos"/>
              </a:rPr>
              <a:t>1 − (x·y / ||x||||y||)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28232" y="4352544"/>
            <a:ext cx="43434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80" b="0" i="0">
                <a:solidFill>
                  <a:srgbClr val="AAB5C8"/>
                </a:solidFill>
                <a:latin typeface="Aptos"/>
              </a:rPr>
              <a:t>Direction more than magnitude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38D6BE"/>
                </a:solidFill>
                <a:latin typeface="Aptos"/>
              </a:rPr>
              <a:t>UNSUPERVISED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Feature scaling can change the clusters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Distance-based methods can be dominated by variables with large numeric ranges.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39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75104"/>
            <a:ext cx="4983480" cy="331927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60704" y="2286000"/>
            <a:ext cx="20116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F6B6B"/>
                </a:solidFill>
                <a:latin typeface="Aptos"/>
              </a:rPr>
              <a:t>Before scaling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2907792"/>
            <a:ext cx="20116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Age: 18–80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60704" y="3346704"/>
            <a:ext cx="306324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00" b="1" i="0">
                <a:solidFill>
                  <a:srgbClr val="F5F7FB"/>
                </a:solidFill>
                <a:latin typeface="Aptos"/>
              </a:rPr>
              <a:t>Income: £15,000–£120,000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704" y="4069080"/>
            <a:ext cx="3520440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F6B6B"/>
                </a:solidFill>
                <a:latin typeface="Aptos"/>
              </a:rPr>
              <a:t>Income dominates Euclidean distance.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99632" y="1975104"/>
            <a:ext cx="4983480" cy="331927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510528" y="2286000"/>
            <a:ext cx="24688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38D6BE"/>
                </a:solidFill>
                <a:latin typeface="Aptos"/>
              </a:rPr>
              <a:t>After standardisation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10528" y="2907792"/>
            <a:ext cx="3749039" cy="5029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700" b="1" i="0">
                <a:solidFill>
                  <a:srgbClr val="F5F7FB"/>
                </a:solidFill>
                <a:latin typeface="Aptos"/>
              </a:rPr>
              <a:t>Each feature is put on a comparable scale.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10528" y="3794760"/>
            <a:ext cx="201168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200" b="1" i="0">
                <a:solidFill>
                  <a:srgbClr val="AAB5C8"/>
                </a:solidFill>
                <a:latin typeface="Aptos"/>
              </a:rPr>
              <a:t>Typical approach: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10528" y="4224528"/>
            <a:ext cx="3794760" cy="32004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800" b="1" i="0">
                <a:solidFill>
                  <a:srgbClr val="38D6BE"/>
                </a:solidFill>
                <a:latin typeface="Aptos"/>
              </a:rPr>
              <a:t>z = (x − mean) / standard deviation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510528" y="4828032"/>
            <a:ext cx="2788920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556248" y="4873752"/>
            <a:ext cx="269747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Fit scaler on training data only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FF6B6B"/>
                </a:solidFill>
                <a:latin typeface="Aptos"/>
              </a:rPr>
              <a:t>RESPONSIBLE ML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Group challenge: design a credit-risk ML pipeline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Work in groups. Your job is to justify the design — not to write code.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44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20240"/>
            <a:ext cx="3749039" cy="3584448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60704" y="2231136"/>
            <a:ext cx="1234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600" b="1" i="0">
                <a:solidFill>
                  <a:srgbClr val="FFB84D"/>
                </a:solidFill>
                <a:latin typeface="Aptos"/>
              </a:rPr>
              <a:t>Scenario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60704" y="2697480"/>
            <a:ext cx="2971800" cy="9326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000" b="1" i="0">
                <a:solidFill>
                  <a:srgbClr val="F5F7FB"/>
                </a:solidFill>
                <a:latin typeface="Aptos"/>
              </a:rPr>
              <a:t>A bank wants to predict whether a new applicant will default within 12 months.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60704" y="4041648"/>
            <a:ext cx="3017520" cy="7498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20" b="0" i="0">
                <a:solidFill>
                  <a:srgbClr val="AAB5C8"/>
                </a:solidFill>
                <a:latin typeface="Aptos"/>
              </a:rPr>
              <a:t>The dataset contains demographic, employment, income, debt and repayment-history variables.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60704" y="4956048"/>
            <a:ext cx="1078992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106424" y="5001768"/>
            <a:ext cx="987551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6 minutes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937760" y="2011680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983480" y="2057400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13832" y="1984248"/>
            <a:ext cx="512064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What is X and what is y?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937760" y="2734056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983480" y="2779776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513832" y="2706624"/>
            <a:ext cx="512064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How will you split the data?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937760" y="3456432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983480" y="3502152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513832" y="3429000"/>
            <a:ext cx="512064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Which baseline model will you start with?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937760" y="4178808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983480" y="4224528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513832" y="4151376"/>
            <a:ext cx="512064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Which metric matters most — and why?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4937760" y="4901183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4983480" y="4946903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513832" y="4873752"/>
            <a:ext cx="5120640" cy="36576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Name one leakage risk and one fairness risk.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WRAP-UP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How today’s lecture connects to your ML assessment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The assessment expects you to build, compare and critically evaluate traditional classification models.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45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65960"/>
            <a:ext cx="10469880" cy="338328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1024128" y="2258568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69848" y="2304288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7632" y="2240280"/>
            <a:ext cx="21945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80" b="1" i="0">
                <a:solidFill>
                  <a:srgbClr val="F5F7FB"/>
                </a:solidFill>
                <a:latin typeface="Aptos"/>
              </a:rPr>
              <a:t>Preprocess data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822191" y="2240280"/>
            <a:ext cx="63550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0" i="0">
                <a:solidFill>
                  <a:srgbClr val="AAB5C8"/>
                </a:solidFill>
                <a:latin typeface="Aptos"/>
              </a:rPr>
              <a:t>missing values • categorical encoding • scaling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24128" y="2816352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69848" y="2862072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27632" y="2798064"/>
            <a:ext cx="21945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80" b="1" i="0">
                <a:solidFill>
                  <a:srgbClr val="F5F7FB"/>
                </a:solidFill>
                <a:latin typeface="Aptos"/>
              </a:rPr>
              <a:t>Train models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822191" y="2798064"/>
            <a:ext cx="63550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0" i="0">
                <a:solidFill>
                  <a:srgbClr val="AAB5C8"/>
                </a:solidFill>
                <a:latin typeface="Aptos"/>
              </a:rPr>
              <a:t>logistic regression + ensemble model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024128" y="3374136"/>
            <a:ext cx="384048" cy="310896"/>
          </a:xfrm>
          <a:prstGeom prst="roundRect">
            <a:avLst/>
          </a:prstGeom>
          <a:solidFill>
            <a:srgbClr val="9B7B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69848" y="3419856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627632" y="3355848"/>
            <a:ext cx="21945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80" b="1" i="0">
                <a:solidFill>
                  <a:srgbClr val="F5F7FB"/>
                </a:solidFill>
                <a:latin typeface="Aptos"/>
              </a:rPr>
              <a:t>Tune &amp; validate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822191" y="3355848"/>
            <a:ext cx="63550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0" i="0">
                <a:solidFill>
                  <a:srgbClr val="AAB5C8"/>
                </a:solidFill>
                <a:latin typeface="Aptos"/>
              </a:rPr>
              <a:t>cross-validation / hyperparameter optimisation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024128" y="3931920"/>
            <a:ext cx="384048" cy="310896"/>
          </a:xfrm>
          <a:prstGeom prst="roundRect">
            <a:avLst/>
          </a:prstGeom>
          <a:solidFill>
            <a:srgbClr val="FFB8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69848" y="3977640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627632" y="3913632"/>
            <a:ext cx="21945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80" b="1" i="0">
                <a:solidFill>
                  <a:srgbClr val="F5F7FB"/>
                </a:solidFill>
                <a:latin typeface="Aptos"/>
              </a:rPr>
              <a:t>Evaluate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822191" y="3913632"/>
            <a:ext cx="63550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0" i="0">
                <a:solidFill>
                  <a:srgbClr val="AAB5C8"/>
                </a:solidFill>
                <a:latin typeface="Aptos"/>
              </a:rPr>
              <a:t>accuracy • precision • recall • F1 • ROC-AUC • confusion matrix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024128" y="4489704"/>
            <a:ext cx="384048" cy="310896"/>
          </a:xfrm>
          <a:prstGeom prst="roundRect">
            <a:avLst/>
          </a:prstGeom>
          <a:solidFill>
            <a:srgbClr val="FF6B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069848" y="4535424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627632" y="4471416"/>
            <a:ext cx="219456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80" b="1" i="0">
                <a:solidFill>
                  <a:srgbClr val="F5F7FB"/>
                </a:solidFill>
                <a:latin typeface="Aptos"/>
              </a:rPr>
              <a:t>Interpret responsibly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22191" y="4471416"/>
            <a:ext cx="635508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0" i="0">
                <a:solidFill>
                  <a:srgbClr val="AAB5C8"/>
                </a:solidFill>
                <a:latin typeface="Aptos"/>
              </a:rPr>
              <a:t>feature importance / SHAP • fairness • ethics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395728" y="5650992"/>
            <a:ext cx="7406640" cy="30175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650" b="1" i="0">
                <a:solidFill>
                  <a:srgbClr val="F5F7FB"/>
                </a:solidFill>
                <a:latin typeface="Aptos"/>
              </a:rPr>
              <a:t>The strongest reports justify choices, not just report scores.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WRAP-UP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Lightning recap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No notes. Answer individually first, then compare with a neighbour.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46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1856231"/>
            <a:ext cx="10378440" cy="53035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87552" y="1947672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33272" y="1993391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2768" y="1947672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Why can a model have high accuracy but still be useless?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2960" y="2569463"/>
            <a:ext cx="10378440" cy="53035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987552" y="2660903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33272" y="2706623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72768" y="2660903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What is the difference between a parameter and a hyperparameter?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3282696"/>
            <a:ext cx="10378440" cy="53035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987552" y="3374136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33272" y="3419856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572768" y="3374136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In K-Means, what happens before centroids are updated?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22960" y="3995927"/>
            <a:ext cx="10378440" cy="53035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987552" y="4087367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33272" y="4133087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572768" y="4087367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Why should scaling be fitted on training data only?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22960" y="4709160"/>
            <a:ext cx="10378440" cy="530352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987552" y="4800600"/>
            <a:ext cx="384048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033272" y="4846320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572768" y="4800600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20" b="1" i="0">
                <a:solidFill>
                  <a:srgbClr val="F5F7FB"/>
                </a:solidFill>
                <a:latin typeface="Aptos"/>
              </a:rPr>
              <a:t>Give one example of data leakage.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9802368" y="5577840"/>
            <a:ext cx="1097280" cy="310896"/>
          </a:xfrm>
          <a:prstGeom prst="round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848088" y="5623559"/>
            <a:ext cx="1005839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90 seconds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2377440" cy="25603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000" b="1" i="0">
                <a:solidFill>
                  <a:srgbClr val="5A7DFF"/>
                </a:solidFill>
                <a:latin typeface="Aptos"/>
              </a:rPr>
              <a:t>WRAP-UP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594360"/>
            <a:ext cx="10424160" cy="6583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900" b="1" i="0">
                <a:solidFill>
                  <a:srgbClr val="F5F7FB"/>
                </a:solidFill>
                <a:latin typeface="Aptos Display"/>
              </a:rPr>
              <a:t>Lightning recap: answers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6928" y="1298448"/>
            <a:ext cx="10607040" cy="47548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50" b="0" i="0">
                <a:solidFill>
                  <a:srgbClr val="AAB5C8"/>
                </a:solidFill>
                <a:latin typeface="Aptos"/>
              </a:rPr>
              <a:t>Use these as model answers — good responses explain the reasoning.</a:t>
            </a:r>
          </a:p>
        </p:txBody>
      </p:sp>
      <p:sp>
        <p:nvSpPr>
          <p:cNvPr id="6" name="Rectangle 5"/>
          <p:cNvSpPr/>
          <p:nvPr/>
        </p:nvSpPr>
        <p:spPr>
          <a:xfrm>
            <a:off x="566928" y="146304"/>
            <a:ext cx="914400" cy="45720"/>
          </a:xfrm>
          <a:prstGeom prst="rect">
            <a:avLst/>
          </a:prstGeom>
          <a:solidFill>
            <a:srgbClr val="5A7D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75720" y="6437376"/>
            <a:ext cx="384048" cy="20116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47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" y="6419088"/>
            <a:ext cx="274320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850" b="0" i="0">
                <a:solidFill>
                  <a:srgbClr val="758198"/>
                </a:solidFill>
                <a:latin typeface="Aptos"/>
              </a:rPr>
              <a:t>ACCA7026 • Artificial Intelligence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1856231"/>
            <a:ext cx="10378440" cy="5303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987552" y="1947672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33272" y="1993391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2768" y="1947672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70" b="1" i="0">
                <a:solidFill>
                  <a:srgbClr val="F5F7FB"/>
                </a:solidFill>
                <a:latin typeface="Aptos"/>
              </a:rPr>
              <a:t>Class imbalance or unequal error costs can make accuracy misleading.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2960" y="2569463"/>
            <a:ext cx="10378440" cy="5303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987552" y="2660903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33272" y="2706623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72768" y="2660903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70" b="1" i="0">
                <a:solidFill>
                  <a:srgbClr val="F5F7FB"/>
                </a:solidFill>
                <a:latin typeface="Aptos"/>
              </a:rPr>
              <a:t>Parameters are learned from data; hyperparameters are chosen/tuned by us.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22960" y="3282696"/>
            <a:ext cx="10378440" cy="5303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987552" y="3374136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033272" y="3419856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3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572768" y="3374136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70" b="1" i="0">
                <a:solidFill>
                  <a:srgbClr val="F5F7FB"/>
                </a:solidFill>
                <a:latin typeface="Aptos"/>
              </a:rPr>
              <a:t>All points are assigned to their nearest current centroid.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22960" y="3995927"/>
            <a:ext cx="10378440" cy="5303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987552" y="4087367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33272" y="4133087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4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572768" y="4087367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70" b="1" i="0">
                <a:solidFill>
                  <a:srgbClr val="F5F7FB"/>
                </a:solidFill>
                <a:latin typeface="Aptos"/>
              </a:rPr>
              <a:t>To prevent information from validation/test data leaking into training.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22960" y="4709160"/>
            <a:ext cx="10378440" cy="530352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987552" y="4800600"/>
            <a:ext cx="384048" cy="310896"/>
          </a:xfrm>
          <a:prstGeom prst="roundRect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033272" y="4846320"/>
            <a:ext cx="292607" cy="182880"/>
          </a:xfrm>
          <a:prstGeom prst="rect">
            <a:avLst/>
          </a:prstGeom>
          <a:noFill/>
        </p:spPr>
        <p:txBody>
          <a:bodyPr wrap="square" lIns="18288" tIns="18288" rIns="18288" bIns="18288" anchor="ctr">
            <a:spAutoFit/>
          </a:bodyPr>
          <a:lstStyle/>
          <a:p>
            <a:pPr algn="ctr"/>
            <a:r>
              <a:rPr sz="950" b="1" i="0">
                <a:solidFill>
                  <a:srgbClr val="0B1020"/>
                </a:solidFill>
                <a:latin typeface="Aptos"/>
              </a:rP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572768" y="4800600"/>
            <a:ext cx="9144000" cy="274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470" b="1" i="0">
                <a:solidFill>
                  <a:srgbClr val="F5F7FB"/>
                </a:solidFill>
                <a:latin typeface="Aptos"/>
              </a:rPr>
              <a:t>Example: using future information or the target-derived variable as an input.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0B102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13232" y="713232"/>
            <a:ext cx="3200400" cy="310896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300" b="1" i="0">
                <a:solidFill>
                  <a:srgbClr val="38D6BE"/>
                </a:solidFill>
                <a:latin typeface="Aptos"/>
              </a:rPr>
              <a:t>FIVE TAKEAWAYS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188720"/>
            <a:ext cx="6766560" cy="141732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3600" b="1" i="0">
                <a:solidFill>
                  <a:srgbClr val="F5F7FB"/>
                </a:solidFill>
                <a:latin typeface="Aptos Display"/>
              </a:rPr>
              <a:t>Machine learning is
more than fitting a model.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6384" y="3063240"/>
            <a:ext cx="5029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38D6BE"/>
                </a:solidFill>
                <a:latin typeface="Aptos"/>
              </a:rPr>
              <a:t>01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1600" y="3044952"/>
            <a:ext cx="67208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30" b="1" i="0">
                <a:solidFill>
                  <a:srgbClr val="F5F7FB"/>
                </a:solidFill>
                <a:latin typeface="Aptos"/>
              </a:rPr>
              <a:t>Define the target and evaluation objective first.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6384" y="3630168"/>
            <a:ext cx="5029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5A7DFF"/>
                </a:solidFill>
                <a:latin typeface="Aptos"/>
              </a:rPr>
              <a:t>02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71600" y="3611880"/>
            <a:ext cx="67208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30" b="1" i="0">
                <a:solidFill>
                  <a:srgbClr val="F5F7FB"/>
                </a:solidFill>
                <a:latin typeface="Aptos"/>
              </a:rPr>
              <a:t>Protect the test set and prevent leakage.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86384" y="4197096"/>
            <a:ext cx="5029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FFB84D"/>
                </a:solidFill>
                <a:latin typeface="Aptos"/>
              </a:rPr>
              <a:t>03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71600" y="4178808"/>
            <a:ext cx="67208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30" b="1" i="0">
                <a:solidFill>
                  <a:srgbClr val="F5F7FB"/>
                </a:solidFill>
                <a:latin typeface="Aptos"/>
              </a:rPr>
              <a:t>Choose metrics from the cost of errors.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6384" y="4764024"/>
            <a:ext cx="5029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9B7BFF"/>
                </a:solidFill>
                <a:latin typeface="Aptos"/>
              </a:rPr>
              <a:t>04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71600" y="4745736"/>
            <a:ext cx="67208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30" b="1" i="0">
                <a:solidFill>
                  <a:srgbClr val="F5F7FB"/>
                </a:solidFill>
                <a:latin typeface="Aptos"/>
              </a:rPr>
              <a:t>Understand the assumptions of your algorithm.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6384" y="5330952"/>
            <a:ext cx="5029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100" b="1" i="0">
                <a:solidFill>
                  <a:srgbClr val="FF6B6B"/>
                </a:solidFill>
                <a:latin typeface="Aptos"/>
              </a:rPr>
              <a:t>05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371600" y="5312664"/>
            <a:ext cx="6720840" cy="292608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1530" b="1" i="0">
                <a:solidFill>
                  <a:srgbClr val="F5F7FB"/>
                </a:solidFill>
                <a:latin typeface="Aptos"/>
              </a:rPr>
              <a:t>Evaluate impact, fairness and deployment risk.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549640" y="1298448"/>
            <a:ext cx="2651760" cy="4251960"/>
          </a:xfrm>
          <a:prstGeom prst="roundRect">
            <a:avLst/>
          </a:prstGeom>
          <a:solidFill>
            <a:srgbClr val="151C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9253728" y="1892807"/>
            <a:ext cx="1234440" cy="1234440"/>
          </a:xfrm>
          <a:prstGeom prst="roundRect">
            <a:avLst/>
          </a:prstGeom>
          <a:solidFill>
            <a:srgbClr val="1B254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7" name="Connector 16"/>
          <p:cNvCxnSpPr/>
          <p:nvPr/>
        </p:nvCxnSpPr>
        <p:spPr>
          <a:xfrm flipV="1">
            <a:off x="9562338" y="2201418"/>
            <a:ext cx="580186" cy="61721"/>
          </a:xfrm>
          <a:prstGeom prst="line">
            <a:avLst/>
          </a:prstGeom>
          <a:ln w="1905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9562338" y="2263139"/>
            <a:ext cx="370331" cy="469088"/>
          </a:xfrm>
          <a:prstGeom prst="line">
            <a:avLst/>
          </a:prstGeom>
          <a:ln w="1905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 flipH="1">
            <a:off x="9932669" y="2201418"/>
            <a:ext cx="209855" cy="530809"/>
          </a:xfrm>
          <a:prstGeom prst="line">
            <a:avLst/>
          </a:prstGeom>
          <a:ln w="1905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9"/>
          <p:cNvCxnSpPr/>
          <p:nvPr/>
        </p:nvCxnSpPr>
        <p:spPr>
          <a:xfrm flipH="1">
            <a:off x="9599371" y="2732227"/>
            <a:ext cx="333298" cy="61722"/>
          </a:xfrm>
          <a:prstGeom prst="line">
            <a:avLst/>
          </a:prstGeom>
          <a:ln w="1905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>
            <a:off x="9562338" y="2263139"/>
            <a:ext cx="37033" cy="530810"/>
          </a:xfrm>
          <a:prstGeom prst="line">
            <a:avLst/>
          </a:prstGeom>
          <a:ln w="19050">
            <a:solidFill>
              <a:srgbClr val="38D6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 21"/>
          <p:cNvSpPr/>
          <p:nvPr/>
        </p:nvSpPr>
        <p:spPr>
          <a:xfrm>
            <a:off x="9488271" y="2189073"/>
            <a:ext cx="148132" cy="148132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Oval 22"/>
          <p:cNvSpPr/>
          <p:nvPr/>
        </p:nvSpPr>
        <p:spPr>
          <a:xfrm>
            <a:off x="10068458" y="2127351"/>
            <a:ext cx="148132" cy="148132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9858603" y="2658160"/>
            <a:ext cx="148132" cy="148132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525304" y="2719882"/>
            <a:ext cx="148132" cy="148132"/>
          </a:xfrm>
          <a:prstGeom prst="ellipse">
            <a:avLst/>
          </a:prstGeom>
          <a:solidFill>
            <a:srgbClr val="38D6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281160" y="3383280"/>
            <a:ext cx="1188720" cy="22860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100" b="1" i="0">
                <a:solidFill>
                  <a:srgbClr val="38D6BE"/>
                </a:solidFill>
                <a:latin typeface="Aptos"/>
              </a:rPr>
              <a:t>NEXT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887968" y="3840480"/>
            <a:ext cx="1993392" cy="786384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ctr"/>
            <a:r>
              <a:rPr sz="1800" b="1" i="0">
                <a:solidFill>
                  <a:srgbClr val="F5F7FB"/>
                </a:solidFill>
                <a:latin typeface="Aptos"/>
              </a:rPr>
              <a:t>From classical ML
to neural networks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13232" y="6062472"/>
            <a:ext cx="2926080" cy="347472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l"/>
            <a:r>
              <a:rPr sz="2000" b="1" i="0">
                <a:solidFill>
                  <a:srgbClr val="38D6BE"/>
                </a:solidFill>
                <a:latin typeface="Aptos"/>
              </a:rPr>
              <a:t>Questions?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522208" y="6272784"/>
            <a:ext cx="2606040" cy="182880"/>
          </a:xfrm>
          <a:prstGeom prst="rect">
            <a:avLst/>
          </a:prstGeom>
          <a:noFill/>
        </p:spPr>
        <p:txBody>
          <a:bodyPr wrap="square" lIns="18288" tIns="18288" rIns="18288" bIns="18288" anchor="t">
            <a:spAutoFit/>
          </a:bodyPr>
          <a:lstStyle/>
          <a:p>
            <a:pPr algn="r"/>
            <a:r>
              <a:rPr sz="900" b="0" i="0">
                <a:solidFill>
                  <a:srgbClr val="AAB5C8"/>
                </a:solidFill>
                <a:latin typeface="Aptos"/>
              </a:rPr>
              <a:t>ACCA7026 • Artificial Intelligence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332</TotalTime>
  <Words>3747</Words>
  <Application>Microsoft Office PowerPoint</Application>
  <PresentationFormat>Widescreen</PresentationFormat>
  <Paragraphs>907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Aptos</vt:lpstr>
      <vt:lpstr>Aptos Display</vt:lpstr>
      <vt:lpstr>Arial</vt:lpstr>
      <vt:lpstr>Neue Haas Grotesk Text Pro</vt:lpstr>
      <vt:lpstr>Dune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4</cp:revision>
  <dcterms:created xsi:type="dcterms:W3CDTF">2013-01-27T09:14:16Z</dcterms:created>
  <dcterms:modified xsi:type="dcterms:W3CDTF">2026-09-21T08:27:06Z</dcterms:modified>
  <cp:category/>
</cp:coreProperties>
</file>