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47" d="100"/>
          <a:sy n="147" d="100"/>
        </p:scale>
        <p:origin x="-594" y="-96"/>
      </p:cViewPr>
      <p:guideLst>
        <p:guide orient="horz" pos="162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381300" y="685800"/>
            <a:ext cx="609607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
        <p:nvSpPr>
          <p:cNvPr id="4" name="Shape 4"/>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Shape 51"/>
          <p:cNvSpPr>
            <a:spLocks noGrp="1" noRot="1" noChangeAspect="1"/>
          </p:cNvSpPr>
          <p:nvPr>
            <p:ph type="sldImg" idx="2"/>
          </p:nvPr>
        </p:nvSpPr>
        <p:spPr>
          <a:xfrm>
            <a:off x="381300" y="685800"/>
            <a:ext cx="6096075"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2" name="Shape 5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dirty="0"/>
              <a:t>“In this presentation I will be discussing the controversy behind Bruce Gilley’s article </a:t>
            </a:r>
            <a:r>
              <a:rPr lang="en-GB" i="1" dirty="0"/>
              <a:t>The case for colonialism </a:t>
            </a:r>
            <a:r>
              <a:rPr lang="en-GB" i="0" dirty="0"/>
              <a:t>and</a:t>
            </a:r>
            <a:r>
              <a:rPr lang="en-GB" i="1" dirty="0"/>
              <a:t> </a:t>
            </a:r>
            <a:r>
              <a:rPr lang="en-GB" dirty="0"/>
              <a:t>how it relates to other historical debates as well as my own opinion on this work.”</a:t>
            </a: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Shape 57"/>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58" name="Shape 5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dirty="0"/>
              <a:t>Bruce Gilley is a professor of political science at Portland State University and became a figure of controversy four months ago when he published the piece </a:t>
            </a:r>
            <a:r>
              <a:rPr lang="en-GB" i="1" dirty="0"/>
              <a:t>The Case for Colonialism, </a:t>
            </a:r>
            <a:r>
              <a:rPr lang="en-GB" dirty="0"/>
              <a:t>where he discussed that colonialism wasn’t entirely a hindrance, but that it possessed some beneficial qualities, arguing that its use today by weak states such as a third world nation would only strengthen them returning to a state of government once used in Western control. </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Shape 65"/>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66" name="Shape 6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dirty="0"/>
              <a:t>As you can see the article created an aggressive response from the academic world and anti colonialist activists, some crying out for Gilley’s PHD to be revoked. Though the article was taken down, I see this public outcry as exaggerated due to some phrases attributed by these people on </a:t>
            </a:r>
            <a:r>
              <a:rPr lang="en-GB" i="1" dirty="0"/>
              <a:t>The Case for colonialism</a:t>
            </a:r>
            <a:r>
              <a:rPr lang="en-GB" dirty="0"/>
              <a:t> such as “a call to violence”, putting it down for its alternative view on colonialism.  This rejection of a different view on colonialism is one sided, narrowing the argument with those only approving of their own view rather than another. </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Shape 73"/>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4" name="Shape 7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dirty="0"/>
              <a:t>I do agree to Gilley’s view that colonialism’s bad reputation should be rethought to an extent, due to its benefits on nations such as India, allowing faster travel by the railway system introduced by British rule. The average number of Indians </a:t>
            </a:r>
            <a:r>
              <a:rPr lang="en-GB" dirty="0" err="1"/>
              <a:t>traveling</a:t>
            </a:r>
            <a:r>
              <a:rPr lang="en-GB" dirty="0"/>
              <a:t> by train per day was 2.3 million in 2013, today it is potentially more due to its increasing population currently </a:t>
            </a:r>
            <a:r>
              <a:rPr lang="en-GB" dirty="0">
                <a:solidFill>
                  <a:schemeClr val="dk1"/>
                </a:solidFill>
              </a:rPr>
              <a:t>1.3 billion based on the latest United Nations estimates. This would be necessary for many in the nation who need to travel around, unlike pre- colonialism where Indians was forced to travel by non mechanical means. Furthermore British rule introduced greater education for Indians beyond </a:t>
            </a:r>
            <a:r>
              <a:rPr lang="en-GB" dirty="0" err="1">
                <a:solidFill>
                  <a:schemeClr val="dk1"/>
                </a:solidFill>
              </a:rPr>
              <a:t>Pathsala</a:t>
            </a:r>
            <a:r>
              <a:rPr lang="en-GB" dirty="0">
                <a:solidFill>
                  <a:schemeClr val="dk1"/>
                </a:solidFill>
              </a:rPr>
              <a:t> and Madrassa, through establishments such as the Asiatic Society at Calcutta in 1784.</a:t>
            </a:r>
            <a:endParaRPr dirty="0">
              <a:solidFill>
                <a:schemeClr val="dk1"/>
              </a:solidFill>
            </a:endParaRPr>
          </a:p>
          <a:p>
            <a:pPr marL="0" lvl="0" indent="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Shape 81"/>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82" name="Shape 8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dirty="0">
                <a:solidFill>
                  <a:schemeClr val="dk1"/>
                </a:solidFill>
              </a:rPr>
              <a:t>The Asiatic Society increased the popularity of </a:t>
            </a:r>
            <a:r>
              <a:rPr lang="en-GB" dirty="0" err="1">
                <a:solidFill>
                  <a:schemeClr val="dk1"/>
                </a:solidFill>
              </a:rPr>
              <a:t>orientalism</a:t>
            </a:r>
            <a:r>
              <a:rPr lang="en-GB" dirty="0">
                <a:solidFill>
                  <a:schemeClr val="dk1"/>
                </a:solidFill>
              </a:rPr>
              <a:t> (a term to describe the depiction of aspects of Asian and Middle Eastern culture). Furthermore the society increased interest with these nations in terms of tourism and media. For example in terms of fashion, there were multiple imports from India of the paisley shawl (as shown in the middle of the slide) becoming a popular item in upper class fashion showing evidence that colonialism isn’t “</a:t>
            </a:r>
            <a:r>
              <a:rPr lang="en-GB" dirty="0"/>
              <a:t>always and everywhere a bad thing.</a:t>
            </a:r>
            <a:r>
              <a:rPr lang="en-GB" dirty="0">
                <a:latin typeface="Georgia"/>
                <a:ea typeface="Georgia"/>
                <a:cs typeface="Georgia"/>
                <a:sym typeface="Georgia"/>
              </a:rPr>
              <a:t>”  </a:t>
            </a:r>
            <a:endParaRPr dirty="0"/>
          </a:p>
          <a:p>
            <a:pPr marL="0" lvl="0" indent="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Shape 89"/>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90" name="Shape 9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dirty="0"/>
              <a:t>Richard Davis spoke of the British empire’s impact on its colonies including India, discussing  the long historical debate on the British empire itself, covering both sides of the argument mentioning that people </a:t>
            </a:r>
            <a:r>
              <a:rPr lang="en-GB" dirty="0">
                <a:solidFill>
                  <a:schemeClr val="dk1"/>
                </a:solidFill>
              </a:rPr>
              <a:t>“sometimes deliberately seeking to distort or misuse this history, to fit their own views”. Davis pushed the view in the piece, discussing its impact on civilians and the empire itself, to link with Gilley’s view on colonialism not always being “a bad thing”. I think Davis would be able to detail an empire’s benefits through migration and the commonwealth, that is shared between the realms through trade for example. </a:t>
            </a:r>
            <a:endParaRPr dirty="0">
              <a:solidFill>
                <a:schemeClr val="dk1"/>
              </a:solidFill>
            </a:endParaRPr>
          </a:p>
          <a:p>
            <a:pPr marL="0" lvl="0" indent="0" rtl="0">
              <a:lnSpc>
                <a:spcPct val="115000"/>
              </a:lnSpc>
              <a:spcBef>
                <a:spcPts val="0"/>
              </a:spcBef>
              <a:spcAft>
                <a:spcPts val="1600"/>
              </a:spcAft>
              <a:buClr>
                <a:schemeClr val="dk1"/>
              </a:buClr>
              <a:buSzPts val="1100"/>
              <a:buFont typeface="Arial"/>
              <a:buNone/>
            </a:pPr>
            <a:endParaRPr dirty="0">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Shape 96"/>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97" name="Shape 97"/>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dirty="0">
                <a:solidFill>
                  <a:schemeClr val="dk1"/>
                </a:solidFill>
              </a:rPr>
              <a:t>Patrick Manning part of the Social Science Division of Canada College wrote about the argument of Empire’s effect on colonised nations. Seeing the argument itself has gone  through the biased viewpoint of an </a:t>
            </a:r>
            <a:r>
              <a:rPr lang="en-GB" dirty="0" smtClean="0">
                <a:solidFill>
                  <a:schemeClr val="dk1"/>
                </a:solidFill>
              </a:rPr>
              <a:t>individual</a:t>
            </a:r>
            <a:r>
              <a:rPr lang="en-GB" baseline="0" dirty="0" smtClean="0">
                <a:solidFill>
                  <a:schemeClr val="dk1"/>
                </a:solidFill>
              </a:rPr>
              <a:t> </a:t>
            </a:r>
            <a:r>
              <a:rPr lang="en-GB" dirty="0" smtClean="0">
                <a:solidFill>
                  <a:schemeClr val="dk1"/>
                </a:solidFill>
              </a:rPr>
              <a:t>,remarking </a:t>
            </a:r>
            <a:r>
              <a:rPr lang="en-GB" dirty="0">
                <a:solidFill>
                  <a:schemeClr val="dk1"/>
                </a:solidFill>
              </a:rPr>
              <a:t>that the terms “imperialism” and “colonialism” are used loosely and interchangeably, making conclusions of an Empire’s uses of benefits more negative. Quoting  Manning “Any assessment of colonialism is based, explicitly or implicitly, in comparison to some standard--or, more formally, hypothetical alternative.” This can be argued with the controversy with Gilley’s view on Empire and the benefits of colonialism, with many calling the piece “racist”, not allowing another possible view to develop on the debate. </a:t>
            </a:r>
            <a:endParaRPr dirty="0">
              <a:solidFill>
                <a:schemeClr val="dk1"/>
              </a:solidFill>
            </a:endParaRPr>
          </a:p>
          <a:p>
            <a:pPr marL="0" lvl="0" indent="0">
              <a:spcBef>
                <a:spcPts val="0"/>
              </a:spcBef>
              <a:spcAft>
                <a:spcPts val="0"/>
              </a:spcAft>
              <a:buNone/>
            </a:pPr>
            <a:endParaRPr dirty="0">
              <a:solidFill>
                <a:schemeClr val="dk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Shape 103"/>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04" name="Shape 10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dirty="0"/>
              <a:t>However like all arguments Bruce Gilley’s view on colonialism is liable to criticism. A case to show the misfortunes of colonialism was Saint </a:t>
            </a:r>
            <a:r>
              <a:rPr lang="en-GB" dirty="0" err="1">
                <a:solidFill>
                  <a:schemeClr val="dk1"/>
                </a:solidFill>
              </a:rPr>
              <a:t>Domingue</a:t>
            </a:r>
            <a:r>
              <a:rPr lang="en-GB" dirty="0">
                <a:solidFill>
                  <a:schemeClr val="dk1"/>
                </a:solidFill>
              </a:rPr>
              <a:t> known as Haiti today. The nation first suffered Spanish rule in 1510, draining gold reserves and bringing diseases that killed two thirds of the population, transferring its rule to the French in 1697.  The nation's economy relied on slavery, clearing out wooded areas that impact Haiti to this day, unable to preserve itself, it has been argued to be the poorest country in the Western </a:t>
            </a:r>
            <a:r>
              <a:rPr lang="en-GB" dirty="0" smtClean="0">
                <a:solidFill>
                  <a:schemeClr val="dk1"/>
                </a:solidFill>
              </a:rPr>
              <a:t>hemisphere. Eventually </a:t>
            </a:r>
            <a:r>
              <a:rPr lang="en-GB" dirty="0">
                <a:solidFill>
                  <a:schemeClr val="dk1"/>
                </a:solidFill>
              </a:rPr>
              <a:t>causing the Haitian revolution that involved slave revolts led by maroons (as depicted by the black and white picture) eventually ending slavery in all French colonies by 1794. </a:t>
            </a:r>
            <a:endParaRPr dirty="0">
              <a:solidFill>
                <a:schemeClr val="dk1"/>
              </a:solidFill>
            </a:endParaRPr>
          </a:p>
          <a:p>
            <a:pPr marL="0" lvl="0" indent="0"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Shape 113"/>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14" name="Shape 11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dirty="0"/>
              <a:t>Following Haiti’s independence in 1804, Emperor Jacques I of Haiti, as he declared himself, reintroduced slavery via forced </a:t>
            </a:r>
            <a:r>
              <a:rPr lang="en-GB" dirty="0" err="1"/>
              <a:t>labor</a:t>
            </a:r>
            <a:r>
              <a:rPr lang="en-GB" dirty="0"/>
              <a:t> on plantations,  confiscated land owned by white people, made it illegal for them to own property, launched a campaign of extermination against the country’s white inhabitants for fears of French invasion, following his assassination civil war began, continuing the impoverishment Haiti suffers today. The return of colonialist rule proposed by Gilley is understandably under controversy with cases such as Haiti a nation still suffering colonialism's effects today, with the deforestation causing Haiti's reliance on food imports to worsen its own economy, increased poverty and subsequently increased its reliance on food imports, becoming a case for UN aid.</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Shape 121"/>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2" name="Shape 12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rtl="0">
              <a:lnSpc>
                <a:spcPct val="115000"/>
              </a:lnSpc>
              <a:spcBef>
                <a:spcPts val="0"/>
              </a:spcBef>
              <a:spcAft>
                <a:spcPts val="0"/>
              </a:spcAft>
              <a:buNone/>
            </a:pPr>
            <a:r>
              <a:rPr lang="en-GB" dirty="0">
                <a:solidFill>
                  <a:schemeClr val="dk1"/>
                </a:solidFill>
              </a:rPr>
              <a:t>Peter Pal teacher of Anthropology in the University of Amsterdam argued the struggle in discussing colonialism and the need for new views."We are not only in need of more studies of the simultaneous emergence of modernity and colonialism in the seventeenth and eighteenth  centuries, but of more ethnographies of decolonization." These can be argued to be supporting Gilley’s view to an extent, pushing for more discussion in the topic which the controversy achieved however the idea that the view of colonialism should be changed would not be supported by </a:t>
            </a:r>
            <a:r>
              <a:rPr lang="en-GB" dirty="0" err="1">
                <a:solidFill>
                  <a:schemeClr val="dk1"/>
                </a:solidFill>
              </a:rPr>
              <a:t>Pels</a:t>
            </a:r>
            <a:r>
              <a:rPr lang="en-GB" dirty="0">
                <a:solidFill>
                  <a:schemeClr val="dk1"/>
                </a:solidFill>
              </a:rPr>
              <a:t> who often discussed the colonialism as a “constant struggle”, and this push for change would only make it worse. </a:t>
            </a:r>
            <a:endParaRPr dirty="0">
              <a:solidFill>
                <a:schemeClr val="dk1"/>
              </a:solidFill>
            </a:endParaRPr>
          </a:p>
          <a:p>
            <a:pPr marL="0" lvl="0" indent="0" rtl="0">
              <a:lnSpc>
                <a:spcPct val="115000"/>
              </a:lnSpc>
              <a:spcBef>
                <a:spcPts val="0"/>
              </a:spcBef>
              <a:spcAft>
                <a:spcPts val="0"/>
              </a:spcAft>
              <a:buNone/>
            </a:pPr>
            <a:endParaRPr dirty="0">
              <a:solidFill>
                <a:schemeClr val="dk1"/>
              </a:solidFill>
            </a:endParaRPr>
          </a:p>
          <a:p>
            <a:pPr marL="0" lvl="0" indent="0" rtl="0">
              <a:spcBef>
                <a:spcPts val="0"/>
              </a:spcBef>
              <a:spcAft>
                <a:spcPts val="0"/>
              </a:spcAft>
              <a:buNone/>
            </a:pPr>
            <a:endParaRPr sz="1250"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Shape 128"/>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9" name="Shape 129"/>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dirty="0"/>
              <a:t>“To conclude I believe that Gilley’s statement is correct that “colonialism is always and everywhere a bad thing needs to be rethought”,</a:t>
            </a:r>
            <a:r>
              <a:rPr lang="en-GB" b="1" dirty="0"/>
              <a:t> </a:t>
            </a:r>
            <a:r>
              <a:rPr lang="en-GB" dirty="0"/>
              <a:t>academics such as Davis do point out the narrow minded views of people who reject opposing ideas. India itself became a more successful nation through empire imposed education and travel, revealing some good in Empires. However like all things there are </a:t>
            </a:r>
            <a:r>
              <a:rPr lang="en-GB" dirty="0" err="1"/>
              <a:t>unfavorable</a:t>
            </a:r>
            <a:r>
              <a:rPr lang="en-GB" dirty="0"/>
              <a:t> examples such as Haiti going through revolts, a civil war and constant impoverishment as seen today, this controversial event is what keeps the argument alive. The argument involving Empire and colonialism will keep going on as long as Empire’s historical effects continue.</a:t>
            </a: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Shape 135"/>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6" name="Shape 13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dirty="0"/>
              <a:t>I like to thank you all for listening to my presentation on empire.</a:t>
            </a: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Shape 14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2" name="Shape 14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Shape 14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8" name="Shape 14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Shape 153"/>
          <p:cNvSpPr>
            <a:spLocks noGrp="1" noRot="1" noChangeAspect="1"/>
          </p:cNvSpPr>
          <p:nvPr>
            <p:ph type="sldImg" idx="2"/>
          </p:nvPr>
        </p:nvSpPr>
        <p:spPr>
          <a:xfrm>
            <a:off x="3813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54" name="Shape 15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9"/>
        <p:cNvGrpSpPr/>
        <p:nvPr/>
      </p:nvGrpSpPr>
      <p:grpSpPr>
        <a:xfrm>
          <a:off x="0" y="0"/>
          <a:ext cx="0" cy="0"/>
          <a:chOff x="0" y="0"/>
          <a:chExt cx="0" cy="0"/>
        </a:xfrm>
      </p:grpSpPr>
      <p:sp>
        <p:nvSpPr>
          <p:cNvPr id="10" name="Shape 10"/>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Shape 11"/>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Shape 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spcBef>
                <a:spcPts val="0"/>
              </a:spcBef>
              <a:buNone/>
              <a:defRPr/>
            </a:lvl1pPr>
            <a:lvl2pPr lvl="1">
              <a:spcBef>
                <a:spcPts val="0"/>
              </a:spcBef>
              <a:buNone/>
              <a:defRPr/>
            </a:lvl2pPr>
            <a:lvl3pPr lvl="2">
              <a:spcBef>
                <a:spcPts val="0"/>
              </a:spcBef>
              <a:buNone/>
              <a:defRPr/>
            </a:lvl3pPr>
            <a:lvl4pPr lvl="3">
              <a:spcBef>
                <a:spcPts val="0"/>
              </a:spcBef>
              <a:buNone/>
              <a:defRPr/>
            </a:lvl4pPr>
            <a:lvl5pPr lvl="4">
              <a:spcBef>
                <a:spcPts val="0"/>
              </a:spcBef>
              <a:buNone/>
              <a:defRPr/>
            </a:lvl5pPr>
            <a:lvl6pPr lvl="5">
              <a:spcBef>
                <a:spcPts val="0"/>
              </a:spcBef>
              <a:buNone/>
              <a:defRPr/>
            </a:lvl6pPr>
            <a:lvl7pPr lvl="6">
              <a:spcBef>
                <a:spcPts val="0"/>
              </a:spcBef>
              <a:buNone/>
              <a:defRPr/>
            </a:lvl7pPr>
            <a:lvl8pPr lvl="7">
              <a:spcBef>
                <a:spcPts val="0"/>
              </a:spcBef>
              <a:buNone/>
              <a:defRPr/>
            </a:lvl8pPr>
            <a:lvl9pPr lvl="8">
              <a:spcBef>
                <a:spcPts val="0"/>
              </a:spcBef>
              <a:buNone/>
              <a:defRPr/>
            </a:lvl9pPr>
          </a:lstStyle>
          <a:p>
            <a:pPr marL="0" lvl="0" indent="0">
              <a:spcBef>
                <a:spcPts val="0"/>
              </a:spcBef>
              <a:spcAft>
                <a:spcPts val="0"/>
              </a:spcAft>
              <a:buNone/>
            </a:pPr>
            <a:fld id="{00000000-1234-1234-1234-123412341234}" type="slidenum">
              <a:rPr lang="en-GB"/>
              <a:pPr marL="0" lvl="0" indent="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Shape 13"/>
        <p:cNvGrpSpPr/>
        <p:nvPr/>
      </p:nvGrpSpPr>
      <p:grpSpPr>
        <a:xfrm>
          <a:off x="0" y="0"/>
          <a:ext cx="0" cy="0"/>
          <a:chOff x="0" y="0"/>
          <a:chExt cx="0" cy="0"/>
        </a:xfrm>
      </p:grpSpPr>
      <p:sp>
        <p:nvSpPr>
          <p:cNvPr id="14" name="Shape 14"/>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Shape 1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spcBef>
                <a:spcPts val="0"/>
              </a:spcBef>
              <a:buNone/>
              <a:defRPr/>
            </a:lvl1pPr>
            <a:lvl2pPr lvl="1">
              <a:spcBef>
                <a:spcPts val="0"/>
              </a:spcBef>
              <a:buNone/>
              <a:defRPr/>
            </a:lvl2pPr>
            <a:lvl3pPr lvl="2">
              <a:spcBef>
                <a:spcPts val="0"/>
              </a:spcBef>
              <a:buNone/>
              <a:defRPr/>
            </a:lvl3pPr>
            <a:lvl4pPr lvl="3">
              <a:spcBef>
                <a:spcPts val="0"/>
              </a:spcBef>
              <a:buNone/>
              <a:defRPr/>
            </a:lvl4pPr>
            <a:lvl5pPr lvl="4">
              <a:spcBef>
                <a:spcPts val="0"/>
              </a:spcBef>
              <a:buNone/>
              <a:defRPr/>
            </a:lvl5pPr>
            <a:lvl6pPr lvl="5">
              <a:spcBef>
                <a:spcPts val="0"/>
              </a:spcBef>
              <a:buNone/>
              <a:defRPr/>
            </a:lvl6pPr>
            <a:lvl7pPr lvl="6">
              <a:spcBef>
                <a:spcPts val="0"/>
              </a:spcBef>
              <a:buNone/>
              <a:defRPr/>
            </a:lvl7pPr>
            <a:lvl8pPr lvl="7">
              <a:spcBef>
                <a:spcPts val="0"/>
              </a:spcBef>
              <a:buNone/>
              <a:defRPr/>
            </a:lvl8pPr>
            <a:lvl9pPr lvl="8">
              <a:spcBef>
                <a:spcPts val="0"/>
              </a:spcBef>
              <a:buNone/>
              <a:defRPr/>
            </a:lvl9pPr>
          </a:lstStyle>
          <a:p>
            <a:pPr marL="0" lvl="0" indent="0">
              <a:spcBef>
                <a:spcPts val="0"/>
              </a:spcBef>
              <a:spcAft>
                <a:spcPts val="0"/>
              </a:spcAft>
              <a:buNone/>
            </a:pPr>
            <a:fld id="{00000000-1234-1234-1234-123412341234}" type="slidenum">
              <a:rPr lang="en-GB"/>
              <a:pPr marL="0" lvl="0" indent="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6"/>
        <p:cNvGrpSpPr/>
        <p:nvPr/>
      </p:nvGrpSpPr>
      <p:grpSpPr>
        <a:xfrm>
          <a:off x="0" y="0"/>
          <a:ext cx="0" cy="0"/>
          <a:chOff x="0" y="0"/>
          <a:chExt cx="0" cy="0"/>
        </a:xfrm>
      </p:grpSpPr>
      <p:sp>
        <p:nvSpPr>
          <p:cNvPr id="17" name="Shape 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Shape 1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Shape 1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spcBef>
                <a:spcPts val="0"/>
              </a:spcBef>
              <a:buNone/>
              <a:defRPr/>
            </a:lvl1pPr>
            <a:lvl2pPr lvl="1">
              <a:spcBef>
                <a:spcPts val="0"/>
              </a:spcBef>
              <a:buNone/>
              <a:defRPr/>
            </a:lvl2pPr>
            <a:lvl3pPr lvl="2">
              <a:spcBef>
                <a:spcPts val="0"/>
              </a:spcBef>
              <a:buNone/>
              <a:defRPr/>
            </a:lvl3pPr>
            <a:lvl4pPr lvl="3">
              <a:spcBef>
                <a:spcPts val="0"/>
              </a:spcBef>
              <a:buNone/>
              <a:defRPr/>
            </a:lvl4pPr>
            <a:lvl5pPr lvl="4">
              <a:spcBef>
                <a:spcPts val="0"/>
              </a:spcBef>
              <a:buNone/>
              <a:defRPr/>
            </a:lvl5pPr>
            <a:lvl6pPr lvl="5">
              <a:spcBef>
                <a:spcPts val="0"/>
              </a:spcBef>
              <a:buNone/>
              <a:defRPr/>
            </a:lvl6pPr>
            <a:lvl7pPr lvl="6">
              <a:spcBef>
                <a:spcPts val="0"/>
              </a:spcBef>
              <a:buNone/>
              <a:defRPr/>
            </a:lvl7pPr>
            <a:lvl8pPr lvl="7">
              <a:spcBef>
                <a:spcPts val="0"/>
              </a:spcBef>
              <a:buNone/>
              <a:defRPr/>
            </a:lvl8pPr>
            <a:lvl9pPr lvl="8">
              <a:spcBef>
                <a:spcPts val="0"/>
              </a:spcBef>
              <a:buNone/>
              <a:defRPr/>
            </a:lvl9pPr>
          </a:lstStyle>
          <a:p>
            <a:pPr marL="0" lvl="0" indent="0">
              <a:spcBef>
                <a:spcPts val="0"/>
              </a:spcBef>
              <a:spcAft>
                <a:spcPts val="0"/>
              </a:spcAft>
              <a:buNone/>
            </a:pPr>
            <a:fld id="{00000000-1234-1234-1234-123412341234}" type="slidenum">
              <a:rPr lang="en-GB"/>
              <a:pPr marL="0" lvl="0" indent="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p:cSld name="Title and two columns">
    <p:spTree>
      <p:nvGrpSpPr>
        <p:cNvPr id="1" name="Shape 20"/>
        <p:cNvGrpSpPr/>
        <p:nvPr/>
      </p:nvGrpSpPr>
      <p:grpSpPr>
        <a:xfrm>
          <a:off x="0" y="0"/>
          <a:ext cx="0" cy="0"/>
          <a:chOff x="0" y="0"/>
          <a:chExt cx="0" cy="0"/>
        </a:xfrm>
      </p:grpSpPr>
      <p:sp>
        <p:nvSpPr>
          <p:cNvPr id="21" name="Shape 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Shape 22"/>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Shape 23"/>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Shape 2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spcBef>
                <a:spcPts val="0"/>
              </a:spcBef>
              <a:buNone/>
              <a:defRPr/>
            </a:lvl1pPr>
            <a:lvl2pPr lvl="1">
              <a:spcBef>
                <a:spcPts val="0"/>
              </a:spcBef>
              <a:buNone/>
              <a:defRPr/>
            </a:lvl2pPr>
            <a:lvl3pPr lvl="2">
              <a:spcBef>
                <a:spcPts val="0"/>
              </a:spcBef>
              <a:buNone/>
              <a:defRPr/>
            </a:lvl3pPr>
            <a:lvl4pPr lvl="3">
              <a:spcBef>
                <a:spcPts val="0"/>
              </a:spcBef>
              <a:buNone/>
              <a:defRPr/>
            </a:lvl4pPr>
            <a:lvl5pPr lvl="4">
              <a:spcBef>
                <a:spcPts val="0"/>
              </a:spcBef>
              <a:buNone/>
              <a:defRPr/>
            </a:lvl5pPr>
            <a:lvl6pPr lvl="5">
              <a:spcBef>
                <a:spcPts val="0"/>
              </a:spcBef>
              <a:buNone/>
              <a:defRPr/>
            </a:lvl6pPr>
            <a:lvl7pPr lvl="6">
              <a:spcBef>
                <a:spcPts val="0"/>
              </a:spcBef>
              <a:buNone/>
              <a:defRPr/>
            </a:lvl7pPr>
            <a:lvl8pPr lvl="7">
              <a:spcBef>
                <a:spcPts val="0"/>
              </a:spcBef>
              <a:buNone/>
              <a:defRPr/>
            </a:lvl8pPr>
            <a:lvl9pPr lvl="8">
              <a:spcBef>
                <a:spcPts val="0"/>
              </a:spcBef>
              <a:buNone/>
              <a:defRPr/>
            </a:lvl9pPr>
          </a:lstStyle>
          <a:p>
            <a:pPr marL="0" lvl="0" indent="0">
              <a:spcBef>
                <a:spcPts val="0"/>
              </a:spcBef>
              <a:spcAft>
                <a:spcPts val="0"/>
              </a:spcAft>
              <a:buNone/>
            </a:pPr>
            <a:fld id="{00000000-1234-1234-1234-123412341234}" type="slidenum">
              <a:rPr lang="en-GB"/>
              <a:pPr marL="0" lvl="0" indent="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25"/>
        <p:cNvGrpSpPr/>
        <p:nvPr/>
      </p:nvGrpSpPr>
      <p:grpSpPr>
        <a:xfrm>
          <a:off x="0" y="0"/>
          <a:ext cx="0" cy="0"/>
          <a:chOff x="0" y="0"/>
          <a:chExt cx="0" cy="0"/>
        </a:xfrm>
      </p:grpSpPr>
      <p:sp>
        <p:nvSpPr>
          <p:cNvPr id="26" name="Shape 2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Shape 2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spcBef>
                <a:spcPts val="0"/>
              </a:spcBef>
              <a:buNone/>
              <a:defRPr/>
            </a:lvl1pPr>
            <a:lvl2pPr lvl="1">
              <a:spcBef>
                <a:spcPts val="0"/>
              </a:spcBef>
              <a:buNone/>
              <a:defRPr/>
            </a:lvl2pPr>
            <a:lvl3pPr lvl="2">
              <a:spcBef>
                <a:spcPts val="0"/>
              </a:spcBef>
              <a:buNone/>
              <a:defRPr/>
            </a:lvl3pPr>
            <a:lvl4pPr lvl="3">
              <a:spcBef>
                <a:spcPts val="0"/>
              </a:spcBef>
              <a:buNone/>
              <a:defRPr/>
            </a:lvl4pPr>
            <a:lvl5pPr lvl="4">
              <a:spcBef>
                <a:spcPts val="0"/>
              </a:spcBef>
              <a:buNone/>
              <a:defRPr/>
            </a:lvl5pPr>
            <a:lvl6pPr lvl="5">
              <a:spcBef>
                <a:spcPts val="0"/>
              </a:spcBef>
              <a:buNone/>
              <a:defRPr/>
            </a:lvl6pPr>
            <a:lvl7pPr lvl="6">
              <a:spcBef>
                <a:spcPts val="0"/>
              </a:spcBef>
              <a:buNone/>
              <a:defRPr/>
            </a:lvl7pPr>
            <a:lvl8pPr lvl="7">
              <a:spcBef>
                <a:spcPts val="0"/>
              </a:spcBef>
              <a:buNone/>
              <a:defRPr/>
            </a:lvl8pPr>
            <a:lvl9pPr lvl="8">
              <a:spcBef>
                <a:spcPts val="0"/>
              </a:spcBef>
              <a:buNone/>
              <a:defRPr/>
            </a:lvl9pPr>
          </a:lstStyle>
          <a:p>
            <a:pPr marL="0" lvl="0" indent="0">
              <a:spcBef>
                <a:spcPts val="0"/>
              </a:spcBef>
              <a:spcAft>
                <a:spcPts val="0"/>
              </a:spcAft>
              <a:buNone/>
            </a:pPr>
            <a:fld id="{00000000-1234-1234-1234-123412341234}" type="slidenum">
              <a:rPr lang="en-GB"/>
              <a:pPr marL="0" lvl="0" indent="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One column text">
    <p:spTree>
      <p:nvGrpSpPr>
        <p:cNvPr id="1" name="Shape 28"/>
        <p:cNvGrpSpPr/>
        <p:nvPr/>
      </p:nvGrpSpPr>
      <p:grpSpPr>
        <a:xfrm>
          <a:off x="0" y="0"/>
          <a:ext cx="0" cy="0"/>
          <a:chOff x="0" y="0"/>
          <a:chExt cx="0" cy="0"/>
        </a:xfrm>
      </p:grpSpPr>
      <p:sp>
        <p:nvSpPr>
          <p:cNvPr id="29" name="Shape 29"/>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Shape 30"/>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Shape 3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spcBef>
                <a:spcPts val="0"/>
              </a:spcBef>
              <a:buNone/>
              <a:defRPr/>
            </a:lvl1pPr>
            <a:lvl2pPr lvl="1">
              <a:spcBef>
                <a:spcPts val="0"/>
              </a:spcBef>
              <a:buNone/>
              <a:defRPr/>
            </a:lvl2pPr>
            <a:lvl3pPr lvl="2">
              <a:spcBef>
                <a:spcPts val="0"/>
              </a:spcBef>
              <a:buNone/>
              <a:defRPr/>
            </a:lvl3pPr>
            <a:lvl4pPr lvl="3">
              <a:spcBef>
                <a:spcPts val="0"/>
              </a:spcBef>
              <a:buNone/>
              <a:defRPr/>
            </a:lvl4pPr>
            <a:lvl5pPr lvl="4">
              <a:spcBef>
                <a:spcPts val="0"/>
              </a:spcBef>
              <a:buNone/>
              <a:defRPr/>
            </a:lvl5pPr>
            <a:lvl6pPr lvl="5">
              <a:spcBef>
                <a:spcPts val="0"/>
              </a:spcBef>
              <a:buNone/>
              <a:defRPr/>
            </a:lvl6pPr>
            <a:lvl7pPr lvl="6">
              <a:spcBef>
                <a:spcPts val="0"/>
              </a:spcBef>
              <a:buNone/>
              <a:defRPr/>
            </a:lvl7pPr>
            <a:lvl8pPr lvl="7">
              <a:spcBef>
                <a:spcPts val="0"/>
              </a:spcBef>
              <a:buNone/>
              <a:defRPr/>
            </a:lvl8pPr>
            <a:lvl9pPr lvl="8">
              <a:spcBef>
                <a:spcPts val="0"/>
              </a:spcBef>
              <a:buNone/>
              <a:defRPr/>
            </a:lvl9pPr>
          </a:lstStyle>
          <a:p>
            <a:pPr marL="0" lvl="0" indent="0">
              <a:spcBef>
                <a:spcPts val="0"/>
              </a:spcBef>
              <a:spcAft>
                <a:spcPts val="0"/>
              </a:spcAft>
              <a:buNone/>
            </a:pPr>
            <a:fld id="{00000000-1234-1234-1234-123412341234}" type="slidenum">
              <a:rPr lang="en-GB"/>
              <a:pPr marL="0" lvl="0" indent="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Main point">
    <p:spTree>
      <p:nvGrpSpPr>
        <p:cNvPr id="1" name="Shape 32"/>
        <p:cNvGrpSpPr/>
        <p:nvPr/>
      </p:nvGrpSpPr>
      <p:grpSpPr>
        <a:xfrm>
          <a:off x="0" y="0"/>
          <a:ext cx="0" cy="0"/>
          <a:chOff x="0" y="0"/>
          <a:chExt cx="0" cy="0"/>
        </a:xfrm>
      </p:grpSpPr>
      <p:sp>
        <p:nvSpPr>
          <p:cNvPr id="33" name="Shape 33"/>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Shape 3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spcBef>
                <a:spcPts val="0"/>
              </a:spcBef>
              <a:buNone/>
              <a:defRPr/>
            </a:lvl1pPr>
            <a:lvl2pPr lvl="1">
              <a:spcBef>
                <a:spcPts val="0"/>
              </a:spcBef>
              <a:buNone/>
              <a:defRPr/>
            </a:lvl2pPr>
            <a:lvl3pPr lvl="2">
              <a:spcBef>
                <a:spcPts val="0"/>
              </a:spcBef>
              <a:buNone/>
              <a:defRPr/>
            </a:lvl3pPr>
            <a:lvl4pPr lvl="3">
              <a:spcBef>
                <a:spcPts val="0"/>
              </a:spcBef>
              <a:buNone/>
              <a:defRPr/>
            </a:lvl4pPr>
            <a:lvl5pPr lvl="4">
              <a:spcBef>
                <a:spcPts val="0"/>
              </a:spcBef>
              <a:buNone/>
              <a:defRPr/>
            </a:lvl5pPr>
            <a:lvl6pPr lvl="5">
              <a:spcBef>
                <a:spcPts val="0"/>
              </a:spcBef>
              <a:buNone/>
              <a:defRPr/>
            </a:lvl6pPr>
            <a:lvl7pPr lvl="6">
              <a:spcBef>
                <a:spcPts val="0"/>
              </a:spcBef>
              <a:buNone/>
              <a:defRPr/>
            </a:lvl7pPr>
            <a:lvl8pPr lvl="7">
              <a:spcBef>
                <a:spcPts val="0"/>
              </a:spcBef>
              <a:buNone/>
              <a:defRPr/>
            </a:lvl8pPr>
            <a:lvl9pPr lvl="8">
              <a:spcBef>
                <a:spcPts val="0"/>
              </a:spcBef>
              <a:buNone/>
              <a:defRPr/>
            </a:lvl9pPr>
          </a:lstStyle>
          <a:p>
            <a:pPr marL="0" lvl="0" indent="0">
              <a:spcBef>
                <a:spcPts val="0"/>
              </a:spcBef>
              <a:spcAft>
                <a:spcPts val="0"/>
              </a:spcAft>
              <a:buNone/>
            </a:pPr>
            <a:fld id="{00000000-1234-1234-1234-123412341234}" type="slidenum">
              <a:rPr lang="en-GB"/>
              <a:pPr marL="0" lvl="0" indent="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Section title and description">
    <p:spTree>
      <p:nvGrpSpPr>
        <p:cNvPr id="1" name="Shape 35"/>
        <p:cNvGrpSpPr/>
        <p:nvPr/>
      </p:nvGrpSpPr>
      <p:grpSpPr>
        <a:xfrm>
          <a:off x="0" y="0"/>
          <a:ext cx="0" cy="0"/>
          <a:chOff x="0" y="0"/>
          <a:chExt cx="0" cy="0"/>
        </a:xfrm>
      </p:grpSpPr>
      <p:sp>
        <p:nvSpPr>
          <p:cNvPr id="36" name="Shape 36"/>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7" name="Shape 37"/>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Shape 38"/>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Shape 3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Shape 4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spcBef>
                <a:spcPts val="0"/>
              </a:spcBef>
              <a:buNone/>
              <a:defRPr/>
            </a:lvl1pPr>
            <a:lvl2pPr lvl="1">
              <a:spcBef>
                <a:spcPts val="0"/>
              </a:spcBef>
              <a:buNone/>
              <a:defRPr/>
            </a:lvl2pPr>
            <a:lvl3pPr lvl="2">
              <a:spcBef>
                <a:spcPts val="0"/>
              </a:spcBef>
              <a:buNone/>
              <a:defRPr/>
            </a:lvl3pPr>
            <a:lvl4pPr lvl="3">
              <a:spcBef>
                <a:spcPts val="0"/>
              </a:spcBef>
              <a:buNone/>
              <a:defRPr/>
            </a:lvl4pPr>
            <a:lvl5pPr lvl="4">
              <a:spcBef>
                <a:spcPts val="0"/>
              </a:spcBef>
              <a:buNone/>
              <a:defRPr/>
            </a:lvl5pPr>
            <a:lvl6pPr lvl="5">
              <a:spcBef>
                <a:spcPts val="0"/>
              </a:spcBef>
              <a:buNone/>
              <a:defRPr/>
            </a:lvl6pPr>
            <a:lvl7pPr lvl="6">
              <a:spcBef>
                <a:spcPts val="0"/>
              </a:spcBef>
              <a:buNone/>
              <a:defRPr/>
            </a:lvl7pPr>
            <a:lvl8pPr lvl="7">
              <a:spcBef>
                <a:spcPts val="0"/>
              </a:spcBef>
              <a:buNone/>
              <a:defRPr/>
            </a:lvl8pPr>
            <a:lvl9pPr lvl="8">
              <a:spcBef>
                <a:spcPts val="0"/>
              </a:spcBef>
              <a:buNone/>
              <a:defRPr/>
            </a:lvl9pPr>
          </a:lstStyle>
          <a:p>
            <a:pPr marL="0" lvl="0" indent="0">
              <a:spcBef>
                <a:spcPts val="0"/>
              </a:spcBef>
              <a:spcAft>
                <a:spcPts val="0"/>
              </a:spcAft>
              <a:buNone/>
            </a:pPr>
            <a:fld id="{00000000-1234-1234-1234-123412341234}" type="slidenum">
              <a:rPr lang="en-GB"/>
              <a:pPr marL="0" lvl="0" indent="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Caption">
    <p:spTree>
      <p:nvGrpSpPr>
        <p:cNvPr id="1" name="Shape 41"/>
        <p:cNvGrpSpPr/>
        <p:nvPr/>
      </p:nvGrpSpPr>
      <p:grpSpPr>
        <a:xfrm>
          <a:off x="0" y="0"/>
          <a:ext cx="0" cy="0"/>
          <a:chOff x="0" y="0"/>
          <a:chExt cx="0" cy="0"/>
        </a:xfrm>
      </p:grpSpPr>
      <p:sp>
        <p:nvSpPr>
          <p:cNvPr id="42" name="Shape 42"/>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Shape 4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spcBef>
                <a:spcPts val="0"/>
              </a:spcBef>
              <a:buNone/>
              <a:defRPr/>
            </a:lvl1pPr>
            <a:lvl2pPr lvl="1">
              <a:spcBef>
                <a:spcPts val="0"/>
              </a:spcBef>
              <a:buNone/>
              <a:defRPr/>
            </a:lvl2pPr>
            <a:lvl3pPr lvl="2">
              <a:spcBef>
                <a:spcPts val="0"/>
              </a:spcBef>
              <a:buNone/>
              <a:defRPr/>
            </a:lvl3pPr>
            <a:lvl4pPr lvl="3">
              <a:spcBef>
                <a:spcPts val="0"/>
              </a:spcBef>
              <a:buNone/>
              <a:defRPr/>
            </a:lvl4pPr>
            <a:lvl5pPr lvl="4">
              <a:spcBef>
                <a:spcPts val="0"/>
              </a:spcBef>
              <a:buNone/>
              <a:defRPr/>
            </a:lvl5pPr>
            <a:lvl6pPr lvl="5">
              <a:spcBef>
                <a:spcPts val="0"/>
              </a:spcBef>
              <a:buNone/>
              <a:defRPr/>
            </a:lvl6pPr>
            <a:lvl7pPr lvl="6">
              <a:spcBef>
                <a:spcPts val="0"/>
              </a:spcBef>
              <a:buNone/>
              <a:defRPr/>
            </a:lvl7pPr>
            <a:lvl8pPr lvl="7">
              <a:spcBef>
                <a:spcPts val="0"/>
              </a:spcBef>
              <a:buNone/>
              <a:defRPr/>
            </a:lvl8pPr>
            <a:lvl9pPr lvl="8">
              <a:spcBef>
                <a:spcPts val="0"/>
              </a:spcBef>
              <a:buNone/>
              <a:defRPr/>
            </a:lvl9pPr>
          </a:lstStyle>
          <a:p>
            <a:pPr marL="0" lvl="0" indent="0">
              <a:spcBef>
                <a:spcPts val="0"/>
              </a:spcBef>
              <a:spcAft>
                <a:spcPts val="0"/>
              </a:spcAft>
              <a:buNone/>
            </a:pPr>
            <a:fld id="{00000000-1234-1234-1234-123412341234}" type="slidenum">
              <a:rPr lang="en-GB"/>
              <a:pPr marL="0" lvl="0" indent="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Big number">
    <p:spTree>
      <p:nvGrpSpPr>
        <p:cNvPr id="1" name="Shape 44"/>
        <p:cNvGrpSpPr/>
        <p:nvPr/>
      </p:nvGrpSpPr>
      <p:grpSpPr>
        <a:xfrm>
          <a:off x="0" y="0"/>
          <a:ext cx="0" cy="0"/>
          <a:chOff x="0" y="0"/>
          <a:chExt cx="0" cy="0"/>
        </a:xfrm>
      </p:grpSpPr>
      <p:sp>
        <p:nvSpPr>
          <p:cNvPr id="45" name="Shape 45"/>
          <p:cNvSpPr txBox="1">
            <a:spLocks noGrp="1"/>
          </p:cNvSpPr>
          <p:nvPr>
            <p:ph type="title"/>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endParaRPr/>
          </a:p>
        </p:txBody>
      </p:sp>
      <p:sp>
        <p:nvSpPr>
          <p:cNvPr id="46" name="Shape 46"/>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Shape 4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spcBef>
                <a:spcPts val="0"/>
              </a:spcBef>
              <a:buNone/>
              <a:defRPr/>
            </a:lvl1pPr>
            <a:lvl2pPr lvl="1">
              <a:spcBef>
                <a:spcPts val="0"/>
              </a:spcBef>
              <a:buNone/>
              <a:defRPr/>
            </a:lvl2pPr>
            <a:lvl3pPr lvl="2">
              <a:spcBef>
                <a:spcPts val="0"/>
              </a:spcBef>
              <a:buNone/>
              <a:defRPr/>
            </a:lvl3pPr>
            <a:lvl4pPr lvl="3">
              <a:spcBef>
                <a:spcPts val="0"/>
              </a:spcBef>
              <a:buNone/>
              <a:defRPr/>
            </a:lvl4pPr>
            <a:lvl5pPr lvl="4">
              <a:spcBef>
                <a:spcPts val="0"/>
              </a:spcBef>
              <a:buNone/>
              <a:defRPr/>
            </a:lvl5pPr>
            <a:lvl6pPr lvl="5">
              <a:spcBef>
                <a:spcPts val="0"/>
              </a:spcBef>
              <a:buNone/>
              <a:defRPr/>
            </a:lvl6pPr>
            <a:lvl7pPr lvl="6">
              <a:spcBef>
                <a:spcPts val="0"/>
              </a:spcBef>
              <a:buNone/>
              <a:defRPr/>
            </a:lvl7pPr>
            <a:lvl8pPr lvl="7">
              <a:spcBef>
                <a:spcPts val="0"/>
              </a:spcBef>
              <a:buNone/>
              <a:defRPr/>
            </a:lvl8pPr>
            <a:lvl9pPr lvl="8">
              <a:spcBef>
                <a:spcPts val="0"/>
              </a:spcBef>
              <a:buNone/>
              <a:defRPr/>
            </a:lvl9pPr>
          </a:lstStyle>
          <a:p>
            <a:pPr marL="0" lvl="0" indent="0">
              <a:spcBef>
                <a:spcPts val="0"/>
              </a:spcBef>
              <a:spcAft>
                <a:spcPts val="0"/>
              </a:spcAft>
              <a:buNone/>
            </a:pPr>
            <a:fld id="{00000000-1234-1234-1234-123412341234}" type="slidenum">
              <a:rPr lang="en-GB"/>
              <a:pPr marL="0" lvl="0" indent="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48"/>
        <p:cNvGrpSpPr/>
        <p:nvPr/>
      </p:nvGrpSpPr>
      <p:grpSpPr>
        <a:xfrm>
          <a:off x="0" y="0"/>
          <a:ext cx="0" cy="0"/>
          <a:chOff x="0" y="0"/>
          <a:chExt cx="0" cy="0"/>
        </a:xfrm>
      </p:grpSpPr>
      <p:sp>
        <p:nvSpPr>
          <p:cNvPr id="49" name="Shape 4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spcBef>
                <a:spcPts val="0"/>
              </a:spcBef>
              <a:buNone/>
              <a:defRPr/>
            </a:lvl1pPr>
            <a:lvl2pPr lvl="1">
              <a:spcBef>
                <a:spcPts val="0"/>
              </a:spcBef>
              <a:buNone/>
              <a:defRPr/>
            </a:lvl2pPr>
            <a:lvl3pPr lvl="2">
              <a:spcBef>
                <a:spcPts val="0"/>
              </a:spcBef>
              <a:buNone/>
              <a:defRPr/>
            </a:lvl3pPr>
            <a:lvl4pPr lvl="3">
              <a:spcBef>
                <a:spcPts val="0"/>
              </a:spcBef>
              <a:buNone/>
              <a:defRPr/>
            </a:lvl4pPr>
            <a:lvl5pPr lvl="4">
              <a:spcBef>
                <a:spcPts val="0"/>
              </a:spcBef>
              <a:buNone/>
              <a:defRPr/>
            </a:lvl5pPr>
            <a:lvl6pPr lvl="5">
              <a:spcBef>
                <a:spcPts val="0"/>
              </a:spcBef>
              <a:buNone/>
              <a:defRPr/>
            </a:lvl6pPr>
            <a:lvl7pPr lvl="6">
              <a:spcBef>
                <a:spcPts val="0"/>
              </a:spcBef>
              <a:buNone/>
              <a:defRPr/>
            </a:lvl7pPr>
            <a:lvl8pPr lvl="7">
              <a:spcBef>
                <a:spcPts val="0"/>
              </a:spcBef>
              <a:buNone/>
              <a:defRPr/>
            </a:lvl8pPr>
            <a:lvl9pPr lvl="8">
              <a:spcBef>
                <a:spcPts val="0"/>
              </a:spcBef>
              <a:buNone/>
              <a:defRPr/>
            </a:lvl9pPr>
          </a:lstStyle>
          <a:p>
            <a:pPr marL="0" lvl="0" indent="0">
              <a:spcBef>
                <a:spcPts val="0"/>
              </a:spcBef>
              <a:spcAft>
                <a:spcPts val="0"/>
              </a:spcAft>
              <a:buNone/>
            </a:pPr>
            <a:fld id="{00000000-1234-1234-1234-123412341234}" type="slidenum">
              <a:rPr lang="en-GB"/>
              <a:pPr marL="0" lvl="0" indent="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Shape 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Shape 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Shape 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spcBef>
                <a:spcPts val="0"/>
              </a:spcBef>
              <a:buNone/>
              <a:defRPr sz="1000">
                <a:solidFill>
                  <a:schemeClr val="dk2"/>
                </a:solidFill>
              </a:defRPr>
            </a:lvl1pPr>
            <a:lvl2pPr lvl="1" algn="r">
              <a:spcBef>
                <a:spcPts val="0"/>
              </a:spcBef>
              <a:buNone/>
              <a:defRPr sz="1000">
                <a:solidFill>
                  <a:schemeClr val="dk2"/>
                </a:solidFill>
              </a:defRPr>
            </a:lvl2pPr>
            <a:lvl3pPr lvl="2" algn="r">
              <a:spcBef>
                <a:spcPts val="0"/>
              </a:spcBef>
              <a:buNone/>
              <a:defRPr sz="1000">
                <a:solidFill>
                  <a:schemeClr val="dk2"/>
                </a:solidFill>
              </a:defRPr>
            </a:lvl3pPr>
            <a:lvl4pPr lvl="3" algn="r">
              <a:spcBef>
                <a:spcPts val="0"/>
              </a:spcBef>
              <a:buNone/>
              <a:defRPr sz="1000">
                <a:solidFill>
                  <a:schemeClr val="dk2"/>
                </a:solidFill>
              </a:defRPr>
            </a:lvl4pPr>
            <a:lvl5pPr lvl="4" algn="r">
              <a:spcBef>
                <a:spcPts val="0"/>
              </a:spcBef>
              <a:buNone/>
              <a:defRPr sz="1000">
                <a:solidFill>
                  <a:schemeClr val="dk2"/>
                </a:solidFill>
              </a:defRPr>
            </a:lvl5pPr>
            <a:lvl6pPr lvl="5" algn="r">
              <a:spcBef>
                <a:spcPts val="0"/>
              </a:spcBef>
              <a:buNone/>
              <a:defRPr sz="1000">
                <a:solidFill>
                  <a:schemeClr val="dk2"/>
                </a:solidFill>
              </a:defRPr>
            </a:lvl6pPr>
            <a:lvl7pPr lvl="6" algn="r">
              <a:spcBef>
                <a:spcPts val="0"/>
              </a:spcBef>
              <a:buNone/>
              <a:defRPr sz="1000">
                <a:solidFill>
                  <a:schemeClr val="dk2"/>
                </a:solidFill>
              </a:defRPr>
            </a:lvl7pPr>
            <a:lvl8pPr lvl="7" algn="r">
              <a:spcBef>
                <a:spcPts val="0"/>
              </a:spcBef>
              <a:buNone/>
              <a:defRPr sz="1000">
                <a:solidFill>
                  <a:schemeClr val="dk2"/>
                </a:solidFill>
              </a:defRPr>
            </a:lvl8pPr>
            <a:lvl9pPr lvl="8" algn="r">
              <a:spcBef>
                <a:spcPts val="0"/>
              </a:spcBef>
              <a:buNone/>
              <a:defRPr sz="1000">
                <a:solidFill>
                  <a:schemeClr val="dk2"/>
                </a:solidFill>
              </a:defRPr>
            </a:lvl9pPr>
          </a:lstStyle>
          <a:p>
            <a:pPr marL="0" lvl="0" indent="0">
              <a:spcBef>
                <a:spcPts val="0"/>
              </a:spcBef>
              <a:spcAft>
                <a:spcPts val="0"/>
              </a:spcAft>
              <a:buNone/>
            </a:pPr>
            <a:fld id="{00000000-1234-1234-1234-123412341234}" type="slidenum">
              <a:rPr lang="en-GB"/>
              <a:pPr marL="0" lvl="0" indent="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8" Type="http://schemas.openxmlformats.org/officeDocument/2006/relationships/hyperlink" Target="http://www.indianrailways.gov.in/railwayboard/view_section.jsp?id=0,1,304,366,554,1451,1454&amp;lang=0" TargetMode="External"/><Relationship Id="rId3" Type="http://schemas.openxmlformats.org/officeDocument/2006/relationships/hyperlink" Target="https://www.thetimes.co.uk/article/bloody-new-battle-of-british-empire-as-60-dons-write-open-letter-to-nigel-biggar-kzj8gvhx3" TargetMode="External"/><Relationship Id="rId7" Type="http://schemas.openxmlformats.org/officeDocument/2006/relationships/hyperlink" Target="http://www.worldometers.info/world-population/india-population/"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hyperlink" Target="http://www.global-gallivanting.com/the-ultimate-guide-to-train-travel-in-india-part-1-how-to-book-train-tickets-in-india/" TargetMode="External"/><Relationship Id="rId5" Type="http://schemas.openxmlformats.org/officeDocument/2006/relationships/hyperlink" Target="https://legalinsurrection.com/2017/09/third-world-quarterly-publishes-the-case-for-colonialism-leading-to-censorship-demands/" TargetMode="External"/><Relationship Id="rId10" Type="http://schemas.openxmlformats.org/officeDocument/2006/relationships/hyperlink" Target="http://en.banglapedia.org/index.php?title=Asiatic_Society" TargetMode="External"/><Relationship Id="rId4" Type="http://schemas.openxmlformats.org/officeDocument/2006/relationships/hyperlink" Target="https://www.pdx.edu/hatfieldschool/bruce-gilley" TargetMode="External"/><Relationship Id="rId9" Type="http://schemas.openxmlformats.org/officeDocument/2006/relationships/hyperlink" Target="https://www.importantindia.com/11643/development-of-education-system-in-india-during-british-period/"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www.travelinghaiti.com/haitian-slave-revolt-1791/" TargetMode="External"/><Relationship Id="rId3" Type="http://schemas.openxmlformats.org/officeDocument/2006/relationships/hyperlink" Target="https://scroll.in/article/756751/the-cow-issue-and-lost-heritage-notes-from-the-finest-painter-of-victorian-india" TargetMode="External"/><Relationship Id="rId7" Type="http://schemas.openxmlformats.org/officeDocument/2006/relationships/hyperlink" Target="https://www.jstor.org/stable/pdf/3601097.pdf?refreqid=excelsior:e5c88c97872437693f855caa66b67177" TargetMode="External"/><Relationship Id="rId12" Type="http://schemas.openxmlformats.org/officeDocument/2006/relationships/hyperlink" Target="http://www.haitian-truth.org/haiti-hurricane-matthew-situation-report-no-35-04-march-2017/" TargetMode="External"/><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hyperlink" Target="http://www.cercles.com/n28/davis.pdf" TargetMode="External"/><Relationship Id="rId11" Type="http://schemas.openxmlformats.org/officeDocument/2006/relationships/hyperlink" Target="https://haitidoi.com/2015/03/31/jean-jacques-dessalines-c-1758-1806/" TargetMode="External"/><Relationship Id="rId5" Type="http://schemas.openxmlformats.org/officeDocument/2006/relationships/hyperlink" Target="https://www.artsy.net/artwork/jean-leon-gerome-the-snake-charmer" TargetMode="External"/><Relationship Id="rId10" Type="http://schemas.openxmlformats.org/officeDocument/2006/relationships/hyperlink" Target="http://globalsherpa.org/haiti/" TargetMode="External"/><Relationship Id="rId4" Type="http://schemas.openxmlformats.org/officeDocument/2006/relationships/hyperlink" Target="http://www.gbacg.org/costume-resources/original/articles/orientalism_fashion.htm" TargetMode="External"/><Relationship Id="rId9" Type="http://schemas.openxmlformats.org/officeDocument/2006/relationships/hyperlink" Target="https://singingrooster.org/deforestation-hurricanes-haiti/"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ww.sup.org/books/title/?id=3311"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hyperlink" Target="https://www.strategic-culture.org/news/2014/11/15/reparations-for-colonialism.html" TargetMode="External"/><Relationship Id="rId5" Type="http://schemas.openxmlformats.org/officeDocument/2006/relationships/hyperlink" Target="http://www.oddhistorian.com/10-worst-atrocities-committed-by-the-british-empire/" TargetMode="External"/><Relationship Id="rId4" Type="http://schemas.openxmlformats.org/officeDocument/2006/relationships/hyperlink" Target="https://pdfs.semanticscholar.org/d8d8/7e50801c84d9d211bbcc1f95beb30445638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Shape 54"/>
          <p:cNvSpPr txBox="1">
            <a:spLocks noGrp="1"/>
          </p:cNvSpPr>
          <p:nvPr>
            <p:ph type="ctrTitle"/>
          </p:nvPr>
        </p:nvSpPr>
        <p:spPr>
          <a:xfrm>
            <a:off x="169808" y="-85475"/>
            <a:ext cx="8520600" cy="2052600"/>
          </a:xfrm>
          <a:prstGeom prst="rect">
            <a:avLst/>
          </a:prstGeom>
        </p:spPr>
        <p:txBody>
          <a:bodyPr spcFirstLastPara="1" wrap="square" lIns="91425" tIns="91425" rIns="91425" bIns="91425" anchor="b" anchorCtr="0">
            <a:noAutofit/>
          </a:bodyPr>
          <a:lstStyle/>
          <a:p>
            <a:pPr marL="0" lvl="0" indent="0">
              <a:spcBef>
                <a:spcPts val="0"/>
              </a:spcBef>
              <a:spcAft>
                <a:spcPts val="0"/>
              </a:spcAft>
              <a:buNone/>
            </a:pPr>
            <a:r>
              <a:rPr lang="en-GB">
                <a:solidFill>
                  <a:srgbClr val="FFFFFF"/>
                </a:solidFill>
              </a:rPr>
              <a:t>Key debate in modern history: Empire</a:t>
            </a:r>
            <a:endParaRPr>
              <a:solidFill>
                <a:srgbClr val="FFFFFF"/>
              </a:solidFill>
            </a:endParaRPr>
          </a:p>
        </p:txBody>
      </p:sp>
      <p:sp>
        <p:nvSpPr>
          <p:cNvPr id="55" name="Shape 55"/>
          <p:cNvSpPr txBox="1">
            <a:spLocks noGrp="1"/>
          </p:cNvSpPr>
          <p:nvPr>
            <p:ph type="subTitle" idx="1"/>
          </p:nvPr>
        </p:nvSpPr>
        <p:spPr>
          <a:xfrm>
            <a:off x="347175" y="4061475"/>
            <a:ext cx="8520600" cy="7926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a:solidFill>
                  <a:srgbClr val="000000"/>
                </a:solidFill>
              </a:rPr>
              <a:t>David Wright</a:t>
            </a:r>
            <a:endParaRPr>
              <a:solidFill>
                <a:srgbClr val="00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9"/>
        <p:cNvGrpSpPr/>
        <p:nvPr/>
      </p:nvGrpSpPr>
      <p:grpSpPr>
        <a:xfrm>
          <a:off x="0" y="0"/>
          <a:ext cx="0" cy="0"/>
          <a:chOff x="0" y="0"/>
          <a:chExt cx="0" cy="0"/>
        </a:xfrm>
      </p:grpSpPr>
      <p:sp>
        <p:nvSpPr>
          <p:cNvPr id="60" name="Shape 60"/>
          <p:cNvSpPr txBox="1">
            <a:spLocks noGrp="1"/>
          </p:cNvSpPr>
          <p:nvPr>
            <p:ph type="title"/>
          </p:nvPr>
        </p:nvSpPr>
        <p:spPr>
          <a:xfrm>
            <a:off x="269125" y="437950"/>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u="sng"/>
              <a:t>Introduction</a:t>
            </a:r>
            <a:endParaRPr u="sng"/>
          </a:p>
        </p:txBody>
      </p:sp>
      <p:pic>
        <p:nvPicPr>
          <p:cNvPr id="61" name="Shape 61"/>
          <p:cNvPicPr preferRelativeResize="0"/>
          <p:nvPr/>
        </p:nvPicPr>
        <p:blipFill>
          <a:blip r:embed="rId3">
            <a:alphaModFix/>
          </a:blip>
          <a:stretch>
            <a:fillRect/>
          </a:stretch>
        </p:blipFill>
        <p:spPr>
          <a:xfrm>
            <a:off x="5593687" y="4"/>
            <a:ext cx="3469850" cy="3299999"/>
          </a:xfrm>
          <a:prstGeom prst="rect">
            <a:avLst/>
          </a:prstGeom>
          <a:noFill/>
          <a:ln>
            <a:noFill/>
          </a:ln>
        </p:spPr>
      </p:pic>
      <p:sp>
        <p:nvSpPr>
          <p:cNvPr id="62" name="Shape 62"/>
          <p:cNvSpPr txBox="1">
            <a:spLocks noGrp="1"/>
          </p:cNvSpPr>
          <p:nvPr>
            <p:ph type="body" idx="1"/>
          </p:nvPr>
        </p:nvSpPr>
        <p:spPr>
          <a:xfrm>
            <a:off x="758675" y="1407825"/>
            <a:ext cx="3639900" cy="3416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sz="1400" b="1">
                <a:solidFill>
                  <a:srgbClr val="000000"/>
                </a:solidFill>
                <a:latin typeface="Georgia"/>
                <a:ea typeface="Georgia"/>
                <a:cs typeface="Georgia"/>
                <a:sym typeface="Georgia"/>
              </a:rPr>
              <a:t>“the case for Western colonialism is about rethinking the past as well as improving the future … the notion that colonialism is always and everywhere a bad thing needs to be rethought.” </a:t>
            </a:r>
            <a:endParaRPr sz="1400" b="1">
              <a:solidFill>
                <a:srgbClr val="000000"/>
              </a:solidFill>
              <a:latin typeface="Georgia"/>
              <a:ea typeface="Georgia"/>
              <a:cs typeface="Georgia"/>
              <a:sym typeface="Georgia"/>
            </a:endParaRPr>
          </a:p>
          <a:p>
            <a:pPr marL="457200" lvl="0" indent="-317500">
              <a:spcBef>
                <a:spcPts val="1600"/>
              </a:spcBef>
              <a:spcAft>
                <a:spcPts val="0"/>
              </a:spcAft>
              <a:buClr>
                <a:srgbClr val="000000"/>
              </a:buClr>
              <a:buSzPts val="1400"/>
              <a:buFont typeface="Georgia"/>
              <a:buChar char="-"/>
            </a:pPr>
            <a:r>
              <a:rPr lang="en-GB" sz="1400" b="1">
                <a:solidFill>
                  <a:srgbClr val="000000"/>
                </a:solidFill>
                <a:latin typeface="Georgia"/>
                <a:ea typeface="Georgia"/>
                <a:cs typeface="Georgia"/>
                <a:sym typeface="Georgia"/>
              </a:rPr>
              <a:t>Published four months ago (8/9/17) </a:t>
            </a:r>
            <a:endParaRPr sz="1400" b="1">
              <a:solidFill>
                <a:srgbClr val="000000"/>
              </a:solidFill>
              <a:latin typeface="Georgia"/>
              <a:ea typeface="Georgia"/>
              <a:cs typeface="Georgia"/>
              <a:sym typeface="Georgia"/>
            </a:endParaRPr>
          </a:p>
        </p:txBody>
      </p:sp>
      <p:pic>
        <p:nvPicPr>
          <p:cNvPr id="63" name="Shape 63"/>
          <p:cNvPicPr preferRelativeResize="0"/>
          <p:nvPr/>
        </p:nvPicPr>
        <p:blipFill>
          <a:blip r:embed="rId4">
            <a:alphaModFix/>
          </a:blip>
          <a:stretch>
            <a:fillRect/>
          </a:stretch>
        </p:blipFill>
        <p:spPr>
          <a:xfrm>
            <a:off x="5666575" y="2884275"/>
            <a:ext cx="3249276" cy="2187176"/>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3"/>
                                        </p:tgtEl>
                                        <p:attrNameLst>
                                          <p:attrName>style.visibility</p:attrName>
                                        </p:attrNameLst>
                                      </p:cBhvr>
                                      <p:to>
                                        <p:strVal val="visible"/>
                                      </p:to>
                                    </p:set>
                                    <p:animEffect transition="in" filter="fade">
                                      <p:cBhvr>
                                        <p:cTn id="7" dur="2100"/>
                                        <p:tgtEl>
                                          <p:spTgt spid="6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61"/>
                                        </p:tgtEl>
                                        <p:attrNameLst>
                                          <p:attrName>style.visibility</p:attrName>
                                        </p:attrNameLst>
                                      </p:cBhvr>
                                      <p:to>
                                        <p:strVal val="visible"/>
                                      </p:to>
                                    </p:set>
                                    <p:anim calcmode="lin" valueType="num">
                                      <p:cBhvr additive="base">
                                        <p:cTn id="12" dur="2100"/>
                                        <p:tgtEl>
                                          <p:spTgt spid="61"/>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2"/>
                                        </p:tgtEl>
                                        <p:attrNameLst>
                                          <p:attrName>style.visibility</p:attrName>
                                        </p:attrNameLst>
                                      </p:cBhvr>
                                      <p:to>
                                        <p:strVal val="visible"/>
                                      </p:to>
                                    </p:set>
                                    <p:animEffect transition="in" filter="fade">
                                      <p:cBhvr>
                                        <p:cTn id="17" dur="1700"/>
                                        <p:tgtEl>
                                          <p:spTgt spid="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67"/>
        <p:cNvGrpSpPr/>
        <p:nvPr/>
      </p:nvGrpSpPr>
      <p:grpSpPr>
        <a:xfrm>
          <a:off x="0" y="0"/>
          <a:ext cx="0" cy="0"/>
          <a:chOff x="0" y="0"/>
          <a:chExt cx="0" cy="0"/>
        </a:xfrm>
      </p:grpSpPr>
      <p:pic>
        <p:nvPicPr>
          <p:cNvPr id="68" name="Shape 68"/>
          <p:cNvPicPr preferRelativeResize="0"/>
          <p:nvPr/>
        </p:nvPicPr>
        <p:blipFill>
          <a:blip r:embed="rId3">
            <a:alphaModFix/>
          </a:blip>
          <a:stretch>
            <a:fillRect/>
          </a:stretch>
        </p:blipFill>
        <p:spPr>
          <a:xfrm>
            <a:off x="393625" y="53100"/>
            <a:ext cx="5276850" cy="4048125"/>
          </a:xfrm>
          <a:prstGeom prst="rect">
            <a:avLst/>
          </a:prstGeom>
          <a:noFill/>
          <a:ln>
            <a:noFill/>
          </a:ln>
        </p:spPr>
      </p:pic>
      <p:pic>
        <p:nvPicPr>
          <p:cNvPr id="69" name="Shape 69"/>
          <p:cNvPicPr preferRelativeResize="0"/>
          <p:nvPr/>
        </p:nvPicPr>
        <p:blipFill>
          <a:blip r:embed="rId4">
            <a:alphaModFix/>
          </a:blip>
          <a:stretch>
            <a:fillRect/>
          </a:stretch>
        </p:blipFill>
        <p:spPr>
          <a:xfrm>
            <a:off x="5879625" y="514225"/>
            <a:ext cx="3168725" cy="2706675"/>
          </a:xfrm>
          <a:prstGeom prst="rect">
            <a:avLst/>
          </a:prstGeom>
          <a:noFill/>
          <a:ln>
            <a:noFill/>
          </a:ln>
        </p:spPr>
      </p:pic>
      <p:pic>
        <p:nvPicPr>
          <p:cNvPr id="70" name="Shape 70"/>
          <p:cNvPicPr preferRelativeResize="0"/>
          <p:nvPr/>
        </p:nvPicPr>
        <p:blipFill>
          <a:blip r:embed="rId5">
            <a:alphaModFix/>
          </a:blip>
          <a:stretch>
            <a:fillRect/>
          </a:stretch>
        </p:blipFill>
        <p:spPr>
          <a:xfrm>
            <a:off x="4072000" y="3801100"/>
            <a:ext cx="5071999" cy="1274100"/>
          </a:xfrm>
          <a:prstGeom prst="rect">
            <a:avLst/>
          </a:prstGeom>
          <a:noFill/>
          <a:ln>
            <a:noFill/>
          </a:ln>
        </p:spPr>
      </p:pic>
      <p:pic>
        <p:nvPicPr>
          <p:cNvPr id="71" name="Shape 71"/>
          <p:cNvPicPr preferRelativeResize="0"/>
          <p:nvPr/>
        </p:nvPicPr>
        <p:blipFill>
          <a:blip r:embed="rId6">
            <a:alphaModFix/>
          </a:blip>
          <a:stretch>
            <a:fillRect/>
          </a:stretch>
        </p:blipFill>
        <p:spPr>
          <a:xfrm>
            <a:off x="58200" y="3979550"/>
            <a:ext cx="3738825" cy="116395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68"/>
                                        </p:tgtEl>
                                        <p:attrNameLst>
                                          <p:attrName>style.visibility</p:attrName>
                                        </p:attrNameLst>
                                      </p:cBhvr>
                                      <p:to>
                                        <p:strVal val="visible"/>
                                      </p:to>
                                    </p:set>
                                    <p:anim calcmode="lin" valueType="num">
                                      <p:cBhvr additive="base">
                                        <p:cTn id="7" dur="1000"/>
                                        <p:tgtEl>
                                          <p:spTgt spid="68"/>
                                        </p:tgtEl>
                                        <p:attrNameLst>
                                          <p:attrName>ppt_x</p:attrName>
                                        </p:attrNameLst>
                                      </p:cBhvr>
                                      <p:tavLst>
                                        <p:tav tm="0">
                                          <p:val>
                                            <p:strVal val="#ppt_x-1"/>
                                          </p:val>
                                        </p:tav>
                                        <p:tav tm="100000">
                                          <p:val>
                                            <p:strVal val="#ppt_x"/>
                                          </p:val>
                                        </p:tav>
                                      </p:tavLst>
                                    </p:anim>
                                  </p:childTnLst>
                                </p:cTn>
                              </p:par>
                              <p:par>
                                <p:cTn id="8" presetID="10" presetClass="entr" presetSubtype="0" fill="hold" nodeType="withEffect">
                                  <p:stCondLst>
                                    <p:cond delay="0"/>
                                  </p:stCondLst>
                                  <p:childTnLst>
                                    <p:set>
                                      <p:cBhvr>
                                        <p:cTn id="9" dur="1" fill="hold">
                                          <p:stCondLst>
                                            <p:cond delay="0"/>
                                          </p:stCondLst>
                                        </p:cTn>
                                        <p:tgtEl>
                                          <p:spTgt spid="69"/>
                                        </p:tgtEl>
                                        <p:attrNameLst>
                                          <p:attrName>style.visibility</p:attrName>
                                        </p:attrNameLst>
                                      </p:cBhvr>
                                      <p:to>
                                        <p:strVal val="visible"/>
                                      </p:to>
                                    </p:set>
                                    <p:animEffect transition="in" filter="fade">
                                      <p:cBhvr>
                                        <p:cTn id="10" dur="1000"/>
                                        <p:tgtEl>
                                          <p:spTgt spid="6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8"/>
                                        </p:tgtEl>
                                        <p:attrNameLst>
                                          <p:attrName>style.visibility</p:attrName>
                                        </p:attrNameLst>
                                      </p:cBhvr>
                                      <p:to>
                                        <p:strVal val="visible"/>
                                      </p:to>
                                    </p:set>
                                    <p:animEffect transition="in" filter="fade">
                                      <p:cBhvr>
                                        <p:cTn id="15" dur="1000"/>
                                        <p:tgtEl>
                                          <p:spTgt spid="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75"/>
        <p:cNvGrpSpPr/>
        <p:nvPr/>
      </p:nvGrpSpPr>
      <p:grpSpPr>
        <a:xfrm>
          <a:off x="0" y="0"/>
          <a:ext cx="0" cy="0"/>
          <a:chOff x="0" y="0"/>
          <a:chExt cx="0" cy="0"/>
        </a:xfrm>
      </p:grpSpPr>
      <p:sp>
        <p:nvSpPr>
          <p:cNvPr id="76" name="Shape 76"/>
          <p:cNvSpPr txBox="1">
            <a:spLocks noGrp="1"/>
          </p:cNvSpPr>
          <p:nvPr>
            <p:ph type="title"/>
          </p:nvPr>
        </p:nvSpPr>
        <p:spPr>
          <a:xfrm>
            <a:off x="361350" y="4379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u="sng"/>
              <a:t>Interpreting the quotation</a:t>
            </a:r>
            <a:endParaRPr u="sng"/>
          </a:p>
        </p:txBody>
      </p:sp>
      <p:sp>
        <p:nvSpPr>
          <p:cNvPr id="77" name="Shape 77"/>
          <p:cNvSpPr txBox="1"/>
          <p:nvPr/>
        </p:nvSpPr>
        <p:spPr>
          <a:xfrm>
            <a:off x="517525" y="1282550"/>
            <a:ext cx="6199200" cy="964200"/>
          </a:xfrm>
          <a:prstGeom prst="rect">
            <a:avLst/>
          </a:prstGeom>
          <a:noFill/>
          <a:ln>
            <a:noFill/>
          </a:ln>
        </p:spPr>
        <p:txBody>
          <a:bodyPr spcFirstLastPara="1" wrap="square" lIns="91425" tIns="91425" rIns="91425" bIns="91425" anchor="ctr" anchorCtr="0">
            <a:noAutofit/>
          </a:bodyPr>
          <a:lstStyle/>
          <a:p>
            <a:pPr marL="0" lvl="0" indent="0" rtl="0">
              <a:spcBef>
                <a:spcPts val="0"/>
              </a:spcBef>
              <a:spcAft>
                <a:spcPts val="0"/>
              </a:spcAft>
              <a:buNone/>
            </a:pPr>
            <a:r>
              <a:rPr lang="en-GB" b="1">
                <a:latin typeface="Georgia"/>
                <a:ea typeface="Georgia"/>
                <a:cs typeface="Georgia"/>
                <a:sym typeface="Georgia"/>
              </a:rPr>
              <a:t>“the case for Western colonialism is about rethinking the past as well as improving the future … the notion that colonialism is always and everywhere a bad thing needs to be rethought.” </a:t>
            </a:r>
            <a:endParaRPr/>
          </a:p>
        </p:txBody>
      </p:sp>
      <p:pic>
        <p:nvPicPr>
          <p:cNvPr id="78" name="Shape 78"/>
          <p:cNvPicPr preferRelativeResize="0"/>
          <p:nvPr/>
        </p:nvPicPr>
        <p:blipFill>
          <a:blip r:embed="rId3">
            <a:alphaModFix/>
          </a:blip>
          <a:stretch>
            <a:fillRect/>
          </a:stretch>
        </p:blipFill>
        <p:spPr>
          <a:xfrm>
            <a:off x="652725" y="2306325"/>
            <a:ext cx="3809700" cy="2425675"/>
          </a:xfrm>
          <a:prstGeom prst="rect">
            <a:avLst/>
          </a:prstGeom>
          <a:noFill/>
          <a:ln>
            <a:noFill/>
          </a:ln>
        </p:spPr>
      </p:pic>
      <p:pic>
        <p:nvPicPr>
          <p:cNvPr id="79" name="Shape 79"/>
          <p:cNvPicPr preferRelativeResize="0"/>
          <p:nvPr/>
        </p:nvPicPr>
        <p:blipFill>
          <a:blip r:embed="rId4">
            <a:alphaModFix/>
          </a:blip>
          <a:stretch>
            <a:fillRect/>
          </a:stretch>
        </p:blipFill>
        <p:spPr>
          <a:xfrm>
            <a:off x="5334300" y="2306325"/>
            <a:ext cx="3809701" cy="242567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nodeType="withEffect">
                                  <p:stCondLst>
                                    <p:cond delay="0"/>
                                  </p:stCondLst>
                                  <p:childTnLst>
                                    <p:animRot by="-21600000">
                                      <p:cBhvr>
                                        <p:cTn id="6" dur="4300" fill="hold"/>
                                        <p:tgtEl>
                                          <p:spTgt spid="78"/>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ntr" presetSubtype="2" fill="hold" nodeType="clickEffect">
                                  <p:stCondLst>
                                    <p:cond delay="0"/>
                                  </p:stCondLst>
                                  <p:childTnLst>
                                    <p:set>
                                      <p:cBhvr>
                                        <p:cTn id="10" dur="1" fill="hold">
                                          <p:stCondLst>
                                            <p:cond delay="0"/>
                                          </p:stCondLst>
                                        </p:cTn>
                                        <p:tgtEl>
                                          <p:spTgt spid="79"/>
                                        </p:tgtEl>
                                        <p:attrNameLst>
                                          <p:attrName>style.visibility</p:attrName>
                                        </p:attrNameLst>
                                      </p:cBhvr>
                                      <p:to>
                                        <p:strVal val="visible"/>
                                      </p:to>
                                    </p:set>
                                    <p:anim calcmode="lin" valueType="num">
                                      <p:cBhvr additive="base">
                                        <p:cTn id="11" dur="1000"/>
                                        <p:tgtEl>
                                          <p:spTgt spid="79"/>
                                        </p:tgtEl>
                                        <p:attrNameLst>
                                          <p:attrName>ppt_x</p:attrName>
                                        </p:attrNameLst>
                                      </p:cBhvr>
                                      <p:tavLst>
                                        <p:tav tm="0">
                                          <p:val>
                                            <p:strVal val="#ppt_x+1"/>
                                          </p:val>
                                        </p:tav>
                                        <p:tav tm="100000">
                                          <p:val>
                                            <p:strVal val="#ppt_x"/>
                                          </p:val>
                                        </p:tav>
                                      </p:tavLst>
                                    </p:anim>
                                  </p:childTnLst>
                                </p:cTn>
                              </p:par>
                              <p:par>
                                <p:cTn id="12" presetID="10" presetClass="entr" presetSubtype="0" fill="hold" nodeType="withEffect">
                                  <p:stCondLst>
                                    <p:cond delay="0"/>
                                  </p:stCondLst>
                                  <p:childTnLst>
                                    <p:set>
                                      <p:cBhvr>
                                        <p:cTn id="13" dur="1" fill="hold">
                                          <p:stCondLst>
                                            <p:cond delay="0"/>
                                          </p:stCondLst>
                                        </p:cTn>
                                        <p:tgtEl>
                                          <p:spTgt spid="79"/>
                                        </p:tgtEl>
                                        <p:attrNameLst>
                                          <p:attrName>style.visibility</p:attrName>
                                        </p:attrNameLst>
                                      </p:cBhvr>
                                      <p:to>
                                        <p:strVal val="visible"/>
                                      </p:to>
                                    </p:set>
                                    <p:animEffect transition="in" filter="fade">
                                      <p:cBhvr>
                                        <p:cTn id="14" dur="1000"/>
                                        <p:tgtEl>
                                          <p:spTgt spid="79"/>
                                        </p:tgtEl>
                                      </p:cBhvr>
                                    </p:animEffect>
                                  </p:childTnLst>
                                </p:cTn>
                              </p:par>
                              <p:par>
                                <p:cTn id="15" presetID="10" presetClass="entr" presetSubtype="0" fill="hold" nodeType="withEffect">
                                  <p:stCondLst>
                                    <p:cond delay="0"/>
                                  </p:stCondLst>
                                  <p:childTnLst>
                                    <p:set>
                                      <p:cBhvr>
                                        <p:cTn id="16" dur="1" fill="hold">
                                          <p:stCondLst>
                                            <p:cond delay="0"/>
                                          </p:stCondLst>
                                        </p:cTn>
                                        <p:tgtEl>
                                          <p:spTgt spid="79"/>
                                        </p:tgtEl>
                                        <p:attrNameLst>
                                          <p:attrName>style.visibility</p:attrName>
                                        </p:attrNameLst>
                                      </p:cBhvr>
                                      <p:to>
                                        <p:strVal val="visible"/>
                                      </p:to>
                                    </p:set>
                                    <p:animEffect transition="in" filter="fade">
                                      <p:cBhvr>
                                        <p:cTn id="17" dur="10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83"/>
        <p:cNvGrpSpPr/>
        <p:nvPr/>
      </p:nvGrpSpPr>
      <p:grpSpPr>
        <a:xfrm>
          <a:off x="0" y="0"/>
          <a:ext cx="0" cy="0"/>
          <a:chOff x="0" y="0"/>
          <a:chExt cx="0" cy="0"/>
        </a:xfrm>
      </p:grpSpPr>
      <p:sp>
        <p:nvSpPr>
          <p:cNvPr id="84" name="Shape 8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u="sng"/>
              <a:t>Orientalism</a:t>
            </a:r>
            <a:endParaRPr u="sng"/>
          </a:p>
        </p:txBody>
      </p:sp>
      <p:pic>
        <p:nvPicPr>
          <p:cNvPr id="85" name="Shape 85"/>
          <p:cNvPicPr preferRelativeResize="0"/>
          <p:nvPr/>
        </p:nvPicPr>
        <p:blipFill>
          <a:blip r:embed="rId3">
            <a:alphaModFix/>
          </a:blip>
          <a:stretch>
            <a:fillRect/>
          </a:stretch>
        </p:blipFill>
        <p:spPr>
          <a:xfrm>
            <a:off x="0" y="1170125"/>
            <a:ext cx="4022999" cy="3323650"/>
          </a:xfrm>
          <a:prstGeom prst="rect">
            <a:avLst/>
          </a:prstGeom>
          <a:noFill/>
          <a:ln>
            <a:noFill/>
          </a:ln>
        </p:spPr>
      </p:pic>
      <p:pic>
        <p:nvPicPr>
          <p:cNvPr id="86" name="Shape 86"/>
          <p:cNvPicPr preferRelativeResize="0"/>
          <p:nvPr/>
        </p:nvPicPr>
        <p:blipFill>
          <a:blip r:embed="rId4">
            <a:alphaModFix/>
          </a:blip>
          <a:stretch>
            <a:fillRect/>
          </a:stretch>
        </p:blipFill>
        <p:spPr>
          <a:xfrm>
            <a:off x="5339850" y="1170125"/>
            <a:ext cx="3804151" cy="3323649"/>
          </a:xfrm>
          <a:prstGeom prst="rect">
            <a:avLst/>
          </a:prstGeom>
          <a:noFill/>
          <a:ln>
            <a:noFill/>
          </a:ln>
        </p:spPr>
      </p:pic>
      <p:pic>
        <p:nvPicPr>
          <p:cNvPr id="87" name="Shape 87"/>
          <p:cNvPicPr preferRelativeResize="0"/>
          <p:nvPr/>
        </p:nvPicPr>
        <p:blipFill>
          <a:blip r:embed="rId5">
            <a:alphaModFix/>
          </a:blip>
          <a:stretch>
            <a:fillRect/>
          </a:stretch>
        </p:blipFill>
        <p:spPr>
          <a:xfrm>
            <a:off x="3847513" y="1656588"/>
            <a:ext cx="1704975" cy="252412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87"/>
                                        </p:tgtEl>
                                        <p:attrNameLst>
                                          <p:attrName>style.visibility</p:attrName>
                                        </p:attrNameLst>
                                      </p:cBhvr>
                                      <p:to>
                                        <p:strVal val="visible"/>
                                      </p:to>
                                    </p:set>
                                    <p:anim calcmode="lin" valueType="num">
                                      <p:cBhvr additive="base">
                                        <p:cTn id="7" dur="1800"/>
                                        <p:tgtEl>
                                          <p:spTgt spid="87"/>
                                        </p:tgtEl>
                                        <p:attrNameLst>
                                          <p:attrName>ppt_y</p:attrName>
                                        </p:attrNameLst>
                                      </p:cBhvr>
                                      <p:tavLst>
                                        <p:tav tm="0">
                                          <p:val>
                                            <p:strVal val="#ppt_y-1"/>
                                          </p:val>
                                        </p:tav>
                                        <p:tav tm="100000">
                                          <p:val>
                                            <p:strVal val="#ppt_y"/>
                                          </p:val>
                                        </p:tav>
                                      </p:tavLst>
                                    </p:anim>
                                  </p:childTnLst>
                                </p:cTn>
                              </p:par>
                              <p:par>
                                <p:cTn id="8" presetID="2" presetClass="entr" presetSubtype="8" fill="hold" nodeType="withEffect">
                                  <p:stCondLst>
                                    <p:cond delay="0"/>
                                  </p:stCondLst>
                                  <p:childTnLst>
                                    <p:set>
                                      <p:cBhvr>
                                        <p:cTn id="9" dur="1" fill="hold">
                                          <p:stCondLst>
                                            <p:cond delay="0"/>
                                          </p:stCondLst>
                                        </p:cTn>
                                        <p:tgtEl>
                                          <p:spTgt spid="86"/>
                                        </p:tgtEl>
                                        <p:attrNameLst>
                                          <p:attrName>style.visibility</p:attrName>
                                        </p:attrNameLst>
                                      </p:cBhvr>
                                      <p:to>
                                        <p:strVal val="visible"/>
                                      </p:to>
                                    </p:set>
                                    <p:anim calcmode="lin" valueType="num">
                                      <p:cBhvr additive="base">
                                        <p:cTn id="10" dur="1800"/>
                                        <p:tgtEl>
                                          <p:spTgt spid="86"/>
                                        </p:tgtEl>
                                        <p:attrNameLst>
                                          <p:attrName>ppt_x</p:attrName>
                                        </p:attrNameLst>
                                      </p:cBhvr>
                                      <p:tavLst>
                                        <p:tav tm="0">
                                          <p:val>
                                            <p:strVal val="#ppt_x-1"/>
                                          </p:val>
                                        </p:tav>
                                        <p:tav tm="100000">
                                          <p:val>
                                            <p:strVal val="#ppt_x"/>
                                          </p:val>
                                        </p:tav>
                                      </p:tavLst>
                                    </p:anim>
                                  </p:childTnLst>
                                </p:cTn>
                              </p:par>
                              <p:par>
                                <p:cTn id="11" presetID="10" presetClass="entr" presetSubtype="0" fill="hold" nodeType="withEffect">
                                  <p:stCondLst>
                                    <p:cond delay="0"/>
                                  </p:stCondLst>
                                  <p:childTnLst>
                                    <p:set>
                                      <p:cBhvr>
                                        <p:cTn id="12" dur="1" fill="hold">
                                          <p:stCondLst>
                                            <p:cond delay="0"/>
                                          </p:stCondLst>
                                        </p:cTn>
                                        <p:tgtEl>
                                          <p:spTgt spid="85"/>
                                        </p:tgtEl>
                                        <p:attrNameLst>
                                          <p:attrName>style.visibility</p:attrName>
                                        </p:attrNameLst>
                                      </p:cBhvr>
                                      <p:to>
                                        <p:strVal val="visible"/>
                                      </p:to>
                                    </p:set>
                                    <p:animEffect transition="in" filter="fade">
                                      <p:cBhvr>
                                        <p:cTn id="13" dur="2500"/>
                                        <p:tgtEl>
                                          <p:spTgt spid="85"/>
                                        </p:tgtEl>
                                      </p:cBhvr>
                                    </p:animEffect>
                                  </p:childTnLst>
                                </p:cTn>
                              </p:par>
                              <p:par>
                                <p:cTn id="14" presetID="10" presetClass="entr" presetSubtype="0" fill="hold" nodeType="withEffect">
                                  <p:stCondLst>
                                    <p:cond delay="0"/>
                                  </p:stCondLst>
                                  <p:childTnLst>
                                    <p:set>
                                      <p:cBhvr>
                                        <p:cTn id="15" dur="1" fill="hold">
                                          <p:stCondLst>
                                            <p:cond delay="0"/>
                                          </p:stCondLst>
                                        </p:cTn>
                                        <p:tgtEl>
                                          <p:spTgt spid="86"/>
                                        </p:tgtEl>
                                        <p:attrNameLst>
                                          <p:attrName>style.visibility</p:attrName>
                                        </p:attrNameLst>
                                      </p:cBhvr>
                                      <p:to>
                                        <p:strVal val="visible"/>
                                      </p:to>
                                    </p:set>
                                    <p:animEffect transition="in" filter="fade">
                                      <p:cBhvr>
                                        <p:cTn id="16" dur="1000"/>
                                        <p:tgtEl>
                                          <p:spTgt spid="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1"/>
        <p:cNvGrpSpPr/>
        <p:nvPr/>
      </p:nvGrpSpPr>
      <p:grpSpPr>
        <a:xfrm>
          <a:off x="0" y="0"/>
          <a:ext cx="0" cy="0"/>
          <a:chOff x="0" y="0"/>
          <a:chExt cx="0" cy="0"/>
        </a:xfrm>
      </p:grpSpPr>
      <p:sp>
        <p:nvSpPr>
          <p:cNvPr id="92" name="Shape 9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u="sng"/>
              <a:t>Links to Richard Davis</a:t>
            </a:r>
            <a:endParaRPr u="sng"/>
          </a:p>
        </p:txBody>
      </p:sp>
      <p:sp>
        <p:nvSpPr>
          <p:cNvPr id="93" name="Shape 93"/>
          <p:cNvSpPr txBox="1">
            <a:spLocks noGrp="1"/>
          </p:cNvSpPr>
          <p:nvPr>
            <p:ph type="body" idx="1"/>
          </p:nvPr>
        </p:nvSpPr>
        <p:spPr>
          <a:xfrm>
            <a:off x="0" y="1152475"/>
            <a:ext cx="5080500" cy="3822900"/>
          </a:xfrm>
          <a:prstGeom prst="rect">
            <a:avLst/>
          </a:prstGeom>
        </p:spPr>
        <p:txBody>
          <a:bodyPr spcFirstLastPara="1" wrap="square" lIns="91425" tIns="91425" rIns="91425" bIns="91425" anchor="t" anchorCtr="0">
            <a:noAutofit/>
          </a:bodyPr>
          <a:lstStyle/>
          <a:p>
            <a:pPr marL="457200" lvl="0" indent="-342900" rtl="0">
              <a:spcBef>
                <a:spcPts val="0"/>
              </a:spcBef>
              <a:spcAft>
                <a:spcPts val="0"/>
              </a:spcAft>
              <a:buClr>
                <a:srgbClr val="000000"/>
              </a:buClr>
              <a:buSzPts val="1800"/>
              <a:buChar char="-"/>
            </a:pPr>
            <a:r>
              <a:rPr lang="en-GB" dirty="0">
                <a:solidFill>
                  <a:srgbClr val="000000"/>
                </a:solidFill>
              </a:rPr>
              <a:t>Richard Davis discussed the long debate on Empire through the piece </a:t>
            </a:r>
            <a:r>
              <a:rPr lang="en-GB" i="1" dirty="0">
                <a:solidFill>
                  <a:srgbClr val="000000"/>
                </a:solidFill>
              </a:rPr>
              <a:t>Perspectives on the end of the British Empire The Historiographical debate.</a:t>
            </a:r>
            <a:endParaRPr i="1" dirty="0">
              <a:solidFill>
                <a:srgbClr val="000000"/>
              </a:solidFill>
            </a:endParaRPr>
          </a:p>
          <a:p>
            <a:pPr marL="457200" lvl="0" indent="-342900" rtl="0">
              <a:spcBef>
                <a:spcPts val="0"/>
              </a:spcBef>
              <a:spcAft>
                <a:spcPts val="0"/>
              </a:spcAft>
              <a:buClr>
                <a:srgbClr val="000000"/>
              </a:buClr>
              <a:buSzPts val="1800"/>
              <a:buChar char="-"/>
            </a:pPr>
            <a:r>
              <a:rPr lang="en-GB" dirty="0">
                <a:solidFill>
                  <a:srgbClr val="000000"/>
                </a:solidFill>
              </a:rPr>
              <a:t>Covered the benefits of an Empire and its impacts on the civilians, arguing that there isn’t much focus on the average person. </a:t>
            </a:r>
            <a:endParaRPr dirty="0">
              <a:solidFill>
                <a:srgbClr val="000000"/>
              </a:solidFill>
            </a:endParaRPr>
          </a:p>
          <a:p>
            <a:pPr marL="457200" lvl="0" indent="-342900" rtl="0">
              <a:spcBef>
                <a:spcPts val="0"/>
              </a:spcBef>
              <a:spcAft>
                <a:spcPts val="0"/>
              </a:spcAft>
              <a:buClr>
                <a:srgbClr val="000000"/>
              </a:buClr>
              <a:buSzPts val="1800"/>
              <a:buChar char="-"/>
            </a:pPr>
            <a:r>
              <a:rPr lang="en-GB" dirty="0">
                <a:solidFill>
                  <a:srgbClr val="000000"/>
                </a:solidFill>
              </a:rPr>
              <a:t>Argued that empires were forced out in multiple factors either by international criticism from the UN for example or pressure from the colonised people such as Gandhi.</a:t>
            </a:r>
            <a:endParaRPr dirty="0">
              <a:solidFill>
                <a:srgbClr val="000000"/>
              </a:solidFill>
            </a:endParaRPr>
          </a:p>
          <a:p>
            <a:pPr marL="0" lvl="0" indent="0" rtl="0">
              <a:spcBef>
                <a:spcPts val="1600"/>
              </a:spcBef>
              <a:spcAft>
                <a:spcPts val="0"/>
              </a:spcAft>
              <a:buNone/>
            </a:pPr>
            <a:endParaRPr sz="1100" dirty="0">
              <a:solidFill>
                <a:schemeClr val="dk1"/>
              </a:solidFill>
            </a:endParaRPr>
          </a:p>
          <a:p>
            <a:pPr marL="0" lvl="0" indent="0" rtl="0">
              <a:spcBef>
                <a:spcPts val="1600"/>
              </a:spcBef>
              <a:spcAft>
                <a:spcPts val="1600"/>
              </a:spcAft>
              <a:buNone/>
            </a:pPr>
            <a:endParaRPr sz="1100" dirty="0">
              <a:solidFill>
                <a:schemeClr val="dk1"/>
              </a:solidFill>
            </a:endParaRPr>
          </a:p>
        </p:txBody>
      </p:sp>
      <p:pic>
        <p:nvPicPr>
          <p:cNvPr id="94" name="Shape 94"/>
          <p:cNvPicPr preferRelativeResize="0"/>
          <p:nvPr/>
        </p:nvPicPr>
        <p:blipFill rotWithShape="1">
          <a:blip r:embed="rId3">
            <a:alphaModFix/>
          </a:blip>
          <a:srcRect l="23548" t="8826" r="24237" b="3959"/>
          <a:stretch/>
        </p:blipFill>
        <p:spPr>
          <a:xfrm>
            <a:off x="5080450" y="445025"/>
            <a:ext cx="4063550" cy="4698475"/>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94"/>
                                        </p:tgtEl>
                                        <p:attrNameLst>
                                          <p:attrName>style.visibility</p:attrName>
                                        </p:attrNameLst>
                                      </p:cBhvr>
                                      <p:to>
                                        <p:strVal val="visible"/>
                                      </p:to>
                                    </p:set>
                                    <p:anim calcmode="lin" valueType="num">
                                      <p:cBhvr additive="base">
                                        <p:cTn id="7" dur="2200"/>
                                        <p:tgtEl>
                                          <p:spTgt spid="9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98"/>
        <p:cNvGrpSpPr/>
        <p:nvPr/>
      </p:nvGrpSpPr>
      <p:grpSpPr>
        <a:xfrm>
          <a:off x="0" y="0"/>
          <a:ext cx="0" cy="0"/>
          <a:chOff x="0" y="0"/>
          <a:chExt cx="0" cy="0"/>
        </a:xfrm>
      </p:grpSpPr>
      <p:sp>
        <p:nvSpPr>
          <p:cNvPr id="99" name="Shape 99"/>
          <p:cNvSpPr txBox="1">
            <a:spLocks noGrp="1"/>
          </p:cNvSpPr>
          <p:nvPr>
            <p:ph type="title"/>
          </p:nvPr>
        </p:nvSpPr>
        <p:spPr>
          <a:xfrm>
            <a:off x="221625" y="29187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u="sng"/>
              <a:t>The Empire argument</a:t>
            </a:r>
            <a:endParaRPr u="sng"/>
          </a:p>
        </p:txBody>
      </p:sp>
      <p:sp>
        <p:nvSpPr>
          <p:cNvPr id="100" name="Shape 100"/>
          <p:cNvSpPr txBox="1">
            <a:spLocks noGrp="1"/>
          </p:cNvSpPr>
          <p:nvPr>
            <p:ph type="body" idx="1"/>
          </p:nvPr>
        </p:nvSpPr>
        <p:spPr>
          <a:xfrm>
            <a:off x="4530975" y="768675"/>
            <a:ext cx="4613100" cy="4374600"/>
          </a:xfrm>
          <a:prstGeom prst="rect">
            <a:avLst/>
          </a:prstGeom>
        </p:spPr>
        <p:txBody>
          <a:bodyPr spcFirstLastPara="1" wrap="square" lIns="91425" tIns="91425" rIns="91425" bIns="91425" anchor="t" anchorCtr="0">
            <a:noAutofit/>
          </a:bodyPr>
          <a:lstStyle/>
          <a:p>
            <a:pPr marL="457200" lvl="0" indent="-342900" rtl="0">
              <a:spcBef>
                <a:spcPts val="0"/>
              </a:spcBef>
              <a:spcAft>
                <a:spcPts val="0"/>
              </a:spcAft>
              <a:buClr>
                <a:srgbClr val="000000"/>
              </a:buClr>
              <a:buSzPts val="1800"/>
              <a:buChar char="-"/>
            </a:pPr>
            <a:r>
              <a:rPr lang="en-GB">
                <a:solidFill>
                  <a:srgbClr val="000000"/>
                </a:solidFill>
              </a:rPr>
              <a:t>Part of the African Economic History journal updated each year by the University of Wisconsin Madison. </a:t>
            </a:r>
            <a:endParaRPr>
              <a:solidFill>
                <a:srgbClr val="000000"/>
              </a:solidFill>
            </a:endParaRPr>
          </a:p>
          <a:p>
            <a:pPr marL="457200" lvl="0" indent="-342900" rtl="0">
              <a:spcBef>
                <a:spcPts val="0"/>
              </a:spcBef>
              <a:spcAft>
                <a:spcPts val="0"/>
              </a:spcAft>
              <a:buClr>
                <a:srgbClr val="000000"/>
              </a:buClr>
              <a:buSzPts val="1800"/>
              <a:buChar char="-"/>
            </a:pPr>
            <a:r>
              <a:rPr lang="en-GB">
                <a:solidFill>
                  <a:srgbClr val="000000"/>
                </a:solidFill>
              </a:rPr>
              <a:t>Breaking away from Empires, gave potential strength to African countries to build self reliant economies as shown with Tanzania. </a:t>
            </a:r>
            <a:endParaRPr>
              <a:solidFill>
                <a:srgbClr val="000000"/>
              </a:solidFill>
            </a:endParaRPr>
          </a:p>
          <a:p>
            <a:pPr marL="457200" lvl="0" indent="-342900">
              <a:spcBef>
                <a:spcPts val="0"/>
              </a:spcBef>
              <a:spcAft>
                <a:spcPts val="0"/>
              </a:spcAft>
              <a:buClr>
                <a:srgbClr val="000000"/>
              </a:buClr>
              <a:buSzPts val="1800"/>
              <a:buChar char="-"/>
            </a:pPr>
            <a:r>
              <a:rPr lang="en-GB">
                <a:solidFill>
                  <a:srgbClr val="000000"/>
                </a:solidFill>
              </a:rPr>
              <a:t>Patrick Manning saw some historians present a view of Africa  “most flattering to Europeans of great political and economic power”.</a:t>
            </a:r>
            <a:endParaRPr>
              <a:solidFill>
                <a:srgbClr val="000000"/>
              </a:solidFill>
            </a:endParaRPr>
          </a:p>
          <a:p>
            <a:pPr marL="0" lvl="0" indent="0" rtl="0">
              <a:spcBef>
                <a:spcPts val="1600"/>
              </a:spcBef>
              <a:spcAft>
                <a:spcPts val="1600"/>
              </a:spcAft>
              <a:buNone/>
            </a:pPr>
            <a:endParaRPr sz="1100">
              <a:solidFill>
                <a:schemeClr val="dk1"/>
              </a:solidFill>
            </a:endParaRPr>
          </a:p>
        </p:txBody>
      </p:sp>
      <p:pic>
        <p:nvPicPr>
          <p:cNvPr id="101" name="Shape 101"/>
          <p:cNvPicPr preferRelativeResize="0"/>
          <p:nvPr/>
        </p:nvPicPr>
        <p:blipFill rotWithShape="1">
          <a:blip r:embed="rId3">
            <a:alphaModFix/>
          </a:blip>
          <a:srcRect l="13442" t="14561" r="14939" b="5864"/>
          <a:stretch/>
        </p:blipFill>
        <p:spPr>
          <a:xfrm>
            <a:off x="0" y="1101975"/>
            <a:ext cx="4657075" cy="404130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fade">
                                      <p:cBhvr>
                                        <p:cTn id="7" dur="10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05"/>
        <p:cNvGrpSpPr/>
        <p:nvPr/>
      </p:nvGrpSpPr>
      <p:grpSpPr>
        <a:xfrm>
          <a:off x="0" y="0"/>
          <a:ext cx="0" cy="0"/>
          <a:chOff x="0" y="0"/>
          <a:chExt cx="0" cy="0"/>
        </a:xfrm>
      </p:grpSpPr>
      <p:sp>
        <p:nvSpPr>
          <p:cNvPr id="106" name="Shape 10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u="sng"/>
              <a:t>Case against colonialism</a:t>
            </a:r>
            <a:r>
              <a:rPr lang="en-GB"/>
              <a:t> </a:t>
            </a:r>
            <a:endParaRPr/>
          </a:p>
        </p:txBody>
      </p:sp>
      <p:sp>
        <p:nvSpPr>
          <p:cNvPr id="107" name="Shape 107"/>
          <p:cNvSpPr txBox="1">
            <a:spLocks noGrp="1"/>
          </p:cNvSpPr>
          <p:nvPr>
            <p:ph type="body" idx="1"/>
          </p:nvPr>
        </p:nvSpPr>
        <p:spPr>
          <a:xfrm>
            <a:off x="311700" y="1152475"/>
            <a:ext cx="5532000" cy="3416400"/>
          </a:xfrm>
          <a:prstGeom prst="rect">
            <a:avLst/>
          </a:prstGeom>
        </p:spPr>
        <p:txBody>
          <a:bodyPr spcFirstLastPara="1" wrap="square" lIns="91425" tIns="91425" rIns="91425" bIns="91425" anchor="t" anchorCtr="0">
            <a:noAutofit/>
          </a:bodyPr>
          <a:lstStyle/>
          <a:p>
            <a:pPr marL="914400" lvl="0" indent="-342900" rtl="0">
              <a:spcBef>
                <a:spcPts val="0"/>
              </a:spcBef>
              <a:spcAft>
                <a:spcPts val="0"/>
              </a:spcAft>
              <a:buClr>
                <a:srgbClr val="000000"/>
              </a:buClr>
              <a:buSzPts val="1800"/>
              <a:buChar char="-"/>
            </a:pPr>
            <a:r>
              <a:rPr lang="en-GB">
                <a:solidFill>
                  <a:srgbClr val="000000"/>
                </a:solidFill>
              </a:rPr>
              <a:t>Spanish colonization killed two thirds of the population.</a:t>
            </a:r>
            <a:endParaRPr>
              <a:solidFill>
                <a:srgbClr val="000000"/>
              </a:solidFill>
            </a:endParaRPr>
          </a:p>
          <a:p>
            <a:pPr marL="914400" lvl="0" indent="-342900" rtl="0">
              <a:spcBef>
                <a:spcPts val="0"/>
              </a:spcBef>
              <a:spcAft>
                <a:spcPts val="0"/>
              </a:spcAft>
              <a:buClr>
                <a:srgbClr val="000000"/>
              </a:buClr>
              <a:buSzPts val="1800"/>
              <a:buChar char="-"/>
            </a:pPr>
            <a:r>
              <a:rPr lang="en-GB">
                <a:solidFill>
                  <a:srgbClr val="000000"/>
                </a:solidFill>
              </a:rPr>
              <a:t>Slave revolts so bad, that it ended slavery in all French colonies.</a:t>
            </a:r>
            <a:endParaRPr>
              <a:solidFill>
                <a:srgbClr val="000000"/>
              </a:solidFill>
            </a:endParaRPr>
          </a:p>
          <a:p>
            <a:pPr marL="0" lvl="0" indent="0" rtl="0">
              <a:spcBef>
                <a:spcPts val="1600"/>
              </a:spcBef>
              <a:spcAft>
                <a:spcPts val="1600"/>
              </a:spcAft>
              <a:buNone/>
            </a:pPr>
            <a:endParaRPr/>
          </a:p>
        </p:txBody>
      </p:sp>
      <p:pic>
        <p:nvPicPr>
          <p:cNvPr id="108" name="Shape 108"/>
          <p:cNvPicPr preferRelativeResize="0"/>
          <p:nvPr/>
        </p:nvPicPr>
        <p:blipFill>
          <a:blip r:embed="rId3">
            <a:alphaModFix/>
          </a:blip>
          <a:stretch>
            <a:fillRect/>
          </a:stretch>
        </p:blipFill>
        <p:spPr>
          <a:xfrm>
            <a:off x="739325" y="2644600"/>
            <a:ext cx="3662325" cy="1977650"/>
          </a:xfrm>
          <a:prstGeom prst="rect">
            <a:avLst/>
          </a:prstGeom>
          <a:noFill/>
          <a:ln>
            <a:noFill/>
          </a:ln>
        </p:spPr>
      </p:pic>
      <p:pic>
        <p:nvPicPr>
          <p:cNvPr id="109" name="Shape 109"/>
          <p:cNvPicPr preferRelativeResize="0"/>
          <p:nvPr/>
        </p:nvPicPr>
        <p:blipFill>
          <a:blip r:embed="rId4">
            <a:alphaModFix/>
          </a:blip>
          <a:stretch>
            <a:fillRect/>
          </a:stretch>
        </p:blipFill>
        <p:spPr>
          <a:xfrm>
            <a:off x="6304775" y="1017725"/>
            <a:ext cx="2839225" cy="2833025"/>
          </a:xfrm>
          <a:prstGeom prst="rect">
            <a:avLst/>
          </a:prstGeom>
          <a:noFill/>
          <a:ln>
            <a:noFill/>
          </a:ln>
        </p:spPr>
      </p:pic>
      <p:sp>
        <p:nvSpPr>
          <p:cNvPr id="110" name="Shape 110"/>
          <p:cNvSpPr txBox="1"/>
          <p:nvPr/>
        </p:nvSpPr>
        <p:spPr>
          <a:xfrm>
            <a:off x="6321775" y="3951100"/>
            <a:ext cx="2822100" cy="317400"/>
          </a:xfrm>
          <a:prstGeom prst="rect">
            <a:avLst/>
          </a:prstGeom>
          <a:noFill/>
          <a:ln>
            <a:noFill/>
          </a:ln>
        </p:spPr>
        <p:txBody>
          <a:bodyPr spcFirstLastPara="1" wrap="square" lIns="91425" tIns="91425" rIns="91425" bIns="91425" anchor="t" anchorCtr="0">
            <a:noAutofit/>
          </a:bodyPr>
          <a:lstStyle/>
          <a:p>
            <a:pPr marL="0" lvl="0" indent="0">
              <a:spcBef>
                <a:spcPts val="0"/>
              </a:spcBef>
              <a:spcAft>
                <a:spcPts val="0"/>
              </a:spcAft>
              <a:buNone/>
            </a:pPr>
            <a:endParaRPr/>
          </a:p>
        </p:txBody>
      </p:sp>
      <p:sp>
        <p:nvSpPr>
          <p:cNvPr id="111" name="Shape 111"/>
          <p:cNvSpPr txBox="1"/>
          <p:nvPr/>
        </p:nvSpPr>
        <p:spPr>
          <a:xfrm>
            <a:off x="6202450" y="4021675"/>
            <a:ext cx="2885100" cy="952500"/>
          </a:xfrm>
          <a:prstGeom prst="rect">
            <a:avLst/>
          </a:prstGeom>
          <a:noFill/>
          <a:ln>
            <a:noFill/>
          </a:ln>
        </p:spPr>
        <p:txBody>
          <a:bodyPr spcFirstLastPara="1" wrap="square" lIns="91425" tIns="91425" rIns="91425" bIns="91425" anchor="t" anchorCtr="0">
            <a:noAutofit/>
          </a:bodyPr>
          <a:lstStyle/>
          <a:p>
            <a:pPr marL="457200" lvl="0" indent="-342900" rtl="0">
              <a:lnSpc>
                <a:spcPct val="115000"/>
              </a:lnSpc>
              <a:spcBef>
                <a:spcPts val="0"/>
              </a:spcBef>
              <a:spcAft>
                <a:spcPts val="0"/>
              </a:spcAft>
              <a:buSzPts val="1800"/>
              <a:buChar char="-"/>
            </a:pPr>
            <a:r>
              <a:rPr lang="en-GB" sz="1800">
                <a:solidFill>
                  <a:schemeClr val="dk1"/>
                </a:solidFill>
              </a:rPr>
              <a:t>Deforestation is still having effect today.</a:t>
            </a:r>
            <a:r>
              <a:rPr lang="en-GB" sz="1800">
                <a:solidFill>
                  <a:schemeClr val="dk2"/>
                </a:solidFill>
              </a:rPr>
              <a:t> </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08"/>
                                        </p:tgtEl>
                                        <p:attrNameLst>
                                          <p:attrName>style.visibility</p:attrName>
                                        </p:attrNameLst>
                                      </p:cBhvr>
                                      <p:to>
                                        <p:strVal val="visible"/>
                                      </p:to>
                                    </p:set>
                                    <p:anim calcmode="lin" valueType="num">
                                      <p:cBhvr additive="base">
                                        <p:cTn id="7" dur="2000"/>
                                        <p:tgtEl>
                                          <p:spTgt spid="108"/>
                                        </p:tgtEl>
                                        <p:attrNameLst>
                                          <p:attrName>ppt_x</p:attrName>
                                        </p:attrNameLst>
                                      </p:cBhvr>
                                      <p:tavLst>
                                        <p:tav tm="0">
                                          <p:val>
                                            <p:strVal val="#ppt_x+1"/>
                                          </p:val>
                                        </p:tav>
                                        <p:tav tm="100000">
                                          <p:val>
                                            <p:strVal val="#ppt_x"/>
                                          </p:val>
                                        </p:tav>
                                      </p:tavLst>
                                    </p:anim>
                                  </p:childTnLst>
                                </p:cTn>
                              </p:par>
                              <p:par>
                                <p:cTn id="8" presetID="2" presetClass="entr" presetSubtype="4" fill="hold" nodeType="withEffect">
                                  <p:stCondLst>
                                    <p:cond delay="0"/>
                                  </p:stCondLst>
                                  <p:childTnLst>
                                    <p:set>
                                      <p:cBhvr>
                                        <p:cTn id="9" dur="1" fill="hold">
                                          <p:stCondLst>
                                            <p:cond delay="0"/>
                                          </p:stCondLst>
                                        </p:cTn>
                                        <p:tgtEl>
                                          <p:spTgt spid="109"/>
                                        </p:tgtEl>
                                        <p:attrNameLst>
                                          <p:attrName>style.visibility</p:attrName>
                                        </p:attrNameLst>
                                      </p:cBhvr>
                                      <p:to>
                                        <p:strVal val="visible"/>
                                      </p:to>
                                    </p:set>
                                    <p:anim calcmode="lin" valueType="num">
                                      <p:cBhvr additive="base">
                                        <p:cTn id="10" dur="2200"/>
                                        <p:tgtEl>
                                          <p:spTgt spid="10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15"/>
        <p:cNvGrpSpPr/>
        <p:nvPr/>
      </p:nvGrpSpPr>
      <p:grpSpPr>
        <a:xfrm>
          <a:off x="0" y="0"/>
          <a:ext cx="0" cy="0"/>
          <a:chOff x="0" y="0"/>
          <a:chExt cx="0" cy="0"/>
        </a:xfrm>
      </p:grpSpPr>
      <p:sp>
        <p:nvSpPr>
          <p:cNvPr id="116" name="Shape 1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u="sng"/>
              <a:t>Colonialism's effect on Haiti</a:t>
            </a:r>
            <a:endParaRPr u="sng"/>
          </a:p>
        </p:txBody>
      </p:sp>
      <p:sp>
        <p:nvSpPr>
          <p:cNvPr id="117" name="Shape 117"/>
          <p:cNvSpPr txBox="1">
            <a:spLocks noGrp="1"/>
          </p:cNvSpPr>
          <p:nvPr>
            <p:ph type="body" idx="1"/>
          </p:nvPr>
        </p:nvSpPr>
        <p:spPr>
          <a:xfrm>
            <a:off x="109500" y="1017725"/>
            <a:ext cx="8925000" cy="3416400"/>
          </a:xfrm>
          <a:prstGeom prst="rect">
            <a:avLst/>
          </a:prstGeom>
        </p:spPr>
        <p:txBody>
          <a:bodyPr spcFirstLastPara="1" wrap="square" lIns="91425" tIns="91425" rIns="91425" bIns="91425" anchor="t" anchorCtr="0">
            <a:noAutofit/>
          </a:bodyPr>
          <a:lstStyle/>
          <a:p>
            <a:pPr marL="457200" lvl="0" indent="-342900" rtl="0">
              <a:spcBef>
                <a:spcPts val="0"/>
              </a:spcBef>
              <a:spcAft>
                <a:spcPts val="0"/>
              </a:spcAft>
              <a:buClr>
                <a:srgbClr val="000000"/>
              </a:buClr>
              <a:buSzPts val="1800"/>
              <a:buChar char="-"/>
            </a:pPr>
            <a:r>
              <a:rPr lang="en-GB">
                <a:solidFill>
                  <a:srgbClr val="000000"/>
                </a:solidFill>
              </a:rPr>
              <a:t>Effects of French rule reflected on Haiti’s leaders including Jean Jacques Dessalines. </a:t>
            </a:r>
            <a:endParaRPr>
              <a:solidFill>
                <a:srgbClr val="000000"/>
              </a:solidFill>
            </a:endParaRPr>
          </a:p>
          <a:p>
            <a:pPr marL="457200" lvl="0" indent="-342900" rtl="0">
              <a:spcBef>
                <a:spcPts val="0"/>
              </a:spcBef>
              <a:spcAft>
                <a:spcPts val="0"/>
              </a:spcAft>
              <a:buClr>
                <a:srgbClr val="000000"/>
              </a:buClr>
              <a:buSzPts val="1800"/>
              <a:buChar char="-"/>
            </a:pPr>
            <a:r>
              <a:rPr lang="en-GB">
                <a:solidFill>
                  <a:srgbClr val="000000"/>
                </a:solidFill>
              </a:rPr>
              <a:t>Reintroduced slavery, assassination in 1806 caused civil war. </a:t>
            </a:r>
            <a:endParaRPr>
              <a:solidFill>
                <a:srgbClr val="000000"/>
              </a:solidFill>
            </a:endParaRPr>
          </a:p>
          <a:p>
            <a:pPr marL="457200" lvl="0" indent="-342900" rtl="0">
              <a:spcBef>
                <a:spcPts val="0"/>
              </a:spcBef>
              <a:spcAft>
                <a:spcPts val="0"/>
              </a:spcAft>
              <a:buClr>
                <a:srgbClr val="000000"/>
              </a:buClr>
              <a:buSzPts val="1800"/>
              <a:buChar char="-"/>
            </a:pPr>
            <a:r>
              <a:rPr lang="en-GB">
                <a:solidFill>
                  <a:srgbClr val="000000"/>
                </a:solidFill>
              </a:rPr>
              <a:t>Haiti today is ranked 149 out of 182 on the United Nations Human Development Index due to lifetime expectancy of 54 years, alongside the average person living on $2 a day among other factors.</a:t>
            </a:r>
            <a:endParaRPr>
              <a:solidFill>
                <a:srgbClr val="000000"/>
              </a:solidFill>
            </a:endParaRPr>
          </a:p>
        </p:txBody>
      </p:sp>
      <p:pic>
        <p:nvPicPr>
          <p:cNvPr id="118" name="Shape 118"/>
          <p:cNvPicPr preferRelativeResize="0"/>
          <p:nvPr/>
        </p:nvPicPr>
        <p:blipFill>
          <a:blip r:embed="rId3">
            <a:alphaModFix/>
          </a:blip>
          <a:stretch>
            <a:fillRect/>
          </a:stretch>
        </p:blipFill>
        <p:spPr>
          <a:xfrm>
            <a:off x="-35025" y="3144300"/>
            <a:ext cx="2789900" cy="1999201"/>
          </a:xfrm>
          <a:prstGeom prst="rect">
            <a:avLst/>
          </a:prstGeom>
          <a:noFill/>
          <a:ln>
            <a:noFill/>
          </a:ln>
        </p:spPr>
      </p:pic>
      <p:pic>
        <p:nvPicPr>
          <p:cNvPr id="119" name="Shape 119"/>
          <p:cNvPicPr preferRelativeResize="0"/>
          <p:nvPr/>
        </p:nvPicPr>
        <p:blipFill>
          <a:blip r:embed="rId4">
            <a:alphaModFix/>
          </a:blip>
          <a:stretch>
            <a:fillRect/>
          </a:stretch>
        </p:blipFill>
        <p:spPr>
          <a:xfrm>
            <a:off x="6159100" y="3144300"/>
            <a:ext cx="2984900" cy="19992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118"/>
                                        </p:tgtEl>
                                        <p:attrNameLst>
                                          <p:attrName>style.visibility</p:attrName>
                                        </p:attrNameLst>
                                      </p:cBhvr>
                                      <p:to>
                                        <p:strVal val="visible"/>
                                      </p:to>
                                    </p:set>
                                    <p:anim calcmode="lin" valueType="num">
                                      <p:cBhvr additive="base">
                                        <p:cTn id="7" dur="2200"/>
                                        <p:tgtEl>
                                          <p:spTgt spid="118"/>
                                        </p:tgtEl>
                                        <p:attrNameLst>
                                          <p:attrName>ppt_y</p:attrName>
                                        </p:attrNameLst>
                                      </p:cBhvr>
                                      <p:tavLst>
                                        <p:tav tm="0">
                                          <p:val>
                                            <p:strVal val="#ppt_y-1"/>
                                          </p:val>
                                        </p:tav>
                                        <p:tav tm="100000">
                                          <p:val>
                                            <p:strVal val="#ppt_y"/>
                                          </p:val>
                                        </p:tav>
                                      </p:tavLst>
                                    </p:anim>
                                  </p:childTnLst>
                                </p:cTn>
                              </p:par>
                              <p:par>
                                <p:cTn id="8" presetID="10" presetClass="entr" presetSubtype="0" fill="hold" nodeType="withEffect">
                                  <p:stCondLst>
                                    <p:cond delay="0"/>
                                  </p:stCondLst>
                                  <p:childTnLst>
                                    <p:set>
                                      <p:cBhvr>
                                        <p:cTn id="9" dur="1" fill="hold">
                                          <p:stCondLst>
                                            <p:cond delay="0"/>
                                          </p:stCondLst>
                                        </p:cTn>
                                        <p:tgtEl>
                                          <p:spTgt spid="119"/>
                                        </p:tgtEl>
                                        <p:attrNameLst>
                                          <p:attrName>style.visibility</p:attrName>
                                        </p:attrNameLst>
                                      </p:cBhvr>
                                      <p:to>
                                        <p:strVal val="visible"/>
                                      </p:to>
                                    </p:set>
                                    <p:animEffect transition="in" filter="fade">
                                      <p:cBhvr>
                                        <p:cTn id="10" dur="2000"/>
                                        <p:tgtEl>
                                          <p:spTgt spid="1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23"/>
        <p:cNvGrpSpPr/>
        <p:nvPr/>
      </p:nvGrpSpPr>
      <p:grpSpPr>
        <a:xfrm>
          <a:off x="0" y="0"/>
          <a:ext cx="0" cy="0"/>
          <a:chOff x="0" y="0"/>
          <a:chExt cx="0" cy="0"/>
        </a:xfrm>
      </p:grpSpPr>
      <p:sp>
        <p:nvSpPr>
          <p:cNvPr id="124" name="Shape 1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GB" u="sng"/>
              <a:t>Comparison to other academics</a:t>
            </a:r>
            <a:endParaRPr u="sng"/>
          </a:p>
        </p:txBody>
      </p:sp>
      <p:sp>
        <p:nvSpPr>
          <p:cNvPr id="125" name="Shape 125"/>
          <p:cNvSpPr txBox="1">
            <a:spLocks noGrp="1"/>
          </p:cNvSpPr>
          <p:nvPr>
            <p:ph type="body" idx="1"/>
          </p:nvPr>
        </p:nvSpPr>
        <p:spPr>
          <a:xfrm>
            <a:off x="4140900" y="1251575"/>
            <a:ext cx="5003100" cy="3416400"/>
          </a:xfrm>
          <a:prstGeom prst="rect">
            <a:avLst/>
          </a:prstGeom>
        </p:spPr>
        <p:txBody>
          <a:bodyPr spcFirstLastPara="1" wrap="square" lIns="91425" tIns="91425" rIns="91425" bIns="91425" anchor="t" anchorCtr="0">
            <a:noAutofit/>
          </a:bodyPr>
          <a:lstStyle/>
          <a:p>
            <a:pPr marL="457200" lvl="0" indent="-342900" rtl="0">
              <a:spcBef>
                <a:spcPts val="0"/>
              </a:spcBef>
              <a:spcAft>
                <a:spcPts val="0"/>
              </a:spcAft>
              <a:buClr>
                <a:srgbClr val="000000"/>
              </a:buClr>
              <a:buSzPts val="1800"/>
              <a:buChar char="-"/>
            </a:pPr>
            <a:r>
              <a:rPr lang="en-GB">
                <a:solidFill>
                  <a:srgbClr val="000000"/>
                </a:solidFill>
              </a:rPr>
              <a:t>Peter Pels: Discusses modern education in colonialism in terms of anthrophony, depicting it as a constant struggle.</a:t>
            </a:r>
            <a:endParaRPr>
              <a:solidFill>
                <a:srgbClr val="000000"/>
              </a:solidFill>
            </a:endParaRPr>
          </a:p>
          <a:p>
            <a:pPr marL="457200" lvl="0" indent="-342900" rtl="0">
              <a:spcBef>
                <a:spcPts val="0"/>
              </a:spcBef>
              <a:spcAft>
                <a:spcPts val="0"/>
              </a:spcAft>
              <a:buClr>
                <a:srgbClr val="000000"/>
              </a:buClr>
              <a:buSzPts val="1800"/>
              <a:buChar char="-"/>
            </a:pPr>
            <a:r>
              <a:rPr lang="en-GB">
                <a:solidFill>
                  <a:srgbClr val="000000"/>
                </a:solidFill>
              </a:rPr>
              <a:t>Known for editing </a:t>
            </a:r>
            <a:r>
              <a:rPr lang="en-GB" i="1">
                <a:solidFill>
                  <a:srgbClr val="000000"/>
                </a:solidFill>
              </a:rPr>
              <a:t>Magic and Modernity</a:t>
            </a:r>
            <a:r>
              <a:rPr lang="en-GB">
                <a:solidFill>
                  <a:srgbClr val="000000"/>
                </a:solidFill>
              </a:rPr>
              <a:t> among other feats.</a:t>
            </a:r>
            <a:endParaRPr>
              <a:solidFill>
                <a:srgbClr val="000000"/>
              </a:solidFill>
            </a:endParaRPr>
          </a:p>
          <a:p>
            <a:pPr marL="457200" lvl="0" indent="-342900" rtl="0">
              <a:spcBef>
                <a:spcPts val="0"/>
              </a:spcBef>
              <a:spcAft>
                <a:spcPts val="0"/>
              </a:spcAft>
              <a:buClr>
                <a:srgbClr val="000000"/>
              </a:buClr>
              <a:buSzPts val="1800"/>
              <a:buChar char="-"/>
            </a:pPr>
            <a:r>
              <a:rPr lang="en-GB">
                <a:solidFill>
                  <a:srgbClr val="000000"/>
                </a:solidFill>
              </a:rPr>
              <a:t>  Seeks new discussion in colonialism.</a:t>
            </a:r>
            <a:endParaRPr>
              <a:solidFill>
                <a:srgbClr val="000000"/>
              </a:solidFill>
            </a:endParaRPr>
          </a:p>
        </p:txBody>
      </p:sp>
      <p:pic>
        <p:nvPicPr>
          <p:cNvPr id="126" name="Shape 126"/>
          <p:cNvPicPr preferRelativeResize="0"/>
          <p:nvPr/>
        </p:nvPicPr>
        <p:blipFill>
          <a:blip r:embed="rId3">
            <a:alphaModFix/>
          </a:blip>
          <a:stretch>
            <a:fillRect/>
          </a:stretch>
        </p:blipFill>
        <p:spPr>
          <a:xfrm>
            <a:off x="0" y="1197525"/>
            <a:ext cx="2918550" cy="323055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26"/>
                                        </p:tgtEl>
                                        <p:attrNameLst>
                                          <p:attrName>style.visibility</p:attrName>
                                        </p:attrNameLst>
                                      </p:cBhvr>
                                      <p:to>
                                        <p:strVal val="visible"/>
                                      </p:to>
                                    </p:set>
                                    <p:anim calcmode="lin" valueType="num">
                                      <p:cBhvr additive="base">
                                        <p:cTn id="7" dur="1900"/>
                                        <p:tgtEl>
                                          <p:spTgt spid="126"/>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5"/>
                                        </p:tgtEl>
                                        <p:attrNameLst>
                                          <p:attrName>style.visibility</p:attrName>
                                        </p:attrNameLst>
                                      </p:cBhvr>
                                      <p:to>
                                        <p:strVal val="visible"/>
                                      </p:to>
                                    </p:set>
                                    <p:animEffect transition="in" filter="fade">
                                      <p:cBhvr>
                                        <p:cTn id="12" dur="1000"/>
                                        <p:tgtEl>
                                          <p:spTgt spid="1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30"/>
        <p:cNvGrpSpPr/>
        <p:nvPr/>
      </p:nvGrpSpPr>
      <p:grpSpPr>
        <a:xfrm>
          <a:off x="0" y="0"/>
          <a:ext cx="0" cy="0"/>
          <a:chOff x="0" y="0"/>
          <a:chExt cx="0" cy="0"/>
        </a:xfrm>
      </p:grpSpPr>
      <p:pic>
        <p:nvPicPr>
          <p:cNvPr id="131" name="Shape 131"/>
          <p:cNvPicPr preferRelativeResize="0"/>
          <p:nvPr/>
        </p:nvPicPr>
        <p:blipFill>
          <a:blip r:embed="rId3">
            <a:alphaModFix/>
          </a:blip>
          <a:stretch>
            <a:fillRect/>
          </a:stretch>
        </p:blipFill>
        <p:spPr>
          <a:xfrm>
            <a:off x="5485799" y="579838"/>
            <a:ext cx="3658199" cy="3983825"/>
          </a:xfrm>
          <a:prstGeom prst="rect">
            <a:avLst/>
          </a:prstGeom>
          <a:noFill/>
          <a:ln>
            <a:noFill/>
          </a:ln>
        </p:spPr>
      </p:pic>
      <p:sp>
        <p:nvSpPr>
          <p:cNvPr id="132" name="Shape 132"/>
          <p:cNvSpPr txBox="1">
            <a:spLocks noGrp="1"/>
          </p:cNvSpPr>
          <p:nvPr>
            <p:ph type="body" idx="1"/>
          </p:nvPr>
        </p:nvSpPr>
        <p:spPr>
          <a:xfrm>
            <a:off x="54025" y="572700"/>
            <a:ext cx="5098500" cy="3588300"/>
          </a:xfrm>
          <a:prstGeom prst="rect">
            <a:avLst/>
          </a:prstGeom>
        </p:spPr>
        <p:txBody>
          <a:bodyPr spcFirstLastPara="1" wrap="square" lIns="91425" tIns="91425" rIns="91425" bIns="91425" anchor="t" anchorCtr="0">
            <a:noAutofit/>
          </a:bodyPr>
          <a:lstStyle/>
          <a:p>
            <a:pPr marL="457200" lvl="0" indent="-336550" rtl="0">
              <a:spcBef>
                <a:spcPts val="0"/>
              </a:spcBef>
              <a:spcAft>
                <a:spcPts val="0"/>
              </a:spcAft>
              <a:buClr>
                <a:srgbClr val="000000"/>
              </a:buClr>
              <a:buSzPts val="1700"/>
              <a:buChar char="-"/>
            </a:pPr>
            <a:r>
              <a:rPr lang="en-GB" sz="1700">
                <a:solidFill>
                  <a:srgbClr val="000000"/>
                </a:solidFill>
              </a:rPr>
              <a:t>To an extent Gilley is correct that not all colonialism was bad eg India with expanded education, interest in Asia alongside better travel services. </a:t>
            </a:r>
            <a:endParaRPr sz="1700">
              <a:solidFill>
                <a:srgbClr val="000000"/>
              </a:solidFill>
            </a:endParaRPr>
          </a:p>
          <a:p>
            <a:pPr marL="457200" lvl="0" indent="-336550" rtl="0">
              <a:spcBef>
                <a:spcPts val="0"/>
              </a:spcBef>
              <a:spcAft>
                <a:spcPts val="0"/>
              </a:spcAft>
              <a:buClr>
                <a:srgbClr val="000000"/>
              </a:buClr>
              <a:buSzPts val="1700"/>
              <a:buChar char="-"/>
            </a:pPr>
            <a:r>
              <a:rPr lang="en-GB" sz="1700">
                <a:solidFill>
                  <a:srgbClr val="000000"/>
                </a:solidFill>
              </a:rPr>
              <a:t>Haiti serves as a example of Colonialism bad reputation due to continuous  impoverishment, in areas such as deforestation and farming forcing reliance on imports. </a:t>
            </a:r>
            <a:endParaRPr sz="1700">
              <a:solidFill>
                <a:srgbClr val="000000"/>
              </a:solidFill>
            </a:endParaRPr>
          </a:p>
          <a:p>
            <a:pPr marL="457200" lvl="0" indent="-336550" rtl="0">
              <a:spcBef>
                <a:spcPts val="0"/>
              </a:spcBef>
              <a:spcAft>
                <a:spcPts val="0"/>
              </a:spcAft>
              <a:buClr>
                <a:srgbClr val="000000"/>
              </a:buClr>
              <a:buSzPts val="1700"/>
              <a:buChar char="-"/>
            </a:pPr>
            <a:r>
              <a:rPr lang="en-GB" sz="1700">
                <a:solidFill>
                  <a:srgbClr val="000000"/>
                </a:solidFill>
              </a:rPr>
              <a:t>The debate in Empire itself, is varied depending on one’s views as covered by Manning and Davis.</a:t>
            </a:r>
            <a:endParaRPr sz="1700">
              <a:solidFill>
                <a:srgbClr val="000000"/>
              </a:solidFill>
            </a:endParaRPr>
          </a:p>
          <a:p>
            <a:pPr marL="457200" lvl="0" indent="-336550" rtl="0">
              <a:spcBef>
                <a:spcPts val="0"/>
              </a:spcBef>
              <a:spcAft>
                <a:spcPts val="0"/>
              </a:spcAft>
              <a:buClr>
                <a:srgbClr val="000000"/>
              </a:buClr>
              <a:buSzPts val="1700"/>
              <a:buChar char="-"/>
            </a:pPr>
            <a:r>
              <a:rPr lang="en-GB" sz="1700">
                <a:solidFill>
                  <a:srgbClr val="000000"/>
                </a:solidFill>
              </a:rPr>
              <a:t>Controversy itself brings more activity in this argument as Pels wishes, no common ground is found. </a:t>
            </a:r>
            <a:endParaRPr sz="1700">
              <a:solidFill>
                <a:srgbClr val="000000"/>
              </a:solidFill>
            </a:endParaRPr>
          </a:p>
        </p:txBody>
      </p:sp>
      <p:sp>
        <p:nvSpPr>
          <p:cNvPr id="133" name="Shape 133"/>
          <p:cNvSpPr txBox="1">
            <a:spLocks noGrp="1"/>
          </p:cNvSpPr>
          <p:nvPr>
            <p:ph type="title"/>
          </p:nvPr>
        </p:nvSpPr>
        <p:spPr>
          <a:xfrm>
            <a:off x="0" y="0"/>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u="sng">
                <a:solidFill>
                  <a:srgbClr val="000000"/>
                </a:solidFill>
              </a:rPr>
              <a:t>Conclusion</a:t>
            </a:r>
            <a:endParaRPr u="sng">
              <a:solidFill>
                <a:srgbClr val="0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1"/>
                                        </p:tgtEl>
                                        <p:attrNameLst>
                                          <p:attrName>style.visibility</p:attrName>
                                        </p:attrNameLst>
                                      </p:cBhvr>
                                      <p:to>
                                        <p:strVal val="visible"/>
                                      </p:to>
                                    </p:set>
                                    <p:animEffect transition="in" filter="fade">
                                      <p:cBhvr>
                                        <p:cTn id="7" dur="1600"/>
                                        <p:tgtEl>
                                          <p:spTgt spid="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37"/>
        <p:cNvGrpSpPr/>
        <p:nvPr/>
      </p:nvGrpSpPr>
      <p:grpSpPr>
        <a:xfrm>
          <a:off x="0" y="0"/>
          <a:ext cx="0" cy="0"/>
          <a:chOff x="0" y="0"/>
          <a:chExt cx="0" cy="0"/>
        </a:xfrm>
      </p:grpSpPr>
      <p:sp>
        <p:nvSpPr>
          <p:cNvPr id="138" name="Shape 13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u="sng"/>
              <a:t>End </a:t>
            </a:r>
            <a:endParaRPr u="sng"/>
          </a:p>
        </p:txBody>
      </p:sp>
      <p:pic>
        <p:nvPicPr>
          <p:cNvPr id="139" name="Shape 139"/>
          <p:cNvPicPr preferRelativeResize="0"/>
          <p:nvPr/>
        </p:nvPicPr>
        <p:blipFill>
          <a:blip r:embed="rId3">
            <a:alphaModFix/>
          </a:blip>
          <a:stretch>
            <a:fillRect/>
          </a:stretch>
        </p:blipFill>
        <p:spPr>
          <a:xfrm>
            <a:off x="0" y="1124450"/>
            <a:ext cx="9144000" cy="401905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9"/>
                                        </p:tgtEl>
                                        <p:attrNameLst>
                                          <p:attrName>style.visibility</p:attrName>
                                        </p:attrNameLst>
                                      </p:cBhvr>
                                      <p:to>
                                        <p:strVal val="visible"/>
                                      </p:to>
                                    </p:set>
                                    <p:animEffect transition="in" filter="fade">
                                      <p:cBhvr>
                                        <p:cTn id="7" dur="2000"/>
                                        <p:tgtEl>
                                          <p:spTgt spid="1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43"/>
        <p:cNvGrpSpPr/>
        <p:nvPr/>
      </p:nvGrpSpPr>
      <p:grpSpPr>
        <a:xfrm>
          <a:off x="0" y="0"/>
          <a:ext cx="0" cy="0"/>
          <a:chOff x="0" y="0"/>
          <a:chExt cx="0" cy="0"/>
        </a:xfrm>
      </p:grpSpPr>
      <p:sp>
        <p:nvSpPr>
          <p:cNvPr id="144" name="Shape 14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u="sng"/>
              <a:t>Bibliography part 1 </a:t>
            </a:r>
            <a:endParaRPr u="sng"/>
          </a:p>
        </p:txBody>
      </p:sp>
      <p:sp>
        <p:nvSpPr>
          <p:cNvPr id="145" name="Shape 145"/>
          <p:cNvSpPr txBox="1">
            <a:spLocks noGrp="1"/>
          </p:cNvSpPr>
          <p:nvPr>
            <p:ph type="body" idx="1"/>
          </p:nvPr>
        </p:nvSpPr>
        <p:spPr>
          <a:xfrm>
            <a:off x="86500" y="1107450"/>
            <a:ext cx="8520600" cy="40359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sz="1100" b="1" dirty="0">
                <a:solidFill>
                  <a:srgbClr val="000000"/>
                </a:solidFill>
              </a:rPr>
              <a:t>Title Screen: </a:t>
            </a:r>
            <a:r>
              <a:rPr lang="en-GB" sz="1100" u="sng" dirty="0">
                <a:solidFill>
                  <a:schemeClr val="hlink"/>
                </a:solidFill>
                <a:hlinkClick r:id="rId3"/>
              </a:rPr>
              <a:t>https://www.thetimes.co.uk/article/bloody-new-battle-of-british-empire-as-60-dons-write-open-letter-to-nigel-biggar-kzj8gvhx3</a:t>
            </a:r>
            <a:endParaRPr sz="1100" dirty="0"/>
          </a:p>
          <a:p>
            <a:pPr marL="0" lvl="0" indent="0">
              <a:spcBef>
                <a:spcPts val="1600"/>
              </a:spcBef>
              <a:spcAft>
                <a:spcPts val="0"/>
              </a:spcAft>
              <a:buNone/>
            </a:pPr>
            <a:r>
              <a:rPr lang="en-GB" sz="1100" b="1" dirty="0">
                <a:solidFill>
                  <a:srgbClr val="000000"/>
                </a:solidFill>
              </a:rPr>
              <a:t>Slide 2: </a:t>
            </a:r>
            <a:r>
              <a:rPr lang="en-GB" sz="1100" dirty="0">
                <a:solidFill>
                  <a:srgbClr val="000000"/>
                </a:solidFill>
              </a:rPr>
              <a:t>Picture of Bruce Gilley</a:t>
            </a:r>
            <a:r>
              <a:rPr lang="en-GB" sz="1100" dirty="0"/>
              <a:t> </a:t>
            </a:r>
            <a:r>
              <a:rPr lang="en-GB" sz="1100" u="sng" dirty="0">
                <a:solidFill>
                  <a:schemeClr val="hlink"/>
                </a:solidFill>
                <a:hlinkClick r:id="rId4"/>
              </a:rPr>
              <a:t>https://www.pdx.edu/hatfieldschool/bruce-gilley</a:t>
            </a:r>
            <a:r>
              <a:rPr lang="en-GB" sz="1100" dirty="0"/>
              <a:t> </a:t>
            </a:r>
            <a:endParaRPr sz="1100" dirty="0"/>
          </a:p>
          <a:p>
            <a:pPr marL="0" lvl="0" indent="0">
              <a:spcBef>
                <a:spcPts val="1600"/>
              </a:spcBef>
              <a:spcAft>
                <a:spcPts val="0"/>
              </a:spcAft>
              <a:buNone/>
            </a:pPr>
            <a:r>
              <a:rPr lang="en-GB" sz="1100" b="1" dirty="0">
                <a:solidFill>
                  <a:srgbClr val="000000"/>
                </a:solidFill>
              </a:rPr>
              <a:t>Slide 3:</a:t>
            </a:r>
            <a:r>
              <a:rPr lang="en-GB" sz="1100" dirty="0"/>
              <a:t> </a:t>
            </a:r>
            <a:r>
              <a:rPr lang="en-GB" sz="1100" dirty="0">
                <a:solidFill>
                  <a:srgbClr val="000000"/>
                </a:solidFill>
              </a:rPr>
              <a:t>Petition, social media captions and abstract from </a:t>
            </a:r>
            <a:r>
              <a:rPr lang="en-GB" sz="1100" i="1" dirty="0">
                <a:solidFill>
                  <a:srgbClr val="000000"/>
                </a:solidFill>
              </a:rPr>
              <a:t>The Case for </a:t>
            </a:r>
            <a:r>
              <a:rPr lang="en-GB" sz="1100" i="1" dirty="0" smtClean="0">
                <a:solidFill>
                  <a:srgbClr val="000000"/>
                </a:solidFill>
              </a:rPr>
              <a:t>Colonialism</a:t>
            </a:r>
            <a:r>
              <a:rPr lang="en-GB" sz="1100" dirty="0" smtClean="0"/>
              <a:t>: </a:t>
            </a:r>
            <a:r>
              <a:rPr lang="en-GB" sz="1100" u="sng" dirty="0">
                <a:solidFill>
                  <a:schemeClr val="hlink"/>
                </a:solidFill>
                <a:hlinkClick r:id="rId5"/>
              </a:rPr>
              <a:t>https://legalinsurrection.com/2017/09/third-world-quarterly-publishes-the-case-for-colonialism-leading-to-censorship-demands/</a:t>
            </a:r>
            <a:r>
              <a:rPr lang="en-GB" sz="1100" dirty="0"/>
              <a:t> </a:t>
            </a:r>
            <a:endParaRPr sz="1100" dirty="0"/>
          </a:p>
          <a:p>
            <a:pPr marL="0" lvl="0" indent="0">
              <a:spcBef>
                <a:spcPts val="1600"/>
              </a:spcBef>
              <a:spcAft>
                <a:spcPts val="0"/>
              </a:spcAft>
              <a:buNone/>
            </a:pPr>
            <a:r>
              <a:rPr lang="en-GB" sz="1100" b="1" dirty="0">
                <a:solidFill>
                  <a:srgbClr val="000000"/>
                </a:solidFill>
              </a:rPr>
              <a:t>Slide 4:</a:t>
            </a:r>
            <a:r>
              <a:rPr lang="en-GB" sz="1100" dirty="0">
                <a:solidFill>
                  <a:srgbClr val="000000"/>
                </a:solidFill>
              </a:rPr>
              <a:t> Indian train </a:t>
            </a:r>
            <a:r>
              <a:rPr lang="en-GB" sz="1100" u="sng" dirty="0">
                <a:solidFill>
                  <a:schemeClr val="hlink"/>
                </a:solidFill>
                <a:hlinkClick r:id="rId6"/>
              </a:rPr>
              <a:t>http://www.global-gallivanting.com/the-ultimate-guide-to-train-travel-in-india-part-1-how-to-book-train-tickets-in-india/</a:t>
            </a:r>
            <a:r>
              <a:rPr lang="en-GB" sz="1100" dirty="0"/>
              <a:t> </a:t>
            </a:r>
            <a:endParaRPr sz="1100" dirty="0"/>
          </a:p>
          <a:p>
            <a:pPr marL="0" lvl="0" indent="0">
              <a:spcBef>
                <a:spcPts val="1600"/>
              </a:spcBef>
              <a:spcAft>
                <a:spcPts val="0"/>
              </a:spcAft>
              <a:buNone/>
            </a:pPr>
            <a:r>
              <a:rPr lang="en-GB" sz="1100" dirty="0">
                <a:solidFill>
                  <a:srgbClr val="000000"/>
                </a:solidFill>
              </a:rPr>
              <a:t>Indian population UN estimations: </a:t>
            </a:r>
            <a:r>
              <a:rPr lang="en-GB" sz="1100" u="sng" dirty="0">
                <a:solidFill>
                  <a:schemeClr val="hlink"/>
                </a:solidFill>
                <a:hlinkClick r:id="rId7"/>
              </a:rPr>
              <a:t>http://www.worldometers.info/world-population/india-population/</a:t>
            </a:r>
            <a:r>
              <a:rPr lang="en-GB" sz="1100" dirty="0"/>
              <a:t> </a:t>
            </a:r>
            <a:endParaRPr sz="1100" dirty="0"/>
          </a:p>
          <a:p>
            <a:pPr marL="0" lvl="0" indent="0">
              <a:spcBef>
                <a:spcPts val="1600"/>
              </a:spcBef>
              <a:spcAft>
                <a:spcPts val="0"/>
              </a:spcAft>
              <a:buNone/>
            </a:pPr>
            <a:r>
              <a:rPr lang="en-GB" sz="1100" dirty="0">
                <a:solidFill>
                  <a:srgbClr val="000000"/>
                </a:solidFill>
              </a:rPr>
              <a:t>Information of the amount of passengers: </a:t>
            </a:r>
            <a:r>
              <a:rPr lang="en-GB" sz="1100" u="sng" dirty="0">
                <a:solidFill>
                  <a:schemeClr val="hlink"/>
                </a:solidFill>
                <a:hlinkClick r:id="rId8"/>
              </a:rPr>
              <a:t>http://www.indianrailways.gov.in/railwayboard/view_section.jsp?id=0%2C1%2C304%2C366%2C554%2C1451%2C1454&amp;lang=0</a:t>
            </a:r>
            <a:r>
              <a:rPr lang="en-GB" sz="1100" dirty="0"/>
              <a:t> </a:t>
            </a:r>
            <a:endParaRPr sz="1100" dirty="0"/>
          </a:p>
          <a:p>
            <a:pPr marL="0" lvl="0" indent="0">
              <a:spcBef>
                <a:spcPts val="1600"/>
              </a:spcBef>
              <a:spcAft>
                <a:spcPts val="0"/>
              </a:spcAft>
              <a:buNone/>
            </a:pPr>
            <a:r>
              <a:rPr lang="en-GB" sz="1100" dirty="0">
                <a:solidFill>
                  <a:srgbClr val="000000"/>
                </a:solidFill>
              </a:rPr>
              <a:t>Education in India:</a:t>
            </a:r>
            <a:r>
              <a:rPr lang="en-GB" sz="1100" dirty="0"/>
              <a:t> </a:t>
            </a:r>
            <a:r>
              <a:rPr lang="en-GB" sz="1100" u="sng" dirty="0">
                <a:solidFill>
                  <a:schemeClr val="hlink"/>
                </a:solidFill>
                <a:hlinkClick r:id="rId9"/>
              </a:rPr>
              <a:t>https://www.importantindia.com/11643/development-of-education-system-in-india-during-british-period/</a:t>
            </a:r>
            <a:r>
              <a:rPr lang="en-GB" sz="1100" dirty="0"/>
              <a:t> </a:t>
            </a:r>
            <a:endParaRPr sz="1100" dirty="0"/>
          </a:p>
          <a:p>
            <a:pPr marL="0" lvl="0" indent="0">
              <a:spcBef>
                <a:spcPts val="1600"/>
              </a:spcBef>
              <a:spcAft>
                <a:spcPts val="0"/>
              </a:spcAft>
              <a:buNone/>
            </a:pPr>
            <a:r>
              <a:rPr lang="en-GB" sz="1100" dirty="0">
                <a:solidFill>
                  <a:schemeClr val="tx1"/>
                </a:solidFill>
              </a:rPr>
              <a:t>Picture of Asiatic Society</a:t>
            </a:r>
            <a:r>
              <a:rPr lang="en-GB" sz="1100" dirty="0"/>
              <a:t>: </a:t>
            </a:r>
            <a:r>
              <a:rPr lang="en-GB" sz="1100" u="sng" dirty="0">
                <a:solidFill>
                  <a:schemeClr val="hlink"/>
                </a:solidFill>
                <a:hlinkClick r:id="rId10"/>
              </a:rPr>
              <a:t>http://en.banglapedia.org/index.php?title=Asiatic_Society</a:t>
            </a:r>
            <a:r>
              <a:rPr lang="en-GB" sz="1100" dirty="0">
                <a:solidFill>
                  <a:schemeClr val="dk1"/>
                </a:solidFill>
              </a:rPr>
              <a:t> </a:t>
            </a:r>
            <a:endParaRPr sz="1100" dirty="0"/>
          </a:p>
          <a:p>
            <a:pPr marL="0" lvl="0" indent="0">
              <a:spcBef>
                <a:spcPts val="1600"/>
              </a:spcBef>
              <a:spcAft>
                <a:spcPts val="0"/>
              </a:spcAft>
              <a:buNone/>
            </a:pPr>
            <a:endParaRPr sz="1100" dirty="0"/>
          </a:p>
          <a:p>
            <a:pPr marL="0" lvl="0" indent="0">
              <a:spcBef>
                <a:spcPts val="1600"/>
              </a:spcBef>
              <a:spcAft>
                <a:spcPts val="1600"/>
              </a:spcAft>
              <a:buNone/>
            </a:pPr>
            <a:r>
              <a:rPr lang="en-GB" sz="1100" dirty="0"/>
              <a:t> </a:t>
            </a:r>
            <a:endParaRPr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49"/>
        <p:cNvGrpSpPr/>
        <p:nvPr/>
      </p:nvGrpSpPr>
      <p:grpSpPr>
        <a:xfrm>
          <a:off x="0" y="0"/>
          <a:ext cx="0" cy="0"/>
          <a:chOff x="0" y="0"/>
          <a:chExt cx="0" cy="0"/>
        </a:xfrm>
      </p:grpSpPr>
      <p:sp>
        <p:nvSpPr>
          <p:cNvPr id="150" name="Shape 15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u="sng"/>
              <a:t>Bibliography part 2</a:t>
            </a:r>
            <a:endParaRPr u="sng"/>
          </a:p>
        </p:txBody>
      </p:sp>
      <p:sp>
        <p:nvSpPr>
          <p:cNvPr id="151" name="Shape 151"/>
          <p:cNvSpPr txBox="1">
            <a:spLocks noGrp="1"/>
          </p:cNvSpPr>
          <p:nvPr>
            <p:ph type="body" idx="1"/>
          </p:nvPr>
        </p:nvSpPr>
        <p:spPr>
          <a:xfrm>
            <a:off x="311700" y="1152475"/>
            <a:ext cx="8520600" cy="39039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sz="1100" dirty="0">
                <a:solidFill>
                  <a:schemeClr val="tx1"/>
                </a:solidFill>
              </a:rPr>
              <a:t>Slide 5: 1st picture</a:t>
            </a:r>
            <a:r>
              <a:rPr lang="en-GB" sz="1100" dirty="0"/>
              <a:t>: </a:t>
            </a:r>
            <a:r>
              <a:rPr lang="en-GB" sz="1100" u="sng" dirty="0">
                <a:solidFill>
                  <a:schemeClr val="accent5"/>
                </a:solidFill>
                <a:hlinkClick r:id="rId3"/>
              </a:rPr>
              <a:t>https://scroll.in/article/756751/the-cow-issue-and-lost-heritage-notes-from-the-finest-painter-of-victorian-india</a:t>
            </a:r>
            <a:r>
              <a:rPr lang="en-GB" sz="1100" dirty="0">
                <a:solidFill>
                  <a:schemeClr val="dk1"/>
                </a:solidFill>
              </a:rPr>
              <a:t> </a:t>
            </a:r>
            <a:endParaRPr sz="1100" dirty="0">
              <a:solidFill>
                <a:schemeClr val="dk1"/>
              </a:solidFill>
            </a:endParaRPr>
          </a:p>
          <a:p>
            <a:pPr marL="0" lvl="0" indent="0">
              <a:spcBef>
                <a:spcPts val="1600"/>
              </a:spcBef>
              <a:spcAft>
                <a:spcPts val="0"/>
              </a:spcAft>
              <a:buNone/>
            </a:pPr>
            <a:r>
              <a:rPr lang="en-GB" sz="1100" dirty="0">
                <a:solidFill>
                  <a:schemeClr val="dk1"/>
                </a:solidFill>
              </a:rPr>
              <a:t>2nd picture: </a:t>
            </a:r>
            <a:r>
              <a:rPr lang="en-GB" sz="1100" u="sng" dirty="0">
                <a:solidFill>
                  <a:schemeClr val="accent5"/>
                </a:solidFill>
                <a:hlinkClick r:id="rId4"/>
              </a:rPr>
              <a:t>http://www.gbacg.org/costume-resources/original/articles/orientalism_fashion.htm</a:t>
            </a:r>
            <a:r>
              <a:rPr lang="en-GB" sz="1100" dirty="0">
                <a:solidFill>
                  <a:schemeClr val="dk1"/>
                </a:solidFill>
              </a:rPr>
              <a:t>  </a:t>
            </a:r>
            <a:endParaRPr sz="1100" dirty="0">
              <a:solidFill>
                <a:schemeClr val="dk1"/>
              </a:solidFill>
            </a:endParaRPr>
          </a:p>
          <a:p>
            <a:pPr marL="0" lvl="0" indent="0">
              <a:spcBef>
                <a:spcPts val="1600"/>
              </a:spcBef>
              <a:spcAft>
                <a:spcPts val="0"/>
              </a:spcAft>
              <a:buNone/>
            </a:pPr>
            <a:r>
              <a:rPr lang="en-GB" sz="1100" i="1" dirty="0">
                <a:solidFill>
                  <a:schemeClr val="dk1"/>
                </a:solidFill>
              </a:rPr>
              <a:t>The Snake Charmer </a:t>
            </a:r>
            <a:r>
              <a:rPr lang="en-GB" sz="1100" dirty="0">
                <a:solidFill>
                  <a:schemeClr val="dk1"/>
                </a:solidFill>
              </a:rPr>
              <a:t>: </a:t>
            </a:r>
            <a:r>
              <a:rPr lang="en-GB" sz="1100" u="sng" dirty="0">
                <a:solidFill>
                  <a:schemeClr val="accent5"/>
                </a:solidFill>
                <a:hlinkClick r:id="rId5"/>
              </a:rPr>
              <a:t>https://www.artsy.net/artwork/jean-leon-gerome-the-snake-charmer</a:t>
            </a:r>
            <a:r>
              <a:rPr lang="en-GB" sz="1100" dirty="0">
                <a:solidFill>
                  <a:schemeClr val="dk1"/>
                </a:solidFill>
              </a:rPr>
              <a:t>  </a:t>
            </a:r>
            <a:endParaRPr sz="1100" dirty="0">
              <a:solidFill>
                <a:schemeClr val="dk1"/>
              </a:solidFill>
            </a:endParaRPr>
          </a:p>
          <a:p>
            <a:pPr marL="0" lvl="0" indent="0">
              <a:spcBef>
                <a:spcPts val="1600"/>
              </a:spcBef>
              <a:spcAft>
                <a:spcPts val="0"/>
              </a:spcAft>
              <a:buNone/>
            </a:pPr>
            <a:r>
              <a:rPr lang="en-GB" sz="1100" dirty="0">
                <a:solidFill>
                  <a:schemeClr val="dk1"/>
                </a:solidFill>
              </a:rPr>
              <a:t>Slide 6: </a:t>
            </a:r>
            <a:r>
              <a:rPr lang="en-GB" sz="1100" i="1" dirty="0">
                <a:solidFill>
                  <a:schemeClr val="dk1"/>
                </a:solidFill>
              </a:rPr>
              <a:t>Perspectives on the end of the British Empire The Historiographical debate: </a:t>
            </a:r>
            <a:r>
              <a:rPr lang="en-GB" sz="1100" u="sng" dirty="0">
                <a:solidFill>
                  <a:schemeClr val="accent5"/>
                </a:solidFill>
                <a:hlinkClick r:id="rId6"/>
              </a:rPr>
              <a:t>http://www.cercles.com/n28/davis.pdf</a:t>
            </a:r>
            <a:r>
              <a:rPr lang="en-GB" sz="1100" dirty="0">
                <a:solidFill>
                  <a:schemeClr val="dk1"/>
                </a:solidFill>
              </a:rPr>
              <a:t>  </a:t>
            </a:r>
            <a:endParaRPr sz="1100" dirty="0">
              <a:solidFill>
                <a:schemeClr val="dk1"/>
              </a:solidFill>
            </a:endParaRPr>
          </a:p>
          <a:p>
            <a:pPr marL="0" lvl="0" indent="0">
              <a:spcBef>
                <a:spcPts val="1600"/>
              </a:spcBef>
              <a:spcAft>
                <a:spcPts val="0"/>
              </a:spcAft>
              <a:buNone/>
            </a:pPr>
            <a:r>
              <a:rPr lang="en-GB" sz="1100" dirty="0">
                <a:solidFill>
                  <a:schemeClr val="dk1"/>
                </a:solidFill>
              </a:rPr>
              <a:t>Slide 7: </a:t>
            </a:r>
            <a:r>
              <a:rPr lang="en-GB" sz="1100" u="sng" dirty="0">
                <a:solidFill>
                  <a:schemeClr val="hlink"/>
                </a:solidFill>
                <a:hlinkClick r:id="rId7"/>
              </a:rPr>
              <a:t>https://www.jstor.org/stable/pdf/3601097.pdf?refreqid=excelsior:e5c88c97872437693f855caa66b67177</a:t>
            </a:r>
            <a:r>
              <a:rPr lang="en-GB" sz="1100" dirty="0">
                <a:solidFill>
                  <a:schemeClr val="dk1"/>
                </a:solidFill>
              </a:rPr>
              <a:t> </a:t>
            </a:r>
            <a:endParaRPr sz="1100" dirty="0">
              <a:solidFill>
                <a:schemeClr val="dk1"/>
              </a:solidFill>
            </a:endParaRPr>
          </a:p>
          <a:p>
            <a:pPr marL="0" lvl="0" indent="0">
              <a:spcBef>
                <a:spcPts val="1600"/>
              </a:spcBef>
              <a:spcAft>
                <a:spcPts val="0"/>
              </a:spcAft>
              <a:buClr>
                <a:schemeClr val="dk1"/>
              </a:buClr>
              <a:buSzPts val="1100"/>
              <a:buFont typeface="Arial"/>
              <a:buNone/>
            </a:pPr>
            <a:r>
              <a:rPr lang="en-GB" sz="1100" dirty="0">
                <a:solidFill>
                  <a:schemeClr val="dk1"/>
                </a:solidFill>
              </a:rPr>
              <a:t>Slide 8: Image of maroons fighting in the Haitian Revolution </a:t>
            </a:r>
            <a:r>
              <a:rPr lang="en-GB" sz="1100" u="sng" dirty="0">
                <a:solidFill>
                  <a:schemeClr val="hlink"/>
                </a:solidFill>
                <a:hlinkClick r:id="rId8"/>
              </a:rPr>
              <a:t>http://www.travelinghaiti.com/haitian-slave-revolt-1791/</a:t>
            </a:r>
            <a:r>
              <a:rPr lang="en-GB" sz="1100" dirty="0">
                <a:solidFill>
                  <a:schemeClr val="dk1"/>
                </a:solidFill>
              </a:rPr>
              <a:t> </a:t>
            </a:r>
            <a:endParaRPr sz="1100" dirty="0">
              <a:solidFill>
                <a:schemeClr val="dk1"/>
              </a:solidFill>
            </a:endParaRPr>
          </a:p>
          <a:p>
            <a:pPr marL="0" lvl="0" indent="0">
              <a:spcBef>
                <a:spcPts val="1600"/>
              </a:spcBef>
              <a:spcAft>
                <a:spcPts val="0"/>
              </a:spcAft>
              <a:buClr>
                <a:schemeClr val="dk1"/>
              </a:buClr>
              <a:buSzPts val="1100"/>
              <a:buFont typeface="Arial"/>
              <a:buNone/>
            </a:pPr>
            <a:r>
              <a:rPr lang="en-GB" sz="1100" dirty="0">
                <a:solidFill>
                  <a:schemeClr val="dk1"/>
                </a:solidFill>
              </a:rPr>
              <a:t>Image of deforestation in Haiti: </a:t>
            </a:r>
            <a:r>
              <a:rPr lang="en-GB" sz="1100" u="sng" dirty="0">
                <a:solidFill>
                  <a:schemeClr val="accent5"/>
                </a:solidFill>
                <a:hlinkClick r:id="rId9"/>
              </a:rPr>
              <a:t>https://singingrooster.org/deforestation-hurricanes-haiti/</a:t>
            </a:r>
            <a:r>
              <a:rPr lang="en-GB" sz="1100" dirty="0">
                <a:solidFill>
                  <a:schemeClr val="dk1"/>
                </a:solidFill>
              </a:rPr>
              <a:t>  </a:t>
            </a:r>
            <a:endParaRPr sz="1100" dirty="0">
              <a:solidFill>
                <a:schemeClr val="dk1"/>
              </a:solidFill>
            </a:endParaRPr>
          </a:p>
          <a:p>
            <a:pPr marL="0" lvl="0" indent="0">
              <a:spcBef>
                <a:spcPts val="1600"/>
              </a:spcBef>
              <a:spcAft>
                <a:spcPts val="0"/>
              </a:spcAft>
              <a:buClr>
                <a:schemeClr val="dk1"/>
              </a:buClr>
              <a:buSzPts val="1100"/>
              <a:buFont typeface="Arial"/>
              <a:buNone/>
            </a:pPr>
            <a:r>
              <a:rPr lang="en-GB" sz="1100" dirty="0">
                <a:solidFill>
                  <a:schemeClr val="dk1"/>
                </a:solidFill>
              </a:rPr>
              <a:t>Information about Haiti being the poorest nation in the Western Hemisphere: </a:t>
            </a:r>
            <a:r>
              <a:rPr lang="en-GB" sz="1100" u="sng" dirty="0">
                <a:solidFill>
                  <a:schemeClr val="accent5"/>
                </a:solidFill>
                <a:hlinkClick r:id="rId10"/>
              </a:rPr>
              <a:t>http://globalsherpa.org/haiti/</a:t>
            </a:r>
            <a:r>
              <a:rPr lang="en-GB" sz="1100" dirty="0">
                <a:solidFill>
                  <a:schemeClr val="dk1"/>
                </a:solidFill>
              </a:rPr>
              <a:t> </a:t>
            </a:r>
            <a:endParaRPr sz="1100" dirty="0">
              <a:solidFill>
                <a:schemeClr val="dk1"/>
              </a:solidFill>
            </a:endParaRPr>
          </a:p>
          <a:p>
            <a:pPr marL="0" lvl="0" indent="0">
              <a:spcBef>
                <a:spcPts val="1600"/>
              </a:spcBef>
              <a:spcAft>
                <a:spcPts val="0"/>
              </a:spcAft>
              <a:buClr>
                <a:schemeClr val="dk1"/>
              </a:buClr>
              <a:buSzPts val="1100"/>
              <a:buFont typeface="Arial"/>
              <a:buNone/>
            </a:pPr>
            <a:r>
              <a:rPr lang="en-GB" sz="1200" dirty="0">
                <a:solidFill>
                  <a:schemeClr val="dk1"/>
                </a:solidFill>
              </a:rPr>
              <a:t>Slide 9: Picture of Jacques I: </a:t>
            </a:r>
            <a:r>
              <a:rPr lang="en-GB" sz="1200" u="sng" dirty="0">
                <a:solidFill>
                  <a:schemeClr val="hlink"/>
                </a:solidFill>
                <a:hlinkClick r:id="rId11"/>
              </a:rPr>
              <a:t>https://haitidoi.com/2015/03/31/jean-jacques-dessalines-c-1758-1806/</a:t>
            </a:r>
            <a:r>
              <a:rPr lang="en-GB" sz="1200" dirty="0">
                <a:solidFill>
                  <a:schemeClr val="dk1"/>
                </a:solidFill>
              </a:rPr>
              <a:t> </a:t>
            </a:r>
            <a:endParaRPr sz="1200" dirty="0">
              <a:solidFill>
                <a:schemeClr val="dk1"/>
              </a:solidFill>
            </a:endParaRPr>
          </a:p>
          <a:p>
            <a:pPr marL="0" lvl="0" indent="0">
              <a:spcBef>
                <a:spcPts val="1600"/>
              </a:spcBef>
              <a:spcAft>
                <a:spcPts val="0"/>
              </a:spcAft>
              <a:buClr>
                <a:schemeClr val="dk1"/>
              </a:buClr>
              <a:buSzPts val="1100"/>
              <a:buFont typeface="Arial"/>
              <a:buNone/>
            </a:pPr>
            <a:r>
              <a:rPr lang="en-GB" sz="1200" dirty="0">
                <a:solidFill>
                  <a:schemeClr val="dk1"/>
                </a:solidFill>
              </a:rPr>
              <a:t>Picture of Haiti village: </a:t>
            </a:r>
            <a:r>
              <a:rPr lang="en-GB" sz="1100" u="sng" dirty="0">
                <a:solidFill>
                  <a:schemeClr val="hlink"/>
                </a:solidFill>
                <a:hlinkClick r:id="rId12"/>
              </a:rPr>
              <a:t>http://www.haitian-truth.org/haiti-hurricane-matthew-situation-report-no-35-04-march-2017/</a:t>
            </a:r>
            <a:r>
              <a:rPr lang="en-GB" sz="1100" dirty="0">
                <a:solidFill>
                  <a:schemeClr val="dk1"/>
                </a:solidFill>
              </a:rPr>
              <a:t> </a:t>
            </a:r>
            <a:endParaRPr sz="1200" dirty="0">
              <a:solidFill>
                <a:schemeClr val="dk1"/>
              </a:solidFill>
            </a:endParaRPr>
          </a:p>
          <a:p>
            <a:pPr marL="0" lvl="0" indent="0">
              <a:spcBef>
                <a:spcPts val="1600"/>
              </a:spcBef>
              <a:spcAft>
                <a:spcPts val="0"/>
              </a:spcAft>
              <a:buClr>
                <a:schemeClr val="dk1"/>
              </a:buClr>
              <a:buSzPts val="1100"/>
              <a:buFont typeface="Arial"/>
              <a:buNone/>
            </a:pPr>
            <a:endParaRPr sz="1100" dirty="0">
              <a:solidFill>
                <a:schemeClr val="dk1"/>
              </a:solidFill>
            </a:endParaRPr>
          </a:p>
          <a:p>
            <a:pPr marL="0" lvl="0" indent="0">
              <a:spcBef>
                <a:spcPts val="1600"/>
              </a:spcBef>
              <a:spcAft>
                <a:spcPts val="1600"/>
              </a:spcAft>
              <a:buClr>
                <a:schemeClr val="dk1"/>
              </a:buClr>
              <a:buSzPts val="1100"/>
              <a:buFont typeface="Arial"/>
              <a:buNone/>
            </a:pPr>
            <a:endParaRPr sz="1100" dirty="0">
              <a:solidFill>
                <a:schemeClr val="dk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5"/>
        <p:cNvGrpSpPr/>
        <p:nvPr/>
      </p:nvGrpSpPr>
      <p:grpSpPr>
        <a:xfrm>
          <a:off x="0" y="0"/>
          <a:ext cx="0" cy="0"/>
          <a:chOff x="0" y="0"/>
          <a:chExt cx="0" cy="0"/>
        </a:xfrm>
      </p:grpSpPr>
      <p:sp>
        <p:nvSpPr>
          <p:cNvPr id="156" name="Shape 15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u="sng"/>
              <a:t>Bibliography part 3 </a:t>
            </a:r>
            <a:endParaRPr u="sng"/>
          </a:p>
        </p:txBody>
      </p:sp>
      <p:sp>
        <p:nvSpPr>
          <p:cNvPr id="157" name="Shape 157"/>
          <p:cNvSpPr txBox="1">
            <a:spLocks noGrp="1"/>
          </p:cNvSpPr>
          <p:nvPr>
            <p:ph type="body" idx="1"/>
          </p:nvPr>
        </p:nvSpPr>
        <p:spPr>
          <a:xfrm>
            <a:off x="120625" y="1120625"/>
            <a:ext cx="8520600" cy="3416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GB" sz="1100">
                <a:solidFill>
                  <a:srgbClr val="000000"/>
                </a:solidFill>
              </a:rPr>
              <a:t>Slide 10: Image of </a:t>
            </a:r>
            <a:r>
              <a:rPr lang="en-GB" sz="1100" i="1">
                <a:solidFill>
                  <a:srgbClr val="000000"/>
                </a:solidFill>
              </a:rPr>
              <a:t>Magic and Modernity</a:t>
            </a:r>
            <a:r>
              <a:rPr lang="en-GB" sz="1100">
                <a:solidFill>
                  <a:srgbClr val="000000"/>
                </a:solidFill>
              </a:rPr>
              <a:t> </a:t>
            </a:r>
            <a:r>
              <a:rPr lang="en-GB" sz="1100" u="sng">
                <a:solidFill>
                  <a:srgbClr val="0000FF"/>
                </a:solidFill>
                <a:hlinkClick r:id="rId3"/>
              </a:rPr>
              <a:t>http://www.sup.org/books/title/?id=3311</a:t>
            </a:r>
            <a:r>
              <a:rPr lang="en-GB" sz="1100">
                <a:solidFill>
                  <a:srgbClr val="0000FF"/>
                </a:solidFill>
              </a:rPr>
              <a:t>  </a:t>
            </a:r>
            <a:endParaRPr sz="1100">
              <a:solidFill>
                <a:srgbClr val="0000FF"/>
              </a:solidFill>
            </a:endParaRPr>
          </a:p>
          <a:p>
            <a:pPr marL="0" lvl="0" indent="0">
              <a:spcBef>
                <a:spcPts val="1600"/>
              </a:spcBef>
              <a:spcAft>
                <a:spcPts val="0"/>
              </a:spcAft>
              <a:buNone/>
            </a:pPr>
            <a:r>
              <a:rPr lang="en-GB" sz="1100" i="1">
                <a:solidFill>
                  <a:srgbClr val="000000"/>
                </a:solidFill>
              </a:rPr>
              <a:t>The Anthpology of Colanolsim </a:t>
            </a:r>
            <a:r>
              <a:rPr lang="en-GB" sz="1100" u="sng">
                <a:solidFill>
                  <a:srgbClr val="0000FF"/>
                </a:solidFill>
                <a:hlinkClick r:id="rId4"/>
              </a:rPr>
              <a:t>https://pdfs.semanticscholar.org/d8d8/7e50801c84d9d211bbcc1f95beb304456383.pdf</a:t>
            </a:r>
            <a:r>
              <a:rPr lang="en-GB" sz="1100">
                <a:solidFill>
                  <a:srgbClr val="0000FF"/>
                </a:solidFill>
              </a:rPr>
              <a:t> </a:t>
            </a:r>
            <a:endParaRPr sz="1100">
              <a:solidFill>
                <a:srgbClr val="0000FF"/>
              </a:solidFill>
            </a:endParaRPr>
          </a:p>
          <a:p>
            <a:pPr marL="0" lvl="0" indent="0">
              <a:spcBef>
                <a:spcPts val="1600"/>
              </a:spcBef>
              <a:spcAft>
                <a:spcPts val="0"/>
              </a:spcAft>
              <a:buNone/>
            </a:pPr>
            <a:r>
              <a:rPr lang="en-GB" sz="1100">
                <a:solidFill>
                  <a:srgbClr val="000000"/>
                </a:solidFill>
              </a:rPr>
              <a:t>Slide 11:</a:t>
            </a:r>
            <a:r>
              <a:rPr lang="en-GB" sz="1100">
                <a:solidFill>
                  <a:srgbClr val="0000FF"/>
                </a:solidFill>
              </a:rPr>
              <a:t> </a:t>
            </a:r>
            <a:r>
              <a:rPr lang="en-GB" sz="1100" u="sng">
                <a:solidFill>
                  <a:srgbClr val="0000FF"/>
                </a:solidFill>
                <a:hlinkClick r:id="rId5"/>
              </a:rPr>
              <a:t>http://www.oddhistorian.com/10-worst-atrocities-committed-by-the-british-empire/</a:t>
            </a:r>
            <a:r>
              <a:rPr lang="en-GB" sz="1100">
                <a:solidFill>
                  <a:srgbClr val="0000FF"/>
                </a:solidFill>
              </a:rPr>
              <a:t>  </a:t>
            </a:r>
            <a:endParaRPr sz="1100">
              <a:solidFill>
                <a:srgbClr val="0000FF"/>
              </a:solidFill>
            </a:endParaRPr>
          </a:p>
          <a:p>
            <a:pPr marL="0" lvl="0" indent="0">
              <a:spcBef>
                <a:spcPts val="1600"/>
              </a:spcBef>
              <a:spcAft>
                <a:spcPts val="1600"/>
              </a:spcAft>
              <a:buNone/>
            </a:pPr>
            <a:r>
              <a:rPr lang="en-GB" sz="1100">
                <a:solidFill>
                  <a:srgbClr val="000000"/>
                </a:solidFill>
              </a:rPr>
              <a:t>Slide 12:</a:t>
            </a:r>
            <a:r>
              <a:rPr lang="en-GB" sz="1100">
                <a:solidFill>
                  <a:srgbClr val="4A86E8"/>
                </a:solidFill>
              </a:rPr>
              <a:t> </a:t>
            </a:r>
            <a:r>
              <a:rPr lang="en-GB" sz="1100" u="sng">
                <a:solidFill>
                  <a:srgbClr val="4A86E8"/>
                </a:solidFill>
                <a:hlinkClick r:id="rId6"/>
              </a:rPr>
              <a:t>https://www.strategic-culture.org/news/2014/11/15/reparations-for-colonialism.html</a:t>
            </a:r>
            <a:r>
              <a:rPr lang="en-GB" sz="1100">
                <a:solidFill>
                  <a:srgbClr val="4A86E8"/>
                </a:solidFill>
              </a:rPr>
              <a:t>  </a:t>
            </a:r>
            <a:endParaRPr sz="1100">
              <a:solidFill>
                <a:srgbClr val="4A86E8"/>
              </a:solidFil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1872</Words>
  <Application>Microsoft Office PowerPoint</Application>
  <PresentationFormat>On-screen Show (16:9)</PresentationFormat>
  <Paragraphs>73</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Simple Light</vt:lpstr>
      <vt:lpstr>Key debate in modern history: Empire</vt:lpstr>
      <vt:lpstr>Introduction</vt:lpstr>
      <vt:lpstr>Slide 3</vt:lpstr>
      <vt:lpstr>Interpreting the quotation</vt:lpstr>
      <vt:lpstr>Orientalism</vt:lpstr>
      <vt:lpstr>Links to Richard Davis</vt:lpstr>
      <vt:lpstr>The Empire argument</vt:lpstr>
      <vt:lpstr>Case against colonialism </vt:lpstr>
      <vt:lpstr>Colonialism's effect on Haiti</vt:lpstr>
      <vt:lpstr>Comparison to other academics</vt:lpstr>
      <vt:lpstr>Conclusion</vt:lpstr>
      <vt:lpstr>End </vt:lpstr>
      <vt:lpstr>Bibliography part 1 </vt:lpstr>
      <vt:lpstr>Bibliography part 2</vt:lpstr>
      <vt:lpstr>Bibliography part 3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debate in modern history: Empire</dc:title>
  <dc:creator>Joseph</dc:creator>
  <cp:lastModifiedBy>Joseph</cp:lastModifiedBy>
  <cp:revision>1</cp:revision>
  <dcterms:modified xsi:type="dcterms:W3CDTF">2018-01-29T21:14:59Z</dcterms:modified>
</cp:coreProperties>
</file>