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57" r:id="rId2"/>
    <p:sldId id="339" r:id="rId3"/>
    <p:sldId id="340" r:id="rId4"/>
    <p:sldId id="312" r:id="rId5"/>
    <p:sldId id="313" r:id="rId6"/>
    <p:sldId id="293" r:id="rId7"/>
    <p:sldId id="314" r:id="rId8"/>
    <p:sldId id="294" r:id="rId9"/>
    <p:sldId id="295" r:id="rId10"/>
    <p:sldId id="300" r:id="rId11"/>
    <p:sldId id="317" r:id="rId12"/>
    <p:sldId id="327" r:id="rId13"/>
    <p:sldId id="318" r:id="rId14"/>
    <p:sldId id="319" r:id="rId15"/>
    <p:sldId id="323" r:id="rId16"/>
    <p:sldId id="324" r:id="rId17"/>
    <p:sldId id="325" r:id="rId18"/>
    <p:sldId id="301" r:id="rId19"/>
    <p:sldId id="302" r:id="rId20"/>
    <p:sldId id="315" r:id="rId21"/>
    <p:sldId id="271" r:id="rId22"/>
    <p:sldId id="303" r:id="rId23"/>
    <p:sldId id="297" r:id="rId24"/>
    <p:sldId id="328" r:id="rId25"/>
    <p:sldId id="329" r:id="rId26"/>
    <p:sldId id="330" r:id="rId27"/>
    <p:sldId id="331" r:id="rId28"/>
    <p:sldId id="332" r:id="rId29"/>
    <p:sldId id="333" r:id="rId30"/>
    <p:sldId id="334" r:id="rId31"/>
    <p:sldId id="335" r:id="rId32"/>
    <p:sldId id="336" r:id="rId33"/>
    <p:sldId id="337" r:id="rId34"/>
    <p:sldId id="338" r:id="rId35"/>
    <p:sldId id="341" r:id="rId36"/>
    <p:sldId id="342" r:id="rId37"/>
    <p:sldId id="343" r:id="rId3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FF99"/>
    <a:srgbClr val="C2A39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59" autoAdjust="0"/>
    <p:restoredTop sz="94660"/>
  </p:normalViewPr>
  <p:slideViewPr>
    <p:cSldViewPr>
      <p:cViewPr varScale="1">
        <p:scale>
          <a:sx n="65" d="100"/>
          <a:sy n="65" d="100"/>
        </p:scale>
        <p:origin x="876" y="48"/>
      </p:cViewPr>
      <p:guideLst>
        <p:guide orient="horz" pos="2160"/>
        <p:guide pos="2880"/>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8BCBE79A-D633-418D-968F-0BBD539E7801}" type="datetimeFigureOut">
              <a:rPr lang="en-US" smtClean="0"/>
              <a:t>17-Apr-18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6B2956C7-1BB0-45FD-A16B-667EBE9F9A2C}" type="slidenum">
              <a:rPr lang="en-US" smtClean="0"/>
              <a:t>‹#›</a:t>
            </a:fld>
            <a:endParaRPr lang="en-US"/>
          </a:p>
        </p:txBody>
      </p:sp>
    </p:spTree>
    <p:extLst>
      <p:ext uri="{BB962C8B-B14F-4D97-AF65-F5344CB8AC3E}">
        <p14:creationId xmlns:p14="http://schemas.microsoft.com/office/powerpoint/2010/main" val="7410102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866F6D2-377E-4C34-BFCE-14947B930E33}" type="datetimeFigureOut">
              <a:rPr lang="en-GB" smtClean="0"/>
              <a:t>17/04/2018</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B9605C96-ABDB-4235-8EA3-C764EE853091}" type="slidenum">
              <a:rPr lang="en-GB" smtClean="0"/>
              <a:t>‹#›</a:t>
            </a:fld>
            <a:endParaRPr lang="en-GB" dirty="0"/>
          </a:p>
        </p:txBody>
      </p:sp>
    </p:spTree>
    <p:extLst>
      <p:ext uri="{BB962C8B-B14F-4D97-AF65-F5344CB8AC3E}">
        <p14:creationId xmlns:p14="http://schemas.microsoft.com/office/powerpoint/2010/main" val="153233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a:t>
            </a:fld>
            <a:endParaRPr lang="en-GB" dirty="0"/>
          </a:p>
        </p:txBody>
      </p:sp>
    </p:spTree>
    <p:extLst>
      <p:ext uri="{BB962C8B-B14F-4D97-AF65-F5344CB8AC3E}">
        <p14:creationId xmlns:p14="http://schemas.microsoft.com/office/powerpoint/2010/main" val="1586586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a:t>
            </a:fld>
            <a:endParaRPr lang="en-GB" dirty="0"/>
          </a:p>
        </p:txBody>
      </p:sp>
    </p:spTree>
    <p:extLst>
      <p:ext uri="{BB962C8B-B14F-4D97-AF65-F5344CB8AC3E}">
        <p14:creationId xmlns:p14="http://schemas.microsoft.com/office/powerpoint/2010/main" val="2536728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100213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7</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2270192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16573516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2354102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14</a:t>
            </a:fld>
            <a:endParaRPr lang="en-GB" dirty="0"/>
          </a:p>
        </p:txBody>
      </p:sp>
    </p:spTree>
    <p:extLst>
      <p:ext uri="{BB962C8B-B14F-4D97-AF65-F5344CB8AC3E}">
        <p14:creationId xmlns:p14="http://schemas.microsoft.com/office/powerpoint/2010/main" val="768321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15</a:t>
            </a:fld>
            <a:endParaRPr lang="en-GB" dirty="0"/>
          </a:p>
        </p:txBody>
      </p:sp>
    </p:spTree>
    <p:extLst>
      <p:ext uri="{BB962C8B-B14F-4D97-AF65-F5344CB8AC3E}">
        <p14:creationId xmlns:p14="http://schemas.microsoft.com/office/powerpoint/2010/main" val="1758006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16</a:t>
            </a:fld>
            <a:endParaRPr lang="en-GB" dirty="0"/>
          </a:p>
        </p:txBody>
      </p:sp>
    </p:spTree>
    <p:extLst>
      <p:ext uri="{BB962C8B-B14F-4D97-AF65-F5344CB8AC3E}">
        <p14:creationId xmlns:p14="http://schemas.microsoft.com/office/powerpoint/2010/main" val="1246860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17</a:t>
            </a:fld>
            <a:endParaRPr lang="en-GB" dirty="0"/>
          </a:p>
        </p:txBody>
      </p:sp>
    </p:spTree>
    <p:extLst>
      <p:ext uri="{BB962C8B-B14F-4D97-AF65-F5344CB8AC3E}">
        <p14:creationId xmlns:p14="http://schemas.microsoft.com/office/powerpoint/2010/main" val="41658277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23541028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605C96-ABDB-4235-8EA3-C764EE853091}" type="slidenum">
              <a:rPr lang="en-GB" smtClean="0"/>
              <a:t>23</a:t>
            </a:fld>
            <a:endParaRPr lang="en-GB" dirty="0"/>
          </a:p>
        </p:txBody>
      </p:sp>
    </p:spTree>
    <p:extLst>
      <p:ext uri="{BB962C8B-B14F-4D97-AF65-F5344CB8AC3E}">
        <p14:creationId xmlns:p14="http://schemas.microsoft.com/office/powerpoint/2010/main" val="131181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605C96-ABDB-4235-8EA3-C764EE853091}" type="slidenum">
              <a:rPr lang="en-GB" smtClean="0"/>
              <a:t>24</a:t>
            </a:fld>
            <a:endParaRPr lang="en-GB" dirty="0"/>
          </a:p>
        </p:txBody>
      </p:sp>
    </p:spTree>
    <p:extLst>
      <p:ext uri="{BB962C8B-B14F-4D97-AF65-F5344CB8AC3E}">
        <p14:creationId xmlns:p14="http://schemas.microsoft.com/office/powerpoint/2010/main" val="22434796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25</a:t>
            </a:fld>
            <a:endParaRPr lang="en-GB" dirty="0"/>
          </a:p>
        </p:txBody>
      </p:sp>
    </p:spTree>
    <p:extLst>
      <p:ext uri="{BB962C8B-B14F-4D97-AF65-F5344CB8AC3E}">
        <p14:creationId xmlns:p14="http://schemas.microsoft.com/office/powerpoint/2010/main" val="36928373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28</a:t>
            </a:fld>
            <a:endParaRPr lang="en-GB" dirty="0"/>
          </a:p>
        </p:txBody>
      </p:sp>
    </p:spTree>
    <p:extLst>
      <p:ext uri="{BB962C8B-B14F-4D97-AF65-F5344CB8AC3E}">
        <p14:creationId xmlns:p14="http://schemas.microsoft.com/office/powerpoint/2010/main" val="8273253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29</a:t>
            </a:fld>
            <a:endParaRPr lang="en-GB" dirty="0"/>
          </a:p>
        </p:txBody>
      </p:sp>
    </p:spTree>
    <p:extLst>
      <p:ext uri="{BB962C8B-B14F-4D97-AF65-F5344CB8AC3E}">
        <p14:creationId xmlns:p14="http://schemas.microsoft.com/office/powerpoint/2010/main" val="27949737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30</a:t>
            </a:fld>
            <a:endParaRPr lang="en-GB" dirty="0"/>
          </a:p>
        </p:txBody>
      </p:sp>
    </p:spTree>
    <p:extLst>
      <p:ext uri="{BB962C8B-B14F-4D97-AF65-F5344CB8AC3E}">
        <p14:creationId xmlns:p14="http://schemas.microsoft.com/office/powerpoint/2010/main" val="23127767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31</a:t>
            </a:fld>
            <a:endParaRPr lang="en-GB" dirty="0"/>
          </a:p>
        </p:txBody>
      </p:sp>
    </p:spTree>
    <p:extLst>
      <p:ext uri="{BB962C8B-B14F-4D97-AF65-F5344CB8AC3E}">
        <p14:creationId xmlns:p14="http://schemas.microsoft.com/office/powerpoint/2010/main" val="38641918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32</a:t>
            </a:fld>
            <a:endParaRPr lang="en-GB" dirty="0"/>
          </a:p>
        </p:txBody>
      </p:sp>
    </p:spTree>
    <p:extLst>
      <p:ext uri="{BB962C8B-B14F-4D97-AF65-F5344CB8AC3E}">
        <p14:creationId xmlns:p14="http://schemas.microsoft.com/office/powerpoint/2010/main" val="33588577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33</a:t>
            </a:fld>
            <a:endParaRPr lang="en-GB" dirty="0"/>
          </a:p>
        </p:txBody>
      </p:sp>
    </p:spTree>
    <p:extLst>
      <p:ext uri="{BB962C8B-B14F-4D97-AF65-F5344CB8AC3E}">
        <p14:creationId xmlns:p14="http://schemas.microsoft.com/office/powerpoint/2010/main" val="27816528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34</a:t>
            </a:fld>
            <a:endParaRPr lang="en-GB" dirty="0"/>
          </a:p>
        </p:txBody>
      </p:sp>
    </p:spTree>
    <p:extLst>
      <p:ext uri="{BB962C8B-B14F-4D97-AF65-F5344CB8AC3E}">
        <p14:creationId xmlns:p14="http://schemas.microsoft.com/office/powerpoint/2010/main" val="15203347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35</a:t>
            </a:fld>
            <a:endParaRPr lang="en-GB" dirty="0"/>
          </a:p>
        </p:txBody>
      </p:sp>
    </p:spTree>
    <p:extLst>
      <p:ext uri="{BB962C8B-B14F-4D97-AF65-F5344CB8AC3E}">
        <p14:creationId xmlns:p14="http://schemas.microsoft.com/office/powerpoint/2010/main" val="7992223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36</a:t>
            </a:fld>
            <a:endParaRPr lang="en-GB" dirty="0"/>
          </a:p>
        </p:txBody>
      </p:sp>
    </p:spTree>
    <p:extLst>
      <p:ext uri="{BB962C8B-B14F-4D97-AF65-F5344CB8AC3E}">
        <p14:creationId xmlns:p14="http://schemas.microsoft.com/office/powerpoint/2010/main" val="2825064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37</a:t>
            </a:fld>
            <a:endParaRPr lang="en-GB" dirty="0"/>
          </a:p>
        </p:txBody>
      </p:sp>
    </p:spTree>
    <p:extLst>
      <p:ext uri="{BB962C8B-B14F-4D97-AF65-F5344CB8AC3E}">
        <p14:creationId xmlns:p14="http://schemas.microsoft.com/office/powerpoint/2010/main" val="1473005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t>17/04/2018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3921163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t>17/04/2018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2366624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AEB8C9-AA3F-4791-B0C5-B380C9B844F5}" type="datetimeFigureOut">
              <a:rPr lang="en-GB" smtClean="0"/>
              <a:t>17/04/2018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2199907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FAEB8C9-AA3F-4791-B0C5-B380C9B844F5}" type="datetimeFigureOut">
              <a:rPr lang="en-GB" smtClean="0"/>
              <a:t>17/04/2018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730913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FAEB8C9-AA3F-4791-B0C5-B380C9B844F5}" type="datetimeFigureOut">
              <a:rPr lang="en-GB" smtClean="0"/>
              <a:t>17/04/2018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2121285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FAEB8C9-AA3F-4791-B0C5-B380C9B844F5}" type="datetimeFigureOut">
              <a:rPr lang="en-GB" smtClean="0"/>
              <a:t>17/04/2018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3843398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AEB8C9-AA3F-4791-B0C5-B380C9B844F5}" type="datetimeFigureOut">
              <a:rPr lang="en-GB" smtClean="0"/>
              <a:t>17/04/2018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2395096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AEB8C9-AA3F-4791-B0C5-B380C9B844F5}" type="datetimeFigureOut">
              <a:rPr lang="en-GB" smtClean="0"/>
              <a:t>17/04/2018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598678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AEB8C9-AA3F-4791-B0C5-B380C9B844F5}" type="datetimeFigureOut">
              <a:rPr lang="en-GB" smtClean="0"/>
              <a:t>17/04/2018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3893825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t>17/04/2018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280432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t>17/04/2018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554402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AEB8C9-AA3F-4791-B0C5-B380C9B844F5}" type="datetimeFigureOut">
              <a:rPr lang="en-GB" smtClean="0"/>
              <a:t>17/04/2018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940487-5370-4DEB-96B1-80902D6C7000}" type="slidenum">
              <a:rPr lang="en-GB" smtClean="0"/>
              <a:t>‹#›</a:t>
            </a:fld>
            <a:endParaRPr lang="en-GB" dirty="0"/>
          </a:p>
        </p:txBody>
      </p:sp>
    </p:spTree>
    <p:extLst>
      <p:ext uri="{BB962C8B-B14F-4D97-AF65-F5344CB8AC3E}">
        <p14:creationId xmlns:p14="http://schemas.microsoft.com/office/powerpoint/2010/main" val="27934890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youtube.com/watch?v=oGRTEjTzgBc"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43.jpeg"/><Relationship Id="rId4" Type="http://schemas.openxmlformats.org/officeDocument/2006/relationships/image" Target="../media/image42.jpeg"/></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45.jpeg"/><Relationship Id="rId4" Type="http://schemas.openxmlformats.org/officeDocument/2006/relationships/image" Target="../media/image44.png"/></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4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6567177" cy="7128784"/>
          </a:xfrm>
          <a:prstGeom prst="rect">
            <a:avLst/>
          </a:prstGeom>
          <a:noFill/>
        </p:spPr>
        <p:txBody>
          <a:bodyPr wrap="square" lIns="540000" tIns="360000" rIns="540000" bIns="360000" rtlCol="0">
            <a:spAutoFit/>
          </a:bodyPr>
          <a:lstStyle/>
          <a:p>
            <a:pPr algn="just"/>
            <a:r>
              <a:rPr lang="en-GB" sz="2100" b="1" u="sng" dirty="0" smtClean="0"/>
              <a:t>AHHI5017</a:t>
            </a:r>
          </a:p>
          <a:p>
            <a:pPr algn="just"/>
            <a:r>
              <a:rPr lang="en-GB" sz="2100" b="1" u="sng" dirty="0" smtClean="0"/>
              <a:t>Week 10: </a:t>
            </a:r>
            <a:r>
              <a:rPr lang="en-US" sz="2100" b="1" u="sng" dirty="0"/>
              <a:t>History on Film/Film on </a:t>
            </a:r>
            <a:r>
              <a:rPr lang="en-US" sz="2100" b="1" u="sng" dirty="0" smtClean="0"/>
              <a:t>History</a:t>
            </a:r>
            <a:endParaRPr lang="en-GB" sz="2100" b="1" u="sng" dirty="0" smtClean="0"/>
          </a:p>
          <a:p>
            <a:pPr marL="285750" indent="-285750" algn="just">
              <a:buFont typeface="Arial" pitchFamily="34" charset="0"/>
              <a:buChar char="•"/>
            </a:pPr>
            <a:endParaRPr lang="en-GB" sz="2100" dirty="0" smtClean="0"/>
          </a:p>
          <a:p>
            <a:pPr algn="just"/>
            <a:r>
              <a:rPr lang="en-GB" sz="2100" b="1" u="sng" dirty="0"/>
              <a:t>PART ONE: Cinema and History </a:t>
            </a:r>
            <a:endParaRPr lang="en-GB" sz="2100" b="1" u="sng" dirty="0" smtClean="0"/>
          </a:p>
          <a:p>
            <a:pPr marL="285750" indent="-285750" algn="just">
              <a:buFont typeface="Arial" pitchFamily="34" charset="0"/>
              <a:buChar char="•"/>
            </a:pPr>
            <a:r>
              <a:rPr lang="en-GB" sz="2100" i="1" dirty="0" smtClean="0"/>
              <a:t>Platoon </a:t>
            </a:r>
            <a:r>
              <a:rPr lang="en-GB" sz="2100" dirty="0" smtClean="0"/>
              <a:t>general discussion</a:t>
            </a:r>
            <a:r>
              <a:rPr lang="en-GB" sz="2100" i="1" dirty="0" smtClean="0"/>
              <a:t> </a:t>
            </a:r>
          </a:p>
          <a:p>
            <a:pPr marL="285750" indent="-285750" algn="just">
              <a:buFont typeface="Arial" pitchFamily="34" charset="0"/>
              <a:buChar char="•"/>
            </a:pPr>
            <a:r>
              <a:rPr lang="en-GB" sz="2100" i="1" dirty="0" smtClean="0"/>
              <a:t>Platoon </a:t>
            </a:r>
            <a:r>
              <a:rPr lang="en-GB" sz="2100" dirty="0" smtClean="0"/>
              <a:t>and </a:t>
            </a:r>
            <a:r>
              <a:rPr lang="en-GB" sz="2100" i="1" dirty="0" smtClean="0"/>
              <a:t>Objective, Burma! </a:t>
            </a:r>
            <a:r>
              <a:rPr lang="en-GB" sz="2100" dirty="0" smtClean="0"/>
              <a:t>comparisons </a:t>
            </a:r>
            <a:endParaRPr lang="en-GB" sz="2100" i="1" dirty="0" smtClean="0"/>
          </a:p>
          <a:p>
            <a:pPr marL="285750" indent="-285750" algn="just">
              <a:buFont typeface="Arial" pitchFamily="34" charset="0"/>
              <a:buChar char="•"/>
            </a:pPr>
            <a:r>
              <a:rPr lang="en-GB" sz="2100" dirty="0" smtClean="0"/>
              <a:t>Cinema for historians</a:t>
            </a:r>
          </a:p>
          <a:p>
            <a:pPr marL="285750" indent="-285750" algn="just">
              <a:buFont typeface="Arial" pitchFamily="34" charset="0"/>
              <a:buChar char="•"/>
            </a:pPr>
            <a:r>
              <a:rPr lang="en-GB" sz="2100" i="1" dirty="0" smtClean="0"/>
              <a:t>Objective, Burma! </a:t>
            </a:r>
            <a:r>
              <a:rPr lang="en-GB" sz="2100" dirty="0" smtClean="0"/>
              <a:t>as history?</a:t>
            </a:r>
          </a:p>
          <a:p>
            <a:pPr marL="285750" indent="-285750" algn="just">
              <a:buFont typeface="Arial" pitchFamily="34" charset="0"/>
              <a:buChar char="•"/>
            </a:pPr>
            <a:r>
              <a:rPr lang="en-GB" sz="2100" dirty="0" smtClean="0"/>
              <a:t>‘</a:t>
            </a:r>
            <a:r>
              <a:rPr lang="en-GB" sz="2100" dirty="0"/>
              <a:t>On History and the Cinema’ </a:t>
            </a:r>
            <a:r>
              <a:rPr lang="en-GB" sz="2100" dirty="0" smtClean="0"/>
              <a:t>(Geoffrey </a:t>
            </a:r>
            <a:r>
              <a:rPr lang="en-GB" sz="2100" dirty="0" err="1" smtClean="0"/>
              <a:t>Nowell</a:t>
            </a:r>
            <a:r>
              <a:rPr lang="en-GB" sz="2100" dirty="0" smtClean="0"/>
              <a:t>-Smith</a:t>
            </a:r>
            <a:r>
              <a:rPr lang="en-GB" sz="2100" dirty="0"/>
              <a:t>)</a:t>
            </a:r>
          </a:p>
          <a:p>
            <a:pPr algn="just"/>
            <a:endParaRPr lang="en-GB" sz="2100" dirty="0" smtClean="0"/>
          </a:p>
          <a:p>
            <a:pPr algn="just"/>
            <a:r>
              <a:rPr lang="en-GB" sz="2100" b="1" u="sng" dirty="0" smtClean="0"/>
              <a:t>PART TWO: </a:t>
            </a:r>
            <a:r>
              <a:rPr lang="en-GB" sz="2100" b="1" i="1" u="sng" dirty="0"/>
              <a:t>History on Film/Film on History </a:t>
            </a:r>
            <a:endParaRPr lang="en-GB" sz="2100" b="1" u="sng" dirty="0"/>
          </a:p>
          <a:p>
            <a:pPr marL="285750" indent="-285750" algn="just">
              <a:buFont typeface="Arial" pitchFamily="34" charset="0"/>
              <a:buChar char="•"/>
            </a:pPr>
            <a:r>
              <a:rPr lang="en-GB" sz="2100" dirty="0" smtClean="0"/>
              <a:t>Robert A. </a:t>
            </a:r>
            <a:r>
              <a:rPr lang="en-GB" sz="2100" dirty="0" err="1" smtClean="0"/>
              <a:t>Rosenstone</a:t>
            </a:r>
            <a:r>
              <a:rPr lang="en-GB" sz="2100" dirty="0" smtClean="0"/>
              <a:t> on cinema</a:t>
            </a:r>
            <a:endParaRPr lang="en-GB" sz="2100" dirty="0"/>
          </a:p>
          <a:p>
            <a:pPr marL="285750" indent="-285750" algn="just">
              <a:buFont typeface="Arial" pitchFamily="34" charset="0"/>
              <a:buChar char="•"/>
            </a:pPr>
            <a:r>
              <a:rPr lang="en-GB" sz="2100" dirty="0" smtClean="0"/>
              <a:t>Interpreting </a:t>
            </a:r>
            <a:r>
              <a:rPr lang="en-GB" sz="2100" i="1" dirty="0" smtClean="0"/>
              <a:t>Platoon ‘</a:t>
            </a:r>
            <a:r>
              <a:rPr lang="en-GB" sz="2100" dirty="0" smtClean="0"/>
              <a:t>as history’</a:t>
            </a:r>
          </a:p>
          <a:p>
            <a:pPr marL="285750" indent="-285750" algn="just">
              <a:buFont typeface="Arial" pitchFamily="34" charset="0"/>
              <a:buChar char="•"/>
            </a:pPr>
            <a:r>
              <a:rPr lang="en-GB" sz="2100" dirty="0" smtClean="0"/>
              <a:t>Oliver </a:t>
            </a:r>
            <a:r>
              <a:rPr lang="en-GB" sz="2100" dirty="0"/>
              <a:t>Stone </a:t>
            </a:r>
            <a:r>
              <a:rPr lang="en-GB" sz="2100" dirty="0" smtClean="0"/>
              <a:t>‘as historian’ </a:t>
            </a:r>
            <a:r>
              <a:rPr lang="en-GB" sz="2100" dirty="0"/>
              <a:t>(</a:t>
            </a:r>
            <a:r>
              <a:rPr lang="en-GB" sz="2100" dirty="0" err="1" smtClean="0"/>
              <a:t>Rosenstone</a:t>
            </a:r>
            <a:r>
              <a:rPr lang="en-GB" sz="2100" dirty="0" smtClean="0"/>
              <a:t>)</a:t>
            </a:r>
          </a:p>
          <a:p>
            <a:pPr marL="285750" indent="-285750" algn="just">
              <a:buFont typeface="Arial" pitchFamily="34" charset="0"/>
              <a:buChar char="•"/>
            </a:pPr>
            <a:endParaRPr lang="en-GB" sz="2100" dirty="0"/>
          </a:p>
          <a:p>
            <a:pPr algn="just"/>
            <a:r>
              <a:rPr lang="en-GB" sz="2100" b="1" u="sng" dirty="0" smtClean="0"/>
              <a:t>PART THREE: War and Cinem</a:t>
            </a:r>
            <a:r>
              <a:rPr lang="en-GB" sz="2100" b="1" u="sng" dirty="0"/>
              <a:t>a</a:t>
            </a:r>
            <a:endParaRPr lang="en-GB" sz="2100" b="1" u="sng" dirty="0" smtClean="0"/>
          </a:p>
          <a:p>
            <a:pPr marL="285750" indent="-285750" algn="just">
              <a:buFont typeface="Arial" pitchFamily="34" charset="0"/>
              <a:buChar char="•"/>
            </a:pPr>
            <a:r>
              <a:rPr lang="en-GB" sz="2100" dirty="0" smtClean="0"/>
              <a:t>Technologies, perceptions of war/cinema (Paul </a:t>
            </a:r>
            <a:r>
              <a:rPr lang="en-GB" sz="2100" dirty="0" err="1" smtClean="0"/>
              <a:t>Virilio</a:t>
            </a:r>
            <a:r>
              <a:rPr lang="en-GB" sz="1900" dirty="0" smtClean="0"/>
              <a:t>)</a:t>
            </a:r>
          </a:p>
          <a:p>
            <a:pPr marL="285750" indent="-285750" algn="just">
              <a:buFont typeface="Arial" pitchFamily="34" charset="0"/>
              <a:buChar char="•"/>
            </a:pPr>
            <a:endParaRPr lang="en-GB" sz="1700" dirty="0" smtClean="0"/>
          </a:p>
        </p:txBody>
      </p:sp>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78517" y="3356398"/>
            <a:ext cx="2576824" cy="35016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b="13912"/>
          <a:stretch/>
        </p:blipFill>
        <p:spPr bwMode="auto">
          <a:xfrm>
            <a:off x="6578517" y="0"/>
            <a:ext cx="2565484" cy="3467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57267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8" y="-28624"/>
            <a:ext cx="5915241" cy="6205454"/>
          </a:xfrm>
          <a:prstGeom prst="rect">
            <a:avLst/>
          </a:prstGeom>
          <a:noFill/>
        </p:spPr>
        <p:txBody>
          <a:bodyPr wrap="square" lIns="360000" tIns="360000" rIns="540000" bIns="360000" rtlCol="0">
            <a:spAutoFit/>
          </a:bodyPr>
          <a:lstStyle/>
          <a:p>
            <a:pPr marL="342900" lvl="0" indent="-342900" algn="just">
              <a:spcAft>
                <a:spcPts val="0"/>
              </a:spcAft>
              <a:buFont typeface="Symbol"/>
              <a:buChar char=""/>
            </a:pPr>
            <a:endParaRPr lang="en-GB" sz="2400" b="1" dirty="0">
              <a:effectLst/>
              <a:latin typeface="Times New Roman"/>
              <a:ea typeface="Calibri"/>
              <a:cs typeface="Arial"/>
            </a:endParaRPr>
          </a:p>
          <a:p>
            <a:pPr marL="285750" indent="-285750" algn="just">
              <a:buFont typeface="Arial" panose="020B0604020202020204" pitchFamily="34" charset="0"/>
              <a:buChar char="•"/>
            </a:pPr>
            <a:r>
              <a:rPr lang="en-GB" sz="2800" b="1" dirty="0"/>
              <a:t>What were your </a:t>
            </a:r>
            <a:r>
              <a:rPr lang="en-GB" sz="2800" b="1" i="1" dirty="0" smtClean="0"/>
              <a:t>general </a:t>
            </a:r>
            <a:r>
              <a:rPr lang="en-GB" sz="2800" b="1" dirty="0" smtClean="0"/>
              <a:t>impressions </a:t>
            </a:r>
            <a:r>
              <a:rPr lang="en-GB" sz="2800" b="1" dirty="0"/>
              <a:t>of </a:t>
            </a:r>
            <a:r>
              <a:rPr lang="en-GB" sz="2800" b="1" i="1" dirty="0"/>
              <a:t>Platoon</a:t>
            </a:r>
            <a:r>
              <a:rPr lang="en-GB" sz="2800" b="1" dirty="0"/>
              <a:t>?</a:t>
            </a:r>
          </a:p>
          <a:p>
            <a:pPr marL="742950" lvl="1" indent="-285750">
              <a:buFontTx/>
              <a:buChar char="-"/>
            </a:pPr>
            <a:r>
              <a:rPr lang="en-GB" sz="2800" b="1" dirty="0"/>
              <a:t>What did you like/dislike about the film, &amp; why? </a:t>
            </a:r>
          </a:p>
          <a:p>
            <a:pPr marL="742950" lvl="1" indent="-285750">
              <a:buFontTx/>
              <a:buChar char="-"/>
            </a:pPr>
            <a:r>
              <a:rPr lang="en-GB" sz="2800" b="1" dirty="0"/>
              <a:t>What was effective/ineffective about it, &amp; why</a:t>
            </a:r>
            <a:r>
              <a:rPr lang="en-GB" sz="2800" b="1" dirty="0" smtClean="0"/>
              <a:t>?</a:t>
            </a:r>
          </a:p>
          <a:p>
            <a:pPr lvl="1"/>
            <a:endParaRPr lang="en-GB" sz="2800" b="1" dirty="0" smtClean="0"/>
          </a:p>
          <a:p>
            <a:pPr algn="r"/>
            <a:r>
              <a:rPr lang="en-GB" sz="2400" i="1" dirty="0" smtClean="0"/>
              <a:t>(Try to leave the issues relating to the film’s representation of history to one side for the time being)</a:t>
            </a:r>
            <a:endParaRPr lang="en-GB" sz="2400" i="1" dirty="0"/>
          </a:p>
          <a:p>
            <a:pPr lvl="0" algn="just">
              <a:spcAft>
                <a:spcPts val="0"/>
              </a:spcAft>
            </a:pPr>
            <a:endParaRPr lang="en-GB" sz="2400" dirty="0">
              <a:effectLst/>
              <a:latin typeface="Times New Roman"/>
              <a:ea typeface="Calibri"/>
              <a:cs typeface="Times New Roman"/>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4" y="0"/>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594301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9" y="9825"/>
            <a:ext cx="5915241" cy="6821007"/>
          </a:xfrm>
          <a:prstGeom prst="rect">
            <a:avLst/>
          </a:prstGeom>
          <a:noFill/>
        </p:spPr>
        <p:txBody>
          <a:bodyPr wrap="square" lIns="360000" tIns="360000" rIns="540000" bIns="360000" rtlCol="0">
            <a:spAutoFit/>
          </a:bodyPr>
          <a:lstStyle/>
          <a:p>
            <a:pPr marL="285750" indent="-285750" algn="just">
              <a:buFont typeface="Arial" panose="020B0604020202020204" pitchFamily="34" charset="0"/>
              <a:buChar char="•"/>
            </a:pPr>
            <a:r>
              <a:rPr lang="en-GB" sz="2200" b="1" dirty="0" smtClean="0"/>
              <a:t>What are the similarities and differences between </a:t>
            </a:r>
            <a:r>
              <a:rPr lang="en-GB" sz="2200" b="1" i="1" dirty="0" smtClean="0"/>
              <a:t>Platoon </a:t>
            </a:r>
            <a:r>
              <a:rPr lang="en-GB" sz="2200" b="1" dirty="0" smtClean="0"/>
              <a:t>and </a:t>
            </a:r>
            <a:r>
              <a:rPr lang="en-GB" sz="2200" b="1" i="1" dirty="0" smtClean="0"/>
              <a:t>Objective, Burma!</a:t>
            </a:r>
            <a:r>
              <a:rPr lang="en-GB" sz="2200" b="1" dirty="0" smtClean="0"/>
              <a:t>?</a:t>
            </a:r>
          </a:p>
          <a:p>
            <a:pPr marL="742950" lvl="1" indent="-285750" algn="just">
              <a:buFontTx/>
              <a:buChar char="-"/>
            </a:pPr>
            <a:r>
              <a:rPr lang="en-GB" sz="2200" dirty="0" smtClean="0"/>
              <a:t>Do the films share familiar </a:t>
            </a:r>
            <a:r>
              <a:rPr lang="en-GB" sz="2200" dirty="0" smtClean="0">
                <a:solidFill>
                  <a:srgbClr val="FF0000"/>
                </a:solidFill>
              </a:rPr>
              <a:t>narrative tropes or story devices</a:t>
            </a:r>
            <a:r>
              <a:rPr lang="en-GB" sz="2200" dirty="0" smtClean="0"/>
              <a:t>?</a:t>
            </a:r>
          </a:p>
          <a:p>
            <a:pPr marL="742950" lvl="1" indent="-285750" algn="just">
              <a:buFontTx/>
              <a:buChar char="-"/>
            </a:pPr>
            <a:r>
              <a:rPr lang="en-GB" sz="2200" dirty="0" smtClean="0"/>
              <a:t>Is the manner in which the films represent war </a:t>
            </a:r>
            <a:r>
              <a:rPr lang="en-GB" sz="2200" dirty="0" smtClean="0">
                <a:solidFill>
                  <a:srgbClr val="7030A0"/>
                </a:solidFill>
              </a:rPr>
              <a:t>cinematically </a:t>
            </a:r>
            <a:r>
              <a:rPr lang="en-GB" sz="2200" dirty="0" smtClean="0"/>
              <a:t>comparable in any way?</a:t>
            </a:r>
          </a:p>
          <a:p>
            <a:pPr marL="742950" lvl="1" indent="-285750" algn="just">
              <a:buFontTx/>
              <a:buChar char="-"/>
            </a:pPr>
            <a:r>
              <a:rPr lang="en-GB" sz="2200" dirty="0" smtClean="0"/>
              <a:t>What sort of impression does </a:t>
            </a:r>
            <a:r>
              <a:rPr lang="en-GB" sz="2200" i="1" dirty="0" smtClean="0"/>
              <a:t>Platoon </a:t>
            </a:r>
            <a:r>
              <a:rPr lang="en-GB" sz="2200" dirty="0" smtClean="0"/>
              <a:t>give of the </a:t>
            </a:r>
            <a:r>
              <a:rPr lang="en-GB" sz="2200" dirty="0" smtClean="0">
                <a:solidFill>
                  <a:srgbClr val="00B050"/>
                </a:solidFill>
              </a:rPr>
              <a:t>United States generally  </a:t>
            </a:r>
            <a:r>
              <a:rPr lang="en-GB" sz="2200" dirty="0" smtClean="0"/>
              <a:t>and </a:t>
            </a:r>
            <a:r>
              <a:rPr lang="en-GB" sz="2200" dirty="0" smtClean="0">
                <a:solidFill>
                  <a:schemeClr val="accent6">
                    <a:lumMod val="75000"/>
                  </a:schemeClr>
                </a:solidFill>
              </a:rPr>
              <a:t>the US military specifically </a:t>
            </a:r>
            <a:r>
              <a:rPr lang="en-GB" sz="2200" dirty="0" smtClean="0"/>
              <a:t>and is this in any way comparable to their depiction in </a:t>
            </a:r>
            <a:r>
              <a:rPr lang="en-GB" sz="2200" i="1" dirty="0" smtClean="0"/>
              <a:t>Objective, Burma!</a:t>
            </a:r>
            <a:r>
              <a:rPr lang="en-GB" sz="2200" dirty="0" smtClean="0"/>
              <a:t>?</a:t>
            </a:r>
          </a:p>
          <a:p>
            <a:pPr marL="742950" lvl="1" indent="-285750" algn="just">
              <a:buFontTx/>
              <a:buChar char="-"/>
            </a:pPr>
            <a:r>
              <a:rPr lang="en-GB" sz="2200" dirty="0" smtClean="0"/>
              <a:t>How are Vietnamese people depicted in </a:t>
            </a:r>
            <a:r>
              <a:rPr lang="en-GB" sz="2200" i="1" dirty="0" smtClean="0"/>
              <a:t>Platoon </a:t>
            </a:r>
            <a:r>
              <a:rPr lang="en-GB" sz="2200" dirty="0" smtClean="0"/>
              <a:t>and does this bear comparisons with representations of the Japanese in </a:t>
            </a:r>
            <a:r>
              <a:rPr lang="en-GB" sz="2200" i="1" dirty="0" smtClean="0"/>
              <a:t>Objective, Burma!</a:t>
            </a:r>
            <a:r>
              <a:rPr lang="en-GB" sz="2200" dirty="0" smtClean="0"/>
              <a:t>?</a:t>
            </a:r>
            <a:endParaRPr lang="en-GB" sz="2200" b="1" dirty="0" smtClean="0"/>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4" y="0"/>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933734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PART ONE: Cinema and History </a:t>
            </a:r>
            <a:br>
              <a:rPr lang="en-GB" b="1" u="sng" dirty="0" smtClean="0"/>
            </a:br>
            <a:r>
              <a:rPr lang="en-GB" dirty="0" smtClean="0"/>
              <a:t>Robert A </a:t>
            </a:r>
            <a:r>
              <a:rPr lang="en-GB" dirty="0" err="1" smtClean="0"/>
              <a:t>Rosenstone</a:t>
            </a:r>
            <a:endParaRPr lang="en-GB" dirty="0"/>
          </a:p>
        </p:txBody>
      </p:sp>
      <p:sp>
        <p:nvSpPr>
          <p:cNvPr id="4" name="Content Placeholder 3"/>
          <p:cNvSpPr>
            <a:spLocks noGrp="1"/>
          </p:cNvSpPr>
          <p:nvPr>
            <p:ph idx="1"/>
          </p:nvPr>
        </p:nvSpPr>
        <p:spPr>
          <a:xfrm>
            <a:off x="0" y="1196751"/>
            <a:ext cx="9144000" cy="5661249"/>
          </a:xfrm>
        </p:spPr>
        <p:txBody>
          <a:bodyPr lIns="540000" tIns="540000" rIns="540000" bIns="540000">
            <a:normAutofit fontScale="55000" lnSpcReduction="20000"/>
          </a:bodyPr>
          <a:lstStyle/>
          <a:p>
            <a:pPr marL="0" indent="0" algn="just">
              <a:buNone/>
            </a:pPr>
            <a:r>
              <a:rPr lang="en-GB" sz="4400" dirty="0" smtClean="0"/>
              <a:t>“ … </a:t>
            </a:r>
            <a:r>
              <a:rPr lang="en-GB" sz="4400" b="1" dirty="0" smtClean="0">
                <a:solidFill>
                  <a:srgbClr val="FF0000"/>
                </a:solidFill>
              </a:rPr>
              <a:t>History </a:t>
            </a:r>
            <a:r>
              <a:rPr lang="en-GB" sz="4400" b="1" dirty="0">
                <a:solidFill>
                  <a:srgbClr val="FF0000"/>
                </a:solidFill>
              </a:rPr>
              <a:t>that appears on screen </a:t>
            </a:r>
            <a:r>
              <a:rPr lang="en-GB" sz="4400" b="1" dirty="0" smtClean="0">
                <a:solidFill>
                  <a:srgbClr val="FF0000"/>
                </a:solidFill>
              </a:rPr>
              <a:t>can </a:t>
            </a:r>
            <a:r>
              <a:rPr lang="en-GB" sz="4400" b="1" dirty="0">
                <a:solidFill>
                  <a:srgbClr val="FF0000"/>
                </a:solidFill>
              </a:rPr>
              <a:t>never fully satisfy the historian as </a:t>
            </a:r>
            <a:r>
              <a:rPr lang="en-GB" sz="4400" b="1" dirty="0" smtClean="0">
                <a:solidFill>
                  <a:srgbClr val="FF0000"/>
                </a:solidFill>
              </a:rPr>
              <a:t>historian</a:t>
            </a:r>
            <a:r>
              <a:rPr lang="en-GB" sz="4400" dirty="0" smtClean="0"/>
              <a:t>. Something </a:t>
            </a:r>
            <a:r>
              <a:rPr lang="en-GB" sz="4400" dirty="0"/>
              <a:t>happens on the way from the page to the screen that changes the meaning of the past as it is understood by those of us who work in words. </a:t>
            </a:r>
            <a:endParaRPr lang="en-GB" sz="4400" dirty="0" smtClean="0"/>
          </a:p>
          <a:p>
            <a:pPr marL="0" indent="0" algn="just">
              <a:buNone/>
            </a:pPr>
            <a:r>
              <a:rPr lang="en-GB" sz="4400" dirty="0"/>
              <a:t>	</a:t>
            </a:r>
            <a:r>
              <a:rPr lang="en-GB" sz="4400" dirty="0" smtClean="0"/>
              <a:t>“ … </a:t>
            </a:r>
            <a:r>
              <a:rPr lang="en-GB" sz="4400" dirty="0"/>
              <a:t>This sort of criticism of history on film might be of no importance if we did not live in a world deluged with images, one in which people increasingly receive their ideas about the past from motion pictures and television, from feature films, docudramas, mini-series, and network documentaries. </a:t>
            </a:r>
            <a:r>
              <a:rPr lang="en-GB" sz="4400" b="1" dirty="0">
                <a:solidFill>
                  <a:srgbClr val="0000FF"/>
                </a:solidFill>
              </a:rPr>
              <a:t>Today, the chief source of historical knowledge for the majority of the </a:t>
            </a:r>
            <a:r>
              <a:rPr lang="en-GB" sz="4400" b="1" dirty="0" smtClean="0">
                <a:solidFill>
                  <a:srgbClr val="0000FF"/>
                </a:solidFill>
              </a:rPr>
              <a:t>population (outside </a:t>
            </a:r>
            <a:r>
              <a:rPr lang="en-GB" sz="4400" b="1" dirty="0">
                <a:solidFill>
                  <a:srgbClr val="0000FF"/>
                </a:solidFill>
              </a:rPr>
              <a:t>of the </a:t>
            </a:r>
            <a:r>
              <a:rPr lang="en-GB" sz="4400" b="1" dirty="0" smtClean="0">
                <a:solidFill>
                  <a:srgbClr val="0000FF"/>
                </a:solidFill>
              </a:rPr>
              <a:t>much-despised textbook) must </a:t>
            </a:r>
            <a:r>
              <a:rPr lang="en-GB" sz="4400" b="1" dirty="0">
                <a:solidFill>
                  <a:srgbClr val="0000FF"/>
                </a:solidFill>
              </a:rPr>
              <a:t>surely be the visual media</a:t>
            </a:r>
            <a:r>
              <a:rPr lang="en-GB" sz="4400" dirty="0"/>
              <a:t>, a set of institutions that lie almost wholly outside the control of those of us who devote our lives to history</a:t>
            </a:r>
            <a:r>
              <a:rPr lang="en-GB" sz="4400" dirty="0" smtClean="0"/>
              <a:t>.”</a:t>
            </a:r>
            <a:endParaRPr lang="en-GB" sz="4400" dirty="0"/>
          </a:p>
          <a:p>
            <a:pPr algn="r">
              <a:buFontTx/>
              <a:buChar char="-"/>
            </a:pPr>
            <a:r>
              <a:rPr lang="en-US" sz="2400" dirty="0" smtClean="0"/>
              <a:t>Robert </a:t>
            </a:r>
            <a:r>
              <a:rPr lang="en-US" sz="2400" dirty="0"/>
              <a:t>A. </a:t>
            </a:r>
            <a:r>
              <a:rPr lang="en-US" sz="2400" dirty="0" err="1"/>
              <a:t>Rosenstone</a:t>
            </a:r>
            <a:r>
              <a:rPr lang="en-US" sz="2400" dirty="0"/>
              <a:t>, ‘</a:t>
            </a:r>
            <a:r>
              <a:rPr lang="en-GB" sz="2400" dirty="0"/>
              <a:t>History in Images/History in Words: Reflections on the Possibility of Really Putting History onto Film,’ </a:t>
            </a:r>
            <a:r>
              <a:rPr lang="en-GB" sz="2400" i="1" dirty="0"/>
              <a:t>The American Historical </a:t>
            </a:r>
            <a:r>
              <a:rPr lang="en-GB" sz="2400" i="1" dirty="0" smtClean="0"/>
              <a:t>Review</a:t>
            </a:r>
            <a:r>
              <a:rPr lang="en-GB" sz="2400" dirty="0" smtClean="0"/>
              <a:t> </a:t>
            </a:r>
            <a:r>
              <a:rPr lang="en-GB" sz="2400" dirty="0"/>
              <a:t>(Vol. 93, No. 5, December 1988), pp. </a:t>
            </a:r>
            <a:r>
              <a:rPr lang="en-GB" sz="2400" dirty="0" smtClean="0"/>
              <a:t>1173-1185.</a:t>
            </a:r>
          </a:p>
        </p:txBody>
      </p:sp>
    </p:spTree>
    <p:extLst>
      <p:ext uri="{BB962C8B-B14F-4D97-AF65-F5344CB8AC3E}">
        <p14:creationId xmlns:p14="http://schemas.microsoft.com/office/powerpoint/2010/main" val="40709547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6378" y="400853"/>
            <a:ext cx="7886700" cy="4351338"/>
          </a:xfrm>
        </p:spPr>
        <p:txBody>
          <a:bodyPr/>
          <a:lstStyle/>
          <a:p>
            <a:pPr marL="0" indent="0" algn="just">
              <a:buNone/>
            </a:pPr>
            <a:r>
              <a:rPr lang="en-US" sz="3600" b="1" dirty="0" smtClean="0">
                <a:effectLst>
                  <a:outerShdw blurRad="38100" dist="38100" dir="2700000" algn="tl">
                    <a:srgbClr val="000000">
                      <a:alpha val="43137"/>
                    </a:srgbClr>
                  </a:outerShdw>
                </a:effectLst>
              </a:rPr>
              <a:t>“The </a:t>
            </a:r>
            <a:r>
              <a:rPr lang="en-US" sz="3600" b="1" dirty="0">
                <a:effectLst>
                  <a:outerShdw blurRad="38100" dist="38100" dir="2700000" algn="tl">
                    <a:srgbClr val="000000">
                      <a:alpha val="43137"/>
                    </a:srgbClr>
                  </a:outerShdw>
                </a:effectLst>
              </a:rPr>
              <a:t>way America learns history, unfortunately, is through </a:t>
            </a:r>
            <a:r>
              <a:rPr lang="en-US" sz="3600" b="1" dirty="0" smtClean="0">
                <a:effectLst>
                  <a:outerShdw blurRad="38100" dist="38100" dir="2700000" algn="tl">
                    <a:srgbClr val="000000">
                      <a:alpha val="43137"/>
                    </a:srgbClr>
                  </a:outerShdw>
                </a:effectLst>
              </a:rPr>
              <a:t>movies.”</a:t>
            </a:r>
          </a:p>
          <a:p>
            <a:pPr algn="r">
              <a:buFontTx/>
              <a:buChar char="-"/>
            </a:pPr>
            <a:r>
              <a:rPr lang="en-GB" sz="2000" dirty="0" smtClean="0"/>
              <a:t>Yvonne </a:t>
            </a:r>
            <a:r>
              <a:rPr lang="en-GB" sz="2000" dirty="0" err="1" smtClean="0"/>
              <a:t>Latty</a:t>
            </a:r>
            <a:r>
              <a:rPr lang="en-GB" sz="2000" dirty="0" smtClean="0"/>
              <a:t> cited by </a:t>
            </a:r>
            <a:r>
              <a:rPr lang="en-US" sz="2000" dirty="0" smtClean="0"/>
              <a:t>Alex </a:t>
            </a:r>
            <a:r>
              <a:rPr lang="en-US" sz="2000" dirty="0"/>
              <a:t>Altman, ‘Debating Iwo </a:t>
            </a:r>
            <a:r>
              <a:rPr lang="en-US" sz="2000" dirty="0" smtClean="0"/>
              <a:t>Jima,’ </a:t>
            </a:r>
            <a:r>
              <a:rPr lang="en-US" sz="2000" i="1" dirty="0" smtClean="0"/>
              <a:t>Time</a:t>
            </a:r>
            <a:r>
              <a:rPr lang="en-US" sz="2000" dirty="0" smtClean="0"/>
              <a:t> </a:t>
            </a:r>
            <a:r>
              <a:rPr lang="en-US" sz="2000" dirty="0"/>
              <a:t>(Vol. 171 No. 25, June 23 2008</a:t>
            </a:r>
            <a:r>
              <a:rPr lang="en-US" sz="2000" dirty="0" smtClean="0"/>
              <a:t>), p</a:t>
            </a:r>
            <a:r>
              <a:rPr lang="en-US" sz="2000" dirty="0"/>
              <a:t>. </a:t>
            </a:r>
            <a:r>
              <a:rPr lang="en-US" sz="2000" dirty="0" smtClean="0"/>
              <a:t>42</a:t>
            </a:r>
          </a:p>
          <a:p>
            <a:pPr marL="0" indent="0">
              <a:buNone/>
            </a:pPr>
            <a:endParaRPr lang="en-GB" dirty="0"/>
          </a:p>
          <a:p>
            <a:pPr marL="0" indent="0">
              <a:buNone/>
            </a:pPr>
            <a:endParaRPr lang="en-US" dirty="0"/>
          </a:p>
        </p:txBody>
      </p:sp>
      <p:pic>
        <p:nvPicPr>
          <p:cNvPr id="4" name="Picture 3"/>
          <p:cNvPicPr>
            <a:picLocks noChangeAspect="1"/>
          </p:cNvPicPr>
          <p:nvPr/>
        </p:nvPicPr>
        <p:blipFill>
          <a:blip r:embed="rId2"/>
          <a:stretch>
            <a:fillRect/>
          </a:stretch>
        </p:blipFill>
        <p:spPr>
          <a:xfrm>
            <a:off x="1702399" y="2277036"/>
            <a:ext cx="5981126" cy="4467695"/>
          </a:xfrm>
          <a:prstGeom prst="rect">
            <a:avLst/>
          </a:prstGeom>
        </p:spPr>
      </p:pic>
    </p:spTree>
    <p:extLst>
      <p:ext uri="{BB962C8B-B14F-4D97-AF65-F5344CB8AC3E}">
        <p14:creationId xmlns:p14="http://schemas.microsoft.com/office/powerpoint/2010/main" val="20187297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4086" y="857250"/>
            <a:ext cx="2889914" cy="2258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21558" y="3116176"/>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1539" y="0"/>
            <a:ext cx="6242547" cy="6615136"/>
          </a:xfrm>
          <a:prstGeom prst="rect">
            <a:avLst/>
          </a:prstGeom>
          <a:noFill/>
        </p:spPr>
        <p:txBody>
          <a:bodyPr wrap="square" lIns="540000" tIns="540000" rIns="540000" bIns="540000" rtlCol="0">
            <a:spAutoFit/>
          </a:bodyPr>
          <a:lstStyle/>
          <a:p>
            <a:pPr marL="342900" indent="-342900" algn="just">
              <a:buFont typeface="Arial" panose="020B0604020202020204" pitchFamily="34" charset="0"/>
              <a:buChar char="•"/>
            </a:pPr>
            <a:r>
              <a:rPr lang="en-GB" sz="2800" b="1" dirty="0" smtClean="0">
                <a:solidFill>
                  <a:prstClr val="black"/>
                </a:solidFill>
              </a:rPr>
              <a:t>What </a:t>
            </a:r>
            <a:r>
              <a:rPr lang="en-GB" sz="2800" b="1" dirty="0">
                <a:solidFill>
                  <a:prstClr val="black"/>
                </a:solidFill>
              </a:rPr>
              <a:t>does </a:t>
            </a:r>
            <a:r>
              <a:rPr lang="en-GB" sz="2800" b="1" i="1" dirty="0">
                <a:solidFill>
                  <a:prstClr val="black"/>
                </a:solidFill>
              </a:rPr>
              <a:t>Objective, Burma! </a:t>
            </a:r>
            <a:r>
              <a:rPr lang="en-GB" sz="2800" b="1" dirty="0">
                <a:solidFill>
                  <a:prstClr val="black"/>
                </a:solidFill>
              </a:rPr>
              <a:t>tell us about the historical events it </a:t>
            </a:r>
            <a:r>
              <a:rPr lang="en-GB" sz="2800" b="1" dirty="0" smtClean="0">
                <a:solidFill>
                  <a:prstClr val="black"/>
                </a:solidFill>
              </a:rPr>
              <a:t>depicts? What interpretations does it offer? What type of ‘history’ might Americans ‘learn’ from the film?</a:t>
            </a:r>
          </a:p>
          <a:p>
            <a:pPr marL="342900" indent="-342900" algn="just">
              <a:buFont typeface="Arial" panose="020B0604020202020204" pitchFamily="34" charset="0"/>
              <a:buChar char="•"/>
            </a:pPr>
            <a:endParaRPr lang="en-GB" sz="2800" b="1" dirty="0">
              <a:solidFill>
                <a:prstClr val="black"/>
              </a:solidFill>
            </a:endParaRPr>
          </a:p>
          <a:p>
            <a:pPr marL="342900" indent="-342900" algn="just">
              <a:buFont typeface="Arial" panose="020B0604020202020204" pitchFamily="34" charset="0"/>
              <a:buChar char="•"/>
            </a:pPr>
            <a:r>
              <a:rPr lang="en-GB" sz="2800" b="1" dirty="0" smtClean="0">
                <a:solidFill>
                  <a:prstClr val="black"/>
                </a:solidFill>
              </a:rPr>
              <a:t>What might </a:t>
            </a:r>
            <a:r>
              <a:rPr lang="en-GB" sz="2800" b="1" i="1" dirty="0">
                <a:solidFill>
                  <a:prstClr val="black"/>
                </a:solidFill>
              </a:rPr>
              <a:t>Objective, Burma! </a:t>
            </a:r>
            <a:r>
              <a:rPr lang="en-GB" sz="2800" b="1" dirty="0">
                <a:solidFill>
                  <a:prstClr val="black"/>
                </a:solidFill>
              </a:rPr>
              <a:t>tell us </a:t>
            </a:r>
            <a:r>
              <a:rPr lang="en-GB" sz="2800" b="1" dirty="0" smtClean="0">
                <a:solidFill>
                  <a:prstClr val="black"/>
                </a:solidFill>
              </a:rPr>
              <a:t>about the relationship between history and cinema? Can the film satisfy historians ‘as historians’?</a:t>
            </a:r>
          </a:p>
          <a:p>
            <a:pPr algn="just"/>
            <a:endParaRPr lang="en-GB" sz="2300" b="1" dirty="0">
              <a:solidFill>
                <a:prstClr val="black"/>
              </a:solidFill>
            </a:endParaRPr>
          </a:p>
        </p:txBody>
      </p:sp>
    </p:spTree>
    <p:extLst>
      <p:ext uri="{BB962C8B-B14F-4D97-AF65-F5344CB8AC3E}">
        <p14:creationId xmlns:p14="http://schemas.microsoft.com/office/powerpoint/2010/main" val="22266153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4776" b="4706"/>
          <a:stretch/>
        </p:blipFill>
        <p:spPr bwMode="auto">
          <a:xfrm>
            <a:off x="107504" y="245592"/>
            <a:ext cx="4101245" cy="30810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245593"/>
            <a:ext cx="3960440" cy="30957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88327" y="3068960"/>
            <a:ext cx="9144000" cy="4112573"/>
          </a:xfrm>
          <a:prstGeom prst="rect">
            <a:avLst/>
          </a:prstGeom>
          <a:noFill/>
        </p:spPr>
        <p:txBody>
          <a:bodyPr wrap="square" lIns="540000" tIns="360000" rIns="540000" bIns="360000" rtlCol="0">
            <a:spAutoFit/>
          </a:bodyPr>
          <a:lstStyle/>
          <a:p>
            <a:pPr algn="just"/>
            <a:r>
              <a:rPr lang="en-GB" sz="2000" dirty="0" smtClean="0"/>
              <a:t>“</a:t>
            </a:r>
            <a:r>
              <a:rPr lang="en-GB" sz="2800" b="1" dirty="0">
                <a:solidFill>
                  <a:prstClr val="black"/>
                </a:solidFill>
              </a:rPr>
              <a:t>The history of the twentieth century is the history of cinema </a:t>
            </a:r>
            <a:r>
              <a:rPr lang="en-GB" sz="2000" dirty="0">
                <a:solidFill>
                  <a:prstClr val="black"/>
                </a:solidFill>
              </a:rPr>
              <a:t>… </a:t>
            </a:r>
            <a:r>
              <a:rPr lang="en-GB" sz="2400" dirty="0" smtClean="0"/>
              <a:t>Cinema is </a:t>
            </a:r>
            <a:r>
              <a:rPr lang="en-GB" sz="2400" b="1" dirty="0" smtClean="0">
                <a:solidFill>
                  <a:srgbClr val="FF0000"/>
                </a:solidFill>
              </a:rPr>
              <a:t>witness to</a:t>
            </a:r>
            <a:r>
              <a:rPr lang="en-GB" sz="2400" dirty="0" smtClean="0"/>
              <a:t>, and </a:t>
            </a:r>
            <a:r>
              <a:rPr lang="en-GB" sz="2400" b="1" dirty="0" smtClean="0">
                <a:solidFill>
                  <a:srgbClr val="0000FF"/>
                </a:solidFill>
              </a:rPr>
              <a:t>participant in</a:t>
            </a:r>
            <a:r>
              <a:rPr lang="en-GB" sz="2400" dirty="0" smtClean="0"/>
              <a:t>, all major world developments, from wars and revolutions to ideological and demographic shifts and to the subtly changing patterns of everyday life</a:t>
            </a:r>
            <a:r>
              <a:rPr lang="en-GB" sz="2000" dirty="0" smtClean="0"/>
              <a:t>. The Belle </a:t>
            </a:r>
            <a:r>
              <a:rPr lang="en-GB" sz="2000" dirty="0" err="1" smtClean="0"/>
              <a:t>Epoque</a:t>
            </a:r>
            <a:r>
              <a:rPr lang="en-GB" sz="2000" dirty="0" smtClean="0"/>
              <a:t>, the Jazz Age, Austerity, the Swinging Sixties … are all part of cinema, and of history, in the same way as the Russian or Cuban revolutions, Hiroshima, Auschwitz, the Berlin Wall or Tiananmen Square.”</a:t>
            </a:r>
          </a:p>
          <a:p>
            <a:pPr marL="285750" indent="-285750" algn="r">
              <a:buFontTx/>
              <a:buChar char="-"/>
            </a:pPr>
            <a:r>
              <a:rPr lang="en-GB" sz="1600" dirty="0" smtClean="0"/>
              <a:t>Geoffrey </a:t>
            </a:r>
            <a:r>
              <a:rPr lang="en-GB" sz="1600" dirty="0" err="1"/>
              <a:t>Nowell</a:t>
            </a:r>
            <a:r>
              <a:rPr lang="en-GB" sz="1600" dirty="0"/>
              <a:t>-Smith, 'On History and the Cinema,' </a:t>
            </a:r>
            <a:r>
              <a:rPr lang="en-GB" sz="1600" dirty="0" smtClean="0"/>
              <a:t>Screen, Vol</a:t>
            </a:r>
            <a:r>
              <a:rPr lang="en-GB" sz="1600" dirty="0"/>
              <a:t>. 31, No. </a:t>
            </a:r>
            <a:r>
              <a:rPr lang="en-GB" sz="1600" dirty="0" smtClean="0"/>
              <a:t>2 (Summer </a:t>
            </a:r>
            <a:r>
              <a:rPr lang="en-GB" sz="1600" dirty="0"/>
              <a:t>1990), </a:t>
            </a:r>
            <a:r>
              <a:rPr lang="en-GB" sz="1600" dirty="0" smtClean="0"/>
              <a:t>p.160</a:t>
            </a:r>
            <a:endParaRPr lang="en-GB" sz="1700" b="1" i="1" dirty="0" smtClean="0"/>
          </a:p>
        </p:txBody>
      </p:sp>
      <p:sp>
        <p:nvSpPr>
          <p:cNvPr id="6" name="Rectangle 5"/>
          <p:cNvSpPr/>
          <p:nvPr/>
        </p:nvSpPr>
        <p:spPr>
          <a:xfrm>
            <a:off x="4017794" y="692696"/>
            <a:ext cx="1418301" cy="1815882"/>
          </a:xfrm>
          <a:prstGeom prst="rect">
            <a:avLst/>
          </a:prstGeom>
        </p:spPr>
        <p:txBody>
          <a:bodyPr wrap="square">
            <a:spAutoFit/>
          </a:bodyPr>
          <a:lstStyle/>
          <a:p>
            <a:pPr algn="ctr"/>
            <a:r>
              <a:rPr lang="en-GB" sz="2800" b="1" i="1" dirty="0">
                <a:solidFill>
                  <a:srgbClr val="7030A0"/>
                </a:solidFill>
                <a:effectLst>
                  <a:outerShdw blurRad="38100" dist="38100" dir="2700000" algn="tl">
                    <a:srgbClr val="000000">
                      <a:alpha val="43137"/>
                    </a:srgbClr>
                  </a:outerShdw>
                </a:effectLst>
              </a:rPr>
              <a:t>THE CINEMA </a:t>
            </a:r>
            <a:r>
              <a:rPr lang="en-GB" sz="2800" b="1" i="1" dirty="0" smtClean="0">
                <a:solidFill>
                  <a:srgbClr val="7030A0"/>
                </a:solidFill>
                <a:effectLst>
                  <a:outerShdw blurRad="38100" dist="38100" dir="2700000" algn="tl">
                    <a:srgbClr val="000000">
                      <a:alpha val="43137"/>
                    </a:srgbClr>
                  </a:outerShdw>
                </a:effectLst>
              </a:rPr>
              <a:t>OF</a:t>
            </a:r>
          </a:p>
          <a:p>
            <a:pPr algn="ctr"/>
            <a:r>
              <a:rPr lang="en-GB" sz="2800" b="1" i="1" dirty="0" smtClean="0">
                <a:solidFill>
                  <a:srgbClr val="7030A0"/>
                </a:solidFill>
                <a:effectLst>
                  <a:outerShdw blurRad="38100" dist="38100" dir="2700000" algn="tl">
                    <a:srgbClr val="000000">
                      <a:alpha val="43137"/>
                    </a:srgbClr>
                  </a:outerShdw>
                </a:effectLst>
              </a:rPr>
              <a:t> </a:t>
            </a:r>
            <a:r>
              <a:rPr lang="en-GB" sz="2800" b="1" i="1" dirty="0">
                <a:solidFill>
                  <a:srgbClr val="7030A0"/>
                </a:solidFill>
                <a:effectLst>
                  <a:outerShdw blurRad="38100" dist="38100" dir="2700000" algn="tl">
                    <a:srgbClr val="000000">
                      <a:alpha val="43137"/>
                    </a:srgbClr>
                  </a:outerShdw>
                </a:effectLst>
              </a:rPr>
              <a:t>WAR</a:t>
            </a:r>
          </a:p>
        </p:txBody>
      </p:sp>
    </p:spTree>
    <p:extLst>
      <p:ext uri="{BB962C8B-B14F-4D97-AF65-F5344CB8AC3E}">
        <p14:creationId xmlns:p14="http://schemas.microsoft.com/office/powerpoint/2010/main" val="16534086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4086" y="857250"/>
            <a:ext cx="2889914" cy="2258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21558" y="3116176"/>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262515" y="404664"/>
            <a:ext cx="5745563" cy="1099271"/>
          </a:xfrm>
          <a:prstGeom prst="rect">
            <a:avLst/>
          </a:prstGeom>
          <a:noFill/>
        </p:spPr>
        <p:txBody>
          <a:bodyPr wrap="square" lIns="270000" tIns="270000" rIns="270000" bIns="270000" rtlCol="0">
            <a:spAutoFit/>
          </a:bodyPr>
          <a:lstStyle/>
          <a:p>
            <a:pPr marL="342900" indent="-342900">
              <a:buFont typeface="Arial" panose="020B0604020202020204" pitchFamily="34" charset="0"/>
              <a:buChar char="•"/>
            </a:pPr>
            <a:endParaRPr lang="en-GB" sz="2400" b="1" dirty="0">
              <a:solidFill>
                <a:prstClr val="black"/>
              </a:solidFill>
            </a:endParaRPr>
          </a:p>
          <a:p>
            <a:pPr marL="557213" lvl="1" indent="-214313" algn="just">
              <a:buFontTx/>
              <a:buChar char="-"/>
            </a:pPr>
            <a:endParaRPr lang="en-GB" sz="1200" b="1" dirty="0">
              <a:solidFill>
                <a:prstClr val="black"/>
              </a:solidFill>
            </a:endParaRPr>
          </a:p>
        </p:txBody>
      </p:sp>
      <p:sp>
        <p:nvSpPr>
          <p:cNvPr id="5" name="TextBox 4"/>
          <p:cNvSpPr txBox="1"/>
          <p:nvPr/>
        </p:nvSpPr>
        <p:spPr>
          <a:xfrm>
            <a:off x="0" y="0"/>
            <a:ext cx="6254086" cy="6774841"/>
          </a:xfrm>
          <a:prstGeom prst="rect">
            <a:avLst/>
          </a:prstGeom>
          <a:noFill/>
        </p:spPr>
        <p:txBody>
          <a:bodyPr wrap="square" lIns="540000" tIns="360000" rIns="540000" bIns="360000" rtlCol="0">
            <a:spAutoFit/>
          </a:bodyPr>
          <a:lstStyle/>
          <a:p>
            <a:pPr algn="just"/>
            <a:r>
              <a:rPr lang="en-GB" dirty="0" smtClean="0">
                <a:solidFill>
                  <a:prstClr val="black"/>
                </a:solidFill>
              </a:rPr>
              <a:t>“ … </a:t>
            </a:r>
            <a:r>
              <a:rPr lang="en-GB" b="1" dirty="0" smtClean="0">
                <a:solidFill>
                  <a:prstClr val="black"/>
                </a:solidFill>
              </a:rPr>
              <a:t>T</a:t>
            </a:r>
            <a:r>
              <a:rPr lang="en-GB" b="1" dirty="0" smtClean="0"/>
              <a:t>he </a:t>
            </a:r>
            <a:r>
              <a:rPr lang="en-GB" b="1" dirty="0"/>
              <a:t>war in the Pacific from 1942 onwards, </a:t>
            </a:r>
            <a:r>
              <a:rPr lang="en-GB" b="1" dirty="0" smtClean="0"/>
              <a:t>and that </a:t>
            </a:r>
            <a:r>
              <a:rPr lang="en-GB" b="1" dirty="0"/>
              <a:t>in Europe from the invasion of Sicily to the German surrender</a:t>
            </a:r>
            <a:r>
              <a:rPr lang="en-GB" b="1" dirty="0" smtClean="0"/>
              <a:t>, were </a:t>
            </a:r>
            <a:r>
              <a:rPr lang="en-GB" b="1" dirty="0">
                <a:solidFill>
                  <a:srgbClr val="FF0000"/>
                </a:solidFill>
              </a:rPr>
              <a:t>prevailingly represented through fictions</a:t>
            </a:r>
            <a:r>
              <a:rPr lang="en-GB" b="1" dirty="0"/>
              <a:t>: </a:t>
            </a:r>
            <a:r>
              <a:rPr lang="en-GB" dirty="0"/>
              <a:t>some made at, </a:t>
            </a:r>
            <a:r>
              <a:rPr lang="en-GB" dirty="0" smtClean="0"/>
              <a:t>or close </a:t>
            </a:r>
            <a:r>
              <a:rPr lang="en-GB" dirty="0"/>
              <a:t>to, the time; some made </a:t>
            </a:r>
            <a:r>
              <a:rPr lang="en-GB" dirty="0" smtClean="0"/>
              <a:t>subsequently … Between </a:t>
            </a:r>
            <a:r>
              <a:rPr lang="en-GB" dirty="0"/>
              <a:t>1942 and 1945, Hollywood </a:t>
            </a:r>
            <a:r>
              <a:rPr lang="en-GB" dirty="0" smtClean="0"/>
              <a:t>turned out </a:t>
            </a:r>
            <a:r>
              <a:rPr lang="en-GB" dirty="0"/>
              <a:t>over thirty feature films dealing with battles then being fought</a:t>
            </a:r>
            <a:r>
              <a:rPr lang="en-GB" dirty="0" smtClean="0"/>
              <a:t>. With </a:t>
            </a:r>
            <a:r>
              <a:rPr lang="en-GB" dirty="0"/>
              <a:t>a few exceptions (such as Wellman's </a:t>
            </a:r>
            <a:r>
              <a:rPr lang="en-GB" i="1" dirty="0"/>
              <a:t>The Story of GI </a:t>
            </a:r>
            <a:r>
              <a:rPr lang="en-GB" i="1" dirty="0" smtClean="0"/>
              <a:t>Joe </a:t>
            </a:r>
            <a:r>
              <a:rPr lang="en-GB" dirty="0" smtClean="0"/>
              <a:t>[</a:t>
            </a:r>
            <a:r>
              <a:rPr lang="en-GB" dirty="0"/>
              <a:t>1945], Ford's </a:t>
            </a:r>
            <a:r>
              <a:rPr lang="en-GB" i="1" dirty="0"/>
              <a:t>They Were Expendable </a:t>
            </a:r>
            <a:r>
              <a:rPr lang="en-GB" dirty="0"/>
              <a:t>[1945] or Walsh's </a:t>
            </a:r>
            <a:r>
              <a:rPr lang="en-GB" i="1" dirty="0" smtClean="0"/>
              <a:t>Objective Burma</a:t>
            </a:r>
            <a:r>
              <a:rPr lang="en-GB" i="1" dirty="0"/>
              <a:t>! </a:t>
            </a:r>
            <a:r>
              <a:rPr lang="en-GB" dirty="0"/>
              <a:t>[1945]) these combat films were for the most </a:t>
            </a:r>
            <a:r>
              <a:rPr lang="en-GB" dirty="0" smtClean="0"/>
              <a:t>part forgettable</a:t>
            </a:r>
            <a:r>
              <a:rPr lang="en-GB" dirty="0"/>
              <a:t>, and have duly been forgotten; </a:t>
            </a:r>
            <a:r>
              <a:rPr lang="en-GB" b="1" dirty="0">
                <a:solidFill>
                  <a:srgbClr val="FF0000"/>
                </a:solidFill>
              </a:rPr>
              <a:t>but at the time they </a:t>
            </a:r>
            <a:r>
              <a:rPr lang="en-GB" b="1" dirty="0" smtClean="0">
                <a:solidFill>
                  <a:srgbClr val="FF0000"/>
                </a:solidFill>
              </a:rPr>
              <a:t>acted as </a:t>
            </a:r>
            <a:r>
              <a:rPr lang="en-GB" b="1" dirty="0">
                <a:solidFill>
                  <a:srgbClr val="FF0000"/>
                </a:solidFill>
              </a:rPr>
              <a:t>demonstrations that war was manageable </a:t>
            </a:r>
            <a:r>
              <a:rPr lang="en-GB" b="1" dirty="0" smtClean="0">
                <a:solidFill>
                  <a:srgbClr val="FF0000"/>
                </a:solidFill>
              </a:rPr>
              <a:t>– horrible </a:t>
            </a:r>
            <a:r>
              <a:rPr lang="en-GB" b="1" dirty="0">
                <a:solidFill>
                  <a:srgbClr val="FF0000"/>
                </a:solidFill>
              </a:rPr>
              <a:t>perhaps, </a:t>
            </a:r>
            <a:r>
              <a:rPr lang="en-GB" b="1" dirty="0" smtClean="0">
                <a:solidFill>
                  <a:srgbClr val="FF0000"/>
                </a:solidFill>
              </a:rPr>
              <a:t>but containable </a:t>
            </a:r>
            <a:r>
              <a:rPr lang="en-GB" b="1" dirty="0">
                <a:solidFill>
                  <a:srgbClr val="FF0000"/>
                </a:solidFill>
              </a:rPr>
              <a:t>as an experience within the trajectory of a </a:t>
            </a:r>
            <a:r>
              <a:rPr lang="en-GB" b="1" dirty="0" smtClean="0">
                <a:solidFill>
                  <a:srgbClr val="FF0000"/>
                </a:solidFill>
              </a:rPr>
              <a:t>narrative. What </a:t>
            </a:r>
            <a:r>
              <a:rPr lang="en-GB" b="1" dirty="0">
                <a:solidFill>
                  <a:srgbClr val="FF0000"/>
                </a:solidFill>
              </a:rPr>
              <a:t>happened in the death camps, of course, and widely on </a:t>
            </a:r>
            <a:r>
              <a:rPr lang="en-GB" b="1" dirty="0" smtClean="0">
                <a:solidFill>
                  <a:srgbClr val="FF0000"/>
                </a:solidFill>
              </a:rPr>
              <a:t>the Eastern </a:t>
            </a:r>
            <a:r>
              <a:rPr lang="en-GB" b="1" dirty="0">
                <a:solidFill>
                  <a:srgbClr val="FF0000"/>
                </a:solidFill>
              </a:rPr>
              <a:t>front, was not containable in conventional narratives, </a:t>
            </a:r>
            <a:r>
              <a:rPr lang="en-GB" b="1" dirty="0" smtClean="0">
                <a:solidFill>
                  <a:srgbClr val="FF0000"/>
                </a:solidFill>
              </a:rPr>
              <a:t>but the </a:t>
            </a:r>
            <a:r>
              <a:rPr lang="en-GB" b="1" dirty="0">
                <a:solidFill>
                  <a:srgbClr val="FF0000"/>
                </a:solidFill>
              </a:rPr>
              <a:t>war in the West and in the Pacific was represented from a </a:t>
            </a:r>
            <a:r>
              <a:rPr lang="en-GB" b="1" dirty="0" smtClean="0">
                <a:solidFill>
                  <a:srgbClr val="FF0000"/>
                </a:solidFill>
              </a:rPr>
              <a:t>point of </a:t>
            </a:r>
            <a:r>
              <a:rPr lang="en-GB" b="1" dirty="0">
                <a:solidFill>
                  <a:srgbClr val="FF0000"/>
                </a:solidFill>
              </a:rPr>
              <a:t>view innocent of horrors that exceeded the possibilities </a:t>
            </a:r>
            <a:r>
              <a:rPr lang="en-GB" b="1" dirty="0" smtClean="0">
                <a:solidFill>
                  <a:srgbClr val="FF0000"/>
                </a:solidFill>
              </a:rPr>
              <a:t>of representation</a:t>
            </a:r>
            <a:r>
              <a:rPr lang="en-GB" dirty="0" smtClean="0"/>
              <a:t>.”</a:t>
            </a:r>
            <a:endParaRPr lang="en-GB" dirty="0">
              <a:solidFill>
                <a:prstClr val="black"/>
              </a:solidFill>
            </a:endParaRPr>
          </a:p>
          <a:p>
            <a:pPr marL="285750" indent="-285750" algn="r">
              <a:buFontTx/>
              <a:buChar char="-"/>
            </a:pPr>
            <a:r>
              <a:rPr lang="en-GB" sz="1600" dirty="0" err="1" smtClean="0">
                <a:solidFill>
                  <a:prstClr val="black"/>
                </a:solidFill>
              </a:rPr>
              <a:t>Nowell</a:t>
            </a:r>
            <a:r>
              <a:rPr lang="en-GB" sz="1600" dirty="0" smtClean="0">
                <a:solidFill>
                  <a:prstClr val="black"/>
                </a:solidFill>
              </a:rPr>
              <a:t>-Smith</a:t>
            </a:r>
            <a:r>
              <a:rPr lang="en-GB" sz="1600" dirty="0">
                <a:solidFill>
                  <a:prstClr val="black"/>
                </a:solidFill>
              </a:rPr>
              <a:t>, 'On History and the Cinema,' </a:t>
            </a:r>
            <a:r>
              <a:rPr lang="en-GB" sz="1600" dirty="0" smtClean="0">
                <a:solidFill>
                  <a:prstClr val="black"/>
                </a:solidFill>
              </a:rPr>
              <a:t>pp. 162–163</a:t>
            </a:r>
          </a:p>
          <a:p>
            <a:pPr marL="285750" indent="-285750" algn="r">
              <a:buFontTx/>
              <a:buChar char="-"/>
            </a:pPr>
            <a:endParaRPr lang="en-GB" sz="1700" b="1" i="1" dirty="0">
              <a:solidFill>
                <a:prstClr val="black"/>
              </a:solidFill>
            </a:endParaRPr>
          </a:p>
        </p:txBody>
      </p:sp>
    </p:spTree>
    <p:extLst>
      <p:ext uri="{BB962C8B-B14F-4D97-AF65-F5344CB8AC3E}">
        <p14:creationId xmlns:p14="http://schemas.microsoft.com/office/powerpoint/2010/main" val="15502842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34202" y="3123645"/>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7858" y="0"/>
            <a:ext cx="5785268" cy="7638493"/>
          </a:xfrm>
          <a:prstGeom prst="rect">
            <a:avLst/>
          </a:prstGeom>
          <a:noFill/>
        </p:spPr>
        <p:txBody>
          <a:bodyPr wrap="square" lIns="540000" tIns="540000" rIns="540000" bIns="540000" rtlCol="0">
            <a:spAutoFit/>
          </a:bodyPr>
          <a:lstStyle/>
          <a:p>
            <a:pPr algn="just"/>
            <a:r>
              <a:rPr lang="en-GB" sz="2200" b="1" dirty="0">
                <a:solidFill>
                  <a:prstClr val="black"/>
                </a:solidFill>
              </a:rPr>
              <a:t>“ … </a:t>
            </a:r>
            <a:r>
              <a:rPr lang="en-GB" sz="2200" dirty="0">
                <a:solidFill>
                  <a:prstClr val="black"/>
                </a:solidFill>
              </a:rPr>
              <a:t>So strong is the presumption of the cinema's realist and truth-telling vocation that even overtly fictional films are regularly criticized for historical untruth. Winston Churchill, for example, took deep offence at </a:t>
            </a:r>
            <a:r>
              <a:rPr lang="en-GB" sz="2200" i="1" dirty="0">
                <a:solidFill>
                  <a:prstClr val="black"/>
                </a:solidFill>
              </a:rPr>
              <a:t>Objective Burma! </a:t>
            </a:r>
            <a:r>
              <a:rPr lang="en-GB" sz="2200" dirty="0">
                <a:solidFill>
                  <a:prstClr val="black"/>
                </a:solidFill>
              </a:rPr>
              <a:t>because of the way it represented the recapture of Burma as an American achievement (led by Errol Flynn) rather than British. Churchill might have been epistemologically confused, but his confusion was typical: </a:t>
            </a:r>
            <a:r>
              <a:rPr lang="en-GB" sz="2200" b="1" dirty="0">
                <a:solidFill>
                  <a:prstClr val="black"/>
                </a:solidFill>
              </a:rPr>
              <a:t>there is in fact no clear border at which cinematic representations pass unequivocally from the attested real to the avowedly fictional</a:t>
            </a:r>
            <a:r>
              <a:rPr lang="en-GB" sz="2200" dirty="0">
                <a:solidFill>
                  <a:prstClr val="black"/>
                </a:solidFill>
              </a:rPr>
              <a:t>.”</a:t>
            </a:r>
          </a:p>
          <a:p>
            <a:pPr algn="just"/>
            <a:endParaRPr lang="en-GB" sz="600" dirty="0">
              <a:solidFill>
                <a:prstClr val="black"/>
              </a:solidFill>
            </a:endParaRPr>
          </a:p>
          <a:p>
            <a:pPr marL="342900" indent="-342900" algn="just">
              <a:buFontTx/>
              <a:buChar char="-"/>
            </a:pPr>
            <a:r>
              <a:rPr lang="en-GB" sz="1350" dirty="0" err="1" smtClean="0">
                <a:solidFill>
                  <a:prstClr val="black"/>
                </a:solidFill>
              </a:rPr>
              <a:t>Nowell</a:t>
            </a:r>
            <a:r>
              <a:rPr lang="en-GB" sz="1350" dirty="0" smtClean="0">
                <a:solidFill>
                  <a:prstClr val="black"/>
                </a:solidFill>
              </a:rPr>
              <a:t>-Smith</a:t>
            </a:r>
            <a:r>
              <a:rPr lang="en-GB" sz="1350" dirty="0">
                <a:solidFill>
                  <a:prstClr val="black"/>
                </a:solidFill>
              </a:rPr>
              <a:t>, </a:t>
            </a:r>
            <a:r>
              <a:rPr lang="en-GB" sz="1350" dirty="0" smtClean="0">
                <a:solidFill>
                  <a:prstClr val="black"/>
                </a:solidFill>
              </a:rPr>
              <a:t>p.163</a:t>
            </a:r>
            <a:endParaRPr lang="en-GB" sz="1350" dirty="0">
              <a:solidFill>
                <a:prstClr val="black"/>
              </a:solidFill>
            </a:endParaRPr>
          </a:p>
          <a:p>
            <a:pPr marL="342900" indent="-342900" algn="just">
              <a:buFontTx/>
              <a:buChar char="-"/>
            </a:pPr>
            <a:endParaRPr lang="en-GB" sz="1950" dirty="0">
              <a:solidFill>
                <a:prstClr val="black"/>
              </a:solidFill>
            </a:endParaRPr>
          </a:p>
          <a:p>
            <a:pPr algn="just"/>
            <a:endParaRPr lang="en-GB" sz="2100" b="1" dirty="0">
              <a:solidFill>
                <a:prstClr val="black"/>
              </a:solidFill>
            </a:endParaRPr>
          </a:p>
        </p:txBody>
      </p:sp>
      <p:pic>
        <p:nvPicPr>
          <p:cNvPr id="3074" name="Picture 2" descr="F:\UWTSD\AHHI7023 - War Memory\Ba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5268" y="1100032"/>
            <a:ext cx="3257550" cy="1950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52783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622317"/>
            <a:ext cx="9144000" cy="4297239"/>
          </a:xfrm>
          <a:prstGeom prst="rect">
            <a:avLst/>
          </a:prstGeom>
          <a:noFill/>
        </p:spPr>
        <p:txBody>
          <a:bodyPr wrap="square" lIns="540000" tIns="360000" rIns="540000" bIns="360000" rtlCol="0">
            <a:spAutoFit/>
          </a:bodyPr>
          <a:lstStyle/>
          <a:p>
            <a:pPr algn="just"/>
            <a:endParaRPr lang="en-GB" sz="2000" dirty="0" smtClean="0">
              <a:solidFill>
                <a:prstClr val="black"/>
              </a:solidFill>
            </a:endParaRPr>
          </a:p>
          <a:p>
            <a:pPr algn="just"/>
            <a:r>
              <a:rPr lang="en-GB" dirty="0" smtClean="0">
                <a:solidFill>
                  <a:prstClr val="black"/>
                </a:solidFill>
              </a:rPr>
              <a:t>“</a:t>
            </a:r>
            <a:r>
              <a:rPr lang="en-GB" dirty="0"/>
              <a:t>Most of the imagery of the October Revolution is </a:t>
            </a:r>
            <a:r>
              <a:rPr lang="en-GB" b="1" dirty="0" smtClean="0"/>
              <a:t>retrospective</a:t>
            </a:r>
            <a:r>
              <a:rPr lang="en-GB" dirty="0" smtClean="0"/>
              <a:t>, created </a:t>
            </a:r>
            <a:r>
              <a:rPr lang="en-GB" dirty="0"/>
              <a:t>by Soviet </a:t>
            </a:r>
            <a:r>
              <a:rPr lang="en-GB" dirty="0" smtClean="0"/>
              <a:t>filmmakers </a:t>
            </a:r>
            <a:r>
              <a:rPr lang="en-GB" dirty="0"/>
              <a:t>in the 1920s and beyond. </a:t>
            </a:r>
            <a:r>
              <a:rPr lang="en-GB" dirty="0" smtClean="0"/>
              <a:t>Other events</a:t>
            </a:r>
            <a:r>
              <a:rPr lang="en-GB" dirty="0"/>
              <a:t>, however, have had their record written for them at the </a:t>
            </a:r>
            <a:r>
              <a:rPr lang="en-GB" dirty="0" smtClean="0"/>
              <a:t>time of </a:t>
            </a:r>
            <a:r>
              <a:rPr lang="en-GB" dirty="0"/>
              <a:t>happening. There is in these cases both a deliberate process </a:t>
            </a:r>
            <a:r>
              <a:rPr lang="en-GB" dirty="0" smtClean="0"/>
              <a:t>at work – </a:t>
            </a:r>
            <a:r>
              <a:rPr lang="en-GB" dirty="0"/>
              <a:t>an attempt to ensure that certain representations </a:t>
            </a:r>
            <a:r>
              <a:rPr lang="en-GB" dirty="0" smtClean="0"/>
              <a:t>become record – and </a:t>
            </a:r>
            <a:r>
              <a:rPr lang="en-GB" dirty="0"/>
              <a:t>a less controlled process by which particular images </a:t>
            </a:r>
            <a:r>
              <a:rPr lang="en-GB" dirty="0" smtClean="0"/>
              <a:t>or narrations </a:t>
            </a:r>
            <a:r>
              <a:rPr lang="en-GB" dirty="0"/>
              <a:t>become fixed in memory as canonical, and retain </a:t>
            </a:r>
            <a:r>
              <a:rPr lang="en-GB" dirty="0" smtClean="0"/>
              <a:t>this canonical </a:t>
            </a:r>
            <a:r>
              <a:rPr lang="en-GB" dirty="0"/>
              <a:t>status by being, literally, re-presented. In the case of </a:t>
            </a:r>
            <a:r>
              <a:rPr lang="en-GB" dirty="0" smtClean="0"/>
              <a:t>the Second </a:t>
            </a:r>
            <a:r>
              <a:rPr lang="en-GB" dirty="0"/>
              <a:t>World War, there are certain canonical images of the Blitz</a:t>
            </a:r>
            <a:r>
              <a:rPr lang="en-GB" dirty="0" smtClean="0"/>
              <a:t>, which </a:t>
            </a:r>
            <a:r>
              <a:rPr lang="en-GB" dirty="0"/>
              <a:t>tend to come either from photographs published in </a:t>
            </a:r>
            <a:r>
              <a:rPr lang="en-GB" i="1" dirty="0" smtClean="0"/>
              <a:t>Picture Post </a:t>
            </a:r>
            <a:r>
              <a:rPr lang="en-GB" dirty="0"/>
              <a:t>or from documentary films such as </a:t>
            </a:r>
            <a:r>
              <a:rPr lang="en-GB" i="1" dirty="0"/>
              <a:t>London Can Take It </a:t>
            </a:r>
            <a:r>
              <a:rPr lang="en-GB" dirty="0"/>
              <a:t>(1940</a:t>
            </a:r>
            <a:r>
              <a:rPr lang="en-GB" dirty="0" smtClean="0"/>
              <a:t>). Not </a:t>
            </a:r>
            <a:r>
              <a:rPr lang="en-GB" dirty="0"/>
              <a:t>only were these images effective in their own time, but they </a:t>
            </a:r>
            <a:r>
              <a:rPr lang="en-GB" dirty="0" smtClean="0"/>
              <a:t>are now </a:t>
            </a:r>
            <a:r>
              <a:rPr lang="en-GB" dirty="0"/>
              <a:t>regularly recycled on television to renew historical </a:t>
            </a:r>
            <a:r>
              <a:rPr lang="en-GB" dirty="0" smtClean="0"/>
              <a:t>memory.”</a:t>
            </a:r>
            <a:endParaRPr lang="en-GB" dirty="0">
              <a:solidFill>
                <a:prstClr val="black"/>
              </a:solidFill>
            </a:endParaRPr>
          </a:p>
          <a:p>
            <a:pPr marL="285750" indent="-285750" algn="r">
              <a:buFontTx/>
              <a:buChar char="-"/>
            </a:pPr>
            <a:r>
              <a:rPr lang="en-GB" sz="1400" dirty="0" err="1" smtClean="0">
                <a:solidFill>
                  <a:prstClr val="black"/>
                </a:solidFill>
              </a:rPr>
              <a:t>Nowell</a:t>
            </a:r>
            <a:r>
              <a:rPr lang="en-GB" sz="1400" dirty="0" smtClean="0">
                <a:solidFill>
                  <a:prstClr val="black"/>
                </a:solidFill>
              </a:rPr>
              <a:t>-Smith</a:t>
            </a:r>
            <a:r>
              <a:rPr lang="en-GB" sz="1400" dirty="0">
                <a:solidFill>
                  <a:prstClr val="black"/>
                </a:solidFill>
              </a:rPr>
              <a:t>, 'On History and the Cinema,' </a:t>
            </a:r>
            <a:r>
              <a:rPr lang="en-GB" sz="1400" dirty="0" smtClean="0">
                <a:solidFill>
                  <a:prstClr val="black"/>
                </a:solidFill>
              </a:rPr>
              <a:t>p.162</a:t>
            </a:r>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4464" r="14360"/>
          <a:stretch/>
        </p:blipFill>
        <p:spPr bwMode="auto">
          <a:xfrm>
            <a:off x="4572000" y="173441"/>
            <a:ext cx="3500652" cy="284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2964" y="160963"/>
            <a:ext cx="300751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699363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Cinema and History: </a:t>
            </a:r>
            <a:br>
              <a:rPr lang="en-GB" b="1" u="sng" dirty="0"/>
            </a:br>
            <a:r>
              <a:rPr lang="en-GB" dirty="0" smtClean="0"/>
              <a:t>Robert A </a:t>
            </a:r>
            <a:r>
              <a:rPr lang="en-GB" dirty="0" err="1" smtClean="0"/>
              <a:t>Rosenstone</a:t>
            </a:r>
            <a:endParaRPr lang="en-GB" dirty="0"/>
          </a:p>
        </p:txBody>
      </p:sp>
      <p:sp>
        <p:nvSpPr>
          <p:cNvPr id="4" name="Content Placeholder 3"/>
          <p:cNvSpPr>
            <a:spLocks noGrp="1"/>
          </p:cNvSpPr>
          <p:nvPr>
            <p:ph idx="1"/>
          </p:nvPr>
        </p:nvSpPr>
        <p:spPr>
          <a:xfrm>
            <a:off x="1979713" y="1731764"/>
            <a:ext cx="5112568" cy="5009604"/>
          </a:xfrm>
        </p:spPr>
        <p:txBody>
          <a:bodyPr>
            <a:normAutofit/>
          </a:bodyPr>
          <a:lstStyle/>
          <a:p>
            <a:pPr marL="0" indent="0" algn="just">
              <a:buNone/>
            </a:pPr>
            <a:r>
              <a:rPr lang="en-GB" sz="3300" dirty="0"/>
              <a:t>“ … history that appears on screen can never fully satisfy the historian as historian.”</a:t>
            </a:r>
          </a:p>
          <a:p>
            <a:pPr algn="r">
              <a:buFontTx/>
              <a:buChar char="-"/>
            </a:pPr>
            <a:r>
              <a:rPr lang="en-US" sz="1800" dirty="0" err="1" smtClean="0"/>
              <a:t>Rosenstone</a:t>
            </a:r>
            <a:r>
              <a:rPr lang="en-US" sz="1800" dirty="0"/>
              <a:t>, ‘</a:t>
            </a:r>
            <a:r>
              <a:rPr lang="en-GB" sz="1800" dirty="0"/>
              <a:t>History in Images/History in </a:t>
            </a:r>
            <a:r>
              <a:rPr lang="en-GB" sz="1800" dirty="0" smtClean="0"/>
              <a:t>Words’ </a:t>
            </a:r>
            <a:endParaRPr lang="en-GB" sz="1800" b="1" dirty="0" smtClean="0"/>
          </a:p>
          <a:p>
            <a:pPr marL="0" indent="0" algn="r">
              <a:buNone/>
            </a:pPr>
            <a:endParaRPr lang="en-GB" sz="2400" b="1" dirty="0" smtClean="0"/>
          </a:p>
          <a:p>
            <a:pPr marL="0" indent="0" algn="r">
              <a:buNone/>
            </a:pPr>
            <a:r>
              <a:rPr lang="en-GB" sz="2400" b="1" dirty="0" smtClean="0"/>
              <a:t>Verdict based in part on </a:t>
            </a:r>
            <a:r>
              <a:rPr lang="en-GB" sz="2400" b="1" dirty="0" err="1" smtClean="0"/>
              <a:t>Rosenstone’s</a:t>
            </a:r>
            <a:r>
              <a:rPr lang="en-GB" sz="2400" b="1" dirty="0" smtClean="0"/>
              <a:t> own participation with documentary and feature films – especially those associated with the Russian Revolution and ‘the Left’</a:t>
            </a:r>
            <a:endParaRPr lang="en-GB" sz="2400" dirty="0"/>
          </a:p>
          <a:p>
            <a:pPr marL="0" indent="0">
              <a:buNone/>
            </a:pPr>
            <a:endParaRPr lang="en-GB" dirty="0"/>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1785938" cy="2811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429000"/>
            <a:ext cx="1785938" cy="2571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40992" y="880280"/>
            <a:ext cx="1703009" cy="2548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36644" y="3375422"/>
            <a:ext cx="1707356" cy="26789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365412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Cinema and History: </a:t>
            </a:r>
            <a:br>
              <a:rPr lang="en-GB" b="1" u="sng" dirty="0"/>
            </a:br>
            <a:r>
              <a:rPr lang="en-GB" dirty="0" smtClean="0"/>
              <a:t>Robert A </a:t>
            </a:r>
            <a:r>
              <a:rPr lang="en-GB" dirty="0" err="1" smtClean="0"/>
              <a:t>Rosenstone</a:t>
            </a:r>
            <a:endParaRPr lang="en-GB" dirty="0"/>
          </a:p>
        </p:txBody>
      </p:sp>
      <p:sp>
        <p:nvSpPr>
          <p:cNvPr id="4" name="Content Placeholder 3"/>
          <p:cNvSpPr>
            <a:spLocks noGrp="1"/>
          </p:cNvSpPr>
          <p:nvPr>
            <p:ph idx="1"/>
          </p:nvPr>
        </p:nvSpPr>
        <p:spPr>
          <a:xfrm>
            <a:off x="2339752" y="1731764"/>
            <a:ext cx="5904656" cy="4505548"/>
          </a:xfrm>
        </p:spPr>
        <p:txBody>
          <a:bodyPr>
            <a:normAutofit fontScale="92500" lnSpcReduction="20000"/>
          </a:bodyPr>
          <a:lstStyle/>
          <a:p>
            <a:pPr marL="0" indent="0">
              <a:buNone/>
            </a:pPr>
            <a:r>
              <a:rPr lang="en-GB" sz="3000" dirty="0" smtClean="0"/>
              <a:t>“</a:t>
            </a:r>
            <a:r>
              <a:rPr lang="en-US" sz="3000" dirty="0"/>
              <a:t>One wonders: </a:t>
            </a:r>
            <a:r>
              <a:rPr lang="en-US" sz="3000" b="1" i="1" dirty="0"/>
              <a:t>can we historians continue </a:t>
            </a:r>
            <a:r>
              <a:rPr lang="en-US" sz="3000" b="1" i="1" dirty="0" smtClean="0"/>
              <a:t>to dismiss </a:t>
            </a:r>
            <a:r>
              <a:rPr lang="en-US" sz="3000" b="1" i="1" dirty="0"/>
              <a:t>the visual media as a way of making the past meaningful? </a:t>
            </a:r>
            <a:r>
              <a:rPr lang="en-US" sz="3000" dirty="0"/>
              <a:t>Or can </a:t>
            </a:r>
            <a:r>
              <a:rPr lang="en-US" sz="3000" dirty="0" smtClean="0"/>
              <a:t>we find that films have </a:t>
            </a:r>
            <a:r>
              <a:rPr lang="en-US" sz="3000" dirty="0"/>
              <a:t>some sort of visual/historical integrity of their own? </a:t>
            </a:r>
            <a:r>
              <a:rPr lang="en-US" sz="3000" dirty="0" smtClean="0"/>
              <a:t>And might </a:t>
            </a:r>
            <a:r>
              <a:rPr lang="en-US" sz="3000" dirty="0"/>
              <a:t>it be worthwhile to accept some works of visual history as part of </a:t>
            </a:r>
            <a:r>
              <a:rPr lang="en-US" sz="3000" dirty="0" smtClean="0"/>
              <a:t>our historiography?”</a:t>
            </a:r>
            <a:endParaRPr lang="en-GB" sz="3000" dirty="0" smtClean="0"/>
          </a:p>
          <a:p>
            <a:pPr algn="r">
              <a:buFontTx/>
              <a:buChar char="-"/>
            </a:pPr>
            <a:r>
              <a:rPr lang="en-US" sz="2800" dirty="0" smtClean="0"/>
              <a:t>Robert A </a:t>
            </a:r>
            <a:r>
              <a:rPr lang="en-US" sz="2800" dirty="0" err="1"/>
              <a:t>Rosenstone</a:t>
            </a:r>
            <a:r>
              <a:rPr lang="en-US" sz="2800" dirty="0"/>
              <a:t>, '</a:t>
            </a:r>
            <a:r>
              <a:rPr lang="en-US" sz="2800" i="1" dirty="0"/>
              <a:t>October</a:t>
            </a:r>
            <a:r>
              <a:rPr lang="en-US" sz="2800" dirty="0"/>
              <a:t> as History,' </a:t>
            </a:r>
            <a:r>
              <a:rPr lang="en-US" sz="2800" i="1" dirty="0"/>
              <a:t>Rethinking Histor</a:t>
            </a:r>
            <a:r>
              <a:rPr lang="en-US" sz="2800" dirty="0"/>
              <a:t>y, Vol. 5, No. 2 (2001), </a:t>
            </a:r>
            <a:r>
              <a:rPr lang="en-US" sz="2800" dirty="0" smtClean="0"/>
              <a:t>p. 255.</a:t>
            </a:r>
          </a:p>
          <a:p>
            <a:pPr>
              <a:buFontTx/>
              <a:buChar char="-"/>
            </a:pPr>
            <a:endParaRPr lang="en-GB" sz="2800" dirty="0"/>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1785938" cy="2811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429000"/>
            <a:ext cx="1785938" cy="2571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38450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History on Film/Film on History</a:t>
            </a:r>
            <a:r>
              <a:rPr lang="en-GB" dirty="0"/>
              <a:t/>
            </a:r>
            <a:br>
              <a:rPr lang="en-GB" dirty="0"/>
            </a:br>
            <a:r>
              <a:rPr lang="en-GB" dirty="0" smtClean="0"/>
              <a:t>Robert A </a:t>
            </a:r>
            <a:r>
              <a:rPr lang="en-GB" dirty="0" err="1" smtClean="0"/>
              <a:t>Rosenstone</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2298743"/>
            <a:ext cx="1934281" cy="28977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571" y="2198143"/>
            <a:ext cx="1919710" cy="28766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3"/>
          <p:cNvSpPr txBox="1">
            <a:spLocks/>
          </p:cNvSpPr>
          <p:nvPr/>
        </p:nvSpPr>
        <p:spPr>
          <a:xfrm>
            <a:off x="2046876" y="1606278"/>
            <a:ext cx="4901099" cy="5251722"/>
          </a:xfrm>
          <a:prstGeom prst="rect">
            <a:avLst/>
          </a:prstGeom>
        </p:spPr>
        <p:txBody>
          <a:bodyPr vert="horz" lIns="68580" tIns="34290" rIns="68580" bIns="3429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sz="3400" dirty="0">
                <a:solidFill>
                  <a:prstClr val="black"/>
                </a:solidFill>
              </a:rPr>
              <a:t>Film “not only challenges traditional History but returns us to a kind of ground zero, a sense that we can never really know the past, but can only play with, reconfigure, and try to make meaning out of the traces it leaves behind.” </a:t>
            </a:r>
          </a:p>
          <a:p>
            <a:pPr algn="just"/>
            <a:endParaRPr lang="en-GB" sz="3400" dirty="0">
              <a:solidFill>
                <a:prstClr val="black"/>
              </a:solidFill>
            </a:endParaRPr>
          </a:p>
          <a:p>
            <a:pPr algn="just"/>
            <a:r>
              <a:rPr lang="en-GB" sz="3400" dirty="0">
                <a:solidFill>
                  <a:prstClr val="black"/>
                </a:solidFill>
              </a:rPr>
              <a:t>At its best, cinema “gives us a new sort of history.</a:t>
            </a:r>
            <a:r>
              <a:rPr lang="en-GB" sz="2600" dirty="0">
                <a:solidFill>
                  <a:prstClr val="black"/>
                </a:solidFill>
              </a:rPr>
              <a:t>” </a:t>
            </a:r>
          </a:p>
          <a:p>
            <a:pPr algn="just"/>
            <a:endParaRPr lang="en-GB" sz="2400" dirty="0">
              <a:solidFill>
                <a:prstClr val="black"/>
              </a:solidFill>
            </a:endParaRPr>
          </a:p>
          <a:p>
            <a:pPr algn="r">
              <a:buFontTx/>
              <a:buChar char="-"/>
            </a:pPr>
            <a:r>
              <a:rPr lang="en-GB" sz="2400" dirty="0">
                <a:solidFill>
                  <a:prstClr val="black"/>
                </a:solidFill>
              </a:rPr>
              <a:t>Robert A </a:t>
            </a:r>
            <a:r>
              <a:rPr lang="en-US" sz="2400" dirty="0" err="1">
                <a:solidFill>
                  <a:prstClr val="black"/>
                </a:solidFill>
              </a:rPr>
              <a:t>Rosenstone</a:t>
            </a:r>
            <a:r>
              <a:rPr lang="en-US" sz="2400" dirty="0">
                <a:solidFill>
                  <a:prstClr val="black"/>
                </a:solidFill>
              </a:rPr>
              <a:t>, </a:t>
            </a:r>
            <a:r>
              <a:rPr lang="en-GB" sz="2400" i="1" dirty="0">
                <a:solidFill>
                  <a:prstClr val="black"/>
                </a:solidFill>
              </a:rPr>
              <a:t>History on Film/Film on History</a:t>
            </a:r>
            <a:r>
              <a:rPr lang="en-GB" sz="2400" dirty="0">
                <a:solidFill>
                  <a:prstClr val="black"/>
                </a:solidFill>
              </a:rPr>
              <a:t>, (Pearson: Harlow, Essex, 2006).</a:t>
            </a:r>
          </a:p>
          <a:p>
            <a:pPr algn="just">
              <a:buFontTx/>
              <a:buChar char="-"/>
            </a:pPr>
            <a:endParaRPr lang="en-GB" sz="3300" dirty="0">
              <a:solidFill>
                <a:prstClr val="black"/>
              </a:solidFill>
            </a:endParaRPr>
          </a:p>
          <a:p>
            <a:pPr marL="0" indent="0" algn="just">
              <a:buNone/>
            </a:pPr>
            <a:endParaRPr lang="en-GB" sz="3300" dirty="0">
              <a:solidFill>
                <a:prstClr val="black"/>
              </a:solidFill>
            </a:endParaRPr>
          </a:p>
          <a:p>
            <a:pPr marL="0" indent="0">
              <a:buNone/>
            </a:pPr>
            <a:endParaRPr lang="en-GB" sz="2400" dirty="0">
              <a:solidFill>
                <a:prstClr val="black"/>
              </a:solidFill>
            </a:endParaRPr>
          </a:p>
        </p:txBody>
      </p:sp>
    </p:spTree>
    <p:extLst>
      <p:ext uri="{BB962C8B-B14F-4D97-AF65-F5344CB8AC3E}">
        <p14:creationId xmlns:p14="http://schemas.microsoft.com/office/powerpoint/2010/main" val="18728243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8" y="-28624"/>
            <a:ext cx="5915241" cy="4051018"/>
          </a:xfrm>
          <a:prstGeom prst="rect">
            <a:avLst/>
          </a:prstGeom>
          <a:noFill/>
        </p:spPr>
        <p:txBody>
          <a:bodyPr wrap="square" lIns="360000" tIns="360000" rIns="540000" bIns="360000" rtlCol="0">
            <a:spAutoFit/>
          </a:bodyPr>
          <a:lstStyle/>
          <a:p>
            <a:pPr algn="just"/>
            <a:r>
              <a:rPr lang="en-GB" sz="1600" dirty="0"/>
              <a:t>Robert A Rosenstone</a:t>
            </a:r>
            <a:r>
              <a:rPr lang="en-GB" sz="1600" i="1" dirty="0"/>
              <a:t>, History on Film/Film on History </a:t>
            </a:r>
            <a:r>
              <a:rPr lang="en-GB" sz="1600" dirty="0"/>
              <a:t>(Longman/Pearson: Harlow, Essex, 2006), pp. 1–10, 111–133, 154–164.</a:t>
            </a:r>
          </a:p>
          <a:p>
            <a:pPr lvl="0" algn="just">
              <a:spcAft>
                <a:spcPts val="0"/>
              </a:spcAft>
            </a:pPr>
            <a:endParaRPr lang="en-GB" sz="2400" b="1" dirty="0" smtClean="0">
              <a:ea typeface="Calibri"/>
              <a:cs typeface="Arial"/>
            </a:endParaRPr>
          </a:p>
          <a:p>
            <a:pPr marL="342900" lvl="0" indent="-342900" algn="just">
              <a:spcAft>
                <a:spcPts val="0"/>
              </a:spcAft>
              <a:buFont typeface="Symbol"/>
              <a:buChar char=""/>
            </a:pPr>
            <a:r>
              <a:rPr lang="en-GB" sz="2400" b="1" dirty="0" smtClean="0">
                <a:ea typeface="Calibri"/>
                <a:cs typeface="Arial"/>
              </a:rPr>
              <a:t>What arguments does </a:t>
            </a:r>
            <a:r>
              <a:rPr lang="en-GB" sz="2400" b="1" dirty="0" err="1" smtClean="0">
                <a:ea typeface="Calibri"/>
                <a:cs typeface="Arial"/>
              </a:rPr>
              <a:t>Rosenstone</a:t>
            </a:r>
            <a:r>
              <a:rPr lang="en-GB" sz="2400" b="1" dirty="0" smtClean="0">
                <a:ea typeface="Calibri"/>
                <a:cs typeface="Arial"/>
              </a:rPr>
              <a:t> put forward for the utility of films for historians – of films </a:t>
            </a:r>
            <a:r>
              <a:rPr lang="en-GB" sz="2400" b="1" i="1" dirty="0" smtClean="0">
                <a:ea typeface="Calibri"/>
                <a:cs typeface="Arial"/>
              </a:rPr>
              <a:t>as </a:t>
            </a:r>
            <a:r>
              <a:rPr lang="en-GB" sz="2400" b="1" dirty="0" smtClean="0">
                <a:ea typeface="Calibri"/>
                <a:cs typeface="Arial"/>
              </a:rPr>
              <a:t>history – and how might </a:t>
            </a:r>
            <a:r>
              <a:rPr lang="en-GB" sz="2400" b="1" i="1" dirty="0" smtClean="0">
                <a:ea typeface="Calibri"/>
                <a:cs typeface="Arial"/>
              </a:rPr>
              <a:t>Platoon </a:t>
            </a:r>
            <a:r>
              <a:rPr lang="en-GB" sz="2400" b="1" dirty="0" smtClean="0">
                <a:ea typeface="Calibri"/>
                <a:cs typeface="Arial"/>
              </a:rPr>
              <a:t>exemplify or discredit them?</a:t>
            </a:r>
          </a:p>
          <a:p>
            <a:pPr marL="342900" lvl="0" indent="-342900" algn="just">
              <a:spcAft>
                <a:spcPts val="0"/>
              </a:spcAft>
              <a:buFont typeface="Symbol"/>
              <a:buChar char=""/>
            </a:pPr>
            <a:endParaRPr lang="en-GB" sz="2400" b="1" dirty="0">
              <a:effectLst/>
              <a:latin typeface="Times New Roman"/>
              <a:ea typeface="Calibri"/>
              <a:cs typeface="Aria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4" y="0"/>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921931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8" y="-28624"/>
            <a:ext cx="5915241" cy="7159561"/>
          </a:xfrm>
          <a:prstGeom prst="rect">
            <a:avLst/>
          </a:prstGeom>
          <a:noFill/>
        </p:spPr>
        <p:txBody>
          <a:bodyPr wrap="square" lIns="360000" tIns="360000" rIns="540000" bIns="360000" rtlCol="0">
            <a:spAutoFit/>
          </a:bodyPr>
          <a:lstStyle/>
          <a:p>
            <a:pPr marL="342900" lvl="0" indent="-342900" algn="just">
              <a:spcAft>
                <a:spcPts val="0"/>
              </a:spcAft>
              <a:buFont typeface="Symbol"/>
              <a:buChar char=""/>
            </a:pPr>
            <a:r>
              <a:rPr lang="en-GB" sz="1900" b="1" dirty="0" smtClean="0">
                <a:ea typeface="Calibri"/>
                <a:cs typeface="Arial"/>
              </a:rPr>
              <a:t>Why </a:t>
            </a:r>
            <a:r>
              <a:rPr lang="en-GB" sz="1900" b="1" dirty="0">
                <a:ea typeface="Calibri"/>
                <a:cs typeface="Arial"/>
              </a:rPr>
              <a:t>does Rosenstone think historians have traditionally been resistant to using films as a legitimate historical source?</a:t>
            </a:r>
            <a:endParaRPr lang="en-GB" sz="1900" dirty="0" smtClean="0">
              <a:effectLst/>
              <a:latin typeface="Times New Roman"/>
              <a:ea typeface="Calibri"/>
              <a:cs typeface="Times New Roman"/>
            </a:endParaRPr>
          </a:p>
          <a:p>
            <a:pPr marL="800100" lvl="1" indent="-342900" algn="just">
              <a:buFont typeface="Calibri"/>
              <a:buChar char="-"/>
            </a:pPr>
            <a:r>
              <a:rPr lang="en-GB" sz="1900" dirty="0">
                <a:ea typeface="Calibri"/>
                <a:cs typeface="Arial"/>
              </a:rPr>
              <a:t>What challenges to (capital ‘h’) History does cinema pose?</a:t>
            </a:r>
            <a:endParaRPr lang="en-GB" sz="1900" dirty="0" smtClean="0">
              <a:effectLst/>
              <a:latin typeface="Times New Roman"/>
              <a:ea typeface="Calibri"/>
              <a:cs typeface="Times New Roman"/>
            </a:endParaRPr>
          </a:p>
          <a:p>
            <a:pPr marL="800100" lvl="1" indent="-342900" algn="just">
              <a:buFont typeface="Calibri"/>
              <a:buChar char="-"/>
            </a:pPr>
            <a:r>
              <a:rPr lang="en-GB" sz="1900" dirty="0">
                <a:ea typeface="Calibri"/>
                <a:cs typeface="Arial"/>
              </a:rPr>
              <a:t>Why is that films often seem to fall short of the standards expected of academic history?</a:t>
            </a:r>
            <a:endParaRPr lang="en-GB" sz="1900" dirty="0" smtClean="0">
              <a:effectLst/>
              <a:latin typeface="Times New Roman"/>
              <a:ea typeface="Calibri"/>
              <a:cs typeface="Times New Roman"/>
            </a:endParaRPr>
          </a:p>
          <a:p>
            <a:pPr algn="just">
              <a:spcAft>
                <a:spcPts val="0"/>
              </a:spcAft>
            </a:pPr>
            <a:endParaRPr lang="en-GB" sz="800" dirty="0" smtClean="0">
              <a:effectLst/>
              <a:latin typeface="Times New Roman"/>
              <a:ea typeface="Calibri"/>
              <a:cs typeface="Times New Roman"/>
            </a:endParaRPr>
          </a:p>
          <a:p>
            <a:pPr marL="342900" lvl="0" indent="-342900" algn="just">
              <a:spcAft>
                <a:spcPts val="0"/>
              </a:spcAft>
              <a:buFont typeface="Symbol"/>
              <a:buChar char=""/>
            </a:pPr>
            <a:r>
              <a:rPr lang="en-GB" sz="1900" b="1" dirty="0">
                <a:ea typeface="Calibri"/>
                <a:cs typeface="Arial"/>
              </a:rPr>
              <a:t>Why is Rosenstone sympathetic to the possibilities and potentialities of films as a mode of expressing knowledge about the past?</a:t>
            </a:r>
            <a:endParaRPr lang="en-GB" sz="1900" dirty="0" smtClean="0">
              <a:effectLst/>
              <a:latin typeface="Times New Roman"/>
              <a:ea typeface="Calibri"/>
              <a:cs typeface="Times New Roman"/>
            </a:endParaRPr>
          </a:p>
          <a:p>
            <a:pPr marL="800100" lvl="1" indent="-342900" algn="just">
              <a:buFont typeface="Calibri"/>
              <a:buChar char="-"/>
            </a:pPr>
            <a:r>
              <a:rPr lang="en-GB" sz="1900" dirty="0" smtClean="0">
                <a:ea typeface="Calibri"/>
                <a:cs typeface="Arial"/>
              </a:rPr>
              <a:t>­How </a:t>
            </a:r>
            <a:r>
              <a:rPr lang="en-GB" sz="1900" dirty="0">
                <a:ea typeface="Calibri"/>
                <a:cs typeface="Arial"/>
              </a:rPr>
              <a:t>does he rebut criticisms of </a:t>
            </a:r>
            <a:r>
              <a:rPr lang="en-GB" sz="1900" dirty="0" smtClean="0">
                <a:ea typeface="Calibri"/>
                <a:cs typeface="Arial"/>
              </a:rPr>
              <a:t>film </a:t>
            </a:r>
            <a:r>
              <a:rPr lang="en-GB" sz="1900" dirty="0">
                <a:ea typeface="Calibri"/>
                <a:cs typeface="Arial"/>
              </a:rPr>
              <a:t>by traditional historians?</a:t>
            </a:r>
            <a:endParaRPr lang="en-GB" sz="1900" dirty="0" smtClean="0">
              <a:effectLst/>
              <a:latin typeface="Times New Roman"/>
              <a:ea typeface="Calibri"/>
              <a:cs typeface="Times New Roman"/>
            </a:endParaRPr>
          </a:p>
          <a:p>
            <a:pPr marL="800100" lvl="1" indent="-342900" algn="just">
              <a:buFont typeface="Calibri"/>
              <a:buChar char="-"/>
            </a:pPr>
            <a:r>
              <a:rPr lang="en-GB" sz="1900" dirty="0">
                <a:ea typeface="Calibri"/>
                <a:cs typeface="Arial"/>
              </a:rPr>
              <a:t>What similarities does he suggest exist between textual, academic history and history as presented in film?</a:t>
            </a:r>
            <a:endParaRPr lang="en-GB" sz="1900" dirty="0" smtClean="0">
              <a:effectLst/>
              <a:latin typeface="Times New Roman"/>
              <a:ea typeface="Calibri"/>
              <a:cs typeface="Times New Roman"/>
            </a:endParaRPr>
          </a:p>
          <a:p>
            <a:pPr marL="800100" lvl="1" indent="-342900" algn="just">
              <a:buFont typeface="Calibri"/>
              <a:buChar char="-"/>
            </a:pPr>
            <a:r>
              <a:rPr lang="en-GB" sz="1900" dirty="0">
                <a:ea typeface="Calibri"/>
                <a:cs typeface="Arial"/>
              </a:rPr>
              <a:t>Why does he think the ideas of postmodern theorists are helpful in thinking through the relationship of history and cinema?</a:t>
            </a:r>
            <a:endParaRPr lang="en-GB" sz="1900" dirty="0">
              <a:effectLst/>
              <a:latin typeface="Times New Roman"/>
              <a:ea typeface="Calibri"/>
              <a:cs typeface="Times New Roman"/>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5" y="-28624"/>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stretch>
            <a:fillRect/>
          </a:stretch>
        </p:blipFill>
        <p:spPr>
          <a:xfrm>
            <a:off x="-12315" y="4243996"/>
            <a:ext cx="1744044" cy="2614004"/>
          </a:xfrm>
          <a:prstGeom prst="rect">
            <a:avLst/>
          </a:prstGeom>
        </p:spPr>
      </p:pic>
      <p:sp>
        <p:nvSpPr>
          <p:cNvPr id="3" name="Rectangle 2"/>
          <p:cNvSpPr/>
          <p:nvPr/>
        </p:nvSpPr>
        <p:spPr>
          <a:xfrm>
            <a:off x="1731729" y="5059860"/>
            <a:ext cx="2048183" cy="1815882"/>
          </a:xfrm>
          <a:prstGeom prst="rect">
            <a:avLst/>
          </a:prstGeom>
        </p:spPr>
        <p:txBody>
          <a:bodyPr wrap="square">
            <a:spAutoFit/>
          </a:bodyPr>
          <a:lstStyle/>
          <a:p>
            <a:r>
              <a:rPr lang="en-GB" sz="1600" dirty="0"/>
              <a:t>Robert A </a:t>
            </a:r>
            <a:r>
              <a:rPr lang="en-GB" sz="1600" dirty="0" err="1"/>
              <a:t>Rosenstone</a:t>
            </a:r>
            <a:r>
              <a:rPr lang="en-GB" sz="1600" i="1" dirty="0"/>
              <a:t>, History on Film/Film on </a:t>
            </a:r>
            <a:r>
              <a:rPr lang="en-GB" sz="1600" i="1" dirty="0" smtClean="0"/>
              <a:t>History</a:t>
            </a:r>
            <a:r>
              <a:rPr lang="en-GB" sz="1600" i="1" dirty="0"/>
              <a:t> </a:t>
            </a:r>
            <a:endParaRPr lang="en-GB" sz="1600" i="1" dirty="0" smtClean="0"/>
          </a:p>
          <a:p>
            <a:r>
              <a:rPr lang="en-GB" sz="1600" dirty="0" smtClean="0"/>
              <a:t>(</a:t>
            </a:r>
            <a:r>
              <a:rPr lang="en-GB" sz="1600" dirty="0"/>
              <a:t>Longman/Pearson: Harlow, Essex, 2006), pp. 1–10, 111–133, 154–164.</a:t>
            </a:r>
          </a:p>
        </p:txBody>
      </p:sp>
    </p:spTree>
    <p:extLst>
      <p:ext uri="{BB962C8B-B14F-4D97-AF65-F5344CB8AC3E}">
        <p14:creationId xmlns:p14="http://schemas.microsoft.com/office/powerpoint/2010/main" val="32142609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9" y="12939"/>
            <a:ext cx="5915241" cy="7005673"/>
          </a:xfrm>
          <a:prstGeom prst="rect">
            <a:avLst/>
          </a:prstGeom>
          <a:noFill/>
        </p:spPr>
        <p:txBody>
          <a:bodyPr wrap="square" lIns="360000" tIns="360000" rIns="540000" bIns="360000" rtlCol="0">
            <a:spAutoFit/>
          </a:bodyPr>
          <a:lstStyle/>
          <a:p>
            <a:pPr marL="285750" lvl="0" indent="-285750" algn="just">
              <a:buFont typeface="Arial" panose="020B0604020202020204" pitchFamily="34" charset="0"/>
              <a:buChar char="•"/>
            </a:pPr>
            <a:r>
              <a:rPr lang="en-GB" sz="2200" b="1" dirty="0" smtClean="0"/>
              <a:t>Why </a:t>
            </a:r>
            <a:r>
              <a:rPr lang="en-GB" sz="2200" b="1" dirty="0"/>
              <a:t>does Rosenstone think it is possible for a director to be considered a ‘</a:t>
            </a:r>
            <a:r>
              <a:rPr lang="en-GB" sz="2200" b="1" dirty="0">
                <a:solidFill>
                  <a:srgbClr val="002060"/>
                </a:solidFill>
              </a:rPr>
              <a:t>filmmaker historian</a:t>
            </a:r>
            <a:r>
              <a:rPr lang="en-GB" sz="2200" b="1" dirty="0"/>
              <a:t>,’ and does Oliver Stone merit this distinction?</a:t>
            </a:r>
            <a:endParaRPr lang="en-GB" sz="2200" dirty="0"/>
          </a:p>
          <a:p>
            <a:pPr marL="742950" lvl="1" indent="-285750" algn="just">
              <a:buFontTx/>
              <a:buChar char="-"/>
            </a:pPr>
            <a:r>
              <a:rPr lang="en-GB" sz="2200" dirty="0" smtClean="0"/>
              <a:t>What </a:t>
            </a:r>
            <a:r>
              <a:rPr lang="en-GB" sz="2200" dirty="0"/>
              <a:t>are the strengths and weaknesses of Stone’s films according to </a:t>
            </a:r>
            <a:r>
              <a:rPr lang="en-GB" sz="2200" dirty="0" smtClean="0"/>
              <a:t>Rosenstone?</a:t>
            </a:r>
          </a:p>
          <a:p>
            <a:pPr marL="742950" lvl="1" indent="-285750" algn="just">
              <a:buFontTx/>
              <a:buChar char="-"/>
            </a:pPr>
            <a:r>
              <a:rPr lang="en-GB" sz="2200" dirty="0" smtClean="0"/>
              <a:t>What </a:t>
            </a:r>
            <a:r>
              <a:rPr lang="en-GB" sz="2200" dirty="0"/>
              <a:t>historical ‘arguments’ about war does Rosenstone claim are made by films such as </a:t>
            </a:r>
            <a:r>
              <a:rPr lang="en-GB" sz="2200" i="1" dirty="0"/>
              <a:t>Platoon</a:t>
            </a:r>
            <a:r>
              <a:rPr lang="en-GB" sz="2200" dirty="0"/>
              <a:t>, </a:t>
            </a:r>
            <a:r>
              <a:rPr lang="en-GB" sz="2200" i="1" dirty="0"/>
              <a:t>Born on the Fourth of July </a:t>
            </a:r>
            <a:r>
              <a:rPr lang="en-GB" sz="2200" dirty="0"/>
              <a:t>and </a:t>
            </a:r>
            <a:r>
              <a:rPr lang="en-GB" sz="2200" i="1" dirty="0"/>
              <a:t>Heaven and </a:t>
            </a:r>
            <a:r>
              <a:rPr lang="en-GB" sz="2200" i="1" dirty="0" smtClean="0"/>
              <a:t>Earth</a:t>
            </a:r>
            <a:r>
              <a:rPr lang="en-GB" sz="2200" dirty="0" smtClean="0"/>
              <a:t>?</a:t>
            </a:r>
          </a:p>
          <a:p>
            <a:pPr marL="742950" lvl="1" indent="-285750" algn="just">
              <a:buFontTx/>
              <a:buChar char="-"/>
            </a:pPr>
            <a:r>
              <a:rPr lang="en-GB" sz="2200" dirty="0" smtClean="0"/>
              <a:t>What </a:t>
            </a:r>
            <a:r>
              <a:rPr lang="en-GB" sz="2200" dirty="0"/>
              <a:t>historical ‘arguments’ about war does Rosenstone claim are made by biographical films such as </a:t>
            </a:r>
            <a:r>
              <a:rPr lang="en-GB" sz="2200" i="1" dirty="0"/>
              <a:t>JFK </a:t>
            </a:r>
            <a:r>
              <a:rPr lang="en-GB" sz="2200" dirty="0"/>
              <a:t>and </a:t>
            </a:r>
            <a:r>
              <a:rPr lang="en-GB" sz="2200" i="1" dirty="0" smtClean="0"/>
              <a:t>Nixon</a:t>
            </a:r>
            <a:r>
              <a:rPr lang="en-GB" sz="2200" dirty="0" smtClean="0"/>
              <a:t>?</a:t>
            </a:r>
          </a:p>
          <a:p>
            <a:pPr marL="742950" lvl="1" indent="-285750" algn="just">
              <a:buFontTx/>
              <a:buChar char="-"/>
            </a:pPr>
            <a:r>
              <a:rPr lang="en-GB" sz="2200" dirty="0" smtClean="0"/>
              <a:t>Ultimately</a:t>
            </a:r>
            <a:r>
              <a:rPr lang="en-GB" sz="2200" dirty="0"/>
              <a:t>, do you think Stone and other filmmakers can properly be considered historians, and why</a:t>
            </a:r>
            <a:r>
              <a:rPr lang="en-GB" sz="2200" dirty="0" smtClean="0"/>
              <a:t>?</a:t>
            </a:r>
          </a:p>
          <a:p>
            <a:pPr algn="just"/>
            <a:endParaRPr lang="en-GB" sz="1200"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93" y="-27384"/>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12315" y="4243996"/>
            <a:ext cx="1744044" cy="2614004"/>
          </a:xfrm>
          <a:prstGeom prst="rect">
            <a:avLst/>
          </a:prstGeom>
        </p:spPr>
      </p:pic>
    </p:spTree>
    <p:extLst>
      <p:ext uri="{BB962C8B-B14F-4D97-AF65-F5344CB8AC3E}">
        <p14:creationId xmlns:p14="http://schemas.microsoft.com/office/powerpoint/2010/main" val="20305217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9" y="12939"/>
            <a:ext cx="5915241" cy="4051018"/>
          </a:xfrm>
          <a:prstGeom prst="rect">
            <a:avLst/>
          </a:prstGeom>
          <a:noFill/>
        </p:spPr>
        <p:txBody>
          <a:bodyPr wrap="square" lIns="360000" tIns="360000" rIns="540000" bIns="360000" rtlCol="0">
            <a:spAutoFit/>
          </a:bodyPr>
          <a:lstStyle/>
          <a:p>
            <a:pPr marL="285750" indent="-285750">
              <a:buFont typeface="Arial" panose="020B0604020202020204" pitchFamily="34" charset="0"/>
              <a:buChar char="•"/>
            </a:pPr>
            <a:r>
              <a:rPr lang="en-GB" sz="2800" b="1" dirty="0" smtClean="0"/>
              <a:t>Can </a:t>
            </a:r>
            <a:r>
              <a:rPr lang="en-GB" sz="2800" b="1" dirty="0"/>
              <a:t>you think of any films that mount a convincing interpretation of the past and/or that make a convincing historical argument</a:t>
            </a:r>
            <a:r>
              <a:rPr lang="en-GB" sz="2800" b="1" dirty="0" smtClean="0"/>
              <a:t>?</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800" b="1" dirty="0" smtClean="0"/>
              <a:t>What components make a good historical film about war?</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93" y="-27384"/>
            <a:ext cx="3241073" cy="508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12315" y="4243996"/>
            <a:ext cx="1744044" cy="2614004"/>
          </a:xfrm>
          <a:prstGeom prst="rect">
            <a:avLst/>
          </a:prstGeom>
        </p:spPr>
      </p:pic>
    </p:spTree>
    <p:extLst>
      <p:ext uri="{BB962C8B-B14F-4D97-AF65-F5344CB8AC3E}">
        <p14:creationId xmlns:p14="http://schemas.microsoft.com/office/powerpoint/2010/main" val="5861752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622317"/>
            <a:ext cx="9144000" cy="4543461"/>
          </a:xfrm>
          <a:prstGeom prst="rect">
            <a:avLst/>
          </a:prstGeom>
          <a:noFill/>
        </p:spPr>
        <p:txBody>
          <a:bodyPr wrap="square" lIns="540000" tIns="360000" rIns="540000" bIns="360000" rtlCol="0">
            <a:spAutoFit/>
          </a:bodyPr>
          <a:lstStyle/>
          <a:p>
            <a:pPr algn="just"/>
            <a:endParaRPr lang="en-GB" sz="2000" dirty="0" smtClean="0">
              <a:solidFill>
                <a:prstClr val="black"/>
              </a:solidFill>
            </a:endParaRPr>
          </a:p>
          <a:p>
            <a:pPr algn="just"/>
            <a:r>
              <a:rPr lang="en-GB" sz="2000" dirty="0" smtClean="0">
                <a:solidFill>
                  <a:prstClr val="black"/>
                </a:solidFill>
              </a:rPr>
              <a:t>“ …</a:t>
            </a:r>
            <a:r>
              <a:rPr lang="en-GB" sz="2000" dirty="0" smtClean="0"/>
              <a:t>To </a:t>
            </a:r>
            <a:r>
              <a:rPr lang="en-GB" sz="2000" dirty="0"/>
              <a:t>focus on the representation of war and revolution, however, </a:t>
            </a:r>
            <a:r>
              <a:rPr lang="en-GB" sz="2000" dirty="0" smtClean="0"/>
              <a:t>or indeed </a:t>
            </a:r>
            <a:r>
              <a:rPr lang="en-GB" sz="2000" dirty="0"/>
              <a:t>on the representation of historical events of any kind, </a:t>
            </a:r>
            <a:r>
              <a:rPr lang="en-GB" sz="2000" dirty="0" smtClean="0"/>
              <a:t>runs the </a:t>
            </a:r>
            <a:r>
              <a:rPr lang="en-GB" sz="2000" dirty="0"/>
              <a:t>risk of confining discussion within the framework of </a:t>
            </a:r>
            <a:r>
              <a:rPr lang="en-GB" sz="2000" b="1" dirty="0"/>
              <a:t>a </a:t>
            </a:r>
            <a:r>
              <a:rPr lang="en-GB" sz="2000" b="1" dirty="0" smtClean="0"/>
              <a:t>basically realistic </a:t>
            </a:r>
            <a:r>
              <a:rPr lang="en-GB" sz="2000" b="1" dirty="0"/>
              <a:t>notion of the cinema</a:t>
            </a:r>
            <a:r>
              <a:rPr lang="en-GB" sz="2000" dirty="0"/>
              <a:t>. The issue tends to become whether </a:t>
            </a:r>
            <a:r>
              <a:rPr lang="en-GB" sz="2000" dirty="0" smtClean="0"/>
              <a:t>a particular </a:t>
            </a:r>
            <a:r>
              <a:rPr lang="en-GB" sz="2000" dirty="0"/>
              <a:t>representation was or was not 'true' </a:t>
            </a:r>
            <a:r>
              <a:rPr lang="en-GB" sz="2000" dirty="0" smtClean="0"/>
              <a:t>or </a:t>
            </a:r>
            <a:r>
              <a:rPr lang="en-GB" sz="2000" dirty="0"/>
              <a:t>whether 'truth' (and the spectator who assumes s/he is </a:t>
            </a:r>
            <a:r>
              <a:rPr lang="en-GB" sz="2000" dirty="0" smtClean="0"/>
              <a:t>in presence </a:t>
            </a:r>
            <a:r>
              <a:rPr lang="en-GB" sz="2000" dirty="0"/>
              <a:t>of the truth) is being manipulated. These issues are </a:t>
            </a:r>
            <a:r>
              <a:rPr lang="en-GB" sz="2000" dirty="0" smtClean="0"/>
              <a:t>not unimportant</a:t>
            </a:r>
            <a:r>
              <a:rPr lang="en-GB" sz="2000" dirty="0"/>
              <a:t>, because the cinema is a realistic medium </a:t>
            </a:r>
            <a:r>
              <a:rPr lang="en-GB" sz="2000" dirty="0" smtClean="0"/>
              <a:t>– and is widely </a:t>
            </a:r>
            <a:r>
              <a:rPr lang="en-GB" sz="2000" dirty="0"/>
              <a:t>believed to be such </a:t>
            </a:r>
            <a:r>
              <a:rPr lang="en-GB" sz="2000" dirty="0" smtClean="0"/>
              <a:t>– </a:t>
            </a:r>
            <a:r>
              <a:rPr lang="en-GB" sz="2000" dirty="0"/>
              <a:t>to the extent that it can both </a:t>
            </a:r>
            <a:r>
              <a:rPr lang="en-GB" sz="2000" dirty="0" smtClean="0"/>
              <a:t>show what </a:t>
            </a:r>
            <a:r>
              <a:rPr lang="en-GB" sz="2000" dirty="0"/>
              <a:t>is, and can represent things that are presumed to have been</a:t>
            </a:r>
            <a:r>
              <a:rPr lang="en-GB" sz="2000" dirty="0" smtClean="0"/>
              <a:t>. One </a:t>
            </a:r>
            <a:r>
              <a:rPr lang="en-GB" sz="2000" dirty="0"/>
              <a:t>of its operations is to confer a certain status of reality on </a:t>
            </a:r>
            <a:r>
              <a:rPr lang="en-GB" sz="2000" dirty="0" smtClean="0"/>
              <a:t>what it shows.”</a:t>
            </a:r>
          </a:p>
          <a:p>
            <a:pPr marL="285750" indent="-285750" algn="r">
              <a:buFontTx/>
              <a:buChar char="-"/>
            </a:pPr>
            <a:r>
              <a:rPr lang="en-GB" sz="1400" dirty="0" smtClean="0">
                <a:solidFill>
                  <a:prstClr val="black"/>
                </a:solidFill>
              </a:rPr>
              <a:t>Geoffrey </a:t>
            </a:r>
            <a:r>
              <a:rPr lang="en-GB" sz="1400" dirty="0" err="1">
                <a:solidFill>
                  <a:prstClr val="black"/>
                </a:solidFill>
              </a:rPr>
              <a:t>Nowell</a:t>
            </a:r>
            <a:r>
              <a:rPr lang="en-GB" sz="1400" dirty="0">
                <a:solidFill>
                  <a:prstClr val="black"/>
                </a:solidFill>
              </a:rPr>
              <a:t>-Smith, 'On History and the Cinema,' </a:t>
            </a:r>
            <a:r>
              <a:rPr lang="en-GB" sz="1400" i="1" dirty="0">
                <a:solidFill>
                  <a:prstClr val="black"/>
                </a:solidFill>
              </a:rPr>
              <a:t>Screen </a:t>
            </a:r>
            <a:r>
              <a:rPr lang="en-GB" sz="1400" dirty="0">
                <a:solidFill>
                  <a:prstClr val="black"/>
                </a:solidFill>
              </a:rPr>
              <a:t>(Vol. 31, No. 2, Summer 1990), </a:t>
            </a:r>
            <a:r>
              <a:rPr lang="en-GB" sz="1400" dirty="0" smtClean="0">
                <a:solidFill>
                  <a:prstClr val="black"/>
                </a:solidFill>
              </a:rPr>
              <a:t>p.163</a:t>
            </a:r>
          </a:p>
          <a:p>
            <a:pPr marL="285750" indent="-285750">
              <a:buFontTx/>
              <a:buChar char="-"/>
            </a:pPr>
            <a:endParaRPr lang="en-GB" sz="1400" dirty="0" smtClean="0">
              <a:solidFill>
                <a:prstClr val="black"/>
              </a:solidFill>
            </a:endParaRPr>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4464" r="14360"/>
          <a:stretch/>
        </p:blipFill>
        <p:spPr bwMode="auto">
          <a:xfrm>
            <a:off x="4876915" y="173440"/>
            <a:ext cx="3500652" cy="284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0086" y="173440"/>
            <a:ext cx="300751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68488" y="548679"/>
            <a:ext cx="1379176" cy="2246769"/>
          </a:xfrm>
          <a:prstGeom prst="rect">
            <a:avLst/>
          </a:prstGeom>
        </p:spPr>
        <p:txBody>
          <a:bodyPr wrap="square">
            <a:spAutoFit/>
          </a:bodyPr>
          <a:lstStyle/>
          <a:p>
            <a:r>
              <a:rPr lang="en-US" sz="2800" b="1" dirty="0">
                <a:solidFill>
                  <a:srgbClr val="FF0000"/>
                </a:solidFill>
              </a:rPr>
              <a:t>PART THREE: War and Cinema</a:t>
            </a:r>
          </a:p>
        </p:txBody>
      </p:sp>
    </p:spTree>
    <p:extLst>
      <p:ext uri="{BB962C8B-B14F-4D97-AF65-F5344CB8AC3E}">
        <p14:creationId xmlns:p14="http://schemas.microsoft.com/office/powerpoint/2010/main" val="4548416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563177"/>
            <a:ext cx="9144000" cy="6328565"/>
          </a:xfrm>
          <a:prstGeom prst="rect">
            <a:avLst/>
          </a:prstGeom>
          <a:noFill/>
        </p:spPr>
        <p:txBody>
          <a:bodyPr wrap="square" lIns="540000" tIns="360000" rIns="540000" bIns="360000" rtlCol="0">
            <a:spAutoFit/>
          </a:bodyPr>
          <a:lstStyle/>
          <a:p>
            <a:pPr algn="just"/>
            <a:endParaRPr lang="en-GB" sz="2800" dirty="0" smtClean="0"/>
          </a:p>
          <a:p>
            <a:pPr algn="just"/>
            <a:endParaRPr lang="en-GB" sz="2800" dirty="0"/>
          </a:p>
          <a:p>
            <a:pPr algn="just"/>
            <a:endParaRPr lang="en-GB" sz="2800" dirty="0" smtClean="0"/>
          </a:p>
          <a:p>
            <a:pPr algn="just"/>
            <a:endParaRPr lang="en-GB" sz="2800" dirty="0"/>
          </a:p>
          <a:p>
            <a:pPr algn="just"/>
            <a:endParaRPr lang="en-GB" sz="2800" dirty="0" smtClean="0"/>
          </a:p>
          <a:p>
            <a:pPr algn="just"/>
            <a:endParaRPr lang="en-GB" sz="2800" dirty="0"/>
          </a:p>
          <a:p>
            <a:pPr algn="just"/>
            <a:endParaRPr lang="en-GB" sz="2800" dirty="0" smtClean="0"/>
          </a:p>
          <a:p>
            <a:pPr algn="just"/>
            <a:r>
              <a:rPr lang="en-GB" sz="2000" dirty="0" smtClean="0"/>
              <a:t>“</a:t>
            </a:r>
            <a:r>
              <a:rPr lang="en-GB" sz="2000" b="1" dirty="0" smtClean="0">
                <a:solidFill>
                  <a:srgbClr val="FF0000"/>
                </a:solidFill>
              </a:rPr>
              <a:t>The reality effect</a:t>
            </a:r>
            <a:r>
              <a:rPr lang="en-GB" sz="2000" dirty="0" smtClean="0"/>
              <a:t> of cinema is not just given by the fact of similitude or verisimilitude –  the picture which resembles a thing or mimes an event, and is, therefore, a picture ‘of’ that thing or event. </a:t>
            </a:r>
            <a:r>
              <a:rPr lang="en-GB" sz="2000" i="1" dirty="0" smtClean="0"/>
              <a:t>What is also needed is belief, the willingness of the psyche to accept the word and image of the cinema with or without regard for its referential truth</a:t>
            </a:r>
            <a:r>
              <a:rPr lang="en-GB" sz="2000" dirty="0" smtClean="0"/>
              <a:t>. The cinema established itself very rapidly as a picturing and narrating mechanism capable of </a:t>
            </a:r>
            <a:r>
              <a:rPr lang="en-GB" sz="2000" b="1" dirty="0" smtClean="0"/>
              <a:t>imposing on its spectators belief in the reality of what they are being shown or told</a:t>
            </a:r>
            <a:r>
              <a:rPr lang="en-GB" sz="2000" dirty="0" smtClean="0"/>
              <a:t>.”</a:t>
            </a:r>
          </a:p>
          <a:p>
            <a:pPr marL="285750" indent="-285750" algn="r">
              <a:buFontTx/>
              <a:buChar char="-"/>
            </a:pPr>
            <a:r>
              <a:rPr lang="en-GB" sz="1400" dirty="0" smtClean="0">
                <a:solidFill>
                  <a:prstClr val="black"/>
                </a:solidFill>
              </a:rPr>
              <a:t>Geoffrey </a:t>
            </a:r>
            <a:r>
              <a:rPr lang="en-GB" sz="1400" dirty="0" err="1" smtClean="0">
                <a:solidFill>
                  <a:prstClr val="black"/>
                </a:solidFill>
              </a:rPr>
              <a:t>Nowell</a:t>
            </a:r>
            <a:r>
              <a:rPr lang="en-GB" sz="1400" dirty="0" smtClean="0">
                <a:solidFill>
                  <a:prstClr val="black"/>
                </a:solidFill>
              </a:rPr>
              <a:t>-Smith, 'On History and the Cinema,' </a:t>
            </a:r>
            <a:r>
              <a:rPr lang="en-GB" sz="1400" i="1" dirty="0" smtClean="0">
                <a:solidFill>
                  <a:prstClr val="black"/>
                </a:solidFill>
              </a:rPr>
              <a:t>Screen </a:t>
            </a:r>
            <a:r>
              <a:rPr lang="en-GB" sz="1400" dirty="0" smtClean="0">
                <a:solidFill>
                  <a:prstClr val="black"/>
                </a:solidFill>
              </a:rPr>
              <a:t>(Vol. 31, No. 2, Summer 1990), p.163 (see </a:t>
            </a:r>
            <a:r>
              <a:rPr lang="en-GB" sz="1400" dirty="0" smtClean="0">
                <a:solidFill>
                  <a:prstClr val="black"/>
                </a:solidFill>
                <a:hlinkClick r:id="rId2"/>
              </a:rPr>
              <a:t>https://www.youtube.com/watch?v=oGRTEjTzgBc</a:t>
            </a:r>
            <a:r>
              <a:rPr lang="en-GB" sz="1400" dirty="0" smtClean="0">
                <a:solidFill>
                  <a:prstClr val="black"/>
                </a:solidFill>
              </a:rPr>
              <a:t>)</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04325" y="3029"/>
            <a:ext cx="6083291" cy="37703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594127" y="1700808"/>
            <a:ext cx="1497814" cy="1169551"/>
          </a:xfrm>
          <a:prstGeom prst="rect">
            <a:avLst/>
          </a:prstGeom>
        </p:spPr>
        <p:txBody>
          <a:bodyPr wrap="square">
            <a:spAutoFit/>
          </a:bodyPr>
          <a:lstStyle/>
          <a:p>
            <a:r>
              <a:rPr lang="en-GB" sz="1400" dirty="0" smtClean="0"/>
              <a:t>Chronophotgraphic methods, as pioneered by </a:t>
            </a:r>
            <a:r>
              <a:rPr lang="en-GB" sz="1400" dirty="0" err="1" smtClean="0"/>
              <a:t>Eadweard</a:t>
            </a:r>
            <a:r>
              <a:rPr lang="en-GB" sz="1400" dirty="0" smtClean="0"/>
              <a:t> Muybridge</a:t>
            </a:r>
            <a:endParaRPr lang="en-GB" sz="1400" dirty="0"/>
          </a:p>
        </p:txBody>
      </p:sp>
    </p:spTree>
    <p:extLst>
      <p:ext uri="{BB962C8B-B14F-4D97-AF65-F5344CB8AC3E}">
        <p14:creationId xmlns:p14="http://schemas.microsoft.com/office/powerpoint/2010/main" val="324805435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029" y="404664"/>
            <a:ext cx="9144000" cy="6328565"/>
          </a:xfrm>
          <a:prstGeom prst="rect">
            <a:avLst/>
          </a:prstGeom>
          <a:noFill/>
        </p:spPr>
        <p:txBody>
          <a:bodyPr wrap="square" lIns="540000" tIns="360000" rIns="540000" bIns="360000" rtlCol="0">
            <a:spAutoFit/>
          </a:bodyPr>
          <a:lstStyle/>
          <a:p>
            <a:pPr algn="just"/>
            <a:endParaRPr lang="en-GB" sz="2800" dirty="0" smtClean="0"/>
          </a:p>
          <a:p>
            <a:pPr algn="just"/>
            <a:endParaRPr lang="en-GB" sz="2800" dirty="0"/>
          </a:p>
          <a:p>
            <a:pPr algn="just"/>
            <a:endParaRPr lang="en-GB" sz="2800" dirty="0" smtClean="0"/>
          </a:p>
          <a:p>
            <a:pPr algn="just"/>
            <a:endParaRPr lang="en-GB" sz="2800" dirty="0"/>
          </a:p>
          <a:p>
            <a:pPr algn="just"/>
            <a:endParaRPr lang="en-GB" sz="2800" dirty="0" smtClean="0"/>
          </a:p>
          <a:p>
            <a:pPr algn="just"/>
            <a:endParaRPr lang="en-GB" sz="2800" dirty="0"/>
          </a:p>
          <a:p>
            <a:pPr algn="just"/>
            <a:endParaRPr lang="en-GB" sz="2800" dirty="0" smtClean="0"/>
          </a:p>
          <a:p>
            <a:pPr algn="just"/>
            <a:endParaRPr lang="en-GB" sz="2800" dirty="0" smtClean="0"/>
          </a:p>
          <a:p>
            <a:pPr algn="just"/>
            <a:r>
              <a:rPr lang="en-GB" sz="2800" dirty="0" smtClean="0"/>
              <a:t>“Cinema is </a:t>
            </a:r>
            <a:r>
              <a:rPr lang="en-GB" sz="2800" dirty="0"/>
              <a:t>embedded deep into what one might call the external histories </a:t>
            </a:r>
            <a:r>
              <a:rPr lang="en-GB" sz="2800" dirty="0" smtClean="0"/>
              <a:t>of the </a:t>
            </a:r>
            <a:r>
              <a:rPr lang="en-GB" sz="2800" dirty="0"/>
              <a:t>century </a:t>
            </a:r>
            <a:r>
              <a:rPr lang="en-GB" sz="2800" dirty="0" smtClean="0"/>
              <a:t>– those </a:t>
            </a:r>
            <a:r>
              <a:rPr lang="en-GB" sz="2800" dirty="0"/>
              <a:t>of economics and politics for example </a:t>
            </a:r>
            <a:r>
              <a:rPr lang="en-GB" sz="2800" dirty="0" smtClean="0"/>
              <a:t>–  but even more </a:t>
            </a:r>
            <a:r>
              <a:rPr lang="en-GB" sz="2800" dirty="0"/>
              <a:t>deeply into the history of modern subjectivity</a:t>
            </a:r>
            <a:r>
              <a:rPr lang="en-GB" sz="2800" dirty="0" smtClean="0"/>
              <a:t>.”</a:t>
            </a:r>
            <a:endParaRPr lang="en-GB" sz="2800" dirty="0"/>
          </a:p>
          <a:p>
            <a:pPr marL="285750" indent="-285750" algn="r">
              <a:buFontTx/>
              <a:buChar char="-"/>
            </a:pPr>
            <a:r>
              <a:rPr lang="en-GB" sz="1400" dirty="0" smtClean="0">
                <a:solidFill>
                  <a:prstClr val="black"/>
                </a:solidFill>
              </a:rPr>
              <a:t>Geoffrey </a:t>
            </a:r>
            <a:r>
              <a:rPr lang="en-GB" sz="1400" dirty="0" err="1">
                <a:solidFill>
                  <a:prstClr val="black"/>
                </a:solidFill>
              </a:rPr>
              <a:t>Nowell</a:t>
            </a:r>
            <a:r>
              <a:rPr lang="en-GB" sz="1400" dirty="0">
                <a:solidFill>
                  <a:prstClr val="black"/>
                </a:solidFill>
              </a:rPr>
              <a:t>-Smith, 'On History and the Cinema,' </a:t>
            </a:r>
            <a:r>
              <a:rPr lang="en-GB" sz="1400" i="1" dirty="0">
                <a:solidFill>
                  <a:prstClr val="black"/>
                </a:solidFill>
              </a:rPr>
              <a:t>Screen </a:t>
            </a:r>
            <a:r>
              <a:rPr lang="en-GB" sz="1400" dirty="0">
                <a:solidFill>
                  <a:prstClr val="black"/>
                </a:solidFill>
              </a:rPr>
              <a:t>(Vol. 31, No. 2, Summer 1990), </a:t>
            </a:r>
            <a:r>
              <a:rPr lang="en-GB" sz="1400" dirty="0" smtClean="0">
                <a:solidFill>
                  <a:prstClr val="black"/>
                </a:solidFill>
              </a:rPr>
              <a:t>p.160</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4325" y="3029"/>
            <a:ext cx="6083291" cy="37703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73200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7384"/>
            <a:ext cx="9144000" cy="6667119"/>
          </a:xfrm>
          <a:prstGeom prst="rect">
            <a:avLst/>
          </a:prstGeom>
          <a:noFill/>
        </p:spPr>
        <p:txBody>
          <a:bodyPr wrap="square" lIns="540000" tIns="360000" rIns="540000" bIns="360000" rtlCol="0">
            <a:spAutoFit/>
          </a:bodyPr>
          <a:lstStyle/>
          <a:p>
            <a:pPr lvl="0" algn="just">
              <a:spcAft>
                <a:spcPts val="0"/>
              </a:spcAft>
            </a:pPr>
            <a:endParaRPr lang="en-GB" b="1" dirty="0" smtClean="0">
              <a:ea typeface="Calibri"/>
              <a:cs typeface="Times New Roman"/>
            </a:endParaRPr>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smtClean="0"/>
          </a:p>
          <a:p>
            <a:pPr algn="just"/>
            <a:endParaRPr lang="en-GB" dirty="0"/>
          </a:p>
          <a:p>
            <a:pPr algn="just"/>
            <a:endParaRPr lang="en-GB" dirty="0"/>
          </a:p>
          <a:p>
            <a:pPr algn="just"/>
            <a:r>
              <a:rPr lang="en-GB" sz="2200" dirty="0" smtClean="0"/>
              <a:t>Paul </a:t>
            </a:r>
            <a:r>
              <a:rPr lang="en-GB" sz="2200" dirty="0" err="1" smtClean="0"/>
              <a:t>Virilio</a:t>
            </a:r>
            <a:r>
              <a:rPr lang="en-GB" sz="2200" dirty="0" smtClean="0"/>
              <a:t>, ‘A Travelling Shot Over Eighty Years,’ </a:t>
            </a:r>
            <a:r>
              <a:rPr lang="en-GB" sz="2200" i="1" dirty="0" smtClean="0"/>
              <a:t>War and Cinema: The Logistics of Perception </a:t>
            </a:r>
            <a:r>
              <a:rPr lang="en-GB" sz="2200" dirty="0" smtClean="0"/>
              <a:t>(Verso: London, 2000 [1984]), </a:t>
            </a:r>
            <a:r>
              <a:rPr lang="en-GB" sz="2200" dirty="0"/>
              <a:t>pp. 85–111.</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1716" y="188640"/>
            <a:ext cx="3384376" cy="51867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884826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5" y="3283269"/>
            <a:ext cx="3559563" cy="35595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5424855" y="6093296"/>
            <a:ext cx="3456384" cy="523220"/>
          </a:xfrm>
          <a:prstGeom prst="rect">
            <a:avLst/>
          </a:prstGeom>
        </p:spPr>
        <p:txBody>
          <a:bodyPr wrap="square">
            <a:spAutoFit/>
          </a:bodyPr>
          <a:lstStyle/>
          <a:p>
            <a:r>
              <a:rPr lang="en-GB" sz="1400" dirty="0" smtClean="0"/>
              <a:t>Chronophotgraphic methods, as pioneered by Etienne-Jules Marey</a:t>
            </a:r>
            <a:endParaRPr lang="en-GB" sz="1400" dirty="0"/>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9975" y="260648"/>
            <a:ext cx="5987766" cy="33221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5" y="548680"/>
            <a:ext cx="2619375" cy="1885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26946" y="3922484"/>
            <a:ext cx="4954293" cy="14726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180067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3131840" cy="1835027"/>
          </a:xfrm>
          <a:prstGeom prst="rect">
            <a:avLst/>
          </a:prstGeom>
          <a:noFill/>
        </p:spPr>
        <p:txBody>
          <a:bodyPr wrap="square" lIns="540000" tIns="360000" rIns="540000" bIns="360000" rtlCol="0">
            <a:spAutoFit/>
          </a:bodyPr>
          <a:lstStyle/>
          <a:p>
            <a:pPr algn="just"/>
            <a:r>
              <a:rPr lang="en-GB" b="1" dirty="0" smtClean="0">
                <a:ea typeface="Calibri"/>
                <a:cs typeface="Times New Roman"/>
              </a:rPr>
              <a:t>Chronophotographic rifle</a:t>
            </a:r>
            <a:endParaRPr lang="en-GB" b="1" dirty="0">
              <a:ea typeface="Calibri"/>
              <a:cs typeface="Times New Roman"/>
            </a:endParaRPr>
          </a:p>
          <a:p>
            <a:pPr marL="800100" lvl="1" indent="-342900" algn="just">
              <a:buFont typeface="Calibri"/>
              <a:buChar char="-"/>
            </a:pPr>
            <a:endParaRPr lang="en-GB" b="1" dirty="0" smtClean="0">
              <a:ea typeface="Calibri"/>
              <a:cs typeface="Times New Roman"/>
            </a:endParaRPr>
          </a:p>
          <a:p>
            <a:pPr lvl="1" algn="just"/>
            <a:endParaRPr lang="en-GB" dirty="0">
              <a:ea typeface="Calibri"/>
              <a:cs typeface="Times New Roman"/>
            </a:endParaRP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861048"/>
            <a:ext cx="2691561" cy="2016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51520" y="5877272"/>
            <a:ext cx="3456384" cy="523220"/>
          </a:xfrm>
          <a:prstGeom prst="rect">
            <a:avLst/>
          </a:prstGeom>
        </p:spPr>
        <p:txBody>
          <a:bodyPr wrap="square">
            <a:spAutoFit/>
          </a:bodyPr>
          <a:lstStyle/>
          <a:p>
            <a:r>
              <a:rPr lang="en-GB" sz="1400" dirty="0" smtClean="0"/>
              <a:t>Chronophotgraphic methods, as pioneered by Etienne-Jules Marey</a:t>
            </a:r>
            <a:endParaRPr lang="en-GB" sz="1400" dirty="0"/>
          </a:p>
        </p:txBody>
      </p:sp>
      <p:pic>
        <p:nvPicPr>
          <p:cNvPr id="512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4498810"/>
            <a:ext cx="4788024" cy="23591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43081" y="-28201"/>
            <a:ext cx="6200919" cy="4526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58187" y="917513"/>
            <a:ext cx="1656184" cy="2585323"/>
          </a:xfrm>
          <a:prstGeom prst="rect">
            <a:avLst/>
          </a:prstGeom>
        </p:spPr>
        <p:txBody>
          <a:bodyPr wrap="square">
            <a:spAutoFit/>
          </a:bodyPr>
          <a:lstStyle/>
          <a:p>
            <a:r>
              <a:rPr lang="en-GB" b="1" i="1" dirty="0" smtClean="0">
                <a:solidFill>
                  <a:srgbClr val="7030A0"/>
                </a:solidFill>
                <a:effectLst>
                  <a:outerShdw blurRad="38100" dist="38100" dir="2700000" algn="tl">
                    <a:srgbClr val="000000">
                      <a:alpha val="43137"/>
                    </a:srgbClr>
                  </a:outerShdw>
                </a:effectLst>
              </a:rPr>
              <a:t>Commonalities of cinema and modern warfare:</a:t>
            </a:r>
          </a:p>
          <a:p>
            <a:pPr marL="342900" indent="-342900" algn="r">
              <a:buFontTx/>
              <a:buChar char="-"/>
            </a:pPr>
            <a:r>
              <a:rPr lang="en-GB" b="1" i="1" dirty="0" smtClean="0">
                <a:solidFill>
                  <a:srgbClr val="7030A0"/>
                </a:solidFill>
                <a:effectLst>
                  <a:outerShdw blurRad="38100" dist="38100" dir="2700000" algn="tl">
                    <a:srgbClr val="000000">
                      <a:alpha val="43137"/>
                    </a:srgbClr>
                  </a:outerShdw>
                </a:effectLst>
              </a:rPr>
              <a:t>Association between ‘shot’ of a camera and a gun</a:t>
            </a:r>
            <a:endParaRPr lang="en-GB" sz="2000" b="1" i="1" dirty="0">
              <a:solidFill>
                <a:srgbClr val="7030A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736644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36960" y="151928"/>
            <a:ext cx="4176464" cy="21392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4063" y="151928"/>
            <a:ext cx="4742897" cy="343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3429000"/>
            <a:ext cx="9238063" cy="3583537"/>
          </a:xfrm>
          <a:prstGeom prst="rect">
            <a:avLst/>
          </a:prstGeom>
        </p:spPr>
        <p:txBody>
          <a:bodyPr wrap="square" lIns="540000" tIns="540000" rIns="540000" bIns="540000">
            <a:spAutoFit/>
          </a:bodyPr>
          <a:lstStyle/>
          <a:p>
            <a:pPr algn="just"/>
            <a:r>
              <a:rPr lang="en-GB" dirty="0" err="1" smtClean="0"/>
              <a:t>Virilio</a:t>
            </a:r>
            <a:r>
              <a:rPr lang="en-GB" dirty="0" smtClean="0"/>
              <a:t> places special import on the use of searchlights during the Siege </a:t>
            </a:r>
            <a:r>
              <a:rPr lang="en-GB" dirty="0"/>
              <a:t>of Port Arthur, Russo-Japanese War, </a:t>
            </a:r>
            <a:r>
              <a:rPr lang="en-GB" dirty="0" smtClean="0"/>
              <a:t>1904–1905: </a:t>
            </a:r>
          </a:p>
          <a:p>
            <a:pPr algn="just"/>
            <a:endParaRPr lang="en-GB" dirty="0"/>
          </a:p>
          <a:p>
            <a:pPr algn="just"/>
            <a:r>
              <a:rPr lang="en-GB" dirty="0" smtClean="0"/>
              <a:t>“Trained </a:t>
            </a:r>
            <a:r>
              <a:rPr lang="en-GB" dirty="0"/>
              <a:t>on the heights of Port Arthur, the focused incandescence </a:t>
            </a:r>
            <a:r>
              <a:rPr lang="en-GB" dirty="0" smtClean="0"/>
              <a:t>of war's </a:t>
            </a:r>
            <a:r>
              <a:rPr lang="en-GB" dirty="0"/>
              <a:t>first projector seemed to concentrate all the torches and all the </a:t>
            </a:r>
            <a:r>
              <a:rPr lang="en-GB" dirty="0" smtClean="0"/>
              <a:t>fires of </a:t>
            </a:r>
            <a:r>
              <a:rPr lang="en-GB" dirty="0"/>
              <a:t>all the wars before it. Its beam pierced more than the darkness of </a:t>
            </a:r>
            <a:r>
              <a:rPr lang="en-GB" dirty="0" smtClean="0"/>
              <a:t>the Russo-Japanese </a:t>
            </a:r>
            <a:r>
              <a:rPr lang="en-GB" dirty="0"/>
              <a:t>war; it illuminated a future where observation </a:t>
            </a:r>
            <a:r>
              <a:rPr lang="en-GB" dirty="0" smtClean="0"/>
              <a:t>and destruction </a:t>
            </a:r>
            <a:r>
              <a:rPr lang="en-GB" dirty="0"/>
              <a:t>would develop at the same pace</a:t>
            </a:r>
            <a:r>
              <a:rPr lang="en-GB" dirty="0" smtClean="0"/>
              <a:t>.”</a:t>
            </a:r>
          </a:p>
          <a:p>
            <a:pPr marL="285750" indent="-285750" algn="r">
              <a:buFontTx/>
              <a:buChar char="-"/>
            </a:pPr>
            <a:r>
              <a:rPr lang="en-GB" sz="1600" dirty="0" smtClean="0"/>
              <a:t>Paul </a:t>
            </a:r>
            <a:r>
              <a:rPr lang="en-GB" sz="1600" dirty="0" err="1"/>
              <a:t>Virilio</a:t>
            </a:r>
            <a:r>
              <a:rPr lang="en-GB" sz="1600" dirty="0"/>
              <a:t>, ‘A Travelling Shot Over Eighty Years,’ </a:t>
            </a:r>
            <a:r>
              <a:rPr lang="en-GB" sz="1600" i="1" dirty="0"/>
              <a:t>War and Cinema: The Logistics of Perception </a:t>
            </a:r>
            <a:r>
              <a:rPr lang="en-GB" sz="1600" dirty="0"/>
              <a:t>(Verso: London, 2000 [1984]), </a:t>
            </a:r>
            <a:r>
              <a:rPr lang="en-GB" sz="1600" dirty="0" smtClean="0"/>
              <a:t>p. 85</a:t>
            </a:r>
            <a:r>
              <a:rPr lang="en-GB" dirty="0" smtClean="0"/>
              <a:t>.</a:t>
            </a:r>
            <a:endParaRPr lang="en-GB" dirty="0"/>
          </a:p>
        </p:txBody>
      </p:sp>
    </p:spTree>
    <p:extLst>
      <p:ext uri="{BB962C8B-B14F-4D97-AF65-F5344CB8AC3E}">
        <p14:creationId xmlns:p14="http://schemas.microsoft.com/office/powerpoint/2010/main" val="135056799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4475" y="1653163"/>
            <a:ext cx="3816424" cy="5186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1653" y="5056782"/>
            <a:ext cx="2005066" cy="1384995"/>
          </a:xfrm>
          <a:prstGeom prst="rect">
            <a:avLst/>
          </a:prstGeom>
        </p:spPr>
        <p:txBody>
          <a:bodyPr wrap="square">
            <a:spAutoFit/>
          </a:bodyPr>
          <a:lstStyle/>
          <a:p>
            <a:r>
              <a:rPr lang="en-GB" sz="1400" dirty="0"/>
              <a:t>CRW Nevinson, </a:t>
            </a:r>
            <a:r>
              <a:rPr lang="en-GB" sz="1400" i="1" dirty="0"/>
              <a:t>Searchlights</a:t>
            </a:r>
            <a:r>
              <a:rPr lang="en-GB" sz="1400" dirty="0"/>
              <a:t>, 1916; </a:t>
            </a:r>
            <a:r>
              <a:rPr lang="en-GB" sz="1400" dirty="0" smtClean="0"/>
              <a:t>British </a:t>
            </a:r>
            <a:r>
              <a:rPr lang="en-GB" sz="1400" dirty="0"/>
              <a:t>sentry using a box </a:t>
            </a:r>
            <a:r>
              <a:rPr lang="en-GB" sz="1400" dirty="0" smtClean="0"/>
              <a:t>periscope, 1918; French searchlight crew; 20</a:t>
            </a:r>
            <a:r>
              <a:rPr lang="en-GB" sz="1400" baseline="30000" dirty="0" smtClean="0"/>
              <a:t>th</a:t>
            </a:r>
            <a:r>
              <a:rPr lang="en-GB" sz="1400" dirty="0"/>
              <a:t> </a:t>
            </a:r>
            <a:r>
              <a:rPr lang="en-GB" sz="1400" dirty="0" smtClean="0"/>
              <a:t>Century Fox emblem</a:t>
            </a:r>
            <a:endParaRPr lang="en-GB" sz="1400" dirty="0"/>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55" y="1661620"/>
            <a:ext cx="4705311" cy="3337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93412" y="4238300"/>
            <a:ext cx="3641774" cy="25750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00428" y="53223"/>
            <a:ext cx="5004047" cy="1631216"/>
          </a:xfrm>
          <a:prstGeom prst="rect">
            <a:avLst/>
          </a:prstGeom>
        </p:spPr>
        <p:txBody>
          <a:bodyPr wrap="square">
            <a:spAutoFit/>
          </a:bodyPr>
          <a:lstStyle/>
          <a:p>
            <a:r>
              <a:rPr lang="en-GB" sz="2000" b="1" i="1" dirty="0" smtClean="0">
                <a:solidFill>
                  <a:srgbClr val="7030A0"/>
                </a:solidFill>
                <a:effectLst>
                  <a:outerShdw blurRad="38100" dist="38100" dir="2700000" algn="tl">
                    <a:srgbClr val="000000">
                      <a:alpha val="43137"/>
                    </a:srgbClr>
                  </a:outerShdw>
                </a:effectLst>
              </a:rPr>
              <a:t>Commonalities of cinema and modern warfare:</a:t>
            </a:r>
          </a:p>
          <a:p>
            <a:pPr marL="342900" indent="-342900" algn="r">
              <a:buFontTx/>
              <a:buChar char="-"/>
            </a:pPr>
            <a:r>
              <a:rPr lang="en-GB" sz="2000" b="1" i="1" dirty="0" smtClean="0">
                <a:solidFill>
                  <a:srgbClr val="7030A0"/>
                </a:solidFill>
                <a:effectLst>
                  <a:outerShdw blurRad="38100" dist="38100" dir="2700000" algn="tl">
                    <a:srgbClr val="000000">
                      <a:alpha val="43137"/>
                    </a:srgbClr>
                  </a:outerShdw>
                </a:effectLst>
              </a:rPr>
              <a:t>Augmented modes of ocular perception</a:t>
            </a:r>
          </a:p>
          <a:p>
            <a:pPr marL="342900" indent="-342900" algn="r">
              <a:buFontTx/>
              <a:buChar char="-"/>
            </a:pPr>
            <a:r>
              <a:rPr lang="en-GB" sz="2000" b="1" i="1" dirty="0" smtClean="0">
                <a:solidFill>
                  <a:srgbClr val="7030A0"/>
                </a:solidFill>
                <a:effectLst>
                  <a:outerShdw blurRad="38100" dist="38100" dir="2700000" algn="tl">
                    <a:srgbClr val="000000">
                      <a:alpha val="43137"/>
                    </a:srgbClr>
                  </a:outerShdw>
                </a:effectLst>
              </a:rPr>
              <a:t>Plays between light and dark</a:t>
            </a:r>
          </a:p>
          <a:p>
            <a:pPr marL="342900" indent="-342900" algn="ctr">
              <a:buFontTx/>
              <a:buChar char="-"/>
            </a:pPr>
            <a:endParaRPr lang="en-GB" sz="2000" b="1" i="1" dirty="0" smtClean="0">
              <a:solidFill>
                <a:srgbClr val="7030A0"/>
              </a:solidFill>
              <a:effectLst>
                <a:outerShdw blurRad="38100" dist="38100" dir="2700000" algn="tl">
                  <a:srgbClr val="000000">
                    <a:alpha val="43137"/>
                  </a:srgbClr>
                </a:outerShdw>
              </a:effectLst>
            </a:endParaRPr>
          </a:p>
        </p:txBody>
      </p:sp>
      <p:pic>
        <p:nvPicPr>
          <p:cNvPr id="2"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5745" t="14516" r="5040" b="14885"/>
          <a:stretch/>
        </p:blipFill>
        <p:spPr bwMode="auto">
          <a:xfrm>
            <a:off x="6398229" y="0"/>
            <a:ext cx="2745771" cy="1629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40854" y="1545848"/>
            <a:ext cx="2987824" cy="1004030"/>
          </a:xfrm>
          <a:prstGeom prst="rect">
            <a:avLst/>
          </a:prstGeom>
          <a:noFill/>
        </p:spPr>
        <p:txBody>
          <a:bodyPr wrap="square" lIns="540000" tIns="360000" rIns="540000" bIns="360000" rtlCol="0">
            <a:spAutoFit/>
          </a:bodyPr>
          <a:lstStyle/>
          <a:p>
            <a:pPr algn="just"/>
            <a:r>
              <a:rPr lang="en-GB" b="1" dirty="0" smtClean="0">
                <a:ea typeface="Calibri"/>
                <a:cs typeface="Times New Roman"/>
              </a:rPr>
              <a:t>Periscopes</a:t>
            </a:r>
            <a:endParaRPr lang="en-GB" dirty="0">
              <a:ea typeface="Calibri"/>
              <a:cs typeface="Times New Roman"/>
            </a:endParaRPr>
          </a:p>
        </p:txBody>
      </p:sp>
      <p:sp>
        <p:nvSpPr>
          <p:cNvPr id="10" name="TextBox 9"/>
          <p:cNvSpPr txBox="1"/>
          <p:nvPr/>
        </p:nvSpPr>
        <p:spPr>
          <a:xfrm>
            <a:off x="5304475" y="1661620"/>
            <a:ext cx="2987824" cy="1004030"/>
          </a:xfrm>
          <a:prstGeom prst="rect">
            <a:avLst/>
          </a:prstGeom>
          <a:noFill/>
        </p:spPr>
        <p:txBody>
          <a:bodyPr wrap="square" lIns="540000" tIns="360000" rIns="540000" bIns="360000" rtlCol="0">
            <a:spAutoFit/>
          </a:bodyPr>
          <a:lstStyle/>
          <a:p>
            <a:pPr algn="just"/>
            <a:r>
              <a:rPr lang="en-GB" b="1" dirty="0" smtClean="0">
                <a:solidFill>
                  <a:srgbClr val="FFFF00"/>
                </a:solidFill>
                <a:ea typeface="Calibri"/>
                <a:cs typeface="Times New Roman"/>
              </a:rPr>
              <a:t>Searchlight</a:t>
            </a:r>
            <a:endParaRPr lang="en-GB" dirty="0">
              <a:solidFill>
                <a:srgbClr val="FFFF00"/>
              </a:solidFill>
              <a:ea typeface="Calibri"/>
              <a:cs typeface="Times New Roman"/>
            </a:endParaRPr>
          </a:p>
        </p:txBody>
      </p:sp>
    </p:spTree>
    <p:extLst>
      <p:ext uri="{BB962C8B-B14F-4D97-AF65-F5344CB8AC3E}">
        <p14:creationId xmlns:p14="http://schemas.microsoft.com/office/powerpoint/2010/main" val="338030215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3500" y="0"/>
            <a:ext cx="9287892" cy="7338411"/>
          </a:xfrm>
          <a:prstGeom prst="rect">
            <a:avLst/>
          </a:prstGeom>
        </p:spPr>
        <p:txBody>
          <a:bodyPr wrap="square" lIns="540000" tIns="540000" rIns="540000" bIns="540000">
            <a:spAutoFit/>
          </a:bodyPr>
          <a:lstStyle/>
          <a:p>
            <a:pPr algn="just"/>
            <a:endParaRPr lang="en-GB" dirty="0" smtClean="0"/>
          </a:p>
          <a:p>
            <a:pPr algn="just"/>
            <a:endParaRPr lang="en-GB" dirty="0" smtClean="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r>
              <a:rPr lang="en-GB" sz="1900" dirty="0" smtClean="0"/>
              <a:t>“ </a:t>
            </a:r>
            <a:r>
              <a:rPr lang="en-GB" sz="2000" dirty="0" smtClean="0"/>
              <a:t>… Indeed, </a:t>
            </a:r>
            <a:r>
              <a:rPr lang="en-GB" sz="2000" b="1" dirty="0" smtClean="0">
                <a:solidFill>
                  <a:srgbClr val="FF0000"/>
                </a:solidFill>
              </a:rPr>
              <a:t>why should there have been any rest after dark</a:t>
            </a:r>
            <a:r>
              <a:rPr lang="en-GB" sz="2000" dirty="0" smtClean="0"/>
              <a:t>? For the enemy's presence made itself known only through the flash of gunfire or the glow from the trenches, and daytime blindness was hardly any different from that which set in at nightfall. As a prelude to the lightning war of 1940, here was a lighting war, with the use of the first tracer bullets, flares that lit up no-man's-land for nocturnal targets; powerful searchlights with a range of nine kilometres </a:t>
            </a:r>
            <a:r>
              <a:rPr lang="en-GB" sz="2000" dirty="0" smtClean="0"/>
              <a:t>…”</a:t>
            </a:r>
          </a:p>
          <a:p>
            <a:pPr algn="r"/>
            <a:r>
              <a:rPr lang="en-GB" sz="2000" dirty="0" smtClean="0"/>
              <a:t> </a:t>
            </a:r>
            <a:r>
              <a:rPr lang="en-GB" sz="1600" dirty="0" smtClean="0"/>
              <a:t>(</a:t>
            </a:r>
            <a:r>
              <a:rPr lang="en-GB" sz="1600" dirty="0" err="1" smtClean="0"/>
              <a:t>Virilio</a:t>
            </a:r>
            <a:r>
              <a:rPr lang="en-GB" sz="1600" dirty="0" smtClean="0"/>
              <a:t>, p. 88)</a:t>
            </a:r>
          </a:p>
          <a:p>
            <a:pPr algn="just">
              <a:defRPr/>
            </a:pPr>
            <a:endParaRPr lang="en-GB" sz="1400" dirty="0"/>
          </a:p>
          <a:p>
            <a:pPr algn="just">
              <a:defRPr/>
            </a:pPr>
            <a:r>
              <a:rPr lang="en-GB" sz="2000" dirty="0"/>
              <a:t>Cinema involves an  “ … </a:t>
            </a:r>
            <a:r>
              <a:rPr lang="en-GB" sz="2400" b="1" dirty="0">
                <a:solidFill>
                  <a:srgbClr val="7030A0"/>
                </a:solidFill>
              </a:rPr>
              <a:t>essential marriage of light and dark</a:t>
            </a:r>
            <a:r>
              <a:rPr lang="en-GB" sz="2000" dirty="0"/>
              <a:t>, or as Mary Pickford put it in her autobiography, </a:t>
            </a:r>
            <a:r>
              <a:rPr lang="en-GB" sz="2000" i="1" dirty="0"/>
              <a:t>Sunshine and Shadow </a:t>
            </a:r>
            <a:r>
              <a:rPr lang="en-GB" sz="2000" dirty="0"/>
              <a:t>(1955</a:t>
            </a:r>
            <a:r>
              <a:rPr lang="en-GB" sz="2000" dirty="0" smtClean="0"/>
              <a:t>). </a:t>
            </a:r>
            <a:r>
              <a:rPr lang="en-GB" sz="2000" dirty="0">
                <a:solidFill>
                  <a:srgbClr val="7030A0"/>
                </a:solidFill>
              </a:rPr>
              <a:t>Light and dark were the elements of film</a:t>
            </a:r>
            <a:r>
              <a:rPr lang="en-GB" sz="2000" dirty="0"/>
              <a:t>, </a:t>
            </a:r>
            <a:r>
              <a:rPr lang="en-GB" sz="2000" dirty="0" smtClean="0"/>
              <a:t>&amp; they </a:t>
            </a:r>
            <a:r>
              <a:rPr lang="en-GB" sz="2000" dirty="0"/>
              <a:t>had their chemistry in film's </a:t>
            </a:r>
            <a:r>
              <a:rPr lang="en-GB" sz="2000" dirty="0" smtClean="0"/>
              <a:t>emulsion.”</a:t>
            </a:r>
            <a:endParaRPr lang="en-GB" sz="2000" dirty="0"/>
          </a:p>
          <a:p>
            <a:pPr marL="342900" indent="-342900" algn="r">
              <a:buFontTx/>
              <a:buChar char="-"/>
              <a:defRPr/>
            </a:pPr>
            <a:r>
              <a:rPr lang="en-GB" sz="1400" dirty="0"/>
              <a:t>David Thomson, </a:t>
            </a:r>
            <a:r>
              <a:rPr lang="en-GB" sz="1400" i="1" dirty="0"/>
              <a:t>The Big Screen: The Story of Movies – and What They Have Done to Us </a:t>
            </a:r>
            <a:r>
              <a:rPr lang="en-GB" sz="1400" dirty="0"/>
              <a:t>(Allen Lane: London, 2012),  p. 15.</a:t>
            </a:r>
          </a:p>
          <a:p>
            <a:pPr algn="just"/>
            <a:endParaRPr lang="en-GB" sz="1600" dirty="0"/>
          </a:p>
        </p:txBody>
      </p:sp>
      <p:pic>
        <p:nvPicPr>
          <p:cNvPr id="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9096"/>
            <a:ext cx="3641774" cy="25750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3"/>
          <a:stretch>
            <a:fillRect/>
          </a:stretch>
        </p:blipFill>
        <p:spPr>
          <a:xfrm>
            <a:off x="4427984" y="29096"/>
            <a:ext cx="3456384" cy="2593287"/>
          </a:xfrm>
          <a:prstGeom prst="rect">
            <a:avLst/>
          </a:prstGeom>
        </p:spPr>
      </p:pic>
      <p:sp>
        <p:nvSpPr>
          <p:cNvPr id="5" name="Rectangle 4"/>
          <p:cNvSpPr/>
          <p:nvPr/>
        </p:nvSpPr>
        <p:spPr>
          <a:xfrm>
            <a:off x="7533470" y="124518"/>
            <a:ext cx="2051719" cy="2475541"/>
          </a:xfrm>
          <a:prstGeom prst="rect">
            <a:avLst/>
          </a:prstGeom>
        </p:spPr>
        <p:txBody>
          <a:bodyPr wrap="square" lIns="540000" tIns="540000" rIns="540000" bIns="540000">
            <a:spAutoFit/>
          </a:bodyPr>
          <a:lstStyle/>
          <a:p>
            <a:pPr algn="just">
              <a:defRPr/>
            </a:pPr>
            <a:r>
              <a:rPr lang="en-GB" dirty="0" smtClean="0"/>
              <a:t>Scene from </a:t>
            </a:r>
            <a:r>
              <a:rPr lang="en-GB" i="1" dirty="0"/>
              <a:t>S</a:t>
            </a:r>
            <a:r>
              <a:rPr lang="en-GB" i="1" dirty="0" smtClean="0"/>
              <a:t>unset Boulevard </a:t>
            </a:r>
            <a:r>
              <a:rPr lang="en-GB" dirty="0" smtClean="0"/>
              <a:t>(1950)</a:t>
            </a:r>
            <a:endParaRPr lang="en-GB" dirty="0"/>
          </a:p>
        </p:txBody>
      </p:sp>
    </p:spTree>
    <p:extLst>
      <p:ext uri="{BB962C8B-B14F-4D97-AF65-F5344CB8AC3E}">
        <p14:creationId xmlns:p14="http://schemas.microsoft.com/office/powerpoint/2010/main" val="98430729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78778" cy="7861631"/>
          </a:xfrm>
          <a:prstGeom prst="rect">
            <a:avLst/>
          </a:prstGeom>
        </p:spPr>
        <p:txBody>
          <a:bodyPr wrap="square" lIns="540000" tIns="540000" rIns="540000" bIns="540000">
            <a:spAutoFit/>
          </a:bodyPr>
          <a:lstStyle/>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smtClean="0"/>
          </a:p>
          <a:p>
            <a:pPr algn="just"/>
            <a:endParaRPr lang="en-GB" dirty="0"/>
          </a:p>
          <a:p>
            <a:pPr algn="just"/>
            <a:endParaRPr lang="en-GB" dirty="0" smtClean="0"/>
          </a:p>
          <a:p>
            <a:pPr algn="just"/>
            <a:endParaRPr lang="en-GB" sz="800" dirty="0" smtClean="0"/>
          </a:p>
          <a:p>
            <a:pPr algn="just"/>
            <a:r>
              <a:rPr lang="en-GB" dirty="0" smtClean="0"/>
              <a:t>“ … The old adage, ‘The cavalry lights the way, the infantry wins the day,’ </a:t>
            </a:r>
            <a:r>
              <a:rPr lang="en-GB" dirty="0"/>
              <a:t>now well and truly belonged to the past. As the front settled </a:t>
            </a:r>
            <a:r>
              <a:rPr lang="en-GB" dirty="0" smtClean="0"/>
              <a:t>into positional </a:t>
            </a:r>
            <a:r>
              <a:rPr lang="en-GB" dirty="0"/>
              <a:t>warfare, </a:t>
            </a:r>
            <a:r>
              <a:rPr lang="en-GB" b="1" dirty="0"/>
              <a:t>aviation took over the cavalry's functions and </a:t>
            </a:r>
            <a:r>
              <a:rPr lang="en-GB" b="1" dirty="0" smtClean="0"/>
              <a:t>reconnaissance planes </a:t>
            </a:r>
            <a:r>
              <a:rPr lang="en-GB" b="1" dirty="0"/>
              <a:t>became the eyes of the high command</a:t>
            </a:r>
            <a:r>
              <a:rPr lang="en-GB" dirty="0"/>
              <a:t>, a vital </a:t>
            </a:r>
            <a:r>
              <a:rPr lang="en-GB" dirty="0" smtClean="0"/>
              <a:t>prosthesis for </a:t>
            </a:r>
            <a:r>
              <a:rPr lang="en-GB" dirty="0"/>
              <a:t>the headquarters strategist, illuminating a terrain that was </a:t>
            </a:r>
            <a:r>
              <a:rPr lang="en-GB" dirty="0" smtClean="0"/>
              <a:t>constantly being </a:t>
            </a:r>
            <a:r>
              <a:rPr lang="en-GB" dirty="0"/>
              <a:t>turned upside down by high explosives. Landmarks </a:t>
            </a:r>
            <a:r>
              <a:rPr lang="en-GB" dirty="0" smtClean="0"/>
              <a:t>vanished: maps  lost all accuracy. And as </a:t>
            </a:r>
            <a:r>
              <a:rPr lang="en-GB" b="1" dirty="0" smtClean="0">
                <a:solidFill>
                  <a:srgbClr val="FF0000"/>
                </a:solidFill>
              </a:rPr>
              <a:t>the landscape of war became cinematic</a:t>
            </a:r>
            <a:r>
              <a:rPr lang="en-GB" dirty="0" smtClean="0"/>
              <a:t>, so the first </a:t>
            </a:r>
            <a:r>
              <a:rPr lang="en-GB" dirty="0"/>
              <a:t>on-board cameras came into their own. For only the </a:t>
            </a:r>
            <a:r>
              <a:rPr lang="en-GB" dirty="0" smtClean="0"/>
              <a:t>lens-shutter  could </a:t>
            </a:r>
            <a:r>
              <a:rPr lang="en-GB" dirty="0"/>
              <a:t>capture the film of events, the fleeting shape of the front line, </a:t>
            </a:r>
            <a:r>
              <a:rPr lang="en-GB" dirty="0" smtClean="0"/>
              <a:t>the sequences </a:t>
            </a:r>
            <a:r>
              <a:rPr lang="en-GB" dirty="0"/>
              <a:t>of its gradual disintegration . Only serial photography </a:t>
            </a:r>
            <a:r>
              <a:rPr lang="en-GB" dirty="0" smtClean="0"/>
              <a:t>was capable </a:t>
            </a:r>
            <a:r>
              <a:rPr lang="en-GB" dirty="0"/>
              <a:t>of registering changing troop positions or the impact of </a:t>
            </a:r>
            <a:r>
              <a:rPr lang="en-GB" dirty="0" err="1" smtClean="0"/>
              <a:t>longrange</a:t>
            </a:r>
            <a:r>
              <a:rPr lang="en-GB" dirty="0" smtClean="0"/>
              <a:t> artillery</a:t>
            </a:r>
            <a:r>
              <a:rPr lang="en-GB" dirty="0"/>
              <a:t>, and hence the capacity of new weapons for serial </a:t>
            </a:r>
            <a:r>
              <a:rPr lang="en-GB" dirty="0" smtClean="0"/>
              <a:t>destruction</a:t>
            </a:r>
            <a:r>
              <a:rPr lang="en-GB" dirty="0"/>
              <a:t>.” </a:t>
            </a:r>
            <a:r>
              <a:rPr lang="en-GB" dirty="0" smtClean="0"/>
              <a:t>(</a:t>
            </a:r>
            <a:r>
              <a:rPr lang="en-GB" dirty="0" err="1"/>
              <a:t>Virilio</a:t>
            </a:r>
            <a:r>
              <a:rPr lang="en-GB" dirty="0"/>
              <a:t>, p. 88)</a:t>
            </a:r>
          </a:p>
          <a:p>
            <a:pPr algn="just"/>
            <a:endParaRPr lang="en-GB" dirty="0" smtClean="0"/>
          </a:p>
          <a:p>
            <a:pPr algn="just"/>
            <a:endParaRPr lang="en-GB" dirty="0"/>
          </a:p>
        </p:txBody>
      </p:sp>
      <p:pic>
        <p:nvPicPr>
          <p:cNvPr id="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65002" y="157583"/>
            <a:ext cx="3215954" cy="32159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424654" y="1048811"/>
            <a:ext cx="1331639" cy="1169551"/>
          </a:xfrm>
          <a:prstGeom prst="rect">
            <a:avLst/>
          </a:prstGeom>
        </p:spPr>
        <p:txBody>
          <a:bodyPr wrap="square">
            <a:spAutoFit/>
          </a:bodyPr>
          <a:lstStyle/>
          <a:p>
            <a:r>
              <a:rPr lang="en-GB" sz="1400" dirty="0" smtClean="0"/>
              <a:t>British  aerial reconnaissance camera, 1916; WWI aerial photo</a:t>
            </a:r>
            <a:endParaRPr lang="en-GB" sz="1400" dirty="0"/>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57583"/>
            <a:ext cx="4283308" cy="30839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115458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538" y="-13657"/>
            <a:ext cx="9144000" cy="5990010"/>
          </a:xfrm>
          <a:prstGeom prst="rect">
            <a:avLst/>
          </a:prstGeom>
          <a:noFill/>
        </p:spPr>
        <p:txBody>
          <a:bodyPr wrap="square" lIns="540000" tIns="360000" rIns="540000" bIns="360000" rtlCol="0">
            <a:spAutoFit/>
          </a:bodyPr>
          <a:lstStyle/>
          <a:p>
            <a:pPr algn="just"/>
            <a:r>
              <a:rPr lang="en-GB" sz="2400" dirty="0" smtClean="0"/>
              <a:t>“</a:t>
            </a:r>
            <a:r>
              <a:rPr lang="en-GB" sz="2400" dirty="0"/>
              <a:t>In this war where fire already attacked space more than men, I felt </a:t>
            </a:r>
            <a:r>
              <a:rPr lang="en-GB" sz="2400" dirty="0" smtClean="0"/>
              <a:t>completely alien </a:t>
            </a:r>
            <a:r>
              <a:rPr lang="en-GB" sz="2400" dirty="0"/>
              <a:t>to my own person, as if I had been looking at myself through </a:t>
            </a:r>
            <a:r>
              <a:rPr lang="en-GB" sz="2400" dirty="0" smtClean="0"/>
              <a:t>binoculars </a:t>
            </a:r>
            <a:r>
              <a:rPr lang="en-GB" sz="2400" dirty="0"/>
              <a:t> ... I could hear the tiny projectiles whistling past my ear as if they were </a:t>
            </a:r>
            <a:r>
              <a:rPr lang="en-GB" sz="2400" dirty="0" smtClean="0"/>
              <a:t>brushing an </a:t>
            </a:r>
            <a:r>
              <a:rPr lang="en-GB" sz="2400" dirty="0"/>
              <a:t>inanimate object ... The landscape had the transparency of glass</a:t>
            </a:r>
            <a:r>
              <a:rPr lang="en-GB" sz="2400" dirty="0" smtClean="0"/>
              <a:t>.” </a:t>
            </a:r>
          </a:p>
          <a:p>
            <a:pPr algn="just"/>
            <a:endParaRPr lang="en-GB" sz="1200" dirty="0"/>
          </a:p>
          <a:p>
            <a:pPr algn="just"/>
            <a:r>
              <a:rPr lang="en-GB" sz="2000" dirty="0" smtClean="0"/>
              <a:t>(Ernst </a:t>
            </a:r>
            <a:r>
              <a:rPr lang="en-GB" sz="2000" dirty="0" err="1" smtClean="0"/>
              <a:t>Jünger</a:t>
            </a:r>
            <a:r>
              <a:rPr lang="en-GB" sz="2000" dirty="0" smtClean="0"/>
              <a:t>, cited by </a:t>
            </a:r>
            <a:r>
              <a:rPr lang="en-GB" sz="2000" dirty="0" err="1" smtClean="0"/>
              <a:t>Virilio</a:t>
            </a:r>
            <a:r>
              <a:rPr lang="en-GB" sz="2000" dirty="0" smtClean="0"/>
              <a:t>, p. 90) </a:t>
            </a:r>
            <a:r>
              <a:rPr lang="en-GB" sz="2000" b="1" dirty="0" smtClean="0"/>
              <a:t>World War One</a:t>
            </a:r>
            <a:endParaRPr lang="en-GB" sz="2000" dirty="0" smtClean="0"/>
          </a:p>
          <a:p>
            <a:pPr algn="just"/>
            <a:endParaRPr lang="en-GB" sz="2000" dirty="0">
              <a:ea typeface="Calibri"/>
              <a:cs typeface="Times New Roman"/>
            </a:endParaRPr>
          </a:p>
          <a:p>
            <a:pPr algn="just"/>
            <a:r>
              <a:rPr lang="en-GB" sz="2400" dirty="0" smtClean="0">
                <a:ea typeface="Calibri"/>
                <a:cs typeface="Times New Roman"/>
              </a:rPr>
              <a:t>“</a:t>
            </a:r>
            <a:r>
              <a:rPr lang="en-GB" sz="2400" dirty="0"/>
              <a:t>All I can see on the vertical is curios from another age, beneath clear, </a:t>
            </a:r>
            <a:r>
              <a:rPr lang="en-GB" sz="2400" dirty="0" err="1" smtClean="0"/>
              <a:t>untrembling</a:t>
            </a:r>
            <a:r>
              <a:rPr lang="en-GB" sz="2400" dirty="0" smtClean="0"/>
              <a:t> glass</a:t>
            </a:r>
            <a:r>
              <a:rPr lang="en-GB" sz="2400" dirty="0"/>
              <a:t>. I lean over crystal frames in a museum; I tower above a great </a:t>
            </a:r>
            <a:r>
              <a:rPr lang="en-GB" sz="2400" dirty="0" smtClean="0"/>
              <a:t>sparkling pane</a:t>
            </a:r>
            <a:r>
              <a:rPr lang="en-GB" sz="2400" dirty="0"/>
              <a:t>, the great pane of my cockpit . Below are men - protozoa on </a:t>
            </a:r>
            <a:r>
              <a:rPr lang="en-GB" sz="2400" dirty="0" smtClean="0"/>
              <a:t>a microscope slide ... </a:t>
            </a:r>
            <a:r>
              <a:rPr lang="en-GB" sz="2400" dirty="0"/>
              <a:t>I am an icy scientist, and for me their war is a laboratory experiment!” </a:t>
            </a:r>
            <a:endParaRPr lang="en-GB" sz="2400" dirty="0" smtClean="0"/>
          </a:p>
          <a:p>
            <a:pPr algn="just"/>
            <a:endParaRPr lang="en-GB" sz="1200" dirty="0"/>
          </a:p>
          <a:p>
            <a:pPr algn="just"/>
            <a:r>
              <a:rPr lang="en-GB" sz="2000" dirty="0" smtClean="0"/>
              <a:t>(</a:t>
            </a:r>
            <a:r>
              <a:rPr lang="en-GB" sz="2000" dirty="0"/>
              <a:t>Antoine de </a:t>
            </a:r>
            <a:r>
              <a:rPr lang="en-GB" sz="2000" dirty="0" smtClean="0"/>
              <a:t>Saint-</a:t>
            </a:r>
            <a:r>
              <a:rPr lang="en-GB" sz="2000" dirty="0" err="1" smtClean="0"/>
              <a:t>Exupéry</a:t>
            </a:r>
            <a:r>
              <a:rPr lang="en-GB" sz="2000" dirty="0" smtClean="0"/>
              <a:t>, cited by </a:t>
            </a:r>
            <a:r>
              <a:rPr lang="en-GB" sz="2000" dirty="0" err="1" smtClean="0"/>
              <a:t>Virilio</a:t>
            </a:r>
            <a:r>
              <a:rPr lang="en-GB" sz="2000" dirty="0" smtClean="0"/>
              <a:t>, p. 93) </a:t>
            </a:r>
            <a:r>
              <a:rPr lang="en-GB" sz="2000" b="1" dirty="0"/>
              <a:t>World War One</a:t>
            </a:r>
            <a:endParaRPr lang="en-GB" sz="2000" dirty="0"/>
          </a:p>
          <a:p>
            <a:endParaRPr lang="en-GB" b="1" dirty="0" smtClean="0">
              <a:ea typeface="Calibri"/>
              <a:cs typeface="Times New Roman"/>
            </a:endParaRPr>
          </a:p>
        </p:txBody>
      </p:sp>
    </p:spTree>
    <p:extLst>
      <p:ext uri="{BB962C8B-B14F-4D97-AF65-F5344CB8AC3E}">
        <p14:creationId xmlns:p14="http://schemas.microsoft.com/office/powerpoint/2010/main" val="3243551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538" y="-13657"/>
            <a:ext cx="9144000" cy="3958685"/>
          </a:xfrm>
          <a:prstGeom prst="rect">
            <a:avLst/>
          </a:prstGeom>
          <a:noFill/>
        </p:spPr>
        <p:txBody>
          <a:bodyPr wrap="square" lIns="540000" tIns="360000" rIns="540000" bIns="360000" rtlCol="0">
            <a:spAutoFit/>
          </a:bodyPr>
          <a:lstStyle/>
          <a:p>
            <a:pPr algn="just"/>
            <a:r>
              <a:rPr lang="en-GB" sz="2400" dirty="0" smtClean="0"/>
              <a:t>“Thus </a:t>
            </a:r>
            <a:r>
              <a:rPr lang="en-GB" sz="2400" dirty="0"/>
              <a:t>t</a:t>
            </a:r>
            <a:r>
              <a:rPr lang="en-GB" sz="2400" dirty="0" smtClean="0"/>
              <a:t>he </a:t>
            </a:r>
            <a:r>
              <a:rPr lang="en-GB" sz="2400" dirty="0"/>
              <a:t>theatre of operations of the Napoleonic Wars, where actors in the bloodbath moved in rhythm and hand-to-hand fighting was conducted by the naked eye and with bare weapons, gave way at the beginning of </a:t>
            </a:r>
            <a:r>
              <a:rPr lang="en-GB" sz="2400" dirty="0" err="1" smtClean="0"/>
              <a:t>th</a:t>
            </a:r>
            <a:r>
              <a:rPr lang="en-GB" sz="2400" dirty="0" smtClean="0"/>
              <a:t>[e 20</a:t>
            </a:r>
            <a:r>
              <a:rPr lang="en-GB" sz="2400" baseline="30000" dirty="0" smtClean="0"/>
              <a:t>th</a:t>
            </a:r>
            <a:r>
              <a:rPr lang="en-GB" sz="2400" dirty="0" smtClean="0"/>
              <a:t>] century </a:t>
            </a:r>
            <a:r>
              <a:rPr lang="en-GB" sz="2400" dirty="0"/>
              <a:t>to a camera </a:t>
            </a:r>
            <a:r>
              <a:rPr lang="en-GB" sz="2400" dirty="0" err="1"/>
              <a:t>obscura</a:t>
            </a:r>
            <a:r>
              <a:rPr lang="en-GB" sz="2400" dirty="0"/>
              <a:t> in which face-to-face confrontation was supplanted by instant interface, and geographical distance by the notion of real </a:t>
            </a:r>
            <a:r>
              <a:rPr lang="en-GB" sz="2400" dirty="0" smtClean="0"/>
              <a:t>time</a:t>
            </a:r>
            <a:r>
              <a:rPr lang="en-GB" sz="2400" dirty="0"/>
              <a:t>.” (</a:t>
            </a:r>
            <a:r>
              <a:rPr lang="en-GB" sz="2400" dirty="0" err="1"/>
              <a:t>Virilio</a:t>
            </a:r>
            <a:r>
              <a:rPr lang="en-GB" sz="2400" dirty="0"/>
              <a:t>, p. </a:t>
            </a:r>
            <a:r>
              <a:rPr lang="en-GB" sz="2400" dirty="0" smtClean="0"/>
              <a:t>90)</a:t>
            </a:r>
            <a:endParaRPr lang="en-GB" sz="2400" dirty="0"/>
          </a:p>
          <a:p>
            <a:pPr algn="just"/>
            <a:endParaRPr lang="en-GB" sz="2400" b="1" dirty="0">
              <a:ea typeface="Calibri"/>
              <a:cs typeface="Times New Roman"/>
            </a:endParaRPr>
          </a:p>
          <a:p>
            <a:endParaRPr lang="en-GB" b="1" dirty="0" smtClean="0">
              <a:ea typeface="Calibri"/>
              <a:cs typeface="Times New Roman"/>
            </a:endParaRPr>
          </a:p>
        </p:txBody>
      </p:sp>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99792" y="3140968"/>
            <a:ext cx="4271835" cy="35212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9631560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5926" y="1506696"/>
            <a:ext cx="6517722" cy="5162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09742" y="3284984"/>
            <a:ext cx="1656184" cy="1200329"/>
          </a:xfrm>
          <a:prstGeom prst="rect">
            <a:avLst/>
          </a:prstGeom>
        </p:spPr>
        <p:txBody>
          <a:bodyPr wrap="square">
            <a:spAutoFit/>
          </a:bodyPr>
          <a:lstStyle/>
          <a:p>
            <a:r>
              <a:rPr lang="en-GB" dirty="0" smtClean="0"/>
              <a:t>US navy </a:t>
            </a:r>
            <a:r>
              <a:rPr lang="en-GB" dirty="0"/>
              <a:t>working with radar during </a:t>
            </a:r>
            <a:r>
              <a:rPr lang="en-GB" dirty="0" smtClean="0"/>
              <a:t>WWII </a:t>
            </a:r>
            <a:endParaRPr lang="en-GB" dirty="0"/>
          </a:p>
        </p:txBody>
      </p:sp>
      <p:sp>
        <p:nvSpPr>
          <p:cNvPr id="3" name="Rectangle 2"/>
          <p:cNvSpPr/>
          <p:nvPr/>
        </p:nvSpPr>
        <p:spPr>
          <a:xfrm>
            <a:off x="917340" y="202857"/>
            <a:ext cx="7471084" cy="1200329"/>
          </a:xfrm>
          <a:prstGeom prst="rect">
            <a:avLst/>
          </a:prstGeom>
        </p:spPr>
        <p:txBody>
          <a:bodyPr wrap="square">
            <a:spAutoFit/>
          </a:bodyPr>
          <a:lstStyle/>
          <a:p>
            <a:r>
              <a:rPr lang="en-GB" b="1" i="1" dirty="0" smtClean="0">
                <a:solidFill>
                  <a:srgbClr val="7030A0"/>
                </a:solidFill>
                <a:effectLst>
                  <a:outerShdw blurRad="38100" dist="38100" dir="2700000" algn="tl">
                    <a:srgbClr val="000000">
                      <a:alpha val="43137"/>
                    </a:srgbClr>
                  </a:outerShdw>
                </a:effectLst>
              </a:rPr>
              <a:t>Commonalities of cinema and modern warfare:</a:t>
            </a:r>
          </a:p>
          <a:p>
            <a:pPr marL="342900" indent="-342900" algn="r">
              <a:buFontTx/>
              <a:buChar char="-"/>
            </a:pPr>
            <a:r>
              <a:rPr lang="en-GB" b="1" i="1" dirty="0" smtClean="0">
                <a:solidFill>
                  <a:srgbClr val="7030A0"/>
                </a:solidFill>
                <a:effectLst>
                  <a:outerShdw blurRad="38100" dist="38100" dir="2700000" algn="tl">
                    <a:srgbClr val="000000">
                      <a:alpha val="43137"/>
                    </a:srgbClr>
                  </a:outerShdw>
                </a:effectLst>
              </a:rPr>
              <a:t>Projections onto screens </a:t>
            </a:r>
          </a:p>
          <a:p>
            <a:pPr marL="342900" indent="-342900" algn="r">
              <a:buFontTx/>
              <a:buChar char="-"/>
            </a:pPr>
            <a:r>
              <a:rPr lang="en-GB" b="1" i="1" dirty="0" smtClean="0">
                <a:solidFill>
                  <a:srgbClr val="7030A0"/>
                </a:solidFill>
                <a:effectLst>
                  <a:outerShdw blurRad="38100" dist="38100" dir="2700000" algn="tl">
                    <a:srgbClr val="000000">
                      <a:alpha val="43137"/>
                    </a:srgbClr>
                  </a:outerShdw>
                </a:effectLst>
              </a:rPr>
              <a:t>Abstracted, technologized </a:t>
            </a:r>
            <a:r>
              <a:rPr lang="en-GB" b="1" dirty="0" smtClean="0">
                <a:solidFill>
                  <a:srgbClr val="7030A0"/>
                </a:solidFill>
                <a:effectLst>
                  <a:outerShdw blurRad="38100" dist="38100" dir="2700000" algn="tl">
                    <a:srgbClr val="000000">
                      <a:alpha val="43137"/>
                    </a:srgbClr>
                  </a:outerShdw>
                </a:effectLst>
              </a:rPr>
              <a:t>re-presentations</a:t>
            </a:r>
            <a:r>
              <a:rPr lang="en-GB" b="1" i="1" dirty="0" smtClean="0">
                <a:solidFill>
                  <a:srgbClr val="7030A0"/>
                </a:solidFill>
                <a:effectLst>
                  <a:outerShdw blurRad="38100" dist="38100" dir="2700000" algn="tl">
                    <a:srgbClr val="000000">
                      <a:alpha val="43137"/>
                    </a:srgbClr>
                  </a:outerShdw>
                </a:effectLst>
              </a:rPr>
              <a:t> of exterior, material phenomena </a:t>
            </a:r>
          </a:p>
        </p:txBody>
      </p:sp>
    </p:spTree>
    <p:extLst>
      <p:ext uri="{BB962C8B-B14F-4D97-AF65-F5344CB8AC3E}">
        <p14:creationId xmlns:p14="http://schemas.microsoft.com/office/powerpoint/2010/main" val="225125912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538" y="-13657"/>
            <a:ext cx="5787598" cy="6821007"/>
          </a:xfrm>
          <a:prstGeom prst="rect">
            <a:avLst/>
          </a:prstGeom>
          <a:noFill/>
        </p:spPr>
        <p:txBody>
          <a:bodyPr wrap="square" lIns="540000" tIns="360000" rIns="540000" bIns="360000" rtlCol="0">
            <a:spAutoFit/>
          </a:bodyPr>
          <a:lstStyle/>
          <a:p>
            <a:pPr algn="just"/>
            <a:endParaRPr lang="en-GB" sz="2000" dirty="0" smtClean="0">
              <a:ea typeface="Calibri"/>
              <a:cs typeface="Times New Roman"/>
            </a:endParaRPr>
          </a:p>
          <a:p>
            <a:pPr algn="just"/>
            <a:endParaRPr lang="en-GB" sz="2000" dirty="0">
              <a:ea typeface="Calibri"/>
              <a:cs typeface="Times New Roman"/>
            </a:endParaRPr>
          </a:p>
          <a:p>
            <a:pPr algn="just"/>
            <a:endParaRPr lang="en-GB" sz="2000" dirty="0" smtClean="0">
              <a:ea typeface="Calibri"/>
              <a:cs typeface="Times New Roman"/>
            </a:endParaRPr>
          </a:p>
          <a:p>
            <a:pPr algn="just"/>
            <a:r>
              <a:rPr lang="en-GB" sz="2400" dirty="0" smtClean="0">
                <a:ea typeface="Calibri"/>
                <a:cs typeface="Times New Roman"/>
              </a:rPr>
              <a:t>“The raid offered a spectacle whose memory cannot be erased. You constantly had to remember the appalling face of reality if you were not to let yourself be entranced by this vision. Parachute-rockets – ‘Christmas trees,’ as Berliners called them – suddenly lit up the sky; then came the explosion whose glare was engulfed by the smoke of incendiaries … It was an imposing vision of apocalypse.” </a:t>
            </a:r>
          </a:p>
          <a:p>
            <a:pPr algn="just"/>
            <a:endParaRPr lang="en-GB" sz="1600" dirty="0">
              <a:cs typeface="Times New Roman"/>
            </a:endParaRPr>
          </a:p>
          <a:p>
            <a:pPr algn="r"/>
            <a:r>
              <a:rPr lang="en-GB" sz="1600" dirty="0" smtClean="0"/>
              <a:t>(Albert </a:t>
            </a:r>
            <a:r>
              <a:rPr lang="en-GB" sz="1600" dirty="0"/>
              <a:t>Speer on b</a:t>
            </a:r>
            <a:r>
              <a:rPr lang="en-GB" sz="1600" dirty="0" smtClean="0"/>
              <a:t>ombing </a:t>
            </a:r>
            <a:r>
              <a:rPr lang="en-GB" sz="1600" dirty="0"/>
              <a:t>of berlin </a:t>
            </a:r>
            <a:r>
              <a:rPr lang="en-GB" sz="1600" dirty="0" smtClean="0"/>
              <a:t>November </a:t>
            </a:r>
            <a:r>
              <a:rPr lang="en-GB" sz="1600" dirty="0"/>
              <a:t>22 1943, cited by </a:t>
            </a:r>
            <a:r>
              <a:rPr lang="en-GB" sz="1600" dirty="0" err="1"/>
              <a:t>Virilio</a:t>
            </a:r>
            <a:r>
              <a:rPr lang="en-GB" sz="1600" dirty="0"/>
              <a:t>, </a:t>
            </a:r>
            <a:r>
              <a:rPr lang="en-GB" sz="1600" dirty="0" smtClean="0"/>
              <a:t>pp. 97–98)</a:t>
            </a:r>
            <a:endParaRPr lang="en-GB" sz="1600" dirty="0"/>
          </a:p>
        </p:txBody>
      </p:sp>
      <p:sp>
        <p:nvSpPr>
          <p:cNvPr id="3" name="Rectangle 2"/>
          <p:cNvSpPr/>
          <p:nvPr/>
        </p:nvSpPr>
        <p:spPr>
          <a:xfrm>
            <a:off x="917340" y="202857"/>
            <a:ext cx="4086708" cy="923330"/>
          </a:xfrm>
          <a:prstGeom prst="rect">
            <a:avLst/>
          </a:prstGeom>
        </p:spPr>
        <p:txBody>
          <a:bodyPr wrap="square">
            <a:spAutoFit/>
          </a:bodyPr>
          <a:lstStyle/>
          <a:p>
            <a:r>
              <a:rPr lang="en-GB" b="1" i="1" dirty="0" smtClean="0">
                <a:solidFill>
                  <a:srgbClr val="7030A0"/>
                </a:solidFill>
                <a:effectLst>
                  <a:outerShdw blurRad="38100" dist="38100" dir="2700000" algn="tl">
                    <a:srgbClr val="000000">
                      <a:alpha val="43137"/>
                    </a:srgbClr>
                  </a:outerShdw>
                </a:effectLst>
              </a:rPr>
              <a:t>Commonalities of cinema and modern warfare:</a:t>
            </a:r>
          </a:p>
          <a:p>
            <a:pPr marL="342900" indent="-342900" algn="r">
              <a:buFontTx/>
              <a:buChar char="-"/>
            </a:pPr>
            <a:r>
              <a:rPr lang="en-GB" b="1" i="1" dirty="0" smtClean="0">
                <a:solidFill>
                  <a:srgbClr val="7030A0"/>
                </a:solidFill>
                <a:effectLst>
                  <a:outerShdw blurRad="38100" dist="38100" dir="2700000" algn="tl">
                    <a:srgbClr val="000000">
                      <a:alpha val="43137"/>
                    </a:srgbClr>
                  </a:outerShdw>
                </a:effectLst>
              </a:rPr>
              <a:t>Spectacle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34806"/>
            <a:ext cx="3415607" cy="678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7950418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538" y="-13657"/>
            <a:ext cx="5787598" cy="6944118"/>
          </a:xfrm>
          <a:prstGeom prst="rect">
            <a:avLst/>
          </a:prstGeom>
          <a:noFill/>
        </p:spPr>
        <p:txBody>
          <a:bodyPr wrap="square" lIns="540000" tIns="360000" rIns="540000" bIns="360000" rtlCol="0">
            <a:spAutoFit/>
          </a:bodyPr>
          <a:lstStyle/>
          <a:p>
            <a:pPr algn="just"/>
            <a:endParaRPr lang="en-GB" sz="2000" dirty="0" smtClean="0">
              <a:ea typeface="Calibri"/>
              <a:cs typeface="Times New Roman"/>
            </a:endParaRPr>
          </a:p>
          <a:p>
            <a:pPr algn="just"/>
            <a:endParaRPr lang="en-GB" sz="2000" dirty="0">
              <a:ea typeface="Calibri"/>
              <a:cs typeface="Times New Roman"/>
            </a:endParaRPr>
          </a:p>
          <a:p>
            <a:pPr algn="just"/>
            <a:endParaRPr lang="en-GB" sz="2000" dirty="0" smtClean="0">
              <a:ea typeface="Calibri"/>
              <a:cs typeface="Times New Roman"/>
            </a:endParaRPr>
          </a:p>
          <a:p>
            <a:pPr algn="just"/>
            <a:r>
              <a:rPr lang="en-GB" sz="2400" dirty="0" smtClean="0">
                <a:ea typeface="Calibri"/>
                <a:cs typeface="Times New Roman"/>
              </a:rPr>
              <a:t>“War can never break free from magical spectacle because its very purpose is to </a:t>
            </a:r>
            <a:r>
              <a:rPr lang="en-GB" sz="2400" i="1" dirty="0" smtClean="0">
                <a:ea typeface="Calibri"/>
                <a:cs typeface="Times New Roman"/>
              </a:rPr>
              <a:t>produce </a:t>
            </a:r>
            <a:r>
              <a:rPr lang="en-GB" sz="2400" dirty="0" smtClean="0">
                <a:ea typeface="Calibri"/>
                <a:cs typeface="Times New Roman"/>
              </a:rPr>
              <a:t>that spectacle … there is no war without representation, no sophisticated weaponry without psychological mystification. Weapons are tools of not just destruction, but perception – that is to say stimulants that make themselves felt through chemical, neurological processes in the sense organs and the central neural system.”</a:t>
            </a:r>
          </a:p>
          <a:p>
            <a:pPr algn="r"/>
            <a:endParaRPr lang="en-GB" sz="1200" dirty="0">
              <a:cs typeface="Times New Roman"/>
            </a:endParaRPr>
          </a:p>
          <a:p>
            <a:pPr algn="r"/>
            <a:r>
              <a:rPr lang="en-GB" sz="2000" dirty="0" smtClean="0"/>
              <a:t>(</a:t>
            </a:r>
            <a:r>
              <a:rPr lang="en-GB" sz="2000" dirty="0" err="1" smtClean="0"/>
              <a:t>Virilio</a:t>
            </a:r>
            <a:r>
              <a:rPr lang="en-GB" sz="2000" dirty="0"/>
              <a:t>, </a:t>
            </a:r>
            <a:r>
              <a:rPr lang="en-GB" sz="2000" dirty="0" smtClean="0"/>
              <a:t>p. 6)</a:t>
            </a:r>
            <a:endParaRPr lang="en-GB" sz="1600" dirty="0"/>
          </a:p>
        </p:txBody>
      </p:sp>
      <p:sp>
        <p:nvSpPr>
          <p:cNvPr id="3" name="Rectangle 2"/>
          <p:cNvSpPr/>
          <p:nvPr/>
        </p:nvSpPr>
        <p:spPr>
          <a:xfrm>
            <a:off x="917340" y="202857"/>
            <a:ext cx="4086708" cy="923330"/>
          </a:xfrm>
          <a:prstGeom prst="rect">
            <a:avLst/>
          </a:prstGeom>
        </p:spPr>
        <p:txBody>
          <a:bodyPr wrap="square">
            <a:spAutoFit/>
          </a:bodyPr>
          <a:lstStyle/>
          <a:p>
            <a:r>
              <a:rPr lang="en-GB" b="1" i="1" dirty="0" smtClean="0">
                <a:solidFill>
                  <a:srgbClr val="7030A0"/>
                </a:solidFill>
                <a:effectLst>
                  <a:outerShdw blurRad="38100" dist="38100" dir="2700000" algn="tl">
                    <a:srgbClr val="000000">
                      <a:alpha val="43137"/>
                    </a:srgbClr>
                  </a:outerShdw>
                </a:effectLst>
              </a:rPr>
              <a:t>Commonalities of cinema and modern warfare:</a:t>
            </a:r>
          </a:p>
          <a:p>
            <a:pPr marL="342900" indent="-342900" algn="r">
              <a:buFontTx/>
              <a:buChar char="-"/>
            </a:pPr>
            <a:r>
              <a:rPr lang="en-GB" b="1" i="1" dirty="0" smtClean="0">
                <a:solidFill>
                  <a:srgbClr val="7030A0"/>
                </a:solidFill>
                <a:effectLst>
                  <a:outerShdw blurRad="38100" dist="38100" dir="2700000" algn="tl">
                    <a:srgbClr val="000000">
                      <a:alpha val="43137"/>
                    </a:srgbClr>
                  </a:outerShdw>
                </a:effectLst>
              </a:rPr>
              <a:t>Spectacle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34806"/>
            <a:ext cx="3415607" cy="678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6937373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7571" y="4164898"/>
            <a:ext cx="1323020" cy="738664"/>
          </a:xfrm>
          <a:prstGeom prst="rect">
            <a:avLst/>
          </a:prstGeom>
        </p:spPr>
        <p:txBody>
          <a:bodyPr wrap="square">
            <a:spAutoFit/>
          </a:bodyPr>
          <a:lstStyle/>
          <a:p>
            <a:r>
              <a:rPr lang="en-GB" sz="1400" dirty="0" smtClean="0"/>
              <a:t>Mushroom cloud over Nagasaki </a:t>
            </a:r>
            <a:endParaRPr lang="en-GB" sz="1400" dirty="0"/>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51409"/>
          <a:stretch/>
        </p:blipFill>
        <p:spPr bwMode="auto">
          <a:xfrm>
            <a:off x="5717889" y="198951"/>
            <a:ext cx="3245657" cy="39659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512" y="476672"/>
            <a:ext cx="3580879" cy="26365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16200000">
            <a:off x="3412087" y="3623308"/>
            <a:ext cx="2799374" cy="3503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10"/>
          <p:cNvSpPr/>
          <p:nvPr/>
        </p:nvSpPr>
        <p:spPr>
          <a:xfrm>
            <a:off x="280833" y="4221088"/>
            <a:ext cx="2679861" cy="2308324"/>
          </a:xfrm>
          <a:prstGeom prst="rect">
            <a:avLst/>
          </a:prstGeom>
        </p:spPr>
        <p:txBody>
          <a:bodyPr wrap="square">
            <a:spAutoFit/>
          </a:bodyPr>
          <a:lstStyle/>
          <a:p>
            <a:r>
              <a:rPr lang="en-GB" sz="1600" dirty="0" smtClean="0"/>
              <a:t>Masahiko </a:t>
            </a:r>
            <a:r>
              <a:rPr lang="en-GB" sz="1600" dirty="0"/>
              <a:t>Nakata, </a:t>
            </a:r>
            <a:r>
              <a:rPr lang="en-GB" sz="1600" i="1" dirty="0"/>
              <a:t>Bloated Bodies in the River over Yokogawa Bridge</a:t>
            </a:r>
            <a:r>
              <a:rPr lang="en-GB" sz="1600" dirty="0"/>
              <a:t>, </a:t>
            </a:r>
            <a:r>
              <a:rPr lang="en-GB" sz="1600" dirty="0" smtClean="0"/>
              <a:t>1973–1974</a:t>
            </a:r>
          </a:p>
          <a:p>
            <a:endParaRPr lang="en-GB" sz="1600" dirty="0"/>
          </a:p>
          <a:p>
            <a:r>
              <a:rPr lang="en-GB" sz="1600" dirty="0"/>
              <a:t>Kichisuke Yoshimura, </a:t>
            </a:r>
            <a:r>
              <a:rPr lang="en-GB" sz="1600" i="1" dirty="0"/>
              <a:t>Riverbank near Hiroshima Railway Station, Their Clothes Ripped to Shred, Their Skin Hanging Down</a:t>
            </a:r>
            <a:r>
              <a:rPr lang="en-GB" sz="1600" dirty="0"/>
              <a:t>, </a:t>
            </a:r>
            <a:r>
              <a:rPr lang="en-GB" sz="1600" dirty="0" smtClean="0"/>
              <a:t>1973–1974</a:t>
            </a:r>
            <a:endParaRPr lang="en-GB" dirty="0"/>
          </a:p>
        </p:txBody>
      </p:sp>
    </p:spTree>
    <p:extLst>
      <p:ext uri="{BB962C8B-B14F-4D97-AF65-F5344CB8AC3E}">
        <p14:creationId xmlns:p14="http://schemas.microsoft.com/office/powerpoint/2010/main" val="94525879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243490" y="4701954"/>
            <a:ext cx="1332148" cy="1169551"/>
          </a:xfrm>
          <a:prstGeom prst="rect">
            <a:avLst/>
          </a:prstGeom>
        </p:spPr>
        <p:txBody>
          <a:bodyPr wrap="square">
            <a:spAutoFit/>
          </a:bodyPr>
          <a:lstStyle/>
          <a:p>
            <a:r>
              <a:rPr lang="en-GB" sz="1400" dirty="0" smtClean="0"/>
              <a:t>Nuclear shadows, Hiroshima; bomb victim, Hiroshima</a:t>
            </a:r>
            <a:endParaRPr lang="en-GB" sz="1400" dirty="0"/>
          </a:p>
        </p:txBody>
      </p:sp>
      <p:pic>
        <p:nvPicPr>
          <p:cNvPr id="10245" name="Picture 5" descr="http://i.imgur.com/iyJ0um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8067" y="1412775"/>
            <a:ext cx="3448198" cy="328917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139953" y="0"/>
            <a:ext cx="5004048" cy="7390394"/>
          </a:xfrm>
          <a:prstGeom prst="rect">
            <a:avLst/>
          </a:prstGeom>
          <a:noFill/>
        </p:spPr>
        <p:txBody>
          <a:bodyPr wrap="square" lIns="540000" tIns="360000" rIns="540000" bIns="360000" rtlCol="0">
            <a:spAutoFit/>
          </a:bodyPr>
          <a:lstStyle/>
          <a:p>
            <a:pPr algn="just"/>
            <a:r>
              <a:rPr lang="en-GB" sz="1900" dirty="0" smtClean="0">
                <a:cs typeface="Times New Roman"/>
              </a:rPr>
              <a:t>“T</a:t>
            </a:r>
            <a:r>
              <a:rPr lang="en-GB" sz="1900" dirty="0" smtClean="0"/>
              <a:t>he </a:t>
            </a:r>
            <a:r>
              <a:rPr lang="en-GB" sz="1900" dirty="0"/>
              <a:t>bombs dropped on Hiroshima and Nagasaki were </a:t>
            </a:r>
            <a:r>
              <a:rPr lang="en-GB" sz="1900" b="1" i="1" dirty="0" smtClean="0"/>
              <a:t>light-weapons</a:t>
            </a:r>
            <a:r>
              <a:rPr lang="en-GB" sz="1900" i="1" dirty="0" smtClean="0"/>
              <a:t> </a:t>
            </a:r>
            <a:r>
              <a:rPr lang="en-GB" sz="1900" dirty="0" smtClean="0"/>
              <a:t>… The </a:t>
            </a:r>
            <a:r>
              <a:rPr lang="en-GB" sz="1900" dirty="0"/>
              <a:t>first </a:t>
            </a:r>
            <a:r>
              <a:rPr lang="en-GB" sz="1900" dirty="0" smtClean="0"/>
              <a:t>bomb produced </a:t>
            </a:r>
            <a:r>
              <a:rPr lang="en-GB" sz="1900" dirty="0"/>
              <a:t>a nuclear </a:t>
            </a:r>
            <a:r>
              <a:rPr lang="en-GB" sz="1900" dirty="0" smtClean="0"/>
              <a:t>flash … whose </a:t>
            </a:r>
            <a:r>
              <a:rPr lang="en-GB" sz="1900" dirty="0"/>
              <a:t>brightness </a:t>
            </a:r>
            <a:r>
              <a:rPr lang="en-GB" sz="1900" dirty="0" smtClean="0"/>
              <a:t>penetrated </a:t>
            </a:r>
            <a:r>
              <a:rPr lang="en-GB" sz="1900" dirty="0"/>
              <a:t>every building down to the </a:t>
            </a:r>
            <a:r>
              <a:rPr lang="en-GB" sz="1900" dirty="0" smtClean="0"/>
              <a:t>cellars. </a:t>
            </a:r>
            <a:r>
              <a:rPr lang="en-GB" sz="1900" dirty="0"/>
              <a:t>It </a:t>
            </a:r>
            <a:r>
              <a:rPr lang="en-GB" sz="1900" dirty="0" smtClean="0"/>
              <a:t>left its </a:t>
            </a:r>
            <a:r>
              <a:rPr lang="en-GB" sz="1900" dirty="0"/>
              <a:t>imprint on stone walls, changing their apparent colour through </a:t>
            </a:r>
            <a:r>
              <a:rPr lang="en-GB" sz="1900" dirty="0" smtClean="0"/>
              <a:t>the fusion </a:t>
            </a:r>
            <a:r>
              <a:rPr lang="en-GB" sz="1900" dirty="0"/>
              <a:t>of certain minerals, although protected surfaces remained </a:t>
            </a:r>
            <a:r>
              <a:rPr lang="en-GB" sz="1900" dirty="0" smtClean="0"/>
              <a:t>curiously unaltered</a:t>
            </a:r>
            <a:r>
              <a:rPr lang="en-GB" sz="1900" dirty="0"/>
              <a:t>. The same was the case with clothing and bodies, where </a:t>
            </a:r>
            <a:r>
              <a:rPr lang="en-GB" sz="1900" dirty="0" smtClean="0"/>
              <a:t>kimono patters </a:t>
            </a:r>
            <a:r>
              <a:rPr lang="en-GB" sz="1900" dirty="0"/>
              <a:t>were tattooed on the victims' </a:t>
            </a:r>
            <a:r>
              <a:rPr lang="en-GB" sz="1900" dirty="0" smtClean="0"/>
              <a:t>flesh.</a:t>
            </a:r>
          </a:p>
          <a:p>
            <a:pPr algn="just"/>
            <a:r>
              <a:rPr lang="en-GB" sz="1900" dirty="0" smtClean="0"/>
              <a:t>	“ … Nuclear </a:t>
            </a:r>
            <a:r>
              <a:rPr lang="en-GB" sz="1900" dirty="0"/>
              <a:t>weapons inherited both the darkroom </a:t>
            </a:r>
            <a:r>
              <a:rPr lang="en-GB" sz="1900" dirty="0" smtClean="0"/>
              <a:t>and </a:t>
            </a:r>
            <a:r>
              <a:rPr lang="en-GB" sz="1900" dirty="0"/>
              <a:t>the military searchlight . What appears in the heart of darkrooms is </a:t>
            </a:r>
            <a:r>
              <a:rPr lang="en-GB" sz="1900" dirty="0" smtClean="0"/>
              <a:t>no longer </a:t>
            </a:r>
            <a:r>
              <a:rPr lang="en-GB" sz="1900" dirty="0"/>
              <a:t>a luminous outline but a shadow, </a:t>
            </a:r>
            <a:r>
              <a:rPr lang="en-GB" sz="1900" dirty="0" smtClean="0"/>
              <a:t>… The Japanese shadows </a:t>
            </a:r>
            <a:r>
              <a:rPr lang="en-GB" sz="1900" dirty="0"/>
              <a:t>are inscribed not, as in former times, on the screens of a </a:t>
            </a:r>
            <a:r>
              <a:rPr lang="en-GB" sz="1900" dirty="0" smtClean="0"/>
              <a:t>shadow puppet </a:t>
            </a:r>
            <a:r>
              <a:rPr lang="en-GB" sz="1900" dirty="0"/>
              <a:t>theatre but on a new screen, the walls of the city</a:t>
            </a:r>
            <a:r>
              <a:rPr lang="en-GB" sz="1900" dirty="0" smtClean="0"/>
              <a:t>.”</a:t>
            </a:r>
            <a:endParaRPr lang="en-GB" sz="1900" dirty="0">
              <a:cs typeface="Times New Roman"/>
            </a:endParaRPr>
          </a:p>
          <a:p>
            <a:pPr marL="342900" indent="-342900" algn="r">
              <a:buFontTx/>
              <a:buChar char="-"/>
            </a:pPr>
            <a:r>
              <a:rPr lang="en-GB" sz="1600" dirty="0" err="1" smtClean="0"/>
              <a:t>Virlio</a:t>
            </a:r>
            <a:r>
              <a:rPr lang="en-GB" sz="1600" dirty="0" smtClean="0"/>
              <a:t>, p. 103</a:t>
            </a:r>
          </a:p>
          <a:p>
            <a:pPr algn="just"/>
            <a:endParaRPr lang="en-GB" sz="1600" dirty="0"/>
          </a:p>
        </p:txBody>
      </p:sp>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2582166" cy="2227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9" descr="https://upload.wikimedia.org/wikipedia/commons/e/e9/The_patient%27s_skin_is_burned_in_a_pattern_corresponding_to_the_dark_portions_of_a_kimono_-_NARA_-_519686.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 y="3982716"/>
            <a:ext cx="2267744" cy="2838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477107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123728" y="1042255"/>
            <a:ext cx="6840760" cy="3220021"/>
          </a:xfrm>
          <a:prstGeom prst="rect">
            <a:avLst/>
          </a:prstGeom>
          <a:noFill/>
        </p:spPr>
        <p:txBody>
          <a:bodyPr wrap="square" lIns="540000" tIns="360000" rIns="540000" bIns="360000" rtlCol="0">
            <a:spAutoFit/>
          </a:bodyPr>
          <a:lstStyle/>
          <a:p>
            <a:r>
              <a:rPr lang="en-GB" b="1" dirty="0" err="1" smtClean="0">
                <a:solidFill>
                  <a:srgbClr val="FF0000"/>
                </a:solidFill>
              </a:rPr>
              <a:t>Virilio’s</a:t>
            </a:r>
            <a:r>
              <a:rPr lang="en-GB" b="1" dirty="0" smtClean="0">
                <a:solidFill>
                  <a:srgbClr val="FF0000"/>
                </a:solidFill>
              </a:rPr>
              <a:t> key points: </a:t>
            </a:r>
          </a:p>
          <a:p>
            <a:endParaRPr lang="en-GB" b="1" dirty="0" smtClean="0">
              <a:solidFill>
                <a:srgbClr val="FF0000"/>
              </a:solidFill>
            </a:endParaRPr>
          </a:p>
          <a:p>
            <a:pPr marL="742950" lvl="1" indent="-285750">
              <a:buFontTx/>
              <a:buChar char="-"/>
            </a:pPr>
            <a:r>
              <a:rPr lang="en-GB" b="1" dirty="0" smtClean="0">
                <a:solidFill>
                  <a:srgbClr val="FF0000"/>
                </a:solidFill>
              </a:rPr>
              <a:t>that “the landscape of war became cinematic” during the 20th century (p. 70)</a:t>
            </a:r>
          </a:p>
          <a:p>
            <a:pPr marL="742950" lvl="1" indent="-285750">
              <a:buFontTx/>
              <a:buChar char="-"/>
            </a:pPr>
            <a:r>
              <a:rPr lang="en-GB" b="1" dirty="0" smtClean="0">
                <a:solidFill>
                  <a:srgbClr val="FF0000"/>
                </a:solidFill>
              </a:rPr>
              <a:t>that modern </a:t>
            </a:r>
            <a:r>
              <a:rPr lang="en-GB" b="1" dirty="0">
                <a:solidFill>
                  <a:srgbClr val="FF0000"/>
                </a:solidFill>
              </a:rPr>
              <a:t>warfare has generated a “growing confusion between ‘ocular reality’ and its instantaneous, mediated representation” (p. 73</a:t>
            </a:r>
            <a:r>
              <a:rPr lang="en-GB" b="1" dirty="0" smtClean="0">
                <a:solidFill>
                  <a:srgbClr val="FF0000"/>
                </a:solidFill>
              </a:rPr>
              <a:t>)</a:t>
            </a:r>
          </a:p>
          <a:p>
            <a:pPr marL="742950" lvl="1" indent="-285750">
              <a:buFontTx/>
              <a:buChar char="-"/>
            </a:pPr>
            <a:r>
              <a:rPr lang="en-GB" b="1" dirty="0" smtClean="0">
                <a:solidFill>
                  <a:srgbClr val="FF0000"/>
                </a:solidFill>
              </a:rPr>
              <a:t>that  “war has become the third dimension of  cinema” (p. 85)</a:t>
            </a:r>
            <a:endParaRPr lang="en-GB" b="1" dirty="0" smtClean="0">
              <a:ea typeface="Calibri"/>
              <a:cs typeface="Times New Roman"/>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056198"/>
            <a:ext cx="1979712" cy="30340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0" y="-36825"/>
            <a:ext cx="9144000" cy="1558028"/>
          </a:xfrm>
          <a:prstGeom prst="rect">
            <a:avLst/>
          </a:prstGeom>
          <a:noFill/>
        </p:spPr>
        <p:txBody>
          <a:bodyPr wrap="square" lIns="540000" tIns="360000" rIns="540000" bIns="360000" rtlCol="0">
            <a:spAutoFit/>
          </a:bodyPr>
          <a:lstStyle/>
          <a:p>
            <a:pPr algn="just"/>
            <a:r>
              <a:rPr lang="en-GB" dirty="0" smtClean="0"/>
              <a:t>Paul </a:t>
            </a:r>
            <a:r>
              <a:rPr lang="en-GB" dirty="0" err="1" smtClean="0"/>
              <a:t>Virilio</a:t>
            </a:r>
            <a:r>
              <a:rPr lang="en-GB" dirty="0" smtClean="0"/>
              <a:t>, ‘A Travelling Shot Over Eighty Years,’ </a:t>
            </a:r>
            <a:r>
              <a:rPr lang="en-GB" i="1" dirty="0" smtClean="0"/>
              <a:t>War and Cinema: The Logistics of Perception </a:t>
            </a:r>
            <a:r>
              <a:rPr lang="en-GB" dirty="0" smtClean="0"/>
              <a:t>(Verso: London, 2000 [1984]), pp. 68–89.</a:t>
            </a:r>
            <a:endParaRPr lang="en-GB" dirty="0"/>
          </a:p>
          <a:p>
            <a:pPr lvl="0" algn="just">
              <a:spcAft>
                <a:spcPts val="0"/>
              </a:spcAft>
            </a:pPr>
            <a:endParaRPr lang="en-GB" b="1" dirty="0" smtClean="0">
              <a:ea typeface="Calibri"/>
              <a:cs typeface="Times New Roman"/>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4205428"/>
            <a:ext cx="2568640" cy="1815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5" descr="http://i.imgur.com/iyJ0umR.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915816" y="4202933"/>
            <a:ext cx="2448272" cy="233536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52120" y="4207384"/>
            <a:ext cx="2879254" cy="2280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168073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28759" y="9825"/>
            <a:ext cx="5915241" cy="6636341"/>
          </a:xfrm>
          <a:prstGeom prst="rect">
            <a:avLst/>
          </a:prstGeom>
          <a:noFill/>
        </p:spPr>
        <p:txBody>
          <a:bodyPr wrap="square" lIns="360000" tIns="360000" rIns="540000" bIns="360000" rtlCol="0">
            <a:spAutoFit/>
          </a:bodyPr>
          <a:lstStyle/>
          <a:p>
            <a:pPr marL="285750" indent="-285750" algn="just">
              <a:buFont typeface="Arial" panose="020B0604020202020204" pitchFamily="34" charset="0"/>
              <a:buChar char="•"/>
            </a:pPr>
            <a:r>
              <a:rPr lang="en-GB" sz="2300" b="1" dirty="0"/>
              <a:t>Are there any ways in which </a:t>
            </a:r>
            <a:r>
              <a:rPr lang="en-GB" sz="2300" b="1" i="1" dirty="0"/>
              <a:t>Platoon </a:t>
            </a:r>
            <a:r>
              <a:rPr lang="en-GB" sz="2300" b="1" dirty="0"/>
              <a:t>might be used to verify </a:t>
            </a:r>
            <a:r>
              <a:rPr lang="en-GB" sz="2300" b="1" dirty="0" err="1"/>
              <a:t>Virilio’s</a:t>
            </a:r>
            <a:r>
              <a:rPr lang="en-GB" sz="2300" b="1" dirty="0"/>
              <a:t> points about the relationship between war and cinema:</a:t>
            </a:r>
          </a:p>
          <a:p>
            <a:pPr marL="742950" lvl="1" indent="-285750">
              <a:buFontTx/>
              <a:buChar char="-"/>
            </a:pPr>
            <a:r>
              <a:rPr lang="en-GB" sz="2300" b="1" dirty="0"/>
              <a:t>that “the landscape of war became cinematic” during the 20th century (p. 70)</a:t>
            </a:r>
          </a:p>
          <a:p>
            <a:pPr marL="742950" lvl="1" indent="-285750">
              <a:buFontTx/>
              <a:buChar char="-"/>
            </a:pPr>
            <a:r>
              <a:rPr lang="en-GB" sz="2300" b="1" dirty="0"/>
              <a:t>that modern warfare has generated a “growing confusion between ‘ocular reality’ and its instantaneous, mediated representation” (p. 73</a:t>
            </a:r>
            <a:r>
              <a:rPr lang="en-GB" sz="2300" b="1" dirty="0" smtClean="0"/>
              <a:t>)?</a:t>
            </a:r>
          </a:p>
          <a:p>
            <a:pPr lvl="1"/>
            <a:endParaRPr lang="en-GB" sz="2300" b="1" dirty="0"/>
          </a:p>
          <a:p>
            <a:pPr marL="342900" indent="-342900">
              <a:buFont typeface="Arial" panose="020B0604020202020204" pitchFamily="34" charset="0"/>
              <a:buChar char="•"/>
            </a:pPr>
            <a:r>
              <a:rPr lang="en-GB" sz="2300" b="1" dirty="0" smtClean="0"/>
              <a:t>What points does </a:t>
            </a:r>
            <a:r>
              <a:rPr lang="en-GB" sz="2300" b="1" dirty="0" err="1" smtClean="0"/>
              <a:t>Virilio</a:t>
            </a:r>
            <a:r>
              <a:rPr lang="en-GB" sz="2300" b="1" dirty="0" smtClean="0"/>
              <a:t> make about the Vietnam War in ‘A Travelling Shot’?</a:t>
            </a:r>
            <a:endParaRPr lang="en-GB" sz="2300" b="1" dirty="0"/>
          </a:p>
          <a:p>
            <a:pPr algn="just"/>
            <a:endParaRPr lang="en-GB" sz="1600" b="1" dirty="0" smtClean="0"/>
          </a:p>
        </p:txBody>
      </p:sp>
      <p:sp>
        <p:nvSpPr>
          <p:cNvPr id="3" name="Rectangle 2"/>
          <p:cNvSpPr/>
          <p:nvPr/>
        </p:nvSpPr>
        <p:spPr>
          <a:xfrm>
            <a:off x="0" y="4876523"/>
            <a:ext cx="9144000" cy="973253"/>
          </a:xfrm>
          <a:prstGeom prst="rect">
            <a:avLst/>
          </a:prstGeom>
        </p:spPr>
        <p:txBody>
          <a:bodyPr wrap="square" lIns="360000" tIns="360000" rIns="360000" bIns="360000">
            <a:spAutoFit/>
          </a:bodyPr>
          <a:lstStyle/>
          <a:p>
            <a:pPr marL="285750" indent="-285750" algn="just">
              <a:buFont typeface="Arial" panose="020B0604020202020204" pitchFamily="34" charset="0"/>
              <a:buChar char="•"/>
            </a:pPr>
            <a:endParaRPr lang="en-GB" sz="1600" b="1" dirty="0" smtClean="0"/>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1994"/>
            <a:ext cx="2287645" cy="35916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8"/>
          <p:cNvPicPr>
            <a:picLocks noChangeAspect="1"/>
          </p:cNvPicPr>
          <p:nvPr/>
        </p:nvPicPr>
        <p:blipFill>
          <a:blip r:embed="rId4"/>
          <a:stretch>
            <a:fillRect/>
          </a:stretch>
        </p:blipFill>
        <p:spPr>
          <a:xfrm>
            <a:off x="0" y="3352626"/>
            <a:ext cx="2287645" cy="3505374"/>
          </a:xfrm>
          <a:prstGeom prst="rect">
            <a:avLst/>
          </a:prstGeom>
        </p:spPr>
      </p:pic>
    </p:spTree>
    <p:extLst>
      <p:ext uri="{BB962C8B-B14F-4D97-AF65-F5344CB8AC3E}">
        <p14:creationId xmlns:p14="http://schemas.microsoft.com/office/powerpoint/2010/main" val="298586413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051720" y="9825"/>
            <a:ext cx="7092280" cy="7098006"/>
          </a:xfrm>
          <a:prstGeom prst="rect">
            <a:avLst/>
          </a:prstGeom>
          <a:noFill/>
        </p:spPr>
        <p:txBody>
          <a:bodyPr wrap="square" lIns="360000" tIns="360000" rIns="540000" bIns="360000" rtlCol="0">
            <a:spAutoFit/>
          </a:bodyPr>
          <a:lstStyle/>
          <a:p>
            <a:pPr algn="just"/>
            <a:r>
              <a:rPr lang="en-GB" b="1" dirty="0" smtClean="0"/>
              <a:t>“</a:t>
            </a:r>
            <a:r>
              <a:rPr lang="en-US" dirty="0" smtClean="0"/>
              <a:t>Narcotics </a:t>
            </a:r>
            <a:r>
              <a:rPr lang="en-US" dirty="0"/>
              <a:t>were to become the plague of the US expeditionary corps </a:t>
            </a:r>
            <a:r>
              <a:rPr lang="en-US" dirty="0" smtClean="0"/>
              <a:t>in Vietnam</a:t>
            </a:r>
            <a:r>
              <a:rPr lang="en-US" dirty="0"/>
              <a:t>. From </a:t>
            </a:r>
            <a:r>
              <a:rPr lang="en-US" dirty="0" smtClean="0"/>
              <a:t>the </a:t>
            </a:r>
            <a:r>
              <a:rPr lang="en-US" dirty="0"/>
              <a:t>beginning, they suffered from the hallucination </a:t>
            </a:r>
            <a:r>
              <a:rPr lang="en-US" dirty="0" smtClean="0"/>
              <a:t>of technological </a:t>
            </a:r>
            <a:r>
              <a:rPr lang="en-US" dirty="0"/>
              <a:t>combat-delirium, which </a:t>
            </a:r>
            <a:r>
              <a:rPr lang="en-US" b="1" dirty="0"/>
              <a:t>blurred the distinction between </a:t>
            </a:r>
            <a:r>
              <a:rPr lang="en-US" b="1" dirty="0" smtClean="0"/>
              <a:t>the real </a:t>
            </a:r>
            <a:r>
              <a:rPr lang="en-US" b="1" dirty="0"/>
              <a:t>and the imaginary</a:t>
            </a:r>
            <a:r>
              <a:rPr lang="en-US" dirty="0"/>
              <a:t>. In this </a:t>
            </a:r>
            <a:r>
              <a:rPr lang="en-US" b="1" dirty="0"/>
              <a:t>war of images</a:t>
            </a:r>
            <a:r>
              <a:rPr lang="en-US" dirty="0"/>
              <a:t>, </a:t>
            </a:r>
            <a:r>
              <a:rPr lang="en-US" dirty="0" smtClean="0"/>
              <a:t>[Colonel Jack] Broughton [an </a:t>
            </a:r>
            <a:r>
              <a:rPr lang="en-US" dirty="0"/>
              <a:t>F-105 </a:t>
            </a:r>
            <a:r>
              <a:rPr lang="en-US" dirty="0" err="1"/>
              <a:t>Thunderchief</a:t>
            </a:r>
            <a:r>
              <a:rPr lang="en-US" dirty="0"/>
              <a:t> </a:t>
            </a:r>
            <a:r>
              <a:rPr lang="en-US" dirty="0" smtClean="0"/>
              <a:t>pilot] writes </a:t>
            </a:r>
            <a:r>
              <a:rPr lang="en-US" dirty="0"/>
              <a:t>:</a:t>
            </a:r>
          </a:p>
          <a:p>
            <a:pPr lvl="1" algn="just"/>
            <a:endParaRPr lang="en-US" sz="900" dirty="0" smtClean="0"/>
          </a:p>
          <a:p>
            <a:pPr lvl="1" algn="just"/>
            <a:r>
              <a:rPr lang="en-US" dirty="0" smtClean="0"/>
              <a:t>‘Unfortunately</a:t>
            </a:r>
            <a:r>
              <a:rPr lang="en-US" dirty="0"/>
              <a:t>, the groups known as photo interpreters are not always of </a:t>
            </a:r>
            <a:r>
              <a:rPr lang="en-US" dirty="0" smtClean="0"/>
              <a:t>the highest </a:t>
            </a:r>
            <a:r>
              <a:rPr lang="en-US" dirty="0"/>
              <a:t>level of skill or experience, and their evaluation quite often does </a:t>
            </a:r>
            <a:r>
              <a:rPr lang="en-US" dirty="0" smtClean="0"/>
              <a:t>not agree </a:t>
            </a:r>
            <a:r>
              <a:rPr lang="en-US" dirty="0"/>
              <a:t>with that of the men doing the work. I have bombed, and seen my </a:t>
            </a:r>
            <a:r>
              <a:rPr lang="en-US" dirty="0" smtClean="0"/>
              <a:t>troops bomb</a:t>
            </a:r>
            <a:r>
              <a:rPr lang="en-US" dirty="0"/>
              <a:t>, on specific targets where I have watched the bombs pour in and seen </a:t>
            </a:r>
            <a:r>
              <a:rPr lang="en-US" dirty="0" smtClean="0"/>
              <a:t>the target </a:t>
            </a:r>
            <a:r>
              <a:rPr lang="en-US" dirty="0"/>
              <a:t>blow up, with walls or structures flying across the area, only to </a:t>
            </a:r>
            <a:r>
              <a:rPr lang="en-US" dirty="0" smtClean="0"/>
              <a:t>be </a:t>
            </a:r>
            <a:r>
              <a:rPr lang="en-US" b="1" dirty="0" smtClean="0"/>
              <a:t>fragged </a:t>
            </a:r>
            <a:r>
              <a:rPr lang="en-US" b="1" dirty="0"/>
              <a:t>right back into the same place because the film didn't look like that </a:t>
            </a:r>
            <a:r>
              <a:rPr lang="en-US" b="1" dirty="0" smtClean="0"/>
              <a:t>to the </a:t>
            </a:r>
            <a:r>
              <a:rPr lang="en-US" b="1" dirty="0"/>
              <a:t>lieutenant who read it way back up the </a:t>
            </a:r>
            <a:r>
              <a:rPr lang="en-US" b="1" dirty="0" smtClean="0"/>
              <a:t>line</a:t>
            </a:r>
            <a:r>
              <a:rPr lang="en-US" dirty="0" smtClean="0"/>
              <a:t>. </a:t>
            </a:r>
            <a:r>
              <a:rPr lang="en-US" dirty="0"/>
              <a:t>I have gone back on </a:t>
            </a:r>
            <a:r>
              <a:rPr lang="en-US" dirty="0" smtClean="0"/>
              <a:t>these targets </a:t>
            </a:r>
            <a:r>
              <a:rPr lang="en-US" dirty="0"/>
              <a:t>and lost good people and machines while doing so, and found them </a:t>
            </a:r>
            <a:r>
              <a:rPr lang="en-US" dirty="0" smtClean="0"/>
              <a:t>just as </a:t>
            </a:r>
            <a:r>
              <a:rPr lang="en-US" dirty="0"/>
              <a:t>I expected, smashed. But who listens to a stupid fighter pilot</a:t>
            </a:r>
            <a:r>
              <a:rPr lang="en-US" dirty="0" smtClean="0"/>
              <a:t>?’</a:t>
            </a:r>
          </a:p>
          <a:p>
            <a:pPr algn="just"/>
            <a:endParaRPr lang="en-US" sz="900" dirty="0"/>
          </a:p>
          <a:p>
            <a:pPr algn="just"/>
            <a:r>
              <a:rPr lang="en-US" dirty="0"/>
              <a:t>People used to die for a coat of arms, an image on a pennant or </a:t>
            </a:r>
            <a:r>
              <a:rPr lang="en-US" dirty="0" smtClean="0"/>
              <a:t>flag; </a:t>
            </a:r>
            <a:r>
              <a:rPr lang="en-US" b="1" dirty="0" smtClean="0"/>
              <a:t>now they </a:t>
            </a:r>
            <a:r>
              <a:rPr lang="en-US" b="1" dirty="0"/>
              <a:t>died to improve the sharpness of a </a:t>
            </a:r>
            <a:r>
              <a:rPr lang="en-US" b="1" dirty="0" smtClean="0"/>
              <a:t>film. </a:t>
            </a:r>
            <a:r>
              <a:rPr lang="en-US" b="1" dirty="0"/>
              <a:t>War has finally become </a:t>
            </a:r>
            <a:r>
              <a:rPr lang="en-US" b="1" dirty="0" smtClean="0"/>
              <a:t>the third </a:t>
            </a:r>
            <a:r>
              <a:rPr lang="en-US" b="1" dirty="0"/>
              <a:t>dimension of cinema</a:t>
            </a:r>
            <a:r>
              <a:rPr lang="en-US" dirty="0" smtClean="0"/>
              <a:t>.” </a:t>
            </a:r>
          </a:p>
          <a:p>
            <a:pPr algn="r"/>
            <a:r>
              <a:rPr lang="en-US" dirty="0" smtClean="0"/>
              <a:t>(</a:t>
            </a:r>
            <a:r>
              <a:rPr lang="en-US" dirty="0" err="1" smtClean="0"/>
              <a:t>Virilio</a:t>
            </a:r>
            <a:r>
              <a:rPr lang="en-US" dirty="0" smtClean="0"/>
              <a:t>, p. 106</a:t>
            </a:r>
            <a:r>
              <a:rPr lang="en-US" sz="1600" dirty="0" smtClean="0"/>
              <a:t>)</a:t>
            </a:r>
            <a:endParaRPr lang="en-GB" sz="1600" b="1" dirty="0" smtClean="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332656"/>
            <a:ext cx="1908887" cy="29969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0" y="3352626"/>
            <a:ext cx="1908887" cy="2925001"/>
          </a:xfrm>
          <a:prstGeom prst="rect">
            <a:avLst/>
          </a:prstGeom>
        </p:spPr>
      </p:pic>
    </p:spTree>
    <p:extLst>
      <p:ext uri="{BB962C8B-B14F-4D97-AF65-F5344CB8AC3E}">
        <p14:creationId xmlns:p14="http://schemas.microsoft.com/office/powerpoint/2010/main" val="342006361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1409</TotalTime>
  <Words>3384</Words>
  <Application>Microsoft Office PowerPoint</Application>
  <PresentationFormat>On-screen Show (4:3)</PresentationFormat>
  <Paragraphs>251</Paragraphs>
  <Slides>37</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Symbol</vt:lpstr>
      <vt:lpstr>Times New Roman</vt:lpstr>
      <vt:lpstr>Office Theme</vt:lpstr>
      <vt:lpstr>PowerPoint Presentation</vt:lpstr>
      <vt:lpstr>PowerPoint Presentation</vt:lpstr>
      <vt:lpstr>PowerPoint Presentation</vt:lpstr>
      <vt:lpstr>PART ONE: Cinema and History  Robert A Rosenstone</vt:lpstr>
      <vt:lpstr>PowerPoint Presentation</vt:lpstr>
      <vt:lpstr>PowerPoint Presentation</vt:lpstr>
      <vt:lpstr>PowerPoint Presentation</vt:lpstr>
      <vt:lpstr>PowerPoint Presentation</vt:lpstr>
      <vt:lpstr>PowerPoint Presentation</vt:lpstr>
      <vt:lpstr>PowerPoint Presentation</vt:lpstr>
      <vt:lpstr>Cinema and History:  Robert A Rosenstone</vt:lpstr>
      <vt:lpstr>Cinema and History:  Robert A Rosenstone</vt:lpstr>
      <vt:lpstr>History on Film/Film on History Robert A Rosenstone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67</cp:revision>
  <cp:lastPrinted>2018-04-17T11:59:00Z</cp:lastPrinted>
  <dcterms:created xsi:type="dcterms:W3CDTF">2015-11-19T10:22:59Z</dcterms:created>
  <dcterms:modified xsi:type="dcterms:W3CDTF">2018-04-17T16:40:01Z</dcterms:modified>
</cp:coreProperties>
</file>