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7" r:id="rId4"/>
    <p:sldId id="262" r:id="rId5"/>
    <p:sldId id="268" r:id="rId6"/>
    <p:sldId id="264" r:id="rId7"/>
    <p:sldId id="263" r:id="rId8"/>
    <p:sldId id="260" r:id="rId9"/>
    <p:sldId id="261" r:id="rId10"/>
    <p:sldId id="274" r:id="rId11"/>
    <p:sldId id="275" r:id="rId12"/>
    <p:sldId id="276" r:id="rId13"/>
    <p:sldId id="272" r:id="rId14"/>
    <p:sldId id="278" r:id="rId15"/>
    <p:sldId id="267" r:id="rId16"/>
    <p:sldId id="270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nnah Clayton (2003591)" initials="HC(" lastIdx="1" clrIdx="0">
    <p:extLst>
      <p:ext uri="{19B8F6BF-5375-455C-9EA6-DF929625EA0E}">
        <p15:presenceInfo xmlns:p15="http://schemas.microsoft.com/office/powerpoint/2012/main" userId="S::2003591@student.uwtsd.ac.uk::613fa23a-5347-4fdd-aff0-d6cba3e94ab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3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3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2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359409-2D8B-C04C-A646-C3BDCBAAB105}" type="datetimeFigureOut">
              <a:rPr lang="en-US" smtClean="0"/>
              <a:t>3/26/21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118B0-57CB-6947-9CCA-EC22127E0F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97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0118B0-57CB-6947-9CCA-EC22127E0FF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041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0118B0-57CB-6947-9CCA-EC22127E0FF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461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0118B0-57CB-6947-9CCA-EC22127E0FF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188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0118B0-57CB-6947-9CCA-EC22127E0FF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204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5964E-BA71-7A41-AFAB-49B997CB7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A40B0-FDA5-664E-91EC-0A08DE505A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56FA7-CDB7-6D46-A050-D93DD58FD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9EC89-94C1-BE4E-A67F-DAA4288BC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A32D4-EC4B-1E4F-A1E5-DD289131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107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A2A0-EED5-7945-B85B-BB7495DAC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D3DE2-1DB5-5B48-A50F-83ADF68C3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23C39-4A64-C748-9825-E3B51F971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3F46F-1F98-DE42-A1DC-49C8EE343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CD9EF-A9F5-CF4F-9A29-35F780B09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65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B3115-15B6-A54A-B5AA-A4F4B0E7A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2A98C2-0920-6047-8BA3-CA4C502A0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12357-2719-E449-8267-A3BA09040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8DD35-5F06-D146-AF47-C32358BD9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AF8E0-580D-8F4A-8E01-A2BA9896C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716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1F1B-4FBD-0843-BE36-812836F90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C4CC8-8EDA-1048-AD4E-7AEF686371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0134B6-0414-EC4F-A2E4-3C479115F0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51918-FE13-6E4C-B012-0FF39FD33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B7D3B5-F140-6441-8DA0-20237D8C1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2193E-3B46-CA47-BA9F-3DAB6B754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434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CF3C6-91F4-354D-9849-089ADE3A0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AB63B-C365-3B4D-82A9-38AD44F11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53DBB-7557-944D-BC53-69BA727C2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334E09-58E8-914D-B0D3-C57587482D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985EE1-EB33-CB49-BF96-B1903B08AD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A29612-05B3-764E-8A7E-C3B077E23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C58A76-243A-164D-A3A0-5336762D5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34914E-B564-DF4B-94E4-D6449E58C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5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51245-2783-714F-BBC0-4F6EB9E0A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887D3E-9116-3342-A016-E3075CF5B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D96536-A9AA-FD42-BE08-7D454EB10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48FA2-944C-4C48-8A7D-B73D00E12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93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9A0B1-F3E2-124C-BC31-A8257283C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74F61-DA1D-FE41-BBD8-4DE5FC7AC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3184A-D28C-714A-9A58-892895371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499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6E249-FCF3-7142-B591-EA0A1EA0B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A1DA9-603E-544C-9650-5B07871A0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5D41A1-BBBB-6647-95CF-A05543FE1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B56BA-6BA0-294E-B14F-5E8ACA844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E2D223-B16B-D042-A809-8B04AA782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68ECD-9FC4-9B46-ADEC-690DB89DA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473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F81C9-FF17-9748-81A3-8DD43AD03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8AE805-D0D0-6848-B62E-FA54E14BEE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0B5856-99C1-794D-8BA5-FE20351FC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485179-981D-0A4F-A95E-FFCA52DFB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76C77-45DD-2A4B-8996-7CF2A8CB2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345BD4-1E25-6543-8798-A155B73DD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47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D7B37-7600-A345-8381-25CCF5FA5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5B7C30-99CB-854E-AB5A-06720C8140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EA538-DCAE-7241-92CA-E4835E2B2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ED6A3-4FD5-874B-9E2A-76E45B4EA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122D2-0C1F-4943-81B9-A9D266A42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938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15C688-E58A-574D-A24F-817799423A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6D937-8C23-E142-BCC8-1A8CBE9D71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235B5-9FEA-0A41-B582-6A4AA6B51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14A1B-7D26-424E-94BA-0F5436C4B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3BF51-128F-504C-B5E0-5A73687E2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86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A0D952-5D1F-ED42-BE45-32DF59708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D9D28-E3C3-454A-B9E2-BF17A6099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50FCD-7C61-104D-B7E8-5489013362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C371CD-F240-684E-8556-C1CD9415E94A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1F560-7EF5-C649-8579-FC4899607E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22562-2DAC-394F-964A-5FE53509C9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49811-1A75-0E4C-8517-983DC2911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586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ainblogger.com/2009/01/25/smoking-behavior-and-the-transtheoretical-model-of-the-stages-of-change/" TargetMode="External"/><Relationship Id="rId3" Type="http://schemas.openxmlformats.org/officeDocument/2006/relationships/hyperlink" Target="https://sphweb.bumc.bu.edu/otlt/mph-modules/sb/behavioralchangetheories/behavioralchangetheories2.html" TargetMode="External"/><Relationship Id="rId7" Type="http://schemas.openxmlformats.org/officeDocument/2006/relationships/hyperlink" Target="https://www.itv.com/news/2018-10-22/tobacco-giant-accused-of-hypocrisy-over-anti-smoking-campaign" TargetMode="External"/><Relationship Id="rId2" Type="http://schemas.openxmlformats.org/officeDocument/2006/relationships/hyperlink" Target="https://dx.doi.org/10.1136%2Ftc.2005.0129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quitting-smoking-sweeps-the-nation-as-stoptober-returns" TargetMode="External"/><Relationship Id="rId5" Type="http://schemas.openxmlformats.org/officeDocument/2006/relationships/hyperlink" Target="https://dx.doi.org/10.1016%2Fj.drugalcdep.2013.11.003" TargetMode="External"/><Relationship Id="rId4" Type="http://schemas.openxmlformats.org/officeDocument/2006/relationships/hyperlink" Target="https://www.blf.org.uk/take-action/campaign-with-us/stoptober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change.com/transtheoretical-model-of-behavior-change" TargetMode="External"/><Relationship Id="rId3" Type="http://schemas.openxmlformats.org/officeDocument/2006/relationships/hyperlink" Target="https://marylandtcrc.org/health-behavior-models/health-belief" TargetMode="External"/><Relationship Id="rId7" Type="http://schemas.openxmlformats.org/officeDocument/2006/relationships/hyperlink" Target="https://dx.doi.org/10.1136%2Ftc.2005.011254" TargetMode="External"/><Relationship Id="rId2" Type="http://schemas.openxmlformats.org/officeDocument/2006/relationships/hyperlink" Target="https://www.thriveagency.uk/insight/how-effective-has-stoptober-been-in-helping-smokers-to-qui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direct.gov.uk/news/help-available-if-you-want-quit-smoking" TargetMode="External"/><Relationship Id="rId11" Type="http://schemas.openxmlformats.org/officeDocument/2006/relationships/hyperlink" Target="https://www.ship.edu/academics/academics-resources/learning/aim/" TargetMode="External"/><Relationship Id="rId5" Type="http://schemas.openxmlformats.org/officeDocument/2006/relationships/hyperlink" Target="https://somersethealthchecks.co.uk/stoptober-2019-three-reasons-now-is-the-time-to-quit/" TargetMode="External"/><Relationship Id="rId10" Type="http://schemas.openxmlformats.org/officeDocument/2006/relationships/hyperlink" Target="https://assets.publishing.service.gov.uk/government/uploads/system/uploads/attachment_data/file/924685/Stoptober_2019_Evaluation__1_.pdf" TargetMode="External"/><Relationship Id="rId4" Type="http://schemas.openxmlformats.org/officeDocument/2006/relationships/hyperlink" Target="http://news.calderdale.gov.uk/start-your-happier-smoke-free-life-this-no-smoking-day/" TargetMode="External"/><Relationship Id="rId9" Type="http://schemas.openxmlformats.org/officeDocument/2006/relationships/hyperlink" Target="https://psnc.org.uk/our-news/no-smoking-day-2021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llowgreensurgery.co.uk/no-smoking-day-10th-march-2021/" TargetMode="External"/><Relationship Id="rId3" Type="http://schemas.openxmlformats.org/officeDocument/2006/relationships/hyperlink" Target="https://www.smokefreehampshire.co.uk/there-is-no-better-time-to-quit-smoking-for-good-than-stoptober-2020/" TargetMode="External"/><Relationship Id="rId7" Type="http://schemas.openxmlformats.org/officeDocument/2006/relationships/hyperlink" Target="https://www.123rf.com/photo_21454525_think-and-speech-bubbles-the-dude-x-2-communicating-think-and-speech-bubbles.html" TargetMode="External"/><Relationship Id="rId2" Type="http://schemas.openxmlformats.org/officeDocument/2006/relationships/hyperlink" Target="https://news.sky.com/story/menthol-cigarettes-are-banned-as-new-anti-smoking-laws-come-into-force-1199156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Health_belief_model" TargetMode="External"/><Relationship Id="rId5" Type="http://schemas.openxmlformats.org/officeDocument/2006/relationships/hyperlink" Target="https://www.nccmt.ca/knowledge-repositories/search/75" TargetMode="External"/><Relationship Id="rId4" Type="http://schemas.openxmlformats.org/officeDocument/2006/relationships/hyperlink" Target="https://www.theaspiringmedics.co.uk/post/public-health-campaign" TargetMode="External"/><Relationship Id="rId9" Type="http://schemas.openxmlformats.org/officeDocument/2006/relationships/hyperlink" Target="https://www.who.int/world-health-day/2012/toolkit/campaign_planning/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2" descr="Tobacco giant Philip Morris accused of hypocrisy over anti-smoking campaign  | ITV News">
            <a:extLst>
              <a:ext uri="{FF2B5EF4-FFF2-40B4-BE49-F238E27FC236}">
                <a16:creationId xmlns:a16="http://schemas.microsoft.com/office/drawing/2014/main" id="{0038CE91-23E9-FC4E-850C-340921FB50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9E0F4A05-DB80-3E44-82B6-804DA7618285}"/>
              </a:ext>
            </a:extLst>
          </p:cNvPr>
          <p:cNvSpPr txBox="1">
            <a:spLocks/>
          </p:cNvSpPr>
          <p:nvPr/>
        </p:nvSpPr>
        <p:spPr>
          <a:xfrm>
            <a:off x="389446" y="3579492"/>
            <a:ext cx="11413108" cy="2008682"/>
          </a:xfrm>
          <a:prstGeom prst="rect">
            <a:avLst/>
          </a:prstGeom>
          <a:noFill/>
          <a:ln w="38100" cap="sq">
            <a:solidFill>
              <a:schemeClr val="tx1">
                <a:lumMod val="95000"/>
              </a:schemeClr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ANTI-SMOKING CAMPAIGNS CAN BE SUCCESSFUL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962DDB-ED83-3344-81E0-1E6AC7660F0F}"/>
              </a:ext>
            </a:extLst>
          </p:cNvPr>
          <p:cNvSpPr txBox="1"/>
          <p:nvPr/>
        </p:nvSpPr>
        <p:spPr>
          <a:xfrm>
            <a:off x="1785909" y="5903893"/>
            <a:ext cx="86201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MEDIA PSYCHOLOGY PRESENTATION ECAP4005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2003591</a:t>
            </a:r>
          </a:p>
        </p:txBody>
      </p:sp>
    </p:spTree>
    <p:extLst>
      <p:ext uri="{BB962C8B-B14F-4D97-AF65-F5344CB8AC3E}">
        <p14:creationId xmlns:p14="http://schemas.microsoft.com/office/powerpoint/2010/main" val="2025724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65FB2-B10E-1F46-8449-39E4A45E8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21" y="380998"/>
            <a:ext cx="6334688" cy="65848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WILL DISCUSS:</a:t>
            </a:r>
          </a:p>
        </p:txBody>
      </p:sp>
      <p:sp>
        <p:nvSpPr>
          <p:cNvPr id="2052" name="Freeform: Shape 134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Menthol cigarettes are banned as new anti-smoking laws come into force | UK  News | Sky News">
            <a:extLst>
              <a:ext uri="{FF2B5EF4-FFF2-40B4-BE49-F238E27FC236}">
                <a16:creationId xmlns:a16="http://schemas.microsoft.com/office/drawing/2014/main" id="{5F27A3E4-A1A0-BC44-AA57-651AB7A996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4" r="31145" b="1"/>
          <a:stretch/>
        </p:blipFill>
        <p:spPr bwMode="auto">
          <a:xfrm>
            <a:off x="6021086" y="544777"/>
            <a:ext cx="6170914" cy="6313225"/>
          </a:xfrm>
          <a:custGeom>
            <a:avLst/>
            <a:gdLst/>
            <a:ahLst/>
            <a:cxnLst/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54FF1F-7C4F-8F4F-B30C-45A787C1F682}"/>
              </a:ext>
            </a:extLst>
          </p:cNvPr>
          <p:cNvSpPr txBox="1"/>
          <p:nvPr/>
        </p:nvSpPr>
        <p:spPr>
          <a:xfrm>
            <a:off x="171621" y="1534161"/>
            <a:ext cx="5767577" cy="4334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Anti-smoking campaigns</a:t>
            </a:r>
          </a:p>
          <a:p>
            <a:pPr marL="342900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they worked?</a:t>
            </a:r>
          </a:p>
          <a:p>
            <a:pPr marL="342900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behind their success: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Transtheoretical Model</a:t>
            </a:r>
          </a:p>
          <a:p>
            <a:pPr marL="342900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Comparisons of the campaigns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9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05D2C-71D4-F14A-908C-D67583043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451" y="138223"/>
            <a:ext cx="4584405" cy="755023"/>
          </a:xfrm>
        </p:spPr>
        <p:txBody>
          <a:bodyPr/>
          <a:lstStyle/>
          <a:p>
            <a:r>
              <a:rPr lang="en-US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43C6D-CFE5-6745-AB4C-99D9F311C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76" y="1113029"/>
            <a:ext cx="5516589" cy="4195957"/>
          </a:xfrm>
          <a:solidFill>
            <a:schemeClr val="bg2"/>
          </a:solidFill>
          <a:ln>
            <a:solidFill>
              <a:schemeClr val="bg2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u="sng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aim of health campaigns</a:t>
            </a: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Aspiring Medics, 2020):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Educate about healthier lifestyles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health threats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changes in attitude, belief and behaviour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wide range of communication methods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18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 large audiences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315246-B378-794C-B99F-830A47F7CABD}"/>
              </a:ext>
            </a:extLst>
          </p:cNvPr>
          <p:cNvSpPr txBox="1"/>
          <p:nvPr/>
        </p:nvSpPr>
        <p:spPr>
          <a:xfrm>
            <a:off x="253276" y="5683667"/>
            <a:ext cx="6382301" cy="8719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Designing a national health campaign with clear target using psychological principles = major impact (Brown et al., 2014)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860F5D-B899-D048-8E84-342D31BCDB9F}"/>
              </a:ext>
            </a:extLst>
          </p:cNvPr>
          <p:cNvSpPr txBox="1"/>
          <p:nvPr/>
        </p:nvSpPr>
        <p:spPr>
          <a:xfrm>
            <a:off x="6200848" y="324693"/>
            <a:ext cx="5737876" cy="29494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u="sng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elements: </a:t>
            </a: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Health Communication Unit, 2007)</a:t>
            </a:r>
            <a:endParaRPr lang="en-US" u="sng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/ Gender / Culture / Ethnicity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messages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media 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pic>
        <p:nvPicPr>
          <p:cNvPr id="1026" name="Picture 2" descr="Shippensburg University - AIM">
            <a:extLst>
              <a:ext uri="{FF2B5EF4-FFF2-40B4-BE49-F238E27FC236}">
                <a16:creationId xmlns:a16="http://schemas.microsoft.com/office/drawing/2014/main" id="{ED0BA570-7B6C-774C-B2B3-A63EDF817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778" y="3911516"/>
            <a:ext cx="5099221" cy="294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155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5" name="Rectangle 193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0" name="Picture 2" descr="Stoptober 2019: Three Reasons Now is the Time to Quit - Somerset NHS Health  Check">
            <a:extLst>
              <a:ext uri="{FF2B5EF4-FFF2-40B4-BE49-F238E27FC236}">
                <a16:creationId xmlns:a16="http://schemas.microsoft.com/office/drawing/2014/main" id="{292A34F7-5372-F049-A660-CBBC6C865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3720" y="1286934"/>
            <a:ext cx="9604561" cy="410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595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77089-2E3C-6D47-97FC-5BE82A2B6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255" y="-289850"/>
            <a:ext cx="3548787" cy="1655483"/>
          </a:xfrm>
        </p:spPr>
        <p:txBody>
          <a:bodyPr anchor="b">
            <a:normAutofit/>
          </a:bodyPr>
          <a:lstStyle/>
          <a:p>
            <a:pPr algn="ctr"/>
            <a:r>
              <a:rPr lang="en-US" sz="37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STOPTOBER: WHAT IS IT? </a:t>
            </a:r>
          </a:p>
        </p:txBody>
      </p:sp>
      <p:pic>
        <p:nvPicPr>
          <p:cNvPr id="4098" name="Picture 2" descr="Smokefreelife Berkshire now available in Bracknell! - Smoke Free Life  Berkshire">
            <a:extLst>
              <a:ext uri="{FF2B5EF4-FFF2-40B4-BE49-F238E27FC236}">
                <a16:creationId xmlns:a16="http://schemas.microsoft.com/office/drawing/2014/main" id="{E7B9940C-3159-AF46-AC56-7165120494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7" r="-1" b="2668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FD253-D33D-DF40-B2F7-D0F239B65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803" y="1655485"/>
            <a:ext cx="3659691" cy="4365451"/>
          </a:xfrm>
          <a:solidFill>
            <a:schemeClr val="bg2"/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Clr>
                <a:srgbClr val="253748"/>
              </a:buClr>
              <a:buNone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England (2020):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campaign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mass quitting event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launched in 2012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 inspire smokers to quit for a month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1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Evidence: quitting a habit for 28 days = 5 X more likely of quitting for good</a:t>
            </a:r>
          </a:p>
          <a:p>
            <a:pPr>
              <a:buClr>
                <a:schemeClr val="bg2"/>
              </a:buClr>
              <a:buFont typeface="Courier New" panose="02070309020205020404" pitchFamily="49" charset="0"/>
              <a:buChar char="o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31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9B98F-F28E-1845-836B-3050C55F8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25" y="138782"/>
            <a:ext cx="11034192" cy="662512"/>
          </a:xfrm>
        </p:spPr>
        <p:txBody>
          <a:bodyPr anchor="b">
            <a:normAutofit/>
          </a:bodyPr>
          <a:lstStyle/>
          <a:p>
            <a:r>
              <a:rPr lang="en-US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OF STOPTOBER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ECA58-2E33-E242-9309-EE991A3D2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169" y="940075"/>
            <a:ext cx="5853613" cy="5516898"/>
          </a:xfrm>
          <a:solidFill>
            <a:schemeClr val="tx2"/>
          </a:solidFill>
        </p:spPr>
        <p:txBody>
          <a:bodyPr anchor="t">
            <a:normAutofit fontScale="92500" lnSpcReduction="20000"/>
          </a:bodyPr>
          <a:lstStyle/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 – increased quit attempts in October by 80% - 350,000 (Brown et al., 2015, as cited in Koshy, 2020)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 – 2.5 million quitting attempts, 20%  successful (Gov.uk, 2016)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2018 - generated attempts among 19% of smokers (Public Health England, 2020)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8% maintained the quitting a year on (Public Health England, 2020)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and improved each year for 8 years (Gov.uk, 2016)</a:t>
            </a:r>
          </a:p>
          <a:p>
            <a:pPr>
              <a:buClr>
                <a:schemeClr val="bg2"/>
              </a:buClr>
              <a:buFont typeface="Courier New" panose="02070309020205020404" pitchFamily="49" charset="0"/>
              <a:buChar char="o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bg2"/>
              </a:buClr>
              <a:buFont typeface="Courier New" panose="02070309020205020404" pitchFamily="49" charset="0"/>
              <a:buChar char="o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203" name="Straight Connector 77">
            <a:extLst>
              <a:ext uri="{FF2B5EF4-FFF2-40B4-BE49-F238E27FC236}">
                <a16:creationId xmlns:a16="http://schemas.microsoft.com/office/drawing/2014/main" id="{CF8F36E2-BBE5-43FE-822F-AD8CAE08C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6" descr="Help available if you want to quit smoking | nidirect">
            <a:extLst>
              <a:ext uri="{FF2B5EF4-FFF2-40B4-BE49-F238E27FC236}">
                <a16:creationId xmlns:a16="http://schemas.microsoft.com/office/drawing/2014/main" id="{4882BE62-CA80-3A43-9FC3-D6871EC1F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093" y="940075"/>
            <a:ext cx="4977849" cy="497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035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9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19B98F-F28E-1845-836B-3050C55F8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43661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DID STOPTOBER WORK?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03B06F5-EEBA-BC4F-A194-DF8632018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2317" y="2360268"/>
            <a:ext cx="7576443" cy="3754071"/>
          </a:xfrm>
          <a:solidFill>
            <a:schemeClr val="bg2"/>
          </a:solidFill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elements for a successful campaign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the campaign each year</a:t>
            </a:r>
          </a:p>
          <a:p>
            <a:pPr marL="0" indent="0">
              <a:lnSpc>
                <a:spcPct val="150000"/>
              </a:lnSpc>
              <a:buClr>
                <a:srgbClr val="253748"/>
              </a:buClr>
              <a:buNone/>
            </a:pPr>
            <a:r>
              <a:rPr lang="en-US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people change their behaviour for Stoptober: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for behavioural change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Applied to develop successful campaigns 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</a:t>
            </a:r>
          </a:p>
        </p:txBody>
      </p:sp>
      <p:pic>
        <p:nvPicPr>
          <p:cNvPr id="11" name="Picture 8" descr="2 people talking Pictures, 2 people talking Stock Photos &amp; Images |  Depositphotos®">
            <a:extLst>
              <a:ext uri="{FF2B5EF4-FFF2-40B4-BE49-F238E27FC236}">
                <a16:creationId xmlns:a16="http://schemas.microsoft.com/office/drawing/2014/main" id="{D2F61FB6-F88F-D84A-BB11-864F422DD0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5"/>
          <a:stretch/>
        </p:blipFill>
        <p:spPr bwMode="auto">
          <a:xfrm>
            <a:off x="8845825" y="4375147"/>
            <a:ext cx="3346173" cy="248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3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Rectangle 10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659287-95D1-FA47-83B4-1B8A97C59E79}"/>
              </a:ext>
            </a:extLst>
          </p:cNvPr>
          <p:cNvSpPr/>
          <p:nvPr/>
        </p:nvSpPr>
        <p:spPr>
          <a:xfrm>
            <a:off x="0" y="14844"/>
            <a:ext cx="12192000" cy="6858000"/>
          </a:xfrm>
          <a:prstGeom prst="rect">
            <a:avLst/>
          </a:prstGeom>
          <a:solidFill>
            <a:srgbClr val="253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A4D5D-9D78-C94B-AB57-4070D4EF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4780" y="-14010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BELIEF MODEL (HBM)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1332E2A-9D29-2E49-A26A-ABC300F9BA36}"/>
              </a:ext>
            </a:extLst>
          </p:cNvPr>
          <p:cNvGrpSpPr/>
          <p:nvPr/>
        </p:nvGrpSpPr>
        <p:grpSpPr>
          <a:xfrm>
            <a:off x="333209" y="937994"/>
            <a:ext cx="5708010" cy="2319481"/>
            <a:chOff x="69932" y="2317673"/>
            <a:chExt cx="7023905" cy="1981749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D1910B-D8CF-1848-919D-4338F17F5B44}"/>
                </a:ext>
              </a:extLst>
            </p:cNvPr>
            <p:cNvSpPr/>
            <p:nvPr/>
          </p:nvSpPr>
          <p:spPr>
            <a:xfrm>
              <a:off x="69932" y="2417027"/>
              <a:ext cx="7010010" cy="1750286"/>
            </a:xfrm>
            <a:prstGeom prst="rect">
              <a:avLst/>
            </a:prstGeom>
            <a:grpFill/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787450"/>
                <a:satOff val="42288"/>
                <a:lumOff val="-15294"/>
                <a:alphaOff val="0"/>
              </a:schemeClr>
            </a:fillRef>
            <a:effectRef idx="1">
              <a:schemeClr val="accent5">
                <a:hueOff val="787450"/>
                <a:satOff val="42288"/>
                <a:lumOff val="-1529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AA3B7B2-E2D9-7D46-A104-11B706D308FC}"/>
                </a:ext>
              </a:extLst>
            </p:cNvPr>
            <p:cNvSpPr txBox="1"/>
            <p:nvPr/>
          </p:nvSpPr>
          <p:spPr>
            <a:xfrm>
              <a:off x="137206" y="2317673"/>
              <a:ext cx="6956631" cy="1981749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9060" tIns="99060" rIns="99060" bIns="99060" numCol="1" spcCol="1270" anchor="t" anchorCtr="0">
              <a:noAutofit/>
            </a:bodyPr>
            <a:lstStyle/>
            <a:p>
              <a:pPr lvl="0" defTabSz="11557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Boston University (2019) explain what the HBM is based on:</a:t>
              </a:r>
            </a:p>
            <a:p>
              <a:pPr lvl="0" defTabSz="11557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- Psychological and behavioural theory </a:t>
              </a:r>
            </a:p>
            <a:p>
              <a:pPr marL="342900" lvl="0" indent="-342900" defTabSz="11557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FontTx/>
                <a:buChar char="-"/>
              </a:pPr>
              <a:r>
                <a:rPr lang="en-GB" sz="15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ideas regarding health-related behaviour</a:t>
              </a:r>
            </a:p>
            <a:p>
              <a:pPr marL="457200" lvl="0" indent="-457200" defTabSz="11557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AutoNum type="arabicPeriod"/>
              </a:pPr>
              <a:r>
                <a:rPr lang="en-GB" sz="15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</a:t>
              </a:r>
              <a:r>
                <a:rPr lang="en-GB" sz="15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esire to avoid illness, or get better if already ill</a:t>
              </a:r>
            </a:p>
            <a:p>
              <a:pPr marL="457200" lvl="0" indent="-457200" defTabSz="11557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AutoNum type="arabicPeriod"/>
              </a:pPr>
              <a:r>
                <a:rPr lang="en-GB" sz="15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Belief that an action will prevent or cure illness </a:t>
              </a:r>
              <a:endParaRPr lang="en-US" sz="1500" kern="12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7CD3A2-BB36-2240-9367-A0F2E4732071}"/>
              </a:ext>
            </a:extLst>
          </p:cNvPr>
          <p:cNvGrpSpPr/>
          <p:nvPr/>
        </p:nvGrpSpPr>
        <p:grpSpPr>
          <a:xfrm>
            <a:off x="8522183" y="1684336"/>
            <a:ext cx="3347511" cy="1408290"/>
            <a:chOff x="1152907" y="1535105"/>
            <a:chExt cx="3003602" cy="140829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F7DAFB1-C8F8-4747-A6D1-20F173C5CE3A}"/>
                </a:ext>
              </a:extLst>
            </p:cNvPr>
            <p:cNvSpPr/>
            <p:nvPr/>
          </p:nvSpPr>
          <p:spPr>
            <a:xfrm>
              <a:off x="1152907" y="1547150"/>
              <a:ext cx="2998907" cy="1396245"/>
            </a:xfrm>
            <a:prstGeom prst="rect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393725"/>
                <a:satOff val="21144"/>
                <a:lumOff val="-7647"/>
                <a:alphaOff val="0"/>
              </a:schemeClr>
            </a:fillRef>
            <a:effectRef idx="1">
              <a:schemeClr val="accent5">
                <a:hueOff val="393725"/>
                <a:satOff val="21144"/>
                <a:lumOff val="-764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EFCDE0D-C7CC-C34A-863F-016A97B2F53B}"/>
                </a:ext>
              </a:extLst>
            </p:cNvPr>
            <p:cNvSpPr txBox="1"/>
            <p:nvPr/>
          </p:nvSpPr>
          <p:spPr>
            <a:xfrm>
              <a:off x="1157602" y="1535105"/>
              <a:ext cx="2998907" cy="1396245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People can make good decisions based on </a:t>
              </a:r>
              <a:r>
                <a:rPr lang="en-US" sz="17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information </a:t>
              </a:r>
              <a:r>
                <a:rPr lang="en-US" sz="17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(Balbach et al., 2016) 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CDC9960-2E2B-CE4A-8434-7B52CFBFE34D}"/>
              </a:ext>
            </a:extLst>
          </p:cNvPr>
          <p:cNvGrpSpPr/>
          <p:nvPr/>
        </p:nvGrpSpPr>
        <p:grpSpPr>
          <a:xfrm>
            <a:off x="6506103" y="1038011"/>
            <a:ext cx="4921612" cy="805585"/>
            <a:chOff x="1056709" y="2145774"/>
            <a:chExt cx="5694919" cy="16040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585B583-F0DD-454F-887D-F17C8A440ABF}"/>
                </a:ext>
              </a:extLst>
            </p:cNvPr>
            <p:cNvSpPr/>
            <p:nvPr/>
          </p:nvSpPr>
          <p:spPr>
            <a:xfrm>
              <a:off x="1056709" y="2238084"/>
              <a:ext cx="5694919" cy="1511694"/>
            </a:xfrm>
            <a:prstGeom prst="rect">
              <a:avLst/>
            </a:prstGeom>
            <a:grpFill/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BE67E8A-CB23-0F4E-8F48-937E314CE948}"/>
                </a:ext>
              </a:extLst>
            </p:cNvPr>
            <p:cNvSpPr txBox="1"/>
            <p:nvPr/>
          </p:nvSpPr>
          <p:spPr>
            <a:xfrm>
              <a:off x="1176291" y="2145774"/>
              <a:ext cx="5439859" cy="1511694"/>
            </a:xfrm>
            <a:prstGeom prst="rect">
              <a:avLst/>
            </a:prstGeom>
            <a:no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Rational choice assumption (Balbach et al., 2016)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ED20BF4-9E3A-5046-9B21-5923220344FE}"/>
              </a:ext>
            </a:extLst>
          </p:cNvPr>
          <p:cNvGrpSpPr/>
          <p:nvPr/>
        </p:nvGrpSpPr>
        <p:grpSpPr>
          <a:xfrm>
            <a:off x="5231219" y="3313559"/>
            <a:ext cx="6628939" cy="3288864"/>
            <a:chOff x="4673372" y="-65306"/>
            <a:chExt cx="5403435" cy="3815084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4B9B642-0295-8546-BD78-1B446393F6F0}"/>
                </a:ext>
              </a:extLst>
            </p:cNvPr>
            <p:cNvSpPr/>
            <p:nvPr/>
          </p:nvSpPr>
          <p:spPr>
            <a:xfrm>
              <a:off x="4673372" y="-65306"/>
              <a:ext cx="5403435" cy="3815084"/>
            </a:xfrm>
            <a:prstGeom prst="rect">
              <a:avLst/>
            </a:prstGeom>
            <a:grpFill/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787450"/>
                <a:satOff val="42288"/>
                <a:lumOff val="-15294"/>
                <a:alphaOff val="0"/>
              </a:schemeClr>
            </a:fillRef>
            <a:effectRef idx="1">
              <a:schemeClr val="accent5">
                <a:hueOff val="787450"/>
                <a:satOff val="42288"/>
                <a:lumOff val="-1529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FD10F5C-979A-4A4A-B0A5-FD4372D13E8F}"/>
                </a:ext>
              </a:extLst>
            </p:cNvPr>
            <p:cNvSpPr txBox="1"/>
            <p:nvPr/>
          </p:nvSpPr>
          <p:spPr>
            <a:xfrm>
              <a:off x="4765992" y="-60094"/>
              <a:ext cx="5218193" cy="374481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marL="0" lvl="0" indent="0" algn="l" defTabSz="800100">
                <a:lnSpc>
                  <a:spcPct val="15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u="sng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Action taken </a:t>
              </a:r>
              <a:r>
                <a:rPr lang="en-US" sz="2000" u="sng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if (Balbach et al., 2006):</a:t>
              </a:r>
              <a:endParaRPr lang="en-US" sz="2000" u="sng" kern="12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lvl="1" indent="-171450" algn="l" defTabSz="8001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20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Aware that they are at risk of a condition</a:t>
              </a:r>
            </a:p>
            <a:p>
              <a:pPr marL="171450" lvl="1" indent="-171450" algn="l" defTabSz="8001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20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This would have serious consequences </a:t>
              </a:r>
            </a:p>
            <a:p>
              <a:pPr marL="171450" lvl="1" indent="-171450" algn="l" defTabSz="8001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20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 course of action that can avoid this is available - STOPTOBER</a:t>
              </a:r>
            </a:p>
            <a:p>
              <a:pPr marL="171450" lvl="1" indent="-171450" algn="l" defTabSz="8001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2000" kern="1200" dirty="0">
                  <a:solidFill>
                    <a:srgbClr val="2537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benefits outweighs the costs </a:t>
              </a:r>
            </a:p>
          </p:txBody>
        </p:sp>
      </p:grpSp>
      <p:pic>
        <p:nvPicPr>
          <p:cNvPr id="22" name="Picture 2" descr="There is no better time to Quit Smoking for good than Stoptober 2020! |  Smokefree Hampshire">
            <a:extLst>
              <a:ext uri="{FF2B5EF4-FFF2-40B4-BE49-F238E27FC236}">
                <a16:creationId xmlns:a16="http://schemas.microsoft.com/office/drawing/2014/main" id="{CBB8544D-B5CA-A941-84E5-A3DAE305F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42" y="3287764"/>
            <a:ext cx="3946637" cy="328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051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FA8C85F-86AC-2D4D-8D26-C0B8463C6926}"/>
              </a:ext>
            </a:extLst>
          </p:cNvPr>
          <p:cNvSpPr txBox="1"/>
          <p:nvPr/>
        </p:nvSpPr>
        <p:spPr>
          <a:xfrm>
            <a:off x="160020" y="1246350"/>
            <a:ext cx="6077494" cy="5449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Clr>
                <a:srgbClr val="253748"/>
              </a:buClr>
            </a:pP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Maryland TCRC (n.d.) explains the model as follows:</a:t>
            </a:r>
          </a:p>
          <a:p>
            <a:pPr>
              <a:lnSpc>
                <a:spcPct val="150000"/>
              </a:lnSpc>
              <a:buClr>
                <a:srgbClr val="253748"/>
              </a:buClr>
            </a:pPr>
            <a:endParaRPr lang="en-GB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253748"/>
              </a:buClr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Perceived susceptibility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perceived chances of developing risks </a:t>
            </a:r>
          </a:p>
          <a:p>
            <a:pPr marL="342900" indent="-342900"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beliefs regarding seriousness of risks</a:t>
            </a:r>
          </a:p>
          <a:p>
            <a:pPr marL="342900" indent="-342900"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beliefs in their efficacy of Stoptober</a:t>
            </a:r>
          </a:p>
          <a:p>
            <a:pPr marL="342900" indent="-342900"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=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 of the costs of Stoptober</a:t>
            </a:r>
          </a:p>
          <a:p>
            <a:pPr marL="342900" indent="-342900"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= 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to activate readiness to quit</a:t>
            </a:r>
          </a:p>
          <a:p>
            <a:pPr marL="342900" indent="-342900"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</a:t>
            </a:r>
            <a:r>
              <a:rPr lang="en-GB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confidence in their ability to quit for a month</a:t>
            </a:r>
            <a:endParaRPr lang="en-US" dirty="0">
              <a:solidFill>
                <a:srgbClr val="253748"/>
              </a:solidFill>
            </a:endParaRPr>
          </a:p>
        </p:txBody>
      </p:sp>
      <p:pic>
        <p:nvPicPr>
          <p:cNvPr id="3078" name="Picture 6" descr="Health belief model - Wikipedia">
            <a:extLst>
              <a:ext uri="{FF2B5EF4-FFF2-40B4-BE49-F238E27FC236}">
                <a16:creationId xmlns:a16="http://schemas.microsoft.com/office/drawing/2014/main" id="{09FA7BB6-69F3-294A-82CB-28C000639B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2" r="6537"/>
          <a:stretch/>
        </p:blipFill>
        <p:spPr bwMode="auto">
          <a:xfrm>
            <a:off x="6959237" y="149906"/>
            <a:ext cx="5072743" cy="319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ED094F-03CC-C244-BD34-1C1FE74A0F5F}"/>
              </a:ext>
            </a:extLst>
          </p:cNvPr>
          <p:cNvSpPr txBox="1"/>
          <p:nvPr/>
        </p:nvSpPr>
        <p:spPr>
          <a:xfrm>
            <a:off x="160020" y="149906"/>
            <a:ext cx="56448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HBM IN MORE DETAIL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49F24B-FD70-6641-91F3-1BA8C3166DB6}"/>
              </a:ext>
            </a:extLst>
          </p:cNvPr>
          <p:cNvSpPr txBox="1"/>
          <p:nvPr/>
        </p:nvSpPr>
        <p:spPr>
          <a:xfrm>
            <a:off x="6959237" y="3538349"/>
            <a:ext cx="53993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Motivating factors (Gov.uk, 2020):</a:t>
            </a: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</a:p>
          <a:p>
            <a:pPr marL="342900" indent="-342900">
              <a:buAutoNum type="arabicPeriod"/>
            </a:pPr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gain</a:t>
            </a:r>
          </a:p>
          <a:p>
            <a:endParaRPr lang="en-US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Stress </a:t>
            </a:r>
          </a:p>
          <a:p>
            <a:r>
              <a:rPr 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Not feeling ready</a:t>
            </a:r>
          </a:p>
        </p:txBody>
      </p:sp>
    </p:spTree>
    <p:extLst>
      <p:ext uri="{BB962C8B-B14F-4D97-AF65-F5344CB8AC3E}">
        <p14:creationId xmlns:p14="http://schemas.microsoft.com/office/powerpoint/2010/main" val="125790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7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2" name="Rectangle 7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2852760"/>
            <a:ext cx="304800" cy="429768"/>
            <a:chOff x="215328" y="-46937"/>
            <a:chExt cx="304800" cy="2773841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4" name="Group 74">
            <a:extLst>
              <a:ext uri="{FF2B5EF4-FFF2-40B4-BE49-F238E27FC236}">
                <a16:creationId xmlns:a16="http://schemas.microsoft.com/office/drawing/2014/main" id="{B352BBB9-69A8-405C-9209-A9FE217AE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2BA8247A-9874-4F57-82F4-AEB016E66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30C3CE4-8479-4B6E-9C21-D7B0CD89E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F7BCD297-22FC-4ECD-95DC-8581D5E6B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061A25F1-8873-4D98-B8D5-169EA0AC9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B7BCAD9-3EF1-4FCE-AFA0-BD2C545A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36649524-3638-4334-8ED6-539D10DF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5B8C2F0-7042-6944-A691-93B31BB4D7DB}"/>
              </a:ext>
            </a:extLst>
          </p:cNvPr>
          <p:cNvSpPr/>
          <p:nvPr/>
        </p:nvSpPr>
        <p:spPr>
          <a:xfrm>
            <a:off x="3047" y="5962"/>
            <a:ext cx="12188953" cy="6852038"/>
          </a:xfrm>
          <a:prstGeom prst="rect">
            <a:avLst/>
          </a:prstGeom>
          <a:solidFill>
            <a:srgbClr val="253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222B19-4C0E-564B-8607-33109285C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922" y="348656"/>
            <a:ext cx="4427511" cy="1651788"/>
          </a:xfrm>
          <a:noFill/>
        </p:spPr>
        <p:txBody>
          <a:bodyPr anchor="t">
            <a:normAutofit/>
          </a:bodyPr>
          <a:lstStyle/>
          <a:p>
            <a:r>
              <a:rPr lang="en-US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30D2E-A7E0-1348-B898-5CBB1950F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97" y="447844"/>
            <a:ext cx="6533539" cy="1951087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anchor="t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anti-smoking campaigns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 to Stoptober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No Smoking Day campaign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US" sz="2400" baseline="30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2021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Today is the Day">
            <a:extLst>
              <a:ext uri="{FF2B5EF4-FFF2-40B4-BE49-F238E27FC236}">
                <a16:creationId xmlns:a16="http://schemas.microsoft.com/office/drawing/2014/main" id="{B6DE98F6-F263-0848-A729-2353F45830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9" r="-1" b="-1"/>
          <a:stretch/>
        </p:blipFill>
        <p:spPr bwMode="auto">
          <a:xfrm>
            <a:off x="629638" y="2708781"/>
            <a:ext cx="10848063" cy="349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171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92E777-1AA1-0949-BA5E-8B9D076AF597}"/>
              </a:ext>
            </a:extLst>
          </p:cNvPr>
          <p:cNvSpPr txBox="1"/>
          <p:nvPr/>
        </p:nvSpPr>
        <p:spPr>
          <a:xfrm>
            <a:off x="-524933" y="237067"/>
            <a:ext cx="10295468" cy="7410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bg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NO SMOKING DAY: WHAT IS IT?</a:t>
            </a:r>
          </a:p>
        </p:txBody>
      </p:sp>
      <p:pic>
        <p:nvPicPr>
          <p:cNvPr id="3074" name="Picture 2" descr="Start your happier, smoke-free life this No Smoking Day | News Centre -  Official news site of Calderdale Council">
            <a:extLst>
              <a:ext uri="{FF2B5EF4-FFF2-40B4-BE49-F238E27FC236}">
                <a16:creationId xmlns:a16="http://schemas.microsoft.com/office/drawing/2014/main" id="{E6CB83DD-9E7D-7C49-BF8B-9D5262A765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" r="-5" b="-5"/>
          <a:stretch/>
        </p:blipFill>
        <p:spPr bwMode="auto">
          <a:xfrm>
            <a:off x="920026" y="1228898"/>
            <a:ext cx="5524591" cy="477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E59C4-751B-3F44-83FE-43D3DAC84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9550" y="1215215"/>
            <a:ext cx="4231155" cy="477085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 to Stoptober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PSNC (2021) explains: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and annual event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400" baseline="30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Wednesday of march each year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Encouraging smokers to quit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 – “quitting smoking doesn’t have to be stressful”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”Quit smoking; get happy”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767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6C5EA-CF07-204B-AB89-4268E5A45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33" y="1825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OF NO SMOKING 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B21C0-4EBE-2A46-803A-635D5DD3C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670" y="1343818"/>
            <a:ext cx="11356659" cy="4824627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in 2006 - 22 years after it was first launched (Owen &amp; Youdan, 2006):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– successful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 between 2001 and 2004 ranging from 19% to 14%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14%, 11% maintained the quit 3 months later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Roughly 85,000 smokers / 0.7% UK smokers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However, this evaluation is outdated…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Stoptober more modern and successful ?</a:t>
            </a:r>
          </a:p>
        </p:txBody>
      </p:sp>
      <p:pic>
        <p:nvPicPr>
          <p:cNvPr id="4098" name="Picture 2" descr="Shippensburg University - AIM">
            <a:extLst>
              <a:ext uri="{FF2B5EF4-FFF2-40B4-BE49-F238E27FC236}">
                <a16:creationId xmlns:a16="http://schemas.microsoft.com/office/drawing/2014/main" id="{B92E0C27-86B4-7047-A501-3AB932E28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826" y="4060623"/>
            <a:ext cx="4841174" cy="279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719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9CF6C-A893-6443-B790-70205824C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77" y="-119442"/>
            <a:ext cx="12473067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EXPLAINING HOW NO SMOKING DAY WORKED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D0F3F-5AB9-934C-AE32-C8C18E3DA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490" y="1114287"/>
            <a:ext cx="8133062" cy="156394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explained by the HBM and, also transtheoretical model</a:t>
            </a:r>
          </a:p>
          <a:p>
            <a:pPr>
              <a:lnSpc>
                <a:spcPct val="160000"/>
              </a:lnSpc>
            </a:pP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to guide quitting attempts - help and support (Kim, 2009)</a:t>
            </a:r>
          </a:p>
          <a:p>
            <a:pPr>
              <a:lnSpc>
                <a:spcPct val="160000"/>
              </a:lnSpc>
            </a:pPr>
            <a:endParaRPr lang="en-US" sz="20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CFEA17-C713-2646-9D8F-CD3BE2D31576}"/>
              </a:ext>
            </a:extLst>
          </p:cNvPr>
          <p:cNvSpPr txBox="1"/>
          <p:nvPr/>
        </p:nvSpPr>
        <p:spPr>
          <a:xfrm>
            <a:off x="210377" y="2435073"/>
            <a:ext cx="8133063" cy="4190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 transtheoretical model (TTM) works (Pro-change, n.d.):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- 5 Stages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Precontemplation = </a:t>
            </a: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 of No Smoking Day, but no intention of engaging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Contemplation = </a:t>
            </a: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of risks of smoking, may engage in event</a:t>
            </a:r>
            <a:endParaRPr lang="en-US" sz="2000" b="1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Preparation = </a:t>
            </a: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intending on taking part in no smoke day</a:t>
            </a:r>
            <a:endParaRPr lang="en-US" sz="2000" b="1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Action = </a:t>
            </a: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part in No Smoking Day</a:t>
            </a:r>
            <a:endParaRPr lang="en-US" sz="2000" b="1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Maintenance = </a:t>
            </a:r>
            <a:r>
              <a:rPr lang="en-US" sz="200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continuing quitting after No Smoking Day</a:t>
            </a:r>
            <a:endParaRPr lang="en-US" sz="2000" b="1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Transtheoretical model - Wikipedia">
            <a:extLst>
              <a:ext uri="{FF2B5EF4-FFF2-40B4-BE49-F238E27FC236}">
                <a16:creationId xmlns:a16="http://schemas.microsoft.com/office/drawing/2014/main" id="{7969CCA7-8961-4441-9B1B-1D507337BA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874" y="2350195"/>
            <a:ext cx="4166126" cy="313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937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37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DD27-BEA1-FE4B-81F9-11CAF092B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136" y="27368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94555-3E7E-A74B-B542-F1B639AE5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9247"/>
            <a:ext cx="10515600" cy="4423865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= following key criteria and applying key elements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Stoptober and No Smoking Day are very similar 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very successful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can be explained by the HBM and TTM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Stoptober more successful?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Smoking Day is much older – suggests it is successful</a:t>
            </a:r>
          </a:p>
          <a:p>
            <a:pPr>
              <a:lnSpc>
                <a:spcPct val="150000"/>
              </a:lnSpc>
              <a:buClr>
                <a:srgbClr val="253748"/>
              </a:buClr>
              <a:buFont typeface="Courier New" panose="02070309020205020404" pitchFamily="49" charset="0"/>
              <a:buChar char="o"/>
            </a:pPr>
            <a:endParaRPr lang="en-US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323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D4366-ED16-9846-BD71-BAEE21C2B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4" y="-252321"/>
            <a:ext cx="10515600" cy="1325563"/>
          </a:xfrm>
        </p:spPr>
        <p:txBody>
          <a:bodyPr/>
          <a:lstStyle/>
          <a:p>
            <a:r>
              <a:rPr lang="en-US" sz="4000" b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>
                <a:solidFill>
                  <a:srgbClr val="253748"/>
                </a:solidFill>
              </a:rPr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A52B43-1C46-4C41-9C8E-823550C71056}"/>
              </a:ext>
            </a:extLst>
          </p:cNvPr>
          <p:cNvSpPr/>
          <p:nvPr/>
        </p:nvSpPr>
        <p:spPr>
          <a:xfrm>
            <a:off x="66174" y="875579"/>
            <a:ext cx="12125826" cy="57583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Balbach, E. D., Smith, E. A., &amp; Malone, R. E. (2006). How the health belief model helps the tobacco industry: Individuals, choice, and “information”.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Tobacco Control. 15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37-43.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https://dx.doi.org/10.1136%2Ftc.2005.012997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Boston University. (2019).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 Belief Model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https://sphweb.bumc.bu.edu/otlt/mph-modules/sb/behavioralchangetheories/behavioralchangetheories2.html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Lung Foundation. (n.d.).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Stoptober: The 28-day Stop Smoking Challenge.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[Quit smoking and breath slogan image].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https://www.blf.org.uk/take-action/campaign-with-us/stoptober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Brown, J., Kotz, D., Michie, S., Stapleton, J., Walmsley, M., &amp; West, R. (2014). How effective and cost-effective was the national mass media smoking cessation campaign ‘Stoptober’?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Drug and Alcohol Dependence. 135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(100), 52-58.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https://dx.doi.org/10.1016%2Fj.drugalcdep.2013.11.003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Gov.uk. (2020).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Quitting Smoking Sweeps the Nation as Stoptober Returns.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https://www.gov.uk/government/news/quitting-smoking-sweeps-the-nation-as-stoptober-returns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650" dirty="0">
              <a:solidFill>
                <a:srgbClr val="253748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ITV. (2018).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Tobacco Giant Phillip Morris Accused of Hypocrisy Over Anti-Smoking Campaign.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 man smoking a cigarette].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https://www.itv.com/news/2018-10-22/tobacco-giant-accused-of-hypocrisy-over-anti-smoking-campaign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Kim, J. (2009).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behaviour and the transtheoretical model of the stages of change. 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http://www.brainblogger.com/2009/01/25/smoking-behavior-and-the-transtheoretical-model-of-the-stages-of-change/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13125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F570B74-AAA9-A841-810D-0E4858DF1097}"/>
              </a:ext>
            </a:extLst>
          </p:cNvPr>
          <p:cNvSpPr/>
          <p:nvPr/>
        </p:nvSpPr>
        <p:spPr>
          <a:xfrm>
            <a:off x="82826" y="0"/>
            <a:ext cx="12026348" cy="6900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Koshy, G. (2020). How effective has Stoptober been in helping smokers to quit? 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https://www.thriveagency.uk/insight/how-effective-has-stoptober-been-in-helping-smokers-to-quit/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Maryland TCRC. (n.d.).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Belief Model.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https://marylandtcrc.org/health-behavior-models/health-belief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News Centre. (2021).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 Your Happier, Smoke-free Life This No Smoking Day. 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[Improved mental health image]. 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http://news.calderdale.gov.uk/start-your-happier-smoke-free-life-this-no-smoking-day/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Health Check. (2019).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Stoptober 2019: Three Reasons Now is the Time to Quit.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[Stoptober logo]. </a:t>
            </a:r>
            <a:r>
              <a:rPr lang="en-US" sz="1650" u="sng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https://somersethealthchecks.co.uk/stoptober-2019-three-reasons-now-is-the-time-to-quit/</a:t>
            </a: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Nidirect.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Available if You Want to Quit Smoking.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[No smoking symbol]. </a:t>
            </a:r>
            <a:r>
              <a:rPr lang="en-GB" sz="1650" u="sng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https://www.nidirect.gov.uk/news/help-available-if-you-want-quit-smoking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650" dirty="0">
              <a:solidFill>
                <a:srgbClr val="253748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Owen, L., &amp; Youdan, B. (2006). 22 years on: The impact and relevance of the UK No smoking day.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Control. 15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19-25. 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https://dx.doi.org/10.1136%2Ftc.2005.011254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Pro-change. (n.d.).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Transtheoretical Model.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https://www.prochange.com/transtheoretical-model-of-behavior-change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PSNC (2021). </a:t>
            </a:r>
            <a:r>
              <a:rPr lang="en-GB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Smoking Day 2021</a:t>
            </a:r>
            <a:r>
              <a:rPr lang="en-GB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50" u="sng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https://psnc.org.uk/our-news/no-smoking-day-2021/</a:t>
            </a:r>
            <a:endParaRPr lang="en-US" sz="1650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England. (2020).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Stoptober 2019 Campaign Evaluation. </a:t>
            </a:r>
            <a:r>
              <a:rPr lang="en-US" sz="1650" i="1" u="sng" dirty="0">
                <a:solidFill>
                  <a:srgbClr val="253748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https://assets.publishing.service.gov.uk/government/uploads/system/uploads/attachment_data/file/924685/Stoptober_2019_Evaluation__1_.pdf</a:t>
            </a:r>
            <a:endParaRPr lang="en-US" sz="1650" i="1" u="sng" dirty="0">
              <a:solidFill>
                <a:srgbClr val="25374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US" sz="165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Shippensburg University. (n.d.).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is AIM? [Target image]. 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https://www.ship.edu/academics/academics-resources/learning/aim/</a:t>
            </a:r>
            <a:r>
              <a:rPr lang="en-US" sz="165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650" dirty="0">
              <a:solidFill>
                <a:srgbClr val="253748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283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B9376A7-500B-494B-8B61-6A481159067B}"/>
              </a:ext>
            </a:extLst>
          </p:cNvPr>
          <p:cNvSpPr/>
          <p:nvPr/>
        </p:nvSpPr>
        <p:spPr>
          <a:xfrm>
            <a:off x="98856" y="0"/>
            <a:ext cx="11743765" cy="73840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Sky News. (2020).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Menthol Cigarettes are Banned as New Anti-Smoking Laws Come Into Force. 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[cigarette image]. </a:t>
            </a:r>
            <a:r>
              <a:rPr lang="en-GB" sz="1700" u="sng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https://news.sky.com/story/menthol-cigarettes-are-banned-as-new-anti-smoking-laws-come-into-force-11991568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Smokefree Hampshire. (2020).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is No Better Time to Quit Smoking for Good Than Stoptober 2020!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[Quit smoking and breath 2]. 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https://www.smokefreehampshire.co.uk/there-is-no-better-time-to-quit-smoking-for-good-than-stoptober-2020/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US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Aspiring Medics. (2020). </a:t>
            </a:r>
            <a:r>
              <a:rPr lang="en-US" sz="170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Campaigns</a:t>
            </a:r>
            <a:r>
              <a:rPr lang="en-US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1700" u="sng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https://www.theaspiringmedics.co.uk/post/public-health-campaign</a:t>
            </a:r>
            <a:r>
              <a:rPr lang="en-GB" sz="1700" b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 Communication Unit. (2007).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Developing Health Communication Campaigns.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https://www.nccmt.ca/knowledge-repositories/search/75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700" dirty="0">
              <a:solidFill>
                <a:srgbClr val="253748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500"/>
              </a:spcAft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Wikipedia. (2021).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Belief Model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[The health belief model]. </a:t>
            </a:r>
            <a:r>
              <a:rPr lang="en-GB" sz="1700" u="sng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https://en.wikipedia.org/wiki/Health_belief_model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700" dirty="0">
              <a:solidFill>
                <a:srgbClr val="253748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500"/>
              </a:spcAft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123RF. (2021).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Stock Photo - Think and Speech Bubbles the Dude x 2 Communicating Think and Speech Bubbles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[Communicating stock image]. </a:t>
            </a:r>
            <a:r>
              <a:rPr lang="en-GB" sz="1700" u="sng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https://www.123rf.com/photo_21454525_think-and-speech-bubbles-the-dude-x-2-communicating-think-and-speech-bubbles.html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spcAft>
                <a:spcPts val="500"/>
              </a:spcAft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Willow Green Surgery. (2021).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 Smoking Day – 10</a:t>
            </a:r>
            <a:r>
              <a:rPr lang="en-GB" sz="1700" i="1" baseline="300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March. 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[Quitting doesn’t need to be stressful]. 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https://www.willowgreensurgery.co.uk/no-smoking-day-10th-march-2021/</a:t>
            </a: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spcAft>
                <a:spcPts val="500"/>
              </a:spcAft>
            </a:pPr>
            <a:r>
              <a:rPr lang="en-GB" sz="1700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Organisation. (2012).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World Health Day Campaign – Step by Step Planning. 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https://www.who.int/world-health-day/2012/toolkit/campaign_planning/en/</a:t>
            </a:r>
            <a:r>
              <a:rPr lang="en-GB" sz="1700" i="1" dirty="0">
                <a:solidFill>
                  <a:srgbClr val="253748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spcAft>
                <a:spcPts val="500"/>
              </a:spcAft>
            </a:pPr>
            <a:endParaRPr lang="en-GB" dirty="0">
              <a:solidFill>
                <a:srgbClr val="253748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46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1139</TotalTime>
  <Words>1680</Words>
  <Application>Microsoft Macintosh PowerPoint</Application>
  <PresentationFormat>Widescreen</PresentationFormat>
  <Paragraphs>143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Office Theme</vt:lpstr>
      <vt:lpstr>PowerPoint Presentation</vt:lpstr>
      <vt:lpstr>WHAT I WILL DISCUSS:</vt:lpstr>
      <vt:lpstr>INTRODUCTION</vt:lpstr>
      <vt:lpstr>PowerPoint Presentation</vt:lpstr>
      <vt:lpstr>STOPTOBER: WHAT IS IT? </vt:lpstr>
      <vt:lpstr>SUCCESS OF STOPTOBER </vt:lpstr>
      <vt:lpstr>WHY DID STOPTOBER WORK? </vt:lpstr>
      <vt:lpstr>THE HEALTH BELIEF MODEL (HBM)</vt:lpstr>
      <vt:lpstr>PowerPoint Presentation</vt:lpstr>
      <vt:lpstr>CAMPAIGN 2</vt:lpstr>
      <vt:lpstr>PowerPoint Presentation</vt:lpstr>
      <vt:lpstr>SUCCESS OF NO SMOKING DAY</vt:lpstr>
      <vt:lpstr>EXPLAINING HOW NO SMOKING DAY WORKED</vt:lpstr>
      <vt:lpstr>CONCLUSION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Clayton (2003591)</dc:creator>
  <cp:lastModifiedBy>Hannah Clayton (2003591)</cp:lastModifiedBy>
  <cp:revision>92</cp:revision>
  <dcterms:created xsi:type="dcterms:W3CDTF">2021-03-19T19:05:59Z</dcterms:created>
  <dcterms:modified xsi:type="dcterms:W3CDTF">2021-03-26T18:38:56Z</dcterms:modified>
</cp:coreProperties>
</file>