
<file path=[Content_Types].xml><?xml version="1.0" encoding="utf-8"?>
<Types xmlns="http://schemas.openxmlformats.org/package/2006/content-types">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5"/>
  </p:notesMasterIdLst>
  <p:sldIdLst>
    <p:sldId id="256" r:id="rId2"/>
    <p:sldId id="262" r:id="rId3"/>
    <p:sldId id="258" r:id="rId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94660"/>
  </p:normalViewPr>
  <p:slideViewPr>
    <p:cSldViewPr>
      <p:cViewPr varScale="1">
        <p:scale>
          <a:sx n="68" d="100"/>
          <a:sy n="68" d="100"/>
        </p:scale>
        <p:origin x="-1434" y="-96"/>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06766E3-8205-43DA-B7BF-CA6E1628D0C0}" type="datetimeFigureOut">
              <a:rPr lang="en-US" smtClean="0"/>
              <a:t>11/10/2017</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165D087-6733-4083-9828-596DA15099E8}" type="slidenum">
              <a:rPr lang="en-GB" smtClean="0"/>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E165D087-6733-4083-9828-596DA15099E8}" type="slidenum">
              <a:rPr lang="en-GB" smtClean="0"/>
              <a:t>3</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620C6374-4D80-4FA5-A5AF-B4DAC31F2F8D}" type="datetimeFigureOut">
              <a:rPr lang="en-US" smtClean="0"/>
              <a:t>11/6/2017</a:t>
            </a:fld>
            <a:endParaRPr lang="en-GB"/>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GB"/>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B547014B-6AAB-4668-9042-AA9782A50AEB}"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620C6374-4D80-4FA5-A5AF-B4DAC31F2F8D}" type="datetimeFigureOut">
              <a:rPr lang="en-US" smtClean="0"/>
              <a:t>11/6/2017</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B547014B-6AAB-4668-9042-AA9782A50AEB}" type="slidenum">
              <a:rPr lang="en-GB" smtClean="0"/>
              <a:t>‹#›</a:t>
            </a:fld>
            <a:endParaRPr lang="en-GB"/>
          </a:p>
        </p:txBody>
      </p:sp>
      <p:sp>
        <p:nvSpPr>
          <p:cNvPr id="7" name="Title 6"/>
          <p:cNvSpPr>
            <a:spLocks noGrp="1"/>
          </p:cNvSpPr>
          <p:nvPr>
            <p:ph type="title"/>
          </p:nvPr>
        </p:nvSpPr>
        <p:spPr/>
        <p:txBody>
          <a:bodyPr rtlCol="0"/>
          <a:lstStyle>
            <a:extLst/>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620C6374-4D80-4FA5-A5AF-B4DAC31F2F8D}" type="datetimeFigureOut">
              <a:rPr lang="en-US" smtClean="0"/>
              <a:t>11/6/2017</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B547014B-6AAB-4668-9042-AA9782A50AEB}" type="slidenum">
              <a:rPr lang="en-GB" smtClean="0"/>
              <a:t>‹#›</a:t>
            </a:fld>
            <a:endParaRPr lang="en-GB"/>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620C6374-4D80-4FA5-A5AF-B4DAC31F2F8D}" type="datetimeFigureOut">
              <a:rPr lang="en-US" smtClean="0"/>
              <a:t>11/6/2017</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B547014B-6AAB-4668-9042-AA9782A50AEB}" type="slidenum">
              <a:rPr lang="en-GB" smtClean="0"/>
              <a:t>‹#›</a:t>
            </a:fld>
            <a:endParaRPr lang="en-GB"/>
          </a:p>
        </p:txBody>
      </p:sp>
      <p:sp>
        <p:nvSpPr>
          <p:cNvPr id="8" name="Title 7"/>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620C6374-4D80-4FA5-A5AF-B4DAC31F2F8D}" type="datetimeFigureOut">
              <a:rPr lang="en-US" smtClean="0"/>
              <a:t>11/6/2017</a:t>
            </a:fld>
            <a:endParaRPr lang="en-GB"/>
          </a:p>
        </p:txBody>
      </p:sp>
      <p:sp>
        <p:nvSpPr>
          <p:cNvPr id="8" name="Footer Placeholder 7"/>
          <p:cNvSpPr>
            <a:spLocks noGrp="1"/>
          </p:cNvSpPr>
          <p:nvPr>
            <p:ph type="ftr" sz="quarter" idx="11"/>
          </p:nvPr>
        </p:nvSpPr>
        <p:spPr/>
        <p:txBody>
          <a:bodyPr/>
          <a:lstStyle>
            <a:extLst/>
          </a:lstStyle>
          <a:p>
            <a:endParaRPr lang="en-GB"/>
          </a:p>
        </p:txBody>
      </p:sp>
      <p:sp>
        <p:nvSpPr>
          <p:cNvPr id="9" name="Slide Number Placeholder 8"/>
          <p:cNvSpPr>
            <a:spLocks noGrp="1"/>
          </p:cNvSpPr>
          <p:nvPr>
            <p:ph type="sldNum" sz="quarter" idx="12"/>
          </p:nvPr>
        </p:nvSpPr>
        <p:spPr/>
        <p:txBody>
          <a:bodyPr/>
          <a:lstStyle>
            <a:extLst/>
          </a:lstStyle>
          <a:p>
            <a:fld id="{B547014B-6AAB-4668-9042-AA9782A50AEB}"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extLst/>
          </a:lstStyle>
          <a:p>
            <a:fld id="{620C6374-4D80-4FA5-A5AF-B4DAC31F2F8D}" type="datetimeFigureOut">
              <a:rPr lang="en-US" smtClean="0"/>
              <a:t>11/6/2017</a:t>
            </a:fld>
            <a:endParaRPr lang="en-GB"/>
          </a:p>
        </p:txBody>
      </p:sp>
      <p:sp>
        <p:nvSpPr>
          <p:cNvPr id="4" name="Footer Placeholder 3"/>
          <p:cNvSpPr>
            <a:spLocks noGrp="1"/>
          </p:cNvSpPr>
          <p:nvPr>
            <p:ph type="ftr" sz="quarter" idx="11"/>
          </p:nvPr>
        </p:nvSpPr>
        <p:spPr/>
        <p:txBody>
          <a:bodyPr/>
          <a:lstStyle>
            <a:extLst/>
          </a:lstStyle>
          <a:p>
            <a:endParaRPr lang="en-GB"/>
          </a:p>
        </p:txBody>
      </p:sp>
      <p:sp>
        <p:nvSpPr>
          <p:cNvPr id="5" name="Slide Number Placeholder 4"/>
          <p:cNvSpPr>
            <a:spLocks noGrp="1"/>
          </p:cNvSpPr>
          <p:nvPr>
            <p:ph type="sldNum" sz="quarter" idx="12"/>
          </p:nvPr>
        </p:nvSpPr>
        <p:spPr/>
        <p:txBody>
          <a:bodyPr/>
          <a:lstStyle>
            <a:extLst/>
          </a:lstStyle>
          <a:p>
            <a:fld id="{B547014B-6AAB-4668-9042-AA9782A50AEB}" type="slidenum">
              <a:rPr lang="en-GB" smtClean="0"/>
              <a:t>‹#›</a:t>
            </a:fld>
            <a:endParaRPr lang="en-GB"/>
          </a:p>
        </p:txBody>
      </p:sp>
      <p:sp>
        <p:nvSpPr>
          <p:cNvPr id="6" name="Title 5"/>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extLst/>
          </a:lstStyle>
          <a:p>
            <a:fld id="{620C6374-4D80-4FA5-A5AF-B4DAC31F2F8D}" type="datetimeFigureOut">
              <a:rPr lang="en-US" smtClean="0"/>
              <a:t>11/6/2017</a:t>
            </a:fld>
            <a:endParaRPr lang="en-GB"/>
          </a:p>
        </p:txBody>
      </p:sp>
      <p:sp>
        <p:nvSpPr>
          <p:cNvPr id="3" name="Footer Placeholder 2"/>
          <p:cNvSpPr>
            <a:spLocks noGrp="1"/>
          </p:cNvSpPr>
          <p:nvPr>
            <p:ph type="ftr" sz="quarter" idx="11"/>
          </p:nvPr>
        </p:nvSpPr>
        <p:spPr/>
        <p:txBody>
          <a:bodyPr/>
          <a:lstStyle>
            <a:extLst/>
          </a:lstStyle>
          <a:p>
            <a:endParaRPr lang="en-GB"/>
          </a:p>
        </p:txBody>
      </p:sp>
      <p:sp>
        <p:nvSpPr>
          <p:cNvPr id="4" name="Slide Number Placeholder 3"/>
          <p:cNvSpPr>
            <a:spLocks noGrp="1"/>
          </p:cNvSpPr>
          <p:nvPr>
            <p:ph type="sldNum" sz="quarter" idx="12"/>
          </p:nvPr>
        </p:nvSpPr>
        <p:spPr/>
        <p:txBody>
          <a:bodyPr/>
          <a:lstStyle>
            <a:extLst/>
          </a:lstStyle>
          <a:p>
            <a:fld id="{B547014B-6AAB-4668-9042-AA9782A50AEB}"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extLst/>
          </a:lstStyle>
          <a:p>
            <a:fld id="{620C6374-4D80-4FA5-A5AF-B4DAC31F2F8D}" type="datetimeFigureOut">
              <a:rPr lang="en-US" smtClean="0"/>
              <a:t>11/6/2017</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B547014B-6AAB-4668-9042-AA9782A50AEB}"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620C6374-4D80-4FA5-A5AF-B4DAC31F2F8D}" type="datetimeFigureOut">
              <a:rPr lang="en-US" smtClean="0"/>
              <a:t>11/6/2017</a:t>
            </a:fld>
            <a:endParaRPr lang="en-GB"/>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GB"/>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B547014B-6AAB-4668-9042-AA9782A50AEB}" type="slidenum">
              <a:rPr lang="en-GB" smtClean="0"/>
              <a:t>‹#›</a:t>
            </a:fld>
            <a:endParaRPr lang="en-GB"/>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716436" y="500199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9" name="Freeform 8"/>
          <p:cNvSpPr>
            <a:spLocks/>
          </p:cNvSpPr>
          <p:nvPr/>
        </p:nvSpPr>
        <p:spPr bwMode="auto">
          <a:xfrm>
            <a:off x="-53561"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620C6374-4D80-4FA5-A5AF-B4DAC31F2F8D}" type="datetimeFigureOut">
              <a:rPr lang="en-US" smtClean="0"/>
              <a:t>11/6/2017</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B547014B-6AAB-4668-9042-AA9782A50AEB}"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620C6374-4D80-4FA5-A5AF-B4DAC31F2F8D}" type="datetimeFigureOut">
              <a:rPr lang="en-US" smtClean="0"/>
              <a:t>11/6/2017</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B547014B-6AAB-4668-9042-AA9782A50AEB}"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716436" y="500199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Freeform 11"/>
          <p:cNvSpPr>
            <a:spLocks/>
          </p:cNvSpPr>
          <p:nvPr/>
        </p:nvSpPr>
        <p:spPr bwMode="auto">
          <a:xfrm>
            <a:off x="-53561"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620C6374-4D80-4FA5-A5AF-B4DAC31F2F8D}" type="datetimeFigureOut">
              <a:rPr lang="en-US" smtClean="0"/>
              <a:t>11/6/2017</a:t>
            </a:fld>
            <a:endParaRPr lang="en-GB"/>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GB"/>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B547014B-6AAB-4668-9042-AA9782A50AEB}"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www.peprn.com/2013/11/including-rather-than-fitting-in-students-with-special-educational-needs.aspx"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hyperlink" Target="https://www.nhs.uk/conditions/autism/" TargetMode="External"/><Relationship Id="rId5" Type="http://schemas.openxmlformats.org/officeDocument/2006/relationships/hyperlink" Target="http://www.aboutkidshealth.ca/En/ResourceCentres/AutismSpectrumDisorder/WhatisASD/Pages/default.aspx" TargetMode="External"/><Relationship Id="rId4" Type="http://schemas.openxmlformats.org/officeDocument/2006/relationships/hyperlink" Target="http://www.csie.org.uk/inclusion/what.s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42910" y="928670"/>
            <a:ext cx="7772400" cy="2357454"/>
          </a:xfrm>
        </p:spPr>
        <p:txBody>
          <a:bodyPr>
            <a:noAutofit/>
          </a:bodyPr>
          <a:lstStyle/>
          <a:p>
            <a:r>
              <a:rPr lang="en-GB" sz="4000" b="1" dirty="0" smtClean="0"/>
              <a:t/>
            </a:r>
            <a:br>
              <a:rPr lang="en-GB" sz="4000" b="1" dirty="0" smtClean="0"/>
            </a:br>
            <a:r>
              <a:rPr lang="en-GB" sz="5400" b="1" dirty="0" smtClean="0"/>
              <a:t>Pupils with Autism Spectrum Disorder</a:t>
            </a:r>
            <a:r>
              <a:rPr lang="en-GB" sz="3600" b="1" dirty="0" smtClean="0"/>
              <a:t> </a:t>
            </a:r>
            <a:r>
              <a:rPr lang="en-GB" sz="2800" b="1" dirty="0" smtClean="0"/>
              <a:t/>
            </a:r>
            <a:br>
              <a:rPr lang="en-GB" sz="2800" b="1" dirty="0" smtClean="0"/>
            </a:br>
            <a:r>
              <a:rPr lang="en-GB" sz="2800" b="1" dirty="0" smtClean="0"/>
              <a:t> </a:t>
            </a:r>
            <a:r>
              <a:rPr lang="en-GB" sz="2800" dirty="0" smtClean="0"/>
              <a:t>W</a:t>
            </a:r>
            <a:r>
              <a:rPr lang="en-GB" sz="2800" b="1" dirty="0" smtClean="0"/>
              <a:t>hy this might affect them </a:t>
            </a:r>
            <a:r>
              <a:rPr lang="en-GB" sz="2800" b="1" dirty="0" smtClean="0"/>
              <a:t>from accessing meaningful physical education and sport?</a:t>
            </a:r>
            <a:r>
              <a:rPr lang="en-GB" sz="1800" dirty="0"/>
              <a:t/>
            </a:r>
            <a:br>
              <a:rPr lang="en-GB" sz="1800" dirty="0"/>
            </a:br>
            <a:endParaRPr lang="en-GB" sz="1800" dirty="0"/>
          </a:p>
        </p:txBody>
      </p:sp>
      <p:sp>
        <p:nvSpPr>
          <p:cNvPr id="3" name="Subtitle 2"/>
          <p:cNvSpPr>
            <a:spLocks noGrp="1"/>
          </p:cNvSpPr>
          <p:nvPr>
            <p:ph type="subTitle" idx="1"/>
          </p:nvPr>
        </p:nvSpPr>
        <p:spPr/>
        <p:txBody>
          <a:bodyPr/>
          <a:lstStyle/>
          <a:p>
            <a:r>
              <a:rPr lang="en-GB" dirty="0" smtClean="0"/>
              <a:t>Laura Edwards</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Image result for autism"/>
          <p:cNvPicPr>
            <a:picLocks noChangeAspect="1" noChangeArrowheads="1"/>
          </p:cNvPicPr>
          <p:nvPr/>
        </p:nvPicPr>
        <p:blipFill>
          <a:blip r:embed="rId2" cstate="print"/>
          <a:srcRect/>
          <a:stretch>
            <a:fillRect/>
          </a:stretch>
        </p:blipFill>
        <p:spPr bwMode="auto">
          <a:xfrm>
            <a:off x="5143504" y="4453337"/>
            <a:ext cx="4000496" cy="2404663"/>
          </a:xfrm>
          <a:prstGeom prst="rect">
            <a:avLst/>
          </a:prstGeom>
          <a:noFill/>
        </p:spPr>
      </p:pic>
      <p:sp>
        <p:nvSpPr>
          <p:cNvPr id="3" name="Title 2"/>
          <p:cNvSpPr>
            <a:spLocks noGrp="1"/>
          </p:cNvSpPr>
          <p:nvPr>
            <p:ph type="title"/>
          </p:nvPr>
        </p:nvSpPr>
        <p:spPr>
          <a:xfrm>
            <a:off x="0" y="0"/>
            <a:ext cx="9144000" cy="1571612"/>
          </a:xfrm>
        </p:spPr>
        <p:txBody>
          <a:bodyPr>
            <a:normAutofit/>
          </a:bodyPr>
          <a:lstStyle/>
          <a:p>
            <a:pPr algn="ctr"/>
            <a:r>
              <a:rPr lang="en-GB" dirty="0" smtClean="0"/>
              <a:t>Autism Spectrum Disorder (ASD)</a:t>
            </a:r>
            <a:endParaRPr lang="en-GB" dirty="0"/>
          </a:p>
        </p:txBody>
      </p:sp>
      <p:sp>
        <p:nvSpPr>
          <p:cNvPr id="5" name="TextBox 4"/>
          <p:cNvSpPr txBox="1"/>
          <p:nvPr/>
        </p:nvSpPr>
        <p:spPr>
          <a:xfrm>
            <a:off x="357158" y="1357298"/>
            <a:ext cx="2857520" cy="3139321"/>
          </a:xfrm>
          <a:prstGeom prst="rect">
            <a:avLst/>
          </a:prstGeom>
          <a:noFill/>
        </p:spPr>
        <p:txBody>
          <a:bodyPr wrap="square" rtlCol="0">
            <a:spAutoFit/>
          </a:bodyPr>
          <a:lstStyle/>
          <a:p>
            <a:r>
              <a:rPr lang="en-GB" b="1" dirty="0" smtClean="0"/>
              <a:t>What is Autism Spectrum Disorder?</a:t>
            </a:r>
            <a:r>
              <a:rPr lang="en-GB" dirty="0" smtClean="0"/>
              <a:t> ASD is used to describe a set of behavioural and developmental problems. It means that the child’s play, social and communication skills are affected.</a:t>
            </a:r>
          </a:p>
          <a:p>
            <a:endParaRPr lang="en-GB" b="1" dirty="0" smtClean="0"/>
          </a:p>
          <a:p>
            <a:endParaRPr lang="en-GB" dirty="0"/>
          </a:p>
        </p:txBody>
      </p:sp>
      <p:sp>
        <p:nvSpPr>
          <p:cNvPr id="6" name="TextBox 5"/>
          <p:cNvSpPr txBox="1"/>
          <p:nvPr/>
        </p:nvSpPr>
        <p:spPr>
          <a:xfrm>
            <a:off x="3357554" y="1285860"/>
            <a:ext cx="5143536" cy="923330"/>
          </a:xfrm>
          <a:prstGeom prst="rect">
            <a:avLst/>
          </a:prstGeom>
          <a:noFill/>
        </p:spPr>
        <p:txBody>
          <a:bodyPr wrap="square" rtlCol="0">
            <a:spAutoFit/>
          </a:bodyPr>
          <a:lstStyle/>
          <a:p>
            <a:r>
              <a:rPr lang="en-GB" b="1" dirty="0" smtClean="0"/>
              <a:t>Signs and Symptoms</a:t>
            </a:r>
          </a:p>
          <a:p>
            <a:r>
              <a:rPr lang="en-GB" dirty="0" smtClean="0"/>
              <a:t>What are some signs of ASD that you need to be aware of?</a:t>
            </a:r>
            <a:endParaRPr lang="en-GB" dirty="0"/>
          </a:p>
        </p:txBody>
      </p:sp>
      <p:sp>
        <p:nvSpPr>
          <p:cNvPr id="7" name="TextBox 6"/>
          <p:cNvSpPr txBox="1"/>
          <p:nvPr/>
        </p:nvSpPr>
        <p:spPr>
          <a:xfrm>
            <a:off x="3214678" y="2428868"/>
            <a:ext cx="2714643" cy="1477328"/>
          </a:xfrm>
          <a:prstGeom prst="rect">
            <a:avLst/>
          </a:prstGeom>
          <a:noFill/>
        </p:spPr>
        <p:txBody>
          <a:bodyPr wrap="square" rtlCol="0">
            <a:spAutoFit/>
          </a:bodyPr>
          <a:lstStyle/>
          <a:p>
            <a:r>
              <a:rPr lang="en-GB" b="1" dirty="0" smtClean="0"/>
              <a:t>Teaching a child with ASD</a:t>
            </a:r>
          </a:p>
          <a:p>
            <a:pPr>
              <a:buFont typeface="Arial" pitchFamily="34" charset="0"/>
              <a:buChar char="•"/>
            </a:pPr>
            <a:r>
              <a:rPr lang="en-GB" dirty="0" smtClean="0"/>
              <a:t>Social understanding</a:t>
            </a:r>
          </a:p>
          <a:p>
            <a:pPr>
              <a:buFont typeface="Arial" pitchFamily="34" charset="0"/>
              <a:buChar char="•"/>
            </a:pPr>
            <a:r>
              <a:rPr lang="en-GB" dirty="0" smtClean="0"/>
              <a:t>Social communication</a:t>
            </a:r>
          </a:p>
          <a:p>
            <a:pPr>
              <a:buFont typeface="Arial" pitchFamily="34" charset="0"/>
              <a:buChar char="•"/>
            </a:pPr>
            <a:r>
              <a:rPr lang="en-GB" dirty="0" smtClean="0"/>
              <a:t>Imagination </a:t>
            </a:r>
            <a:endParaRPr lang="en-GB" dirty="0"/>
          </a:p>
        </p:txBody>
      </p:sp>
      <p:sp>
        <p:nvSpPr>
          <p:cNvPr id="8" name="TextBox 7"/>
          <p:cNvSpPr txBox="1"/>
          <p:nvPr/>
        </p:nvSpPr>
        <p:spPr>
          <a:xfrm>
            <a:off x="6000760" y="2071678"/>
            <a:ext cx="3500462" cy="2585323"/>
          </a:xfrm>
          <a:prstGeom prst="rect">
            <a:avLst/>
          </a:prstGeom>
          <a:noFill/>
        </p:spPr>
        <p:txBody>
          <a:bodyPr wrap="square" rtlCol="0">
            <a:spAutoFit/>
          </a:bodyPr>
          <a:lstStyle/>
          <a:p>
            <a:r>
              <a:rPr lang="en-GB" b="1" dirty="0" smtClean="0"/>
              <a:t>Key issues</a:t>
            </a:r>
          </a:p>
          <a:p>
            <a:pPr>
              <a:buFont typeface="Arial" pitchFamily="34" charset="0"/>
              <a:buChar char="•"/>
            </a:pPr>
            <a:r>
              <a:rPr lang="en-GB" dirty="0" smtClean="0"/>
              <a:t>Environment</a:t>
            </a:r>
          </a:p>
          <a:p>
            <a:pPr>
              <a:buFont typeface="Arial" pitchFamily="34" charset="0"/>
              <a:buChar char="•"/>
            </a:pPr>
            <a:r>
              <a:rPr lang="en-GB" dirty="0" smtClean="0"/>
              <a:t>Communication</a:t>
            </a:r>
          </a:p>
          <a:p>
            <a:pPr>
              <a:buFont typeface="Arial" pitchFamily="34" charset="0"/>
              <a:buChar char="•"/>
            </a:pPr>
            <a:r>
              <a:rPr lang="en-GB" dirty="0" smtClean="0"/>
              <a:t>Motor difficulties</a:t>
            </a:r>
          </a:p>
          <a:p>
            <a:pPr>
              <a:buFont typeface="Arial" pitchFamily="34" charset="0"/>
              <a:buChar char="•"/>
            </a:pPr>
            <a:r>
              <a:rPr lang="en-GB" dirty="0" smtClean="0"/>
              <a:t>Sensory difficulties</a:t>
            </a:r>
          </a:p>
          <a:p>
            <a:pPr>
              <a:buFont typeface="Arial" pitchFamily="34" charset="0"/>
              <a:buChar char="•"/>
            </a:pPr>
            <a:r>
              <a:rPr lang="en-GB" dirty="0" smtClean="0"/>
              <a:t>Speed of processing</a:t>
            </a:r>
          </a:p>
          <a:p>
            <a:pPr>
              <a:buFont typeface="Arial" pitchFamily="34" charset="0"/>
              <a:buChar char="•"/>
            </a:pPr>
            <a:r>
              <a:rPr lang="en-GB" dirty="0" smtClean="0"/>
              <a:t>Social difficulties</a:t>
            </a:r>
          </a:p>
          <a:p>
            <a:pPr>
              <a:buFont typeface="Arial" pitchFamily="34" charset="0"/>
              <a:buChar char="•"/>
            </a:pPr>
            <a:r>
              <a:rPr lang="en-GB" dirty="0" smtClean="0"/>
              <a:t>Generalisation difficulties </a:t>
            </a:r>
          </a:p>
          <a:p>
            <a:endParaRPr lang="en-GB" dirty="0"/>
          </a:p>
        </p:txBody>
      </p:sp>
      <p:sp>
        <p:nvSpPr>
          <p:cNvPr id="9" name="TextBox 8"/>
          <p:cNvSpPr txBox="1"/>
          <p:nvPr/>
        </p:nvSpPr>
        <p:spPr>
          <a:xfrm>
            <a:off x="357158" y="4143380"/>
            <a:ext cx="3500462" cy="3139321"/>
          </a:xfrm>
          <a:prstGeom prst="rect">
            <a:avLst/>
          </a:prstGeom>
          <a:noFill/>
        </p:spPr>
        <p:txBody>
          <a:bodyPr wrap="square" rtlCol="0">
            <a:spAutoFit/>
          </a:bodyPr>
          <a:lstStyle/>
          <a:p>
            <a:r>
              <a:rPr lang="en-GB" b="1" dirty="0" smtClean="0"/>
              <a:t>What is inclusion?</a:t>
            </a:r>
          </a:p>
          <a:p>
            <a:pPr>
              <a:buFont typeface="Arial" pitchFamily="34" charset="0"/>
              <a:buChar char="•"/>
            </a:pPr>
            <a:r>
              <a:rPr lang="en-GB" dirty="0" smtClean="0"/>
              <a:t>Making sure everyone has the feeling that they belong</a:t>
            </a:r>
          </a:p>
          <a:p>
            <a:pPr>
              <a:buFont typeface="Arial" pitchFamily="34" charset="0"/>
              <a:buChar char="•"/>
            </a:pPr>
            <a:r>
              <a:rPr lang="en-GB" dirty="0" smtClean="0"/>
              <a:t>Increasing participation</a:t>
            </a:r>
          </a:p>
          <a:p>
            <a:pPr>
              <a:buFont typeface="Arial" pitchFamily="34" charset="0"/>
              <a:buChar char="•"/>
            </a:pPr>
            <a:r>
              <a:rPr lang="en-GB" dirty="0" smtClean="0"/>
              <a:t>Reduce exclusion, discrimination, bullying</a:t>
            </a:r>
          </a:p>
          <a:p>
            <a:pPr>
              <a:buFont typeface="Arial" pitchFamily="34" charset="0"/>
              <a:buChar char="•"/>
            </a:pPr>
            <a:r>
              <a:rPr lang="en-GB" dirty="0" smtClean="0"/>
              <a:t>Acknowledging every child’s rights to access high quality PE</a:t>
            </a:r>
          </a:p>
          <a:p>
            <a:endParaRPr lang="en-GB" dirty="0" smtClean="0"/>
          </a:p>
          <a:p>
            <a:endParaRPr lang="en-GB" b="1" dirty="0"/>
          </a:p>
        </p:txBody>
      </p:sp>
      <p:sp>
        <p:nvSpPr>
          <p:cNvPr id="10" name="TextBox 9"/>
          <p:cNvSpPr txBox="1"/>
          <p:nvPr/>
        </p:nvSpPr>
        <p:spPr>
          <a:xfrm>
            <a:off x="3714744" y="4000504"/>
            <a:ext cx="2357454" cy="1477328"/>
          </a:xfrm>
          <a:prstGeom prst="rect">
            <a:avLst/>
          </a:prstGeom>
          <a:noFill/>
        </p:spPr>
        <p:txBody>
          <a:bodyPr wrap="square" rtlCol="0">
            <a:spAutoFit/>
          </a:bodyPr>
          <a:lstStyle/>
          <a:p>
            <a:r>
              <a:rPr lang="en-GB" b="1" dirty="0" smtClean="0"/>
              <a:t>Solutions</a:t>
            </a:r>
          </a:p>
          <a:p>
            <a:r>
              <a:rPr lang="en-GB" dirty="0" smtClean="0"/>
              <a:t>What solutions can be put in place to over come the barriers</a:t>
            </a:r>
            <a:endParaRPr lang="en-GB" dirty="0"/>
          </a:p>
        </p:txBody>
      </p:sp>
      <p:sp>
        <p:nvSpPr>
          <p:cNvPr id="11" name="TextBox 10"/>
          <p:cNvSpPr txBox="1"/>
          <p:nvPr/>
        </p:nvSpPr>
        <p:spPr>
          <a:xfrm>
            <a:off x="4000496" y="5657671"/>
            <a:ext cx="2143140" cy="1200329"/>
          </a:xfrm>
          <a:prstGeom prst="rect">
            <a:avLst/>
          </a:prstGeom>
          <a:noFill/>
        </p:spPr>
        <p:txBody>
          <a:bodyPr wrap="square" rtlCol="0">
            <a:spAutoFit/>
          </a:bodyPr>
          <a:lstStyle/>
          <a:p>
            <a:r>
              <a:rPr lang="en-GB" b="1" dirty="0"/>
              <a:t>S</a:t>
            </a:r>
            <a:r>
              <a:rPr lang="en-GB" dirty="0" smtClean="0"/>
              <a:t>pace</a:t>
            </a:r>
          </a:p>
          <a:p>
            <a:r>
              <a:rPr lang="en-GB" b="1" dirty="0" smtClean="0"/>
              <a:t>T</a:t>
            </a:r>
            <a:r>
              <a:rPr lang="en-GB" dirty="0" smtClean="0"/>
              <a:t>ask</a:t>
            </a:r>
          </a:p>
          <a:p>
            <a:r>
              <a:rPr lang="en-GB" b="1" dirty="0" smtClean="0"/>
              <a:t>E</a:t>
            </a:r>
            <a:r>
              <a:rPr lang="en-GB" dirty="0" smtClean="0"/>
              <a:t>quipment </a:t>
            </a:r>
          </a:p>
          <a:p>
            <a:r>
              <a:rPr lang="en-GB" b="1" dirty="0" smtClean="0"/>
              <a:t>P</a:t>
            </a:r>
            <a:r>
              <a:rPr lang="en-GB" dirty="0" smtClean="0"/>
              <a:t>eople </a:t>
            </a:r>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28596" y="1214422"/>
            <a:ext cx="8229600" cy="5162382"/>
          </a:xfrm>
        </p:spPr>
        <p:txBody>
          <a:bodyPr>
            <a:normAutofit/>
          </a:bodyPr>
          <a:lstStyle/>
          <a:p>
            <a:r>
              <a:rPr lang="en-GB" sz="1200" dirty="0" err="1" smtClean="0"/>
              <a:t>Bandini</a:t>
            </a:r>
            <a:r>
              <a:rPr lang="en-GB" sz="1200" dirty="0" smtClean="0"/>
              <a:t>, L. Et al. (2012) ‘</a:t>
            </a:r>
            <a:r>
              <a:rPr lang="en-GB" sz="1200" i="1" dirty="0" smtClean="0"/>
              <a:t>Comparison of physical activity between children with autism spectrum disorders and typically developing children’, </a:t>
            </a:r>
            <a:r>
              <a:rPr lang="en-GB" sz="1200" dirty="0" smtClean="0"/>
              <a:t>Autism, 17(1) 44–54</a:t>
            </a:r>
            <a:r>
              <a:rPr lang="en-GB" sz="1200" dirty="0" smtClean="0"/>
              <a:t>.</a:t>
            </a:r>
          </a:p>
          <a:p>
            <a:r>
              <a:rPr lang="en-GB" sz="1200" dirty="0" smtClean="0"/>
              <a:t>Beamer, J. and </a:t>
            </a:r>
            <a:r>
              <a:rPr lang="en-GB" sz="1200" dirty="0" err="1" smtClean="0"/>
              <a:t>Yun</a:t>
            </a:r>
            <a:r>
              <a:rPr lang="en-GB" sz="1200" dirty="0" smtClean="0"/>
              <a:t>, J. (</a:t>
            </a:r>
            <a:r>
              <a:rPr lang="en-GB" sz="1200" dirty="0" smtClean="0"/>
              <a:t>2014) </a:t>
            </a:r>
            <a:r>
              <a:rPr lang="en-GB" sz="1200" i="1" dirty="0" smtClean="0"/>
              <a:t>‘Physical Educators’ Beliefs and </a:t>
            </a:r>
            <a:r>
              <a:rPr lang="en-GB" sz="1200" i="1" dirty="0" smtClean="0"/>
              <a:t>Self Reported </a:t>
            </a:r>
            <a:r>
              <a:rPr lang="en-GB" sz="1200" i="1" dirty="0" err="1" smtClean="0"/>
              <a:t>Behaviors</a:t>
            </a:r>
            <a:r>
              <a:rPr lang="en-GB" sz="1200" i="1" dirty="0" smtClean="0"/>
              <a:t> Toward Including Students With Autism Spectrum </a:t>
            </a:r>
            <a:r>
              <a:rPr lang="en-GB" sz="1200" i="1" dirty="0" smtClean="0"/>
              <a:t>Disorder’,</a:t>
            </a:r>
            <a:r>
              <a:rPr lang="en-GB" sz="1200" dirty="0" smtClean="0"/>
              <a:t> Adapted Physical Activity Quarterly, 2014, 31, </a:t>
            </a:r>
            <a:r>
              <a:rPr lang="en-GB" sz="1200" dirty="0" smtClean="0"/>
              <a:t>362-376.</a:t>
            </a:r>
            <a:endParaRPr lang="en-GB" sz="1200" i="1" dirty="0" smtClean="0"/>
          </a:p>
          <a:p>
            <a:r>
              <a:rPr lang="en-GB" sz="1200" dirty="0" smtClean="0"/>
              <a:t>Casey, A. (2013) </a:t>
            </a:r>
            <a:r>
              <a:rPr lang="en-GB" sz="1200" i="1" dirty="0" smtClean="0"/>
              <a:t>Including rather than ‘fitting in’ students with Special Educational </a:t>
            </a:r>
            <a:r>
              <a:rPr lang="en-GB" sz="1200" i="1" dirty="0" smtClean="0"/>
              <a:t>Needs. </a:t>
            </a:r>
            <a:r>
              <a:rPr lang="en-GB" sz="1200" dirty="0" smtClean="0"/>
              <a:t>Available at: </a:t>
            </a:r>
            <a:r>
              <a:rPr lang="en-US" sz="1200" dirty="0" smtClean="0">
                <a:hlinkClick r:id="rId3"/>
              </a:rPr>
              <a:t>http</a:t>
            </a:r>
            <a:r>
              <a:rPr lang="en-US" sz="1200" dirty="0" smtClean="0">
                <a:hlinkClick r:id="rId3"/>
              </a:rPr>
              <a:t>://</a:t>
            </a:r>
            <a:r>
              <a:rPr lang="en-US" sz="1200" dirty="0" smtClean="0">
                <a:hlinkClick r:id="rId3"/>
              </a:rPr>
              <a:t>www.peprn.com/2013/11/including-rather-than-fitting-in-students-with-special-educational-needs.aspx</a:t>
            </a:r>
            <a:r>
              <a:rPr lang="en-US" sz="1200" dirty="0" smtClean="0"/>
              <a:t> (</a:t>
            </a:r>
            <a:r>
              <a:rPr lang="en-US" sz="1200" dirty="0" smtClean="0"/>
              <a:t>4</a:t>
            </a:r>
            <a:r>
              <a:rPr lang="en-US" sz="1200" dirty="0" smtClean="0"/>
              <a:t>th November 2017)</a:t>
            </a:r>
          </a:p>
          <a:p>
            <a:r>
              <a:rPr lang="en-US" sz="1200" dirty="0" smtClean="0"/>
              <a:t>CSIE (</a:t>
            </a:r>
            <a:r>
              <a:rPr lang="en-US" sz="1200" dirty="0" smtClean="0"/>
              <a:t>2015). </a:t>
            </a:r>
            <a:r>
              <a:rPr lang="en-US" sz="1200" i="1" dirty="0" smtClean="0"/>
              <a:t>What is Inclusion? </a:t>
            </a:r>
            <a:r>
              <a:rPr lang="en-US" sz="1200" dirty="0" smtClean="0"/>
              <a:t>Available at: </a:t>
            </a:r>
            <a:r>
              <a:rPr lang="en-US" sz="1200" dirty="0" smtClean="0">
                <a:hlinkClick r:id="rId4"/>
              </a:rPr>
              <a:t>http</a:t>
            </a:r>
            <a:r>
              <a:rPr lang="en-US" sz="1200" dirty="0" smtClean="0">
                <a:hlinkClick r:id="rId4"/>
              </a:rPr>
              <a:t>://</a:t>
            </a:r>
            <a:r>
              <a:rPr lang="en-US" sz="1200" dirty="0" smtClean="0">
                <a:hlinkClick r:id="rId4"/>
              </a:rPr>
              <a:t>www.csie.org.uk/inclusion/what.shtml</a:t>
            </a:r>
            <a:r>
              <a:rPr lang="en-US" sz="1200" dirty="0" smtClean="0"/>
              <a:t> (4th November 2017)</a:t>
            </a:r>
          </a:p>
          <a:p>
            <a:r>
              <a:rPr lang="en-US" sz="1200" dirty="0" err="1" smtClean="0"/>
              <a:t>Menlear</a:t>
            </a:r>
            <a:r>
              <a:rPr lang="en-US" sz="1200" dirty="0" smtClean="0"/>
              <a:t>, K. and </a:t>
            </a:r>
            <a:r>
              <a:rPr lang="en-US" sz="1200" dirty="0" err="1" smtClean="0"/>
              <a:t>Neumeier</a:t>
            </a:r>
            <a:r>
              <a:rPr lang="en-US" sz="1200" dirty="0" smtClean="0"/>
              <a:t>, W. (2015) </a:t>
            </a:r>
            <a:r>
              <a:rPr lang="en-US" sz="1200" i="1" dirty="0" smtClean="0"/>
              <a:t>‘</a:t>
            </a:r>
            <a:r>
              <a:rPr lang="en-GB" sz="1200" i="1" dirty="0" smtClean="0"/>
              <a:t>Promoting </a:t>
            </a:r>
            <a:r>
              <a:rPr lang="en-GB" sz="1200" i="1" dirty="0" smtClean="0"/>
              <a:t>Physical Activity for Students with Autism </a:t>
            </a:r>
            <a:r>
              <a:rPr lang="en-GB" sz="1200" i="1" dirty="0" smtClean="0"/>
              <a:t>Spectrum Disorder’</a:t>
            </a:r>
            <a:r>
              <a:rPr lang="en-US" sz="1200" i="1" dirty="0" smtClean="0"/>
              <a:t>, </a:t>
            </a:r>
            <a:r>
              <a:rPr lang="en-GB" sz="1200" dirty="0" smtClean="0"/>
              <a:t>Journal </a:t>
            </a:r>
            <a:r>
              <a:rPr lang="en-GB" sz="1200" dirty="0" smtClean="0"/>
              <a:t>of Physical Education, Recreation &amp; Dance; Mar 2015; 86, 3; </a:t>
            </a:r>
            <a:r>
              <a:rPr lang="en-GB" sz="1200" dirty="0" err="1" smtClean="0"/>
              <a:t>ProQuest</a:t>
            </a:r>
            <a:r>
              <a:rPr lang="en-GB" sz="1200" dirty="0" smtClean="0"/>
              <a:t> Central pg. 43</a:t>
            </a:r>
          </a:p>
          <a:p>
            <a:r>
              <a:rPr lang="en-GB" sz="1200" dirty="0" smtClean="0"/>
              <a:t>Mulligan, J. (2009) </a:t>
            </a:r>
            <a:r>
              <a:rPr lang="en-GB" sz="1200" dirty="0" smtClean="0"/>
              <a:t>What Is Autism Spectrum Disorder</a:t>
            </a:r>
            <a:r>
              <a:rPr lang="en-GB" sz="1200" dirty="0" smtClean="0"/>
              <a:t>? Available </a:t>
            </a:r>
            <a:r>
              <a:rPr lang="en-GB" sz="1200" dirty="0" smtClean="0"/>
              <a:t>at: </a:t>
            </a:r>
            <a:r>
              <a:rPr lang="en-GB" sz="1200" dirty="0" smtClean="0">
                <a:hlinkClick r:id="rId5"/>
              </a:rPr>
              <a:t>http://</a:t>
            </a:r>
            <a:r>
              <a:rPr lang="en-GB" sz="1200" dirty="0" smtClean="0">
                <a:hlinkClick r:id="rId5"/>
              </a:rPr>
              <a:t>www.aboutkidshealth.ca/En/ResourceCentres/AutismSpectrumDisorder/WhatisASD/Pages/default.aspx</a:t>
            </a:r>
            <a:r>
              <a:rPr lang="en-GB" sz="1200" dirty="0" smtClean="0"/>
              <a:t> (4th November 2017)</a:t>
            </a:r>
            <a:endParaRPr lang="en-GB" sz="1200" b="1" dirty="0" smtClean="0"/>
          </a:p>
          <a:p>
            <a:r>
              <a:rPr lang="en-GB" sz="1200" dirty="0" smtClean="0"/>
              <a:t>NHS (2016) Autism Spectrum Disorder (ASD</a:t>
            </a:r>
            <a:r>
              <a:rPr lang="en-GB" sz="1200" dirty="0" smtClean="0"/>
              <a:t>) Available at: </a:t>
            </a:r>
            <a:r>
              <a:rPr lang="en-GB" sz="1200" dirty="0" smtClean="0">
                <a:hlinkClick r:id="rId6"/>
              </a:rPr>
              <a:t>https://www.nhs.uk/conditions/autism</a:t>
            </a:r>
            <a:r>
              <a:rPr lang="en-GB" sz="1200" dirty="0" smtClean="0">
                <a:hlinkClick r:id="rId6"/>
              </a:rPr>
              <a:t>/</a:t>
            </a:r>
            <a:r>
              <a:rPr lang="en-GB" sz="1200" dirty="0" smtClean="0"/>
              <a:t> (4</a:t>
            </a:r>
            <a:r>
              <a:rPr lang="en-GB" sz="1200" baseline="30000" dirty="0" smtClean="0"/>
              <a:t>th</a:t>
            </a:r>
            <a:r>
              <a:rPr lang="en-GB" sz="1200" dirty="0" smtClean="0"/>
              <a:t> November 2017)</a:t>
            </a:r>
            <a:endParaRPr lang="en-GB" sz="1200" dirty="0" smtClean="0"/>
          </a:p>
          <a:p>
            <a:r>
              <a:rPr lang="en-GB" sz="1200" dirty="0" smtClean="0"/>
              <a:t>Tyler, K., MacDonald, M., </a:t>
            </a:r>
            <a:r>
              <a:rPr lang="en-GB" sz="1200" dirty="0" err="1" smtClean="0"/>
              <a:t>Menear</a:t>
            </a:r>
            <a:r>
              <a:rPr lang="en-GB" sz="1200" dirty="0" smtClean="0"/>
              <a:t>, K. </a:t>
            </a:r>
            <a:r>
              <a:rPr lang="en-GB" sz="1200" dirty="0" smtClean="0"/>
              <a:t>(2014) </a:t>
            </a:r>
            <a:r>
              <a:rPr lang="en-GB" sz="1200" i="1" dirty="0" smtClean="0"/>
              <a:t>Physical Activity and Physical Fitness of School-Aged Children and Youth with Autism Spectrum </a:t>
            </a:r>
            <a:r>
              <a:rPr lang="en-GB" sz="1200" i="1" dirty="0" smtClean="0"/>
              <a:t>Disorders. </a:t>
            </a:r>
            <a:r>
              <a:rPr lang="en-GB" sz="1200" dirty="0" err="1" smtClean="0"/>
              <a:t>Hindawi</a:t>
            </a:r>
            <a:r>
              <a:rPr lang="en-GB" sz="1200" dirty="0" smtClean="0"/>
              <a:t> Publishing Corporation Autism Research and Treatment Volume </a:t>
            </a:r>
            <a:r>
              <a:rPr lang="en-GB" sz="1200" dirty="0" smtClean="0"/>
              <a:t>2014.</a:t>
            </a:r>
          </a:p>
          <a:p>
            <a:r>
              <a:rPr lang="en-GB" sz="1200" dirty="0" smtClean="0"/>
              <a:t>Youth Sport Trust (2008). </a:t>
            </a:r>
            <a:r>
              <a:rPr lang="en-GB" sz="1200" i="1" dirty="0" smtClean="0"/>
              <a:t>High Quality Physical Education for Pupils with Autism. </a:t>
            </a:r>
            <a:r>
              <a:rPr lang="en-GB" sz="1200" dirty="0" smtClean="0"/>
              <a:t>Available </a:t>
            </a:r>
            <a:r>
              <a:rPr lang="en-GB" sz="1200" dirty="0" err="1" smtClean="0"/>
              <a:t>at:http</a:t>
            </a:r>
            <a:r>
              <a:rPr lang="en-GB" sz="1200" dirty="0" smtClean="0"/>
              <a:t>://</a:t>
            </a:r>
            <a:r>
              <a:rPr lang="en-GB" sz="1200" dirty="0" err="1" smtClean="0"/>
              <a:t>www.autismargyll.org.uk</a:t>
            </a:r>
            <a:r>
              <a:rPr lang="en-GB" sz="1200" dirty="0" smtClean="0"/>
              <a:t>/</a:t>
            </a:r>
            <a:r>
              <a:rPr lang="en-GB" sz="1200" dirty="0" err="1" smtClean="0"/>
              <a:t>autismargyll</a:t>
            </a:r>
            <a:r>
              <a:rPr lang="en-GB" sz="1200" dirty="0" smtClean="0"/>
              <a:t>/</a:t>
            </a:r>
            <a:r>
              <a:rPr lang="en-GB" sz="1200" dirty="0" err="1" smtClean="0"/>
              <a:t>Resources_files</a:t>
            </a:r>
            <a:r>
              <a:rPr lang="en-GB" sz="1200" dirty="0" smtClean="0"/>
              <a:t>/AUTISM%20PE%20BOOKLET_v5.pdf (4</a:t>
            </a:r>
            <a:r>
              <a:rPr lang="en-GB" sz="1200" baseline="30000" dirty="0" smtClean="0"/>
              <a:t>th</a:t>
            </a:r>
            <a:r>
              <a:rPr lang="en-GB" sz="1200" dirty="0" smtClean="0"/>
              <a:t> November 2017)</a:t>
            </a:r>
          </a:p>
          <a:p>
            <a:r>
              <a:rPr lang="en-GB" sz="1200" dirty="0" smtClean="0"/>
              <a:t>Webster, A. (</a:t>
            </a:r>
            <a:r>
              <a:rPr lang="en-GB" sz="1200" dirty="0" err="1" smtClean="0"/>
              <a:t>n.d</a:t>
            </a:r>
            <a:r>
              <a:rPr lang="en-GB" sz="1200" dirty="0" smtClean="0"/>
              <a:t>) </a:t>
            </a:r>
            <a:r>
              <a:rPr lang="en-GB" sz="1200" i="1" dirty="0" smtClean="0"/>
              <a:t>Autism, Sport &amp; Physical Activity. </a:t>
            </a:r>
            <a:r>
              <a:rPr lang="en-GB" sz="1200" i="1" dirty="0" smtClean="0"/>
              <a:t>Available </a:t>
            </a:r>
            <a:r>
              <a:rPr lang="en-GB" sz="1200" i="1" dirty="0" err="1" smtClean="0"/>
              <a:t>at:file</a:t>
            </a:r>
            <a:r>
              <a:rPr lang="en-GB" sz="1200" i="1" dirty="0" smtClean="0"/>
              <a:t>:///C:/</a:t>
            </a:r>
            <a:r>
              <a:rPr lang="en-GB" sz="1200" i="1" dirty="0" smtClean="0"/>
              <a:t>Users/User/Downloads/Autism-sport-and-physical-</a:t>
            </a:r>
            <a:r>
              <a:rPr lang="en-GB" sz="1200" i="1" dirty="0" err="1" smtClean="0"/>
              <a:t>activty</a:t>
            </a:r>
            <a:r>
              <a:rPr lang="en-GB" sz="1200" i="1" dirty="0" smtClean="0"/>
              <a:t>-</a:t>
            </a:r>
            <a:r>
              <a:rPr lang="en-GB" sz="1200" i="1" dirty="0" err="1" smtClean="0"/>
              <a:t>booklet.pdf</a:t>
            </a:r>
            <a:r>
              <a:rPr lang="en-GB" sz="1200" i="1" dirty="0" smtClean="0"/>
              <a:t> </a:t>
            </a:r>
            <a:r>
              <a:rPr lang="en-GB" sz="1200" dirty="0" smtClean="0"/>
              <a:t>(4</a:t>
            </a:r>
            <a:r>
              <a:rPr lang="en-GB" sz="1200" baseline="30000" dirty="0" smtClean="0"/>
              <a:t>th</a:t>
            </a:r>
            <a:r>
              <a:rPr lang="en-GB" sz="1200" dirty="0" smtClean="0"/>
              <a:t> November 2017)</a:t>
            </a:r>
            <a:endParaRPr lang="en-GB" sz="1200" dirty="0"/>
          </a:p>
        </p:txBody>
      </p:sp>
      <p:sp>
        <p:nvSpPr>
          <p:cNvPr id="2" name="Title 1"/>
          <p:cNvSpPr>
            <a:spLocks noGrp="1"/>
          </p:cNvSpPr>
          <p:nvPr>
            <p:ph type="title"/>
          </p:nvPr>
        </p:nvSpPr>
        <p:spPr/>
        <p:txBody>
          <a:bodyPr/>
          <a:lstStyle/>
          <a:p>
            <a:r>
              <a:rPr lang="en-GB" dirty="0" smtClean="0"/>
              <a:t>References</a:t>
            </a:r>
            <a:endParaRPr lang="en-GB"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95000" t="-106500" r="5000" b="2065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5089</TotalTime>
  <Words>434</Words>
  <Application>Microsoft Office PowerPoint</Application>
  <PresentationFormat>On-screen Show (4:3)</PresentationFormat>
  <Paragraphs>41</Paragraphs>
  <Slides>3</Slides>
  <Notes>1</Notes>
  <HiddenSlides>0</HiddenSlides>
  <MMClips>0</MMClips>
  <ScaleCrop>false</ScaleCrop>
  <HeadingPairs>
    <vt:vector size="4" baseType="variant">
      <vt:variant>
        <vt:lpstr>Theme</vt:lpstr>
      </vt:variant>
      <vt:variant>
        <vt:i4>1</vt:i4>
      </vt:variant>
      <vt:variant>
        <vt:lpstr>Slide Titles</vt:lpstr>
      </vt:variant>
      <vt:variant>
        <vt:i4>3</vt:i4>
      </vt:variant>
    </vt:vector>
  </HeadingPairs>
  <TitlesOfParts>
    <vt:vector size="4" baseType="lpstr">
      <vt:lpstr>Concourse</vt:lpstr>
      <vt:lpstr> Pupils with Autism Spectrum Disorder   Why this might affect them from accessing meaningful physical education and sport? </vt:lpstr>
      <vt:lpstr>Autism Spectrum Disorder (ASD)</vt:lpstr>
      <vt:lpstr>References</vt:lpstr>
    </vt:vector>
  </TitlesOfParts>
  <Company>Grizli777</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Select and illustrate one of the barriers that prevent pupils from accessing meaningful physical education and sport. Include the variety of strategies that can be used to overcome them. Pupils with Autism and why this might affect them from accessing meaningful physical education and sport. </dc:title>
  <dc:creator>User</dc:creator>
  <cp:lastModifiedBy>User</cp:lastModifiedBy>
  <cp:revision>4</cp:revision>
  <dcterms:created xsi:type="dcterms:W3CDTF">2017-11-06T13:07:25Z</dcterms:created>
  <dcterms:modified xsi:type="dcterms:W3CDTF">2017-11-10T01:57:08Z</dcterms:modified>
</cp:coreProperties>
</file>