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7"/>
  </p:notesMasterIdLst>
  <p:handoutMasterIdLst>
    <p:handoutMasterId r:id="rId38"/>
  </p:handoutMasterIdLst>
  <p:sldIdLst>
    <p:sldId id="342" r:id="rId5"/>
    <p:sldId id="351" r:id="rId6"/>
    <p:sldId id="354" r:id="rId7"/>
    <p:sldId id="352" r:id="rId8"/>
    <p:sldId id="348" r:id="rId9"/>
    <p:sldId id="355" r:id="rId10"/>
    <p:sldId id="356" r:id="rId11"/>
    <p:sldId id="357" r:id="rId12"/>
    <p:sldId id="358" r:id="rId13"/>
    <p:sldId id="359" r:id="rId14"/>
    <p:sldId id="360" r:id="rId15"/>
    <p:sldId id="361" r:id="rId16"/>
    <p:sldId id="362" r:id="rId17"/>
    <p:sldId id="366" r:id="rId18"/>
    <p:sldId id="363" r:id="rId19"/>
    <p:sldId id="371" r:id="rId20"/>
    <p:sldId id="364" r:id="rId21"/>
    <p:sldId id="365" r:id="rId22"/>
    <p:sldId id="367" r:id="rId23"/>
    <p:sldId id="368" r:id="rId24"/>
    <p:sldId id="369" r:id="rId25"/>
    <p:sldId id="370" r:id="rId26"/>
    <p:sldId id="372" r:id="rId27"/>
    <p:sldId id="373" r:id="rId28"/>
    <p:sldId id="374" r:id="rId29"/>
    <p:sldId id="375" r:id="rId30"/>
    <p:sldId id="376" r:id="rId31"/>
    <p:sldId id="377" r:id="rId32"/>
    <p:sldId id="378" r:id="rId33"/>
    <p:sldId id="379" r:id="rId34"/>
    <p:sldId id="380" r:id="rId35"/>
    <p:sldId id="381" r:id="rId36"/>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646"/>
  </p:normalViewPr>
  <p:slideViewPr>
    <p:cSldViewPr snapToGrid="0" snapToObjects="1" showGuides="1">
      <p:cViewPr varScale="1">
        <p:scale>
          <a:sx n="82" d="100"/>
          <a:sy n="82" d="100"/>
        </p:scale>
        <p:origin x="720" y="101"/>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25/01/2024</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25/01/2024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4</a:t>
            </a:fld>
            <a:endParaRPr lang="en-GB"/>
          </a:p>
        </p:txBody>
      </p:sp>
    </p:spTree>
    <p:extLst>
      <p:ext uri="{BB962C8B-B14F-4D97-AF65-F5344CB8AC3E}">
        <p14:creationId xmlns:p14="http://schemas.microsoft.com/office/powerpoint/2010/main" val="3177418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5</a:t>
            </a:fld>
            <a:endParaRPr lang="en-GB"/>
          </a:p>
        </p:txBody>
      </p:sp>
    </p:spTree>
    <p:extLst>
      <p:ext uri="{BB962C8B-B14F-4D97-AF65-F5344CB8AC3E}">
        <p14:creationId xmlns:p14="http://schemas.microsoft.com/office/powerpoint/2010/main" val="339875246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177/0143034311400826" TargetMode="External"/><Relationship Id="rId3" Type="http://schemas.openxmlformats.org/officeDocument/2006/relationships/hyperlink" Target="https://www.researchgate.net/publication/348869942_Grief_Loss_and_Bereavement_An_Overview" TargetMode="External"/><Relationship Id="rId7" Type="http://schemas.openxmlformats.org/officeDocument/2006/relationships/hyperlink" Target="https://doi.org/10.1080/07481187.2017.1415393" TargetMode="External"/><Relationship Id="rId12" Type="http://schemas.openxmlformats.org/officeDocument/2006/relationships/hyperlink" Target="https://doi.org/10.1097/njh.0000000000000336" TargetMode="External"/><Relationship Id="rId2" Type="http://schemas.openxmlformats.org/officeDocument/2006/relationships/hyperlink" Target="https://doi.org/10.1080/0266736042000180401" TargetMode="External"/><Relationship Id="rId1" Type="http://schemas.openxmlformats.org/officeDocument/2006/relationships/slideLayout" Target="../slideLayouts/slideLayout5.xml"/><Relationship Id="rId6" Type="http://schemas.openxmlformats.org/officeDocument/2006/relationships/hyperlink" Target="https://doi.org/10.1176/appi.books.9780890425596" TargetMode="External"/><Relationship Id="rId11" Type="http://schemas.openxmlformats.org/officeDocument/2006/relationships/hyperlink" Target="https://doi.org/10.1080/20008198.2020.1771008" TargetMode="External"/><Relationship Id="rId5" Type="http://schemas.openxmlformats.org/officeDocument/2006/relationships/hyperlink" Target="https://doi.org/10.1007/s40653-021-00435-0" TargetMode="External"/><Relationship Id="rId10" Type="http://schemas.openxmlformats.org/officeDocument/2006/relationships/hyperlink" Target="https://doi.org/10.1136/bmj.j2016" TargetMode="External"/><Relationship Id="rId4" Type="http://schemas.openxmlformats.org/officeDocument/2006/relationships/hyperlink" Target="https://www.going4growth.com/downloads/Childhood_bereavement_literature_review.pdf" TargetMode="External"/><Relationship Id="rId9" Type="http://schemas.openxmlformats.org/officeDocument/2006/relationships/hyperlink" Target="https://doi.org/10.1080/24694193.2023.2292503"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177/00302228211033661" TargetMode="External"/><Relationship Id="rId3" Type="http://schemas.openxmlformats.org/officeDocument/2006/relationships/hyperlink" Target="http://dx.doi.org/10.13140/RG.2.2.19544.42241" TargetMode="External"/><Relationship Id="rId7" Type="http://schemas.openxmlformats.org/officeDocument/2006/relationships/hyperlink" Target="https://doi.org/10.1177/01430343211057228" TargetMode="External"/><Relationship Id="rId2" Type="http://schemas.openxmlformats.org/officeDocument/2006/relationships/hyperlink" Target="https://childhoodbereavementnetwork.org.uk/sites/default/files/uploads/files/Childhood%20bereavement%20key%20statistics%202022.pdf" TargetMode="External"/><Relationship Id="rId1" Type="http://schemas.openxmlformats.org/officeDocument/2006/relationships/slideLayout" Target="../slideLayouts/slideLayout5.xml"/><Relationship Id="rId6" Type="http://schemas.openxmlformats.org/officeDocument/2006/relationships/hyperlink" Target="https://doi.org/10.54210/bj.2022.14" TargetMode="External"/><Relationship Id="rId5" Type="http://schemas.openxmlformats.org/officeDocument/2006/relationships/hyperlink" Target="https://www.researchgate.net/publication/349624917_An_overview_of_evidence-based_interventions_for_children_and_young_people_experiencing_bereavement_loss_and_grief/citations" TargetMode="External"/><Relationship Id="rId10" Type="http://schemas.openxmlformats.org/officeDocument/2006/relationships/hyperlink" Target="https://doi.org/10.21203/rs.3.rs-858103/v1" TargetMode="External"/><Relationship Id="rId4" Type="http://schemas.openxmlformats.org/officeDocument/2006/relationships/hyperlink" Target="https://doi.org/10.1080/20008198.2021.1957272" TargetMode="External"/><Relationship Id="rId9" Type="http://schemas.openxmlformats.org/officeDocument/2006/relationships/hyperlink" Target="https://doi.org/10.19044/ejes.s.v6a1"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gvsu.edu/cms4/asset/903124DF-BD7F-3286-FE3330AA44F994DE/teens_a_grief_2.pdf" TargetMode="External"/><Relationship Id="rId3" Type="http://schemas.openxmlformats.org/officeDocument/2006/relationships/hyperlink" Target="https://www.researchgate.net/publication/333866897_Consequences_of_childhood_bereavement_in_the_context_of_the_British_school_system" TargetMode="External"/><Relationship Id="rId7" Type="http://schemas.openxmlformats.org/officeDocument/2006/relationships/hyperlink" Target="https://uknowledge.uky.edu/cgi/viewcontent.cgi?referer=&amp;httpsredir=1&amp;article=1120&amp;context=pediatrics_facpub" TargetMode="External"/><Relationship Id="rId2" Type="http://schemas.openxmlformats.org/officeDocument/2006/relationships/hyperlink" Target="https://doi.org/10.3389/fpsyt.2021.638940" TargetMode="External"/><Relationship Id="rId1" Type="http://schemas.openxmlformats.org/officeDocument/2006/relationships/slideLayout" Target="../slideLayouts/slideLayout5.xml"/><Relationship Id="rId6" Type="http://schemas.openxmlformats.org/officeDocument/2006/relationships/hyperlink" Target="https://www.ons.gov.uk/news/news/around7000childrenborneachyearinenglandandwaleslikelytoexperiencethedeathoftheirmother" TargetMode="External"/><Relationship Id="rId5" Type="http://schemas.openxmlformats.org/officeDocument/2006/relationships/hyperlink" Target="https://doi.org/10.1080/07481180500299063" TargetMode="External"/><Relationship Id="rId4" Type="http://schemas.openxmlformats.org/officeDocument/2006/relationships/hyperlink" Target="https://doi.org/10.1080/19361521.2011.599358"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80/074811899201046" TargetMode="External"/><Relationship Id="rId2" Type="http://schemas.openxmlformats.org/officeDocument/2006/relationships/hyperlink" Target="https://doi.org/10.1007/s00787-015-0695-3" TargetMode="External"/><Relationship Id="rId1" Type="http://schemas.openxmlformats.org/officeDocument/2006/relationships/slideLayout" Target="../slideLayouts/slideLayout5.xml"/><Relationship Id="rId5" Type="http://schemas.openxmlformats.org/officeDocument/2006/relationships/hyperlink" Target="https://doi.org/10.1080/15325024.2018.1434859" TargetMode="External"/><Relationship Id="rId4" Type="http://schemas.openxmlformats.org/officeDocument/2006/relationships/hyperlink" Target="https://doi.org/10.14475/jhpc.2023.26.2.27"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p:txBody>
          <a:bodyPr rtlCol="0"/>
          <a:lstStyle>
            <a:defPPr>
              <a:defRPr lang="en-GB"/>
            </a:defPPr>
          </a:lstStyle>
          <a:p>
            <a:r>
              <a:rPr lang="en-GB" sz="5400" kern="100" dirty="0">
                <a:effectLst/>
                <a:latin typeface="Aptos" panose="020B0004020202020204" pitchFamily="34" charset="0"/>
                <a:ea typeface="Aptos" panose="020B0004020202020204" pitchFamily="34" charset="0"/>
                <a:cs typeface="Times New Roman" panose="02020603050405020304" pitchFamily="18" charset="0"/>
              </a:rPr>
              <a:t>The impact of family bereavement</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p:txBody>
          <a:bodyPr rtlCol="0"/>
          <a:lstStyle>
            <a:defPPr>
              <a:defRPr lang="en-GB"/>
            </a:defPPr>
          </a:lstStyle>
          <a:p>
            <a:pPr rtl="0"/>
            <a:r>
              <a:rPr lang="en-GB" sz="4000" kern="100" dirty="0">
                <a:effectLst/>
                <a:latin typeface="Aptos" panose="020B0004020202020204" pitchFamily="34" charset="0"/>
                <a:ea typeface="Aptos" panose="020B0004020202020204" pitchFamily="34" charset="0"/>
                <a:cs typeface="Times New Roman" panose="02020603050405020304" pitchFamily="18" charset="0"/>
              </a:rPr>
              <a:t>on adolescents</a:t>
            </a:r>
            <a:endParaRPr lang="en-GB" dirty="0"/>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p:txBody>
          <a:bodyPr rtlCol="0"/>
          <a:lstStyle>
            <a:defPPr>
              <a:defRPr lang="en-GB"/>
            </a:defPPr>
          </a:lstStyle>
          <a:p>
            <a:pPr rtl="0"/>
            <a:r>
              <a:rPr lang="en-GB" dirty="0"/>
              <a:t>Greif vs Bereavement </a:t>
            </a:r>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2</a:t>
            </a:fld>
            <a:endParaRPr lang="en-GB" dirty="0"/>
          </a:p>
        </p:txBody>
      </p:sp>
      <p:pic>
        <p:nvPicPr>
          <p:cNvPr id="1026" name="Picture 2" descr="How Teenagers Cope with Grief after a Bereavement - Grief and Loss">
            <a:extLst>
              <a:ext uri="{FF2B5EF4-FFF2-40B4-BE49-F238E27FC236}">
                <a16:creationId xmlns:a16="http://schemas.microsoft.com/office/drawing/2014/main" id="{89FABA15-2042-D9B1-081C-CA35801CCF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0237" y="3037461"/>
            <a:ext cx="5694173" cy="3188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03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1D61A-42C9-34C0-140D-2B9AD1DD24B7}"/>
              </a:ext>
            </a:extLst>
          </p:cNvPr>
          <p:cNvSpPr>
            <a:spLocks noGrp="1"/>
          </p:cNvSpPr>
          <p:nvPr>
            <p:ph type="title"/>
          </p:nvPr>
        </p:nvSpPr>
        <p:spPr/>
        <p:txBody>
          <a:bodyPr/>
          <a:lstStyle/>
          <a:p>
            <a:r>
              <a:rPr lang="en-GB" dirty="0"/>
              <a:t>Statistics</a:t>
            </a:r>
          </a:p>
        </p:txBody>
      </p:sp>
      <p:sp>
        <p:nvSpPr>
          <p:cNvPr id="4" name="Text Placeholder 3">
            <a:extLst>
              <a:ext uri="{FF2B5EF4-FFF2-40B4-BE49-F238E27FC236}">
                <a16:creationId xmlns:a16="http://schemas.microsoft.com/office/drawing/2014/main" id="{20AEA43F-24F8-9DD9-249D-D02A13B83026}"/>
              </a:ext>
            </a:extLst>
          </p:cNvPr>
          <p:cNvSpPr>
            <a:spLocks noGrp="1"/>
          </p:cNvSpPr>
          <p:nvPr>
            <p:ph type="body" sz="quarter" idx="28"/>
          </p:nvPr>
        </p:nvSpPr>
        <p:spPr>
          <a:xfrm>
            <a:off x="336406" y="2438401"/>
            <a:ext cx="7577884" cy="3367492"/>
          </a:xfrm>
        </p:spPr>
        <p:txBody>
          <a:bodyPr/>
          <a:lstStyle/>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“Around 7,000 children born each year in England and Wales likely to experience the death of their mother” (Office for National Statistics [ONS], 2019)</a:t>
            </a: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is estimated that the number of children who lost a father by this age could be around twice as high as the number who lost a mother” (ONS, 2019)</a:t>
            </a: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parent of children under 18 dies every 22 minutes in the UK; around 23,600 a year. This equates to around 111 children being bereaved of a parent every day” (Childhood Bereavement Network [CBN], 2022)</a:t>
            </a: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 in 29 5–16-year-olds has been bereaved of a parent or sibling - that's a child in every average class” (CBN, 2022)</a:t>
            </a:r>
          </a:p>
          <a:p>
            <a:endParaRPr lang="en-GB" dirty="0"/>
          </a:p>
        </p:txBody>
      </p:sp>
      <p:sp>
        <p:nvSpPr>
          <p:cNvPr id="6" name="Slide Number Placeholder 5">
            <a:extLst>
              <a:ext uri="{FF2B5EF4-FFF2-40B4-BE49-F238E27FC236}">
                <a16:creationId xmlns:a16="http://schemas.microsoft.com/office/drawing/2014/main" id="{F8571095-E773-9097-639D-0A5D72AE8CAD}"/>
              </a:ext>
            </a:extLst>
          </p:cNvPr>
          <p:cNvSpPr>
            <a:spLocks noGrp="1"/>
          </p:cNvSpPr>
          <p:nvPr>
            <p:ph type="sldNum" sz="quarter" idx="12"/>
          </p:nvPr>
        </p:nvSpPr>
        <p:spPr/>
        <p:txBody>
          <a:bodyPr/>
          <a:lstStyle/>
          <a:p>
            <a:pPr rtl="0"/>
            <a:fld id="{FE024F78-56A6-7740-B68D-8D4D026EDF3F}" type="slidenum">
              <a:rPr lang="en-GB" smtClean="0"/>
              <a:pPr rtl="0"/>
              <a:t>3</a:t>
            </a:fld>
            <a:endParaRPr lang="en-GB" dirty="0"/>
          </a:p>
        </p:txBody>
      </p:sp>
    </p:spTree>
    <p:extLst>
      <p:ext uri="{BB962C8B-B14F-4D97-AF65-F5344CB8AC3E}">
        <p14:creationId xmlns:p14="http://schemas.microsoft.com/office/powerpoint/2010/main" val="1628426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2945C-94BA-AC11-295D-E4CACAC7E5FA}"/>
              </a:ext>
            </a:extLst>
          </p:cNvPr>
          <p:cNvSpPr>
            <a:spLocks noGrp="1"/>
          </p:cNvSpPr>
          <p:nvPr>
            <p:ph type="title"/>
          </p:nvPr>
        </p:nvSpPr>
        <p:spPr/>
        <p:txBody>
          <a:bodyPr rtlCol="0"/>
          <a:lstStyle>
            <a:defPPr>
              <a:defRPr lang="en-GB"/>
            </a:defPPr>
          </a:lstStyle>
          <a:p>
            <a:pPr rtl="0"/>
            <a:r>
              <a:rPr lang="en-GB" dirty="0"/>
              <a:t>Bereavement</a:t>
            </a:r>
          </a:p>
        </p:txBody>
      </p:sp>
      <p:sp>
        <p:nvSpPr>
          <p:cNvPr id="4" name="Text Placeholder 3">
            <a:extLst>
              <a:ext uri="{FF2B5EF4-FFF2-40B4-BE49-F238E27FC236}">
                <a16:creationId xmlns:a16="http://schemas.microsoft.com/office/drawing/2014/main" id="{F7A615C6-5B0E-9C55-4354-0FE24FAB35EE}"/>
              </a:ext>
            </a:extLst>
          </p:cNvPr>
          <p:cNvSpPr>
            <a:spLocks noGrp="1"/>
          </p:cNvSpPr>
          <p:nvPr>
            <p:ph type="body" sz="quarter" idx="29"/>
          </p:nvPr>
        </p:nvSpPr>
        <p:spPr/>
        <p:txBody>
          <a:bodyPr rtlCol="0"/>
          <a:lstStyle>
            <a:defPPr>
              <a:defRPr lang="en-GB"/>
            </a:defPPr>
          </a:lstStyle>
          <a:p>
            <a:pPr rtl="0"/>
            <a:r>
              <a:rPr lang="en-GB" dirty="0"/>
              <a:t>Family bereavement is a common but traumatic event an adolescent can experience (</a:t>
            </a:r>
            <a:r>
              <a:rPr lang="en-GB" dirty="0" err="1"/>
              <a:t>Revet</a:t>
            </a:r>
            <a:r>
              <a:rPr lang="en-GB" dirty="0"/>
              <a:t> et al., 2020)</a:t>
            </a:r>
          </a:p>
        </p:txBody>
      </p:sp>
      <p:sp>
        <p:nvSpPr>
          <p:cNvPr id="28" name="Text Placeholder 27">
            <a:extLst>
              <a:ext uri="{FF2B5EF4-FFF2-40B4-BE49-F238E27FC236}">
                <a16:creationId xmlns:a16="http://schemas.microsoft.com/office/drawing/2014/main" id="{197F046A-7911-3E0E-7D88-A57CF0028A0A}"/>
              </a:ext>
            </a:extLst>
          </p:cNvPr>
          <p:cNvSpPr>
            <a:spLocks noGrp="1"/>
          </p:cNvSpPr>
          <p:nvPr>
            <p:ph type="body" sz="quarter" idx="33"/>
          </p:nvPr>
        </p:nvSpPr>
        <p:spPr/>
        <p:txBody>
          <a:bodyPr rtlCol="0"/>
          <a:lstStyle>
            <a:defPPr>
              <a:defRPr lang="en-GB"/>
            </a:defPPr>
          </a:lstStyle>
          <a:p>
            <a:pPr rtl="0"/>
            <a:r>
              <a:rPr lang="en-GB" dirty="0"/>
              <a:t>Greif can present differently (Robin and Omar, 2014)</a:t>
            </a:r>
          </a:p>
        </p:txBody>
      </p:sp>
      <p:sp>
        <p:nvSpPr>
          <p:cNvPr id="30" name="Text Placeholder 29">
            <a:extLst>
              <a:ext uri="{FF2B5EF4-FFF2-40B4-BE49-F238E27FC236}">
                <a16:creationId xmlns:a16="http://schemas.microsoft.com/office/drawing/2014/main" id="{A63CC359-8A44-9313-ADA5-3E961D2CC84F}"/>
              </a:ext>
            </a:extLst>
          </p:cNvPr>
          <p:cNvSpPr>
            <a:spLocks noGrp="1"/>
          </p:cNvSpPr>
          <p:nvPr>
            <p:ph type="body" sz="quarter" idx="34"/>
          </p:nvPr>
        </p:nvSpPr>
        <p:spPr/>
        <p:txBody>
          <a:bodyPr rtlCol="0"/>
          <a:lstStyle>
            <a:defPPr>
              <a:defRPr lang="en-GB"/>
            </a:defPPr>
          </a:lstStyle>
          <a:p>
            <a:pPr rtl="0"/>
            <a:r>
              <a:rPr lang="en-GB" dirty="0"/>
              <a:t>Loss can hold long term  (Denny, 2021)</a:t>
            </a:r>
          </a:p>
        </p:txBody>
      </p:sp>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p:txBody>
          <a:bodyPr rtlCol="0"/>
          <a:lstStyle>
            <a:defPPr>
              <a:defRPr lang="en-GB"/>
            </a:defPPr>
          </a:lstStyle>
          <a:p>
            <a:pPr rtl="0"/>
            <a:endParaRPr lang="en-GB" dirty="0"/>
          </a:p>
          <a:p>
            <a:pPr rtl="0"/>
            <a:r>
              <a:rPr lang="en-GB" dirty="0"/>
              <a:t>DSM-V Persistent bereavement disorder (</a:t>
            </a:r>
            <a:r>
              <a:rPr lang="en-GB" dirty="0" err="1"/>
              <a:t>Revet</a:t>
            </a:r>
            <a:r>
              <a:rPr lang="en-GB" dirty="0"/>
              <a:t> et al., 2020)</a:t>
            </a:r>
          </a:p>
          <a:p>
            <a:pPr rtl="0"/>
            <a:endParaRPr lang="en-GB" dirty="0"/>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a:t>
            </a:fld>
            <a:endParaRPr lang="en-GB" dirty="0"/>
          </a:p>
        </p:txBody>
      </p:sp>
    </p:spTree>
    <p:extLst>
      <p:ext uri="{BB962C8B-B14F-4D97-AF65-F5344CB8AC3E}">
        <p14:creationId xmlns:p14="http://schemas.microsoft.com/office/powerpoint/2010/main" val="3984182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p:txBody>
          <a:bodyPr rtlCol="0"/>
          <a:lstStyle>
            <a:defPPr>
              <a:defRPr lang="en-GB"/>
            </a:defPPr>
          </a:lstStyle>
          <a:p>
            <a:pPr rtl="0"/>
            <a:r>
              <a:rPr lang="en-GB" dirty="0"/>
              <a:t>The Dual-Process Model</a:t>
            </a:r>
          </a:p>
        </p:txBody>
      </p:sp>
      <p:sp>
        <p:nvSpPr>
          <p:cNvPr id="5" name="Text Placeholder 4">
            <a:extLst>
              <a:ext uri="{FF2B5EF4-FFF2-40B4-BE49-F238E27FC236}">
                <a16:creationId xmlns:a16="http://schemas.microsoft.com/office/drawing/2014/main" id="{8D99B8E1-044C-B1DF-0949-80D67925F556}"/>
              </a:ext>
            </a:extLst>
          </p:cNvPr>
          <p:cNvSpPr>
            <a:spLocks noGrp="1"/>
          </p:cNvSpPr>
          <p:nvPr>
            <p:ph type="body" sz="quarter" idx="35"/>
          </p:nvPr>
        </p:nvSpPr>
        <p:spPr>
          <a:xfrm>
            <a:off x="962526" y="1690687"/>
            <a:ext cx="4796589" cy="4900635"/>
          </a:xfrm>
        </p:spPr>
        <p:txBody>
          <a:bodyPr rtlCol="0"/>
          <a:lstStyle>
            <a:defPPr>
              <a:defRPr lang="en-GB"/>
            </a:defPPr>
          </a:lstStyle>
          <a:p>
            <a:pPr rtl="0"/>
            <a:r>
              <a:rPr lang="en-GB" dirty="0"/>
              <a:t>Individuals alternate between loss orientation and restoration orientation</a:t>
            </a:r>
          </a:p>
          <a:p>
            <a:pPr rtl="0"/>
            <a:endParaRPr lang="en-GB" dirty="0"/>
          </a:p>
          <a:p>
            <a:pPr rtl="0"/>
            <a:r>
              <a:rPr lang="en-GB" dirty="0"/>
              <a:t>Confronting and avoiding loss</a:t>
            </a:r>
          </a:p>
          <a:p>
            <a:pPr rtl="0"/>
            <a:endParaRPr lang="en-GB" dirty="0"/>
          </a:p>
          <a:p>
            <a:pPr rtl="0"/>
            <a:r>
              <a:rPr lang="en-GB" dirty="0"/>
              <a:t>A need to adjust to life without the deceased</a:t>
            </a:r>
          </a:p>
          <a:p>
            <a:pPr rtl="0"/>
            <a:endParaRPr lang="en-GB" dirty="0"/>
          </a:p>
          <a:p>
            <a:pPr rtl="0"/>
            <a:r>
              <a:rPr lang="en-GB" dirty="0"/>
              <a:t>Fails to consider multiple stresses </a:t>
            </a:r>
          </a:p>
          <a:p>
            <a:pPr rtl="0"/>
            <a:endParaRPr lang="en-GB" dirty="0"/>
          </a:p>
          <a:p>
            <a:pPr rtl="0"/>
            <a:r>
              <a:rPr lang="en-GB" dirty="0"/>
              <a:t>No consideration to social and environmental factors </a:t>
            </a:r>
          </a:p>
          <a:p>
            <a:pPr rtl="0"/>
            <a:endParaRPr lang="en-GB" dirty="0"/>
          </a:p>
          <a:p>
            <a:pPr marL="0" indent="0" rtl="0">
              <a:buNone/>
            </a:pPr>
            <a:r>
              <a:rPr lang="en-GB" dirty="0"/>
              <a:t>(</a:t>
            </a:r>
            <a:r>
              <a:rPr lang="en-GB" dirty="0" err="1"/>
              <a:t>Stoebe</a:t>
            </a:r>
            <a:r>
              <a:rPr lang="en-GB" dirty="0"/>
              <a:t> &amp; </a:t>
            </a:r>
            <a:r>
              <a:rPr lang="en-GB" dirty="0" err="1"/>
              <a:t>Schut</a:t>
            </a:r>
            <a:r>
              <a:rPr lang="en-GB" dirty="0"/>
              <a:t>, 1999) </a:t>
            </a:r>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a:t>
            </a:fld>
            <a:endParaRPr lang="en-GB" dirty="0"/>
          </a:p>
        </p:txBody>
      </p:sp>
      <p:pic>
        <p:nvPicPr>
          <p:cNvPr id="2050" name="Picture 2" descr="Grief Theory: Dual Process Model – Grief Compass">
            <a:extLst>
              <a:ext uri="{FF2B5EF4-FFF2-40B4-BE49-F238E27FC236}">
                <a16:creationId xmlns:a16="http://schemas.microsoft.com/office/drawing/2014/main" id="{E50CD7A6-A788-0DC6-36F0-F4EE141093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3170" y="1903878"/>
            <a:ext cx="5753100" cy="3638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9025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80029-B4A7-67B3-0C21-5212EDE59856}"/>
              </a:ext>
            </a:extLst>
          </p:cNvPr>
          <p:cNvSpPr>
            <a:spLocks noGrp="1"/>
          </p:cNvSpPr>
          <p:nvPr>
            <p:ph type="title"/>
          </p:nvPr>
        </p:nvSpPr>
        <p:spPr/>
        <p:txBody>
          <a:bodyPr/>
          <a:lstStyle/>
          <a:p>
            <a:r>
              <a:rPr lang="en-GB" dirty="0"/>
              <a:t>Bowlby Attachment Theory</a:t>
            </a:r>
          </a:p>
        </p:txBody>
      </p:sp>
      <p:sp>
        <p:nvSpPr>
          <p:cNvPr id="5" name="Content Placeholder 4">
            <a:extLst>
              <a:ext uri="{FF2B5EF4-FFF2-40B4-BE49-F238E27FC236}">
                <a16:creationId xmlns:a16="http://schemas.microsoft.com/office/drawing/2014/main" id="{2C943E95-A64E-F4A6-B916-6A513E39D47D}"/>
              </a:ext>
            </a:extLst>
          </p:cNvPr>
          <p:cNvSpPr>
            <a:spLocks noGrp="1"/>
          </p:cNvSpPr>
          <p:nvPr>
            <p:ph sz="quarter" idx="35"/>
          </p:nvPr>
        </p:nvSpPr>
        <p:spPr>
          <a:xfrm>
            <a:off x="835370" y="1690688"/>
            <a:ext cx="5144361" cy="4535510"/>
          </a:xfrm>
        </p:spPr>
        <p:txBody>
          <a:bodyPr/>
          <a:lstStyle/>
          <a:p>
            <a:r>
              <a:rPr lang="en-GB" dirty="0"/>
              <a:t>A loss of attachment </a:t>
            </a:r>
          </a:p>
          <a:p>
            <a:pPr marL="0" indent="0">
              <a:buNone/>
            </a:pPr>
            <a:endParaRPr lang="en-GB" dirty="0"/>
          </a:p>
          <a:p>
            <a:pPr marL="0" indent="0">
              <a:buNone/>
            </a:pPr>
            <a:endParaRPr lang="en-GB" dirty="0"/>
          </a:p>
          <a:p>
            <a:pPr marL="0" indent="0">
              <a:buNone/>
            </a:pPr>
            <a:r>
              <a:rPr lang="en-GB" dirty="0"/>
              <a:t>Four stages of mourning</a:t>
            </a:r>
          </a:p>
          <a:p>
            <a:pPr marL="0" indent="0">
              <a:buNone/>
            </a:pPr>
            <a:endParaRPr lang="en-GB" dirty="0"/>
          </a:p>
          <a:p>
            <a:r>
              <a:rPr lang="en-GB" dirty="0"/>
              <a:t>Numbing</a:t>
            </a:r>
          </a:p>
          <a:p>
            <a:endParaRPr lang="en-GB" dirty="0"/>
          </a:p>
          <a:p>
            <a:r>
              <a:rPr lang="en-GB" dirty="0"/>
              <a:t>Yearning and searching</a:t>
            </a:r>
          </a:p>
          <a:p>
            <a:endParaRPr lang="en-GB" dirty="0"/>
          </a:p>
          <a:p>
            <a:r>
              <a:rPr lang="en-GB" dirty="0"/>
              <a:t>Disorganisation</a:t>
            </a:r>
          </a:p>
          <a:p>
            <a:endParaRPr lang="en-GB" dirty="0"/>
          </a:p>
          <a:p>
            <a:r>
              <a:rPr lang="en-GB" dirty="0"/>
              <a:t>Reorganisation (Yang et al., 2023)</a:t>
            </a:r>
          </a:p>
          <a:p>
            <a:endParaRPr lang="en-GB" dirty="0"/>
          </a:p>
          <a:p>
            <a:pPr marL="0" indent="0">
              <a:buNone/>
            </a:pPr>
            <a:endParaRPr lang="en-GB" dirty="0"/>
          </a:p>
        </p:txBody>
      </p:sp>
      <p:sp>
        <p:nvSpPr>
          <p:cNvPr id="8" name="Slide Number Placeholder 7">
            <a:extLst>
              <a:ext uri="{FF2B5EF4-FFF2-40B4-BE49-F238E27FC236}">
                <a16:creationId xmlns:a16="http://schemas.microsoft.com/office/drawing/2014/main" id="{085BC1A8-A793-1202-341D-2284BC1E48DC}"/>
              </a:ext>
            </a:extLst>
          </p:cNvPr>
          <p:cNvSpPr>
            <a:spLocks noGrp="1"/>
          </p:cNvSpPr>
          <p:nvPr>
            <p:ph type="sldNum" sz="quarter" idx="12"/>
          </p:nvPr>
        </p:nvSpPr>
        <p:spPr/>
        <p:txBody>
          <a:bodyPr/>
          <a:lstStyle/>
          <a:p>
            <a:pPr rtl="0"/>
            <a:fld id="{FE024F78-56A6-7740-B68D-8D4D026EDF3F}" type="slidenum">
              <a:rPr lang="en-GB" smtClean="0"/>
              <a:pPr rtl="0"/>
              <a:t>6</a:t>
            </a:fld>
            <a:endParaRPr lang="en-GB" dirty="0"/>
          </a:p>
        </p:txBody>
      </p:sp>
      <p:pic>
        <p:nvPicPr>
          <p:cNvPr id="3074" name="Picture 2" descr="Which Attachment Style Struggles With Grief Most? | Psychology Today United  Kingdom">
            <a:extLst>
              <a:ext uri="{FF2B5EF4-FFF2-40B4-BE49-F238E27FC236}">
                <a16:creationId xmlns:a16="http://schemas.microsoft.com/office/drawing/2014/main" id="{EAC666AA-DA78-6AB7-D7E5-0C5B1BC41E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4990" y="2363005"/>
            <a:ext cx="6094484" cy="31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429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70413-FB22-2569-646E-9B601C447B14}"/>
              </a:ext>
            </a:extLst>
          </p:cNvPr>
          <p:cNvSpPr>
            <a:spLocks noGrp="1"/>
          </p:cNvSpPr>
          <p:nvPr>
            <p:ph type="title"/>
          </p:nvPr>
        </p:nvSpPr>
        <p:spPr/>
        <p:txBody>
          <a:bodyPr/>
          <a:lstStyle/>
          <a:p>
            <a:r>
              <a:rPr lang="en-GB" dirty="0"/>
              <a:t>Covid-19</a:t>
            </a:r>
          </a:p>
        </p:txBody>
      </p:sp>
      <p:sp>
        <p:nvSpPr>
          <p:cNvPr id="5" name="Content Placeholder 4">
            <a:extLst>
              <a:ext uri="{FF2B5EF4-FFF2-40B4-BE49-F238E27FC236}">
                <a16:creationId xmlns:a16="http://schemas.microsoft.com/office/drawing/2014/main" id="{64410E68-D56E-59FF-F0C4-D645B959D697}"/>
              </a:ext>
            </a:extLst>
          </p:cNvPr>
          <p:cNvSpPr>
            <a:spLocks noGrp="1"/>
          </p:cNvSpPr>
          <p:nvPr>
            <p:ph sz="quarter" idx="35"/>
          </p:nvPr>
        </p:nvSpPr>
        <p:spPr>
          <a:xfrm>
            <a:off x="835369" y="2243701"/>
            <a:ext cx="4941543" cy="3750327"/>
          </a:xfrm>
        </p:spPr>
        <p:txBody>
          <a:bodyPr/>
          <a:lstStyle/>
          <a:p>
            <a:r>
              <a:rPr lang="en-GB" dirty="0"/>
              <a:t>An estimated 10.5 million children and adolescence experienced bereavement (Blackburn et al., 2023)</a:t>
            </a:r>
          </a:p>
          <a:p>
            <a:endParaRPr lang="en-GB" dirty="0"/>
          </a:p>
          <a:p>
            <a:r>
              <a:rPr lang="en-GB" dirty="0"/>
              <a:t>Resulting in a heightened number of prolonged grief disorder</a:t>
            </a:r>
          </a:p>
          <a:p>
            <a:endParaRPr lang="en-GB" dirty="0"/>
          </a:p>
          <a:p>
            <a:r>
              <a:rPr lang="en-GB" dirty="0"/>
              <a:t>Advancements to better support children and adolescents are required (Djelantik et al., 2021) </a:t>
            </a:r>
          </a:p>
          <a:p>
            <a:endParaRPr lang="en-GB" dirty="0"/>
          </a:p>
          <a:p>
            <a:endParaRPr lang="en-GB" dirty="0"/>
          </a:p>
          <a:p>
            <a:endParaRPr lang="en-GB" dirty="0"/>
          </a:p>
        </p:txBody>
      </p:sp>
      <p:sp>
        <p:nvSpPr>
          <p:cNvPr id="8" name="Slide Number Placeholder 7">
            <a:extLst>
              <a:ext uri="{FF2B5EF4-FFF2-40B4-BE49-F238E27FC236}">
                <a16:creationId xmlns:a16="http://schemas.microsoft.com/office/drawing/2014/main" id="{BC278B90-4050-6ECC-432C-BD1DB4AD915C}"/>
              </a:ext>
            </a:extLst>
          </p:cNvPr>
          <p:cNvSpPr>
            <a:spLocks noGrp="1"/>
          </p:cNvSpPr>
          <p:nvPr>
            <p:ph type="sldNum" sz="quarter" idx="12"/>
          </p:nvPr>
        </p:nvSpPr>
        <p:spPr/>
        <p:txBody>
          <a:bodyPr/>
          <a:lstStyle/>
          <a:p>
            <a:pPr rtl="0"/>
            <a:fld id="{FE024F78-56A6-7740-B68D-8D4D026EDF3F}" type="slidenum">
              <a:rPr lang="en-GB" smtClean="0"/>
              <a:pPr rtl="0"/>
              <a:t>7</a:t>
            </a:fld>
            <a:endParaRPr lang="en-GB" dirty="0"/>
          </a:p>
        </p:txBody>
      </p:sp>
      <p:pic>
        <p:nvPicPr>
          <p:cNvPr id="4098" name="Picture 2" descr="Air pollution linked to raised Covid-19 death risk - BBC News">
            <a:extLst>
              <a:ext uri="{FF2B5EF4-FFF2-40B4-BE49-F238E27FC236}">
                <a16:creationId xmlns:a16="http://schemas.microsoft.com/office/drawing/2014/main" id="{9FB4D9FA-7A16-9A0A-F58E-59E4055039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5089" y="2475872"/>
            <a:ext cx="5294897" cy="2965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764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796978CE-6017-D72D-6D74-85415439157D}"/>
              </a:ext>
            </a:extLst>
          </p:cNvPr>
          <p:cNvSpPr>
            <a:spLocks noGrp="1"/>
          </p:cNvSpPr>
          <p:nvPr>
            <p:ph type="sldNum" sz="quarter" idx="12"/>
          </p:nvPr>
        </p:nvSpPr>
        <p:spPr/>
        <p:txBody>
          <a:bodyPr/>
          <a:lstStyle/>
          <a:p>
            <a:pPr rtl="0"/>
            <a:fld id="{FE024F78-56A6-7740-B68D-8D4D026EDF3F}" type="slidenum">
              <a:rPr lang="en-GB" smtClean="0"/>
              <a:pPr rtl="0"/>
              <a:t>8</a:t>
            </a:fld>
            <a:endParaRPr lang="en-GB" dirty="0"/>
          </a:p>
        </p:txBody>
      </p:sp>
      <p:pic>
        <p:nvPicPr>
          <p:cNvPr id="5122" name="Picture 2" descr="How to Help Kids and Teens Deal With Grief | Strong4Life">
            <a:extLst>
              <a:ext uri="{FF2B5EF4-FFF2-40B4-BE49-F238E27FC236}">
                <a16:creationId xmlns:a16="http://schemas.microsoft.com/office/drawing/2014/main" id="{C68D079E-B165-4D35-D0A1-CFCD5F6319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5988" y="1159680"/>
            <a:ext cx="8014363" cy="5333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780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775A2-0828-3A17-A24C-F7E597688251}"/>
              </a:ext>
            </a:extLst>
          </p:cNvPr>
          <p:cNvSpPr>
            <a:spLocks noGrp="1"/>
          </p:cNvSpPr>
          <p:nvPr>
            <p:ph type="title"/>
          </p:nvPr>
        </p:nvSpPr>
        <p:spPr/>
        <p:txBody>
          <a:bodyPr/>
          <a:lstStyle/>
          <a:p>
            <a:r>
              <a:rPr lang="en-GB" dirty="0"/>
              <a:t>Neuroscience</a:t>
            </a:r>
          </a:p>
        </p:txBody>
      </p:sp>
      <p:sp>
        <p:nvSpPr>
          <p:cNvPr id="5" name="Content Placeholder 4">
            <a:extLst>
              <a:ext uri="{FF2B5EF4-FFF2-40B4-BE49-F238E27FC236}">
                <a16:creationId xmlns:a16="http://schemas.microsoft.com/office/drawing/2014/main" id="{653C140C-3A3E-C7E2-3C9F-919E7DC74ADD}"/>
              </a:ext>
            </a:extLst>
          </p:cNvPr>
          <p:cNvSpPr>
            <a:spLocks noGrp="1"/>
          </p:cNvSpPr>
          <p:nvPr>
            <p:ph sz="quarter" idx="35"/>
          </p:nvPr>
        </p:nvSpPr>
        <p:spPr>
          <a:xfrm>
            <a:off x="689810" y="1556083"/>
            <a:ext cx="5678905" cy="4936791"/>
          </a:xfrm>
        </p:spPr>
        <p:txBody>
          <a:bodyPr/>
          <a:lstStyle/>
          <a:p>
            <a:pPr marL="0" indent="0">
              <a:buNone/>
            </a:pPr>
            <a:r>
              <a:rPr lang="en-GB" dirty="0"/>
              <a:t>Areas impacted throughout stages of grief include</a:t>
            </a:r>
          </a:p>
          <a:p>
            <a:pPr marL="0" indent="0">
              <a:buNone/>
            </a:pPr>
            <a:endParaRPr lang="en-GB" dirty="0"/>
          </a:p>
          <a:p>
            <a:r>
              <a:rPr lang="en-GB" dirty="0"/>
              <a:t>Posterior cingulate cortex – Recall</a:t>
            </a:r>
          </a:p>
          <a:p>
            <a:endParaRPr lang="en-GB" dirty="0"/>
          </a:p>
          <a:p>
            <a:r>
              <a:rPr lang="en-GB" dirty="0"/>
              <a:t>Anterior cingulate cortex and the insula – attention and processing motor information</a:t>
            </a:r>
          </a:p>
          <a:p>
            <a:endParaRPr lang="en-GB" dirty="0"/>
          </a:p>
          <a:p>
            <a:r>
              <a:rPr lang="en-GB" dirty="0"/>
              <a:t>Several additional areas </a:t>
            </a:r>
          </a:p>
          <a:p>
            <a:endParaRPr lang="en-GB" dirty="0"/>
          </a:p>
          <a:p>
            <a:r>
              <a:rPr lang="en-GB" dirty="0"/>
              <a:t>The effects of disrupted attachment within childhood, continuing into adulthood (O’Connor, 2005)</a:t>
            </a:r>
          </a:p>
        </p:txBody>
      </p:sp>
      <p:sp>
        <p:nvSpPr>
          <p:cNvPr id="8" name="Slide Number Placeholder 7">
            <a:extLst>
              <a:ext uri="{FF2B5EF4-FFF2-40B4-BE49-F238E27FC236}">
                <a16:creationId xmlns:a16="http://schemas.microsoft.com/office/drawing/2014/main" id="{19AE3C91-73EE-7F7E-AB50-0DC95E624E22}"/>
              </a:ext>
            </a:extLst>
          </p:cNvPr>
          <p:cNvSpPr>
            <a:spLocks noGrp="1"/>
          </p:cNvSpPr>
          <p:nvPr>
            <p:ph type="sldNum" sz="quarter" idx="12"/>
          </p:nvPr>
        </p:nvSpPr>
        <p:spPr/>
        <p:txBody>
          <a:bodyPr/>
          <a:lstStyle/>
          <a:p>
            <a:pPr rtl="0"/>
            <a:fld id="{FE024F78-56A6-7740-B68D-8D4D026EDF3F}" type="slidenum">
              <a:rPr lang="en-GB" smtClean="0"/>
              <a:pPr rtl="0"/>
              <a:t>9</a:t>
            </a:fld>
            <a:endParaRPr lang="en-GB" dirty="0"/>
          </a:p>
        </p:txBody>
      </p:sp>
      <p:pic>
        <p:nvPicPr>
          <p:cNvPr id="6146" name="Picture 2" descr="What grief really does to your brain – and how it changes it forever">
            <a:extLst>
              <a:ext uri="{FF2B5EF4-FFF2-40B4-BE49-F238E27FC236}">
                <a16:creationId xmlns:a16="http://schemas.microsoft.com/office/drawing/2014/main" id="{214A9035-53B9-CD6E-188B-CA2C1AB4B9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9468" y="1690688"/>
            <a:ext cx="5420475" cy="4398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0872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56DAB-3D47-42DA-1DE0-A01ABC0B0A07}"/>
              </a:ext>
            </a:extLst>
          </p:cNvPr>
          <p:cNvSpPr>
            <a:spLocks noGrp="1"/>
          </p:cNvSpPr>
          <p:nvPr>
            <p:ph type="title"/>
          </p:nvPr>
        </p:nvSpPr>
        <p:spPr/>
        <p:txBody>
          <a:bodyPr/>
          <a:lstStyle/>
          <a:p>
            <a:r>
              <a:rPr lang="en-GB" dirty="0"/>
              <a:t>Mental health</a:t>
            </a:r>
          </a:p>
        </p:txBody>
      </p:sp>
      <p:sp>
        <p:nvSpPr>
          <p:cNvPr id="5" name="Content Placeholder 4">
            <a:extLst>
              <a:ext uri="{FF2B5EF4-FFF2-40B4-BE49-F238E27FC236}">
                <a16:creationId xmlns:a16="http://schemas.microsoft.com/office/drawing/2014/main" id="{4F44E94F-A7CC-1F69-4929-1C4CE3712F75}"/>
              </a:ext>
            </a:extLst>
          </p:cNvPr>
          <p:cNvSpPr>
            <a:spLocks noGrp="1"/>
          </p:cNvSpPr>
          <p:nvPr>
            <p:ph sz="quarter" idx="35"/>
          </p:nvPr>
        </p:nvSpPr>
        <p:spPr>
          <a:xfrm>
            <a:off x="641684" y="2292426"/>
            <a:ext cx="5135229" cy="3933772"/>
          </a:xfrm>
        </p:spPr>
        <p:txBody>
          <a:bodyPr/>
          <a:lstStyle/>
          <a:p>
            <a:r>
              <a:rPr lang="en-GB" dirty="0"/>
              <a:t>Young people are at greater risk of mental health impacts</a:t>
            </a:r>
          </a:p>
          <a:p>
            <a:r>
              <a:rPr lang="en-GB" dirty="0"/>
              <a:t>Argued that the risk may be due to additional factors (</a:t>
            </a:r>
            <a:r>
              <a:rPr lang="en-GB" dirty="0" err="1"/>
              <a:t>Stikkelbroek</a:t>
            </a:r>
            <a:r>
              <a:rPr lang="en-GB" dirty="0"/>
              <a:t> et al., 2016)</a:t>
            </a:r>
          </a:p>
          <a:p>
            <a:r>
              <a:rPr lang="en-GB" dirty="0"/>
              <a:t>Impacts include, major depression, PTSD, lowered stress resilience, low self-esteem and altered perceptions (Elsner et al., 2021)</a:t>
            </a:r>
          </a:p>
          <a:p>
            <a:r>
              <a:rPr lang="en-GB" dirty="0"/>
              <a:t>Psychosocial difficulties are present in children before age three</a:t>
            </a:r>
          </a:p>
          <a:p>
            <a:r>
              <a:rPr lang="en-GB" dirty="0"/>
              <a:t>Adolescents are at risk of difficulties in processing </a:t>
            </a:r>
          </a:p>
          <a:p>
            <a:pPr marL="0" indent="0">
              <a:buNone/>
            </a:pPr>
            <a:endParaRPr lang="en-GB" dirty="0"/>
          </a:p>
          <a:p>
            <a:endParaRPr lang="en-GB" dirty="0"/>
          </a:p>
          <a:p>
            <a:endParaRPr lang="en-GB" dirty="0"/>
          </a:p>
          <a:p>
            <a:endParaRPr lang="en-GB" dirty="0"/>
          </a:p>
        </p:txBody>
      </p:sp>
      <p:sp>
        <p:nvSpPr>
          <p:cNvPr id="8" name="Slide Number Placeholder 7">
            <a:extLst>
              <a:ext uri="{FF2B5EF4-FFF2-40B4-BE49-F238E27FC236}">
                <a16:creationId xmlns:a16="http://schemas.microsoft.com/office/drawing/2014/main" id="{E85A07EA-BB51-6C67-F4C3-952CBDA6B0D3}"/>
              </a:ext>
            </a:extLst>
          </p:cNvPr>
          <p:cNvSpPr>
            <a:spLocks noGrp="1"/>
          </p:cNvSpPr>
          <p:nvPr>
            <p:ph type="sldNum" sz="quarter" idx="12"/>
          </p:nvPr>
        </p:nvSpPr>
        <p:spPr/>
        <p:txBody>
          <a:bodyPr/>
          <a:lstStyle/>
          <a:p>
            <a:pPr rtl="0"/>
            <a:fld id="{FE024F78-56A6-7740-B68D-8D4D026EDF3F}" type="slidenum">
              <a:rPr lang="en-GB" smtClean="0"/>
              <a:pPr rtl="0"/>
              <a:t>10</a:t>
            </a:fld>
            <a:endParaRPr lang="en-GB" dirty="0"/>
          </a:p>
        </p:txBody>
      </p:sp>
      <p:pic>
        <p:nvPicPr>
          <p:cNvPr id="9" name="Picture 2" descr="UTMB researchers examining pandemic's impact on teens' mental health –  Houston Public Media">
            <a:extLst>
              <a:ext uri="{FF2B5EF4-FFF2-40B4-BE49-F238E27FC236}">
                <a16:creationId xmlns:a16="http://schemas.microsoft.com/office/drawing/2014/main" id="{D721055F-D526-5C41-9230-AAE263A1BD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5794" y="2164097"/>
            <a:ext cx="5607718" cy="3933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605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43BCA-26D7-D082-F733-16AA608C1FFD}"/>
              </a:ext>
            </a:extLst>
          </p:cNvPr>
          <p:cNvSpPr>
            <a:spLocks noGrp="1"/>
          </p:cNvSpPr>
          <p:nvPr>
            <p:ph type="title"/>
          </p:nvPr>
        </p:nvSpPr>
        <p:spPr/>
        <p:txBody>
          <a:bodyPr/>
          <a:lstStyle/>
          <a:p>
            <a:r>
              <a:rPr lang="en-GB" dirty="0"/>
              <a:t>Mental Health-Parental Loss </a:t>
            </a:r>
          </a:p>
        </p:txBody>
      </p:sp>
      <p:sp>
        <p:nvSpPr>
          <p:cNvPr id="5" name="Content Placeholder 4">
            <a:extLst>
              <a:ext uri="{FF2B5EF4-FFF2-40B4-BE49-F238E27FC236}">
                <a16:creationId xmlns:a16="http://schemas.microsoft.com/office/drawing/2014/main" id="{0D8B0E99-315A-4F1B-93D3-B674789680CC}"/>
              </a:ext>
            </a:extLst>
          </p:cNvPr>
          <p:cNvSpPr>
            <a:spLocks noGrp="1"/>
          </p:cNvSpPr>
          <p:nvPr>
            <p:ph sz="quarter" idx="35"/>
          </p:nvPr>
        </p:nvSpPr>
        <p:spPr>
          <a:xfrm>
            <a:off x="852593" y="2042706"/>
            <a:ext cx="4941543" cy="4183492"/>
          </a:xfrm>
        </p:spPr>
        <p:txBody>
          <a:bodyPr/>
          <a:lstStyle/>
          <a:p>
            <a:pPr marL="0" indent="0">
              <a:buNone/>
            </a:pPr>
            <a:r>
              <a:rPr lang="en-GB" dirty="0"/>
              <a:t>When faced with the loss of a parent adolescents experience </a:t>
            </a:r>
          </a:p>
          <a:p>
            <a:pPr marL="0" indent="0">
              <a:buNone/>
            </a:pPr>
            <a:endParaRPr lang="en-GB" dirty="0"/>
          </a:p>
          <a:p>
            <a:r>
              <a:rPr lang="en-GB" dirty="0"/>
              <a:t>Heightened dependency</a:t>
            </a:r>
          </a:p>
          <a:p>
            <a:endParaRPr lang="en-GB" dirty="0"/>
          </a:p>
          <a:p>
            <a:r>
              <a:rPr lang="en-GB" dirty="0"/>
              <a:t>Less peer support</a:t>
            </a:r>
          </a:p>
          <a:p>
            <a:endParaRPr lang="en-GB" dirty="0"/>
          </a:p>
          <a:p>
            <a:r>
              <a:rPr lang="en-GB" dirty="0"/>
              <a:t>Issues expressing thoughts and feelings</a:t>
            </a:r>
          </a:p>
          <a:p>
            <a:endParaRPr lang="en-GB" dirty="0"/>
          </a:p>
          <a:p>
            <a:r>
              <a:rPr lang="en-GB" dirty="0"/>
              <a:t>Feeling isolated</a:t>
            </a:r>
          </a:p>
          <a:p>
            <a:endParaRPr lang="en-GB" dirty="0"/>
          </a:p>
          <a:p>
            <a:r>
              <a:rPr lang="en-GB" dirty="0"/>
              <a:t>Lack of understanding  (</a:t>
            </a:r>
            <a:r>
              <a:rPr lang="en-GB" dirty="0" err="1"/>
              <a:t>Ferrow</a:t>
            </a:r>
            <a:r>
              <a:rPr lang="en-GB" dirty="0"/>
              <a:t>, 2019)</a:t>
            </a:r>
          </a:p>
        </p:txBody>
      </p:sp>
      <p:sp>
        <p:nvSpPr>
          <p:cNvPr id="8" name="Slide Number Placeholder 7">
            <a:extLst>
              <a:ext uri="{FF2B5EF4-FFF2-40B4-BE49-F238E27FC236}">
                <a16:creationId xmlns:a16="http://schemas.microsoft.com/office/drawing/2014/main" id="{1D8F9368-35FB-AB72-A4F5-BB0F7FF4A8B8}"/>
              </a:ext>
            </a:extLst>
          </p:cNvPr>
          <p:cNvSpPr>
            <a:spLocks noGrp="1"/>
          </p:cNvSpPr>
          <p:nvPr>
            <p:ph type="sldNum" sz="quarter" idx="12"/>
          </p:nvPr>
        </p:nvSpPr>
        <p:spPr/>
        <p:txBody>
          <a:bodyPr/>
          <a:lstStyle/>
          <a:p>
            <a:pPr rtl="0"/>
            <a:fld id="{FE024F78-56A6-7740-B68D-8D4D026EDF3F}" type="slidenum">
              <a:rPr lang="en-GB" smtClean="0"/>
              <a:pPr rtl="0"/>
              <a:t>11</a:t>
            </a:fld>
            <a:endParaRPr lang="en-GB" dirty="0"/>
          </a:p>
        </p:txBody>
      </p:sp>
      <p:pic>
        <p:nvPicPr>
          <p:cNvPr id="8194" name="Picture 2" descr="National Survey Findings Shed Light on Dimensions of Teen Mental Health  Concerns – USC Schaeffer">
            <a:extLst>
              <a:ext uri="{FF2B5EF4-FFF2-40B4-BE49-F238E27FC236}">
                <a16:creationId xmlns:a16="http://schemas.microsoft.com/office/drawing/2014/main" id="{FCCFC820-E3B2-D93C-6017-A0D4F9D5B4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7866" y="2042706"/>
            <a:ext cx="5588668" cy="4043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6282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5B25-B0C7-29E9-3E5F-862EC622EE41}"/>
              </a:ext>
            </a:extLst>
          </p:cNvPr>
          <p:cNvSpPr>
            <a:spLocks noGrp="1"/>
          </p:cNvSpPr>
          <p:nvPr>
            <p:ph type="title"/>
          </p:nvPr>
        </p:nvSpPr>
        <p:spPr/>
        <p:txBody>
          <a:bodyPr/>
          <a:lstStyle/>
          <a:p>
            <a:r>
              <a:rPr lang="en-GB" dirty="0"/>
              <a:t>Mental Health-Sibling Loss</a:t>
            </a:r>
          </a:p>
        </p:txBody>
      </p:sp>
      <p:sp>
        <p:nvSpPr>
          <p:cNvPr id="5" name="Content Placeholder 4">
            <a:extLst>
              <a:ext uri="{FF2B5EF4-FFF2-40B4-BE49-F238E27FC236}">
                <a16:creationId xmlns:a16="http://schemas.microsoft.com/office/drawing/2014/main" id="{3B570ADA-B6F5-C5AA-14AC-3DC8D858A3D4}"/>
              </a:ext>
            </a:extLst>
          </p:cNvPr>
          <p:cNvSpPr>
            <a:spLocks noGrp="1"/>
          </p:cNvSpPr>
          <p:nvPr>
            <p:ph sz="quarter" idx="35"/>
          </p:nvPr>
        </p:nvSpPr>
        <p:spPr>
          <a:xfrm>
            <a:off x="705853" y="1690688"/>
            <a:ext cx="5071060" cy="4389270"/>
          </a:xfrm>
        </p:spPr>
        <p:txBody>
          <a:bodyPr/>
          <a:lstStyle/>
          <a:p>
            <a:pPr marL="0" indent="0">
              <a:buNone/>
            </a:pPr>
            <a:r>
              <a:rPr lang="en-GB" dirty="0"/>
              <a:t>Sibling loss is considered greater and can cause further detrimental impacts</a:t>
            </a:r>
          </a:p>
          <a:p>
            <a:pPr marL="0" indent="0">
              <a:buNone/>
            </a:pPr>
            <a:endParaRPr lang="en-GB" dirty="0"/>
          </a:p>
          <a:p>
            <a:r>
              <a:rPr lang="en-GB" dirty="0"/>
              <a:t>Re-evaluation and adjustment of their family role</a:t>
            </a:r>
          </a:p>
          <a:p>
            <a:endParaRPr lang="en-GB" dirty="0"/>
          </a:p>
          <a:p>
            <a:r>
              <a:rPr lang="en-GB" dirty="0"/>
              <a:t>Overprotecting and restrictive parents</a:t>
            </a:r>
          </a:p>
          <a:p>
            <a:endParaRPr lang="en-GB" dirty="0"/>
          </a:p>
          <a:p>
            <a:r>
              <a:rPr lang="en-GB" dirty="0"/>
              <a:t>Isolating grief</a:t>
            </a:r>
          </a:p>
          <a:p>
            <a:endParaRPr lang="en-GB" dirty="0"/>
          </a:p>
          <a:p>
            <a:r>
              <a:rPr lang="en-GB" dirty="0"/>
              <a:t>Heightened maturity </a:t>
            </a:r>
          </a:p>
          <a:p>
            <a:endParaRPr lang="en-GB" dirty="0"/>
          </a:p>
          <a:p>
            <a:r>
              <a:rPr lang="en-GB" dirty="0"/>
              <a:t>Increase of fear </a:t>
            </a:r>
          </a:p>
          <a:p>
            <a:endParaRPr lang="en-GB" dirty="0"/>
          </a:p>
          <a:p>
            <a:pPr marL="0" indent="0">
              <a:buNone/>
            </a:pPr>
            <a:r>
              <a:rPr lang="en-GB" dirty="0"/>
              <a:t>(</a:t>
            </a:r>
            <a:r>
              <a:rPr lang="en-GB" dirty="0" err="1"/>
              <a:t>Ferow</a:t>
            </a:r>
            <a:r>
              <a:rPr lang="en-GB" dirty="0"/>
              <a:t>, 2019)  (Brooten et al., 2017)</a:t>
            </a:r>
          </a:p>
        </p:txBody>
      </p:sp>
      <p:sp>
        <p:nvSpPr>
          <p:cNvPr id="8" name="Slide Number Placeholder 7">
            <a:extLst>
              <a:ext uri="{FF2B5EF4-FFF2-40B4-BE49-F238E27FC236}">
                <a16:creationId xmlns:a16="http://schemas.microsoft.com/office/drawing/2014/main" id="{425BE4CA-7FD5-F612-0EE6-F649F25115F7}"/>
              </a:ext>
            </a:extLst>
          </p:cNvPr>
          <p:cNvSpPr>
            <a:spLocks noGrp="1"/>
          </p:cNvSpPr>
          <p:nvPr>
            <p:ph type="sldNum" sz="quarter" idx="12"/>
          </p:nvPr>
        </p:nvSpPr>
        <p:spPr/>
        <p:txBody>
          <a:bodyPr/>
          <a:lstStyle/>
          <a:p>
            <a:pPr rtl="0"/>
            <a:fld id="{FE024F78-56A6-7740-B68D-8D4D026EDF3F}" type="slidenum">
              <a:rPr lang="en-GB" smtClean="0"/>
              <a:pPr rtl="0"/>
              <a:t>12</a:t>
            </a:fld>
            <a:endParaRPr lang="en-GB" dirty="0"/>
          </a:p>
        </p:txBody>
      </p:sp>
      <p:pic>
        <p:nvPicPr>
          <p:cNvPr id="10242" name="Picture 2" descr="Siblings and Loss - Irish Childhood Bereavement Network">
            <a:extLst>
              <a:ext uri="{FF2B5EF4-FFF2-40B4-BE49-F238E27FC236}">
                <a16:creationId xmlns:a16="http://schemas.microsoft.com/office/drawing/2014/main" id="{C7AEADAA-6D50-B8F5-B94E-66E42CD193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1621" y="1961998"/>
            <a:ext cx="5780484" cy="3846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0948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14B8D-7B31-FEF9-71A3-7B1AA8030971}"/>
              </a:ext>
            </a:extLst>
          </p:cNvPr>
          <p:cNvSpPr>
            <a:spLocks noGrp="1"/>
          </p:cNvSpPr>
          <p:nvPr>
            <p:ph type="title"/>
          </p:nvPr>
        </p:nvSpPr>
        <p:spPr/>
        <p:txBody>
          <a:bodyPr/>
          <a:lstStyle/>
          <a:p>
            <a:r>
              <a:rPr lang="en-GB" dirty="0"/>
              <a:t>Education</a:t>
            </a:r>
          </a:p>
        </p:txBody>
      </p:sp>
      <p:sp>
        <p:nvSpPr>
          <p:cNvPr id="5" name="Content Placeholder 4">
            <a:extLst>
              <a:ext uri="{FF2B5EF4-FFF2-40B4-BE49-F238E27FC236}">
                <a16:creationId xmlns:a16="http://schemas.microsoft.com/office/drawing/2014/main" id="{B4AB9175-7C6C-1EC7-AD27-DF32E176C9DE}"/>
              </a:ext>
            </a:extLst>
          </p:cNvPr>
          <p:cNvSpPr>
            <a:spLocks noGrp="1"/>
          </p:cNvSpPr>
          <p:nvPr>
            <p:ph sz="quarter" idx="35"/>
          </p:nvPr>
        </p:nvSpPr>
        <p:spPr>
          <a:xfrm>
            <a:off x="835370" y="1690687"/>
            <a:ext cx="4941543" cy="4546599"/>
          </a:xfrm>
        </p:spPr>
        <p:txBody>
          <a:bodyPr/>
          <a:lstStyle/>
          <a:p>
            <a:r>
              <a:rPr lang="en-GB" dirty="0"/>
              <a:t>There is less research surrounding impact bereavement has on educational outcomes (Brooten et al., 2017)</a:t>
            </a:r>
          </a:p>
          <a:p>
            <a:endParaRPr lang="en-GB" dirty="0"/>
          </a:p>
          <a:p>
            <a:r>
              <a:rPr lang="en-GB" dirty="0"/>
              <a:t>Correlates with underperformance  and non-completion </a:t>
            </a:r>
          </a:p>
          <a:p>
            <a:endParaRPr lang="en-GB" dirty="0"/>
          </a:p>
          <a:p>
            <a:r>
              <a:rPr lang="en-GB" dirty="0"/>
              <a:t>Higher in girls and where death was due to external factors (</a:t>
            </a:r>
            <a:r>
              <a:rPr lang="en-GB" dirty="0" err="1"/>
              <a:t>Dyegrov</a:t>
            </a:r>
            <a:r>
              <a:rPr lang="en-GB" dirty="0"/>
              <a:t> &amp; </a:t>
            </a:r>
            <a:r>
              <a:rPr lang="en-GB" dirty="0" err="1"/>
              <a:t>Lytje</a:t>
            </a:r>
            <a:r>
              <a:rPr lang="en-GB" dirty="0"/>
              <a:t>, 2022)</a:t>
            </a:r>
          </a:p>
          <a:p>
            <a:endParaRPr lang="en-GB" dirty="0"/>
          </a:p>
          <a:p>
            <a:r>
              <a:rPr lang="en-GB" dirty="0"/>
              <a:t>Complications surrounding achievement, attendance, concentration and exclusions (</a:t>
            </a:r>
            <a:r>
              <a:rPr lang="en-GB" dirty="0" err="1"/>
              <a:t>McLaughin</a:t>
            </a:r>
            <a:r>
              <a:rPr lang="en-GB" dirty="0"/>
              <a:t> et al., 2019)</a:t>
            </a:r>
          </a:p>
        </p:txBody>
      </p:sp>
      <p:sp>
        <p:nvSpPr>
          <p:cNvPr id="8" name="Slide Number Placeholder 7">
            <a:extLst>
              <a:ext uri="{FF2B5EF4-FFF2-40B4-BE49-F238E27FC236}">
                <a16:creationId xmlns:a16="http://schemas.microsoft.com/office/drawing/2014/main" id="{26E9B44A-5070-B4C2-EA98-4BF6ACBC1360}"/>
              </a:ext>
            </a:extLst>
          </p:cNvPr>
          <p:cNvSpPr>
            <a:spLocks noGrp="1"/>
          </p:cNvSpPr>
          <p:nvPr>
            <p:ph type="sldNum" sz="quarter" idx="12"/>
          </p:nvPr>
        </p:nvSpPr>
        <p:spPr/>
        <p:txBody>
          <a:bodyPr/>
          <a:lstStyle/>
          <a:p>
            <a:pPr rtl="0"/>
            <a:fld id="{FE024F78-56A6-7740-B68D-8D4D026EDF3F}" type="slidenum">
              <a:rPr lang="en-GB" smtClean="0"/>
              <a:pPr rtl="0"/>
              <a:t>13</a:t>
            </a:fld>
            <a:endParaRPr lang="en-GB" dirty="0"/>
          </a:p>
        </p:txBody>
      </p:sp>
      <p:pic>
        <p:nvPicPr>
          <p:cNvPr id="11266" name="Picture 2" descr="Let's talk about death: All children in England should receive grief  education at school | PolicyBristol | University of Bristol">
            <a:extLst>
              <a:ext uri="{FF2B5EF4-FFF2-40B4-BE49-F238E27FC236}">
                <a16:creationId xmlns:a16="http://schemas.microsoft.com/office/drawing/2014/main" id="{FB716093-5437-6693-10FD-CC49B87D72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170" y="1866813"/>
            <a:ext cx="5942940" cy="3940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4578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16E9-2735-3A25-A194-CE5CBF236B09}"/>
              </a:ext>
            </a:extLst>
          </p:cNvPr>
          <p:cNvSpPr>
            <a:spLocks noGrp="1"/>
          </p:cNvSpPr>
          <p:nvPr>
            <p:ph type="title"/>
          </p:nvPr>
        </p:nvSpPr>
        <p:spPr/>
        <p:txBody>
          <a:bodyPr/>
          <a:lstStyle/>
          <a:p>
            <a:r>
              <a:rPr lang="en-GB" dirty="0"/>
              <a:t>Peer Loss </a:t>
            </a:r>
          </a:p>
        </p:txBody>
      </p:sp>
      <p:sp>
        <p:nvSpPr>
          <p:cNvPr id="3" name="Text Placeholder 2">
            <a:extLst>
              <a:ext uri="{FF2B5EF4-FFF2-40B4-BE49-F238E27FC236}">
                <a16:creationId xmlns:a16="http://schemas.microsoft.com/office/drawing/2014/main" id="{C3E9A8AE-7527-B299-A741-30385972A615}"/>
              </a:ext>
            </a:extLst>
          </p:cNvPr>
          <p:cNvSpPr>
            <a:spLocks noGrp="1"/>
          </p:cNvSpPr>
          <p:nvPr>
            <p:ph type="body" sz="quarter" idx="30"/>
          </p:nvPr>
        </p:nvSpPr>
        <p:spPr>
          <a:xfrm>
            <a:off x="1489055" y="1690688"/>
            <a:ext cx="9208230" cy="806662"/>
          </a:xfrm>
        </p:spPr>
        <p:txBody>
          <a:bodyPr/>
          <a:lstStyle/>
          <a:p>
            <a:r>
              <a:rPr lang="en-GB" dirty="0"/>
              <a:t>The personal impact are like that of the loss of family</a:t>
            </a:r>
          </a:p>
        </p:txBody>
      </p:sp>
      <p:sp>
        <p:nvSpPr>
          <p:cNvPr id="5" name="Content Placeholder 4">
            <a:extLst>
              <a:ext uri="{FF2B5EF4-FFF2-40B4-BE49-F238E27FC236}">
                <a16:creationId xmlns:a16="http://schemas.microsoft.com/office/drawing/2014/main" id="{C9D26733-9EF8-937D-BE33-D3605AA392D1}"/>
              </a:ext>
            </a:extLst>
          </p:cNvPr>
          <p:cNvSpPr>
            <a:spLocks noGrp="1"/>
          </p:cNvSpPr>
          <p:nvPr>
            <p:ph sz="quarter" idx="35"/>
          </p:nvPr>
        </p:nvSpPr>
        <p:spPr>
          <a:xfrm>
            <a:off x="835370" y="2513392"/>
            <a:ext cx="4782302" cy="3461597"/>
          </a:xfrm>
        </p:spPr>
        <p:txBody>
          <a:bodyPr/>
          <a:lstStyle/>
          <a:p>
            <a:r>
              <a:rPr lang="en-GB" dirty="0"/>
              <a:t>Around 5% of adolescents experience the loss of a close friend (Balk et al., 2011)</a:t>
            </a:r>
          </a:p>
          <a:p>
            <a:endParaRPr lang="en-GB" dirty="0"/>
          </a:p>
          <a:p>
            <a:r>
              <a:rPr lang="en-GB" dirty="0"/>
              <a:t>Impacts like that of the loss of a sibling (</a:t>
            </a:r>
            <a:r>
              <a:rPr lang="en-GB" dirty="0" err="1"/>
              <a:t>Shuurman</a:t>
            </a:r>
            <a:r>
              <a:rPr lang="en-GB" dirty="0"/>
              <a:t> &amp;Lindholm, 2022)</a:t>
            </a:r>
          </a:p>
          <a:p>
            <a:endParaRPr lang="en-GB" dirty="0"/>
          </a:p>
          <a:p>
            <a:r>
              <a:rPr lang="en-GB" dirty="0"/>
              <a:t>Adolescents feel a sense of being forgotten (Johnsen &amp; </a:t>
            </a:r>
            <a:r>
              <a:rPr lang="en-GB" dirty="0" err="1"/>
              <a:t>Tommeraas</a:t>
            </a:r>
            <a:r>
              <a:rPr lang="en-GB" dirty="0"/>
              <a:t>, 2022)</a:t>
            </a:r>
          </a:p>
          <a:p>
            <a:endParaRPr lang="en-GB" dirty="0"/>
          </a:p>
          <a:p>
            <a:r>
              <a:rPr lang="en-GB" dirty="0"/>
              <a:t>Adults neglect the severity of the loss (</a:t>
            </a:r>
            <a:r>
              <a:rPr lang="en-GB" dirty="0" err="1"/>
              <a:t>Shuurman</a:t>
            </a:r>
            <a:r>
              <a:rPr lang="en-GB" dirty="0"/>
              <a:t> &amp; Lindholm, 2002)</a:t>
            </a:r>
          </a:p>
        </p:txBody>
      </p:sp>
      <p:sp>
        <p:nvSpPr>
          <p:cNvPr id="8" name="Slide Number Placeholder 7">
            <a:extLst>
              <a:ext uri="{FF2B5EF4-FFF2-40B4-BE49-F238E27FC236}">
                <a16:creationId xmlns:a16="http://schemas.microsoft.com/office/drawing/2014/main" id="{2B9F2DA2-8DB5-5747-F50B-C52470936EF9}"/>
              </a:ext>
            </a:extLst>
          </p:cNvPr>
          <p:cNvSpPr>
            <a:spLocks noGrp="1"/>
          </p:cNvSpPr>
          <p:nvPr>
            <p:ph type="sldNum" sz="quarter" idx="12"/>
          </p:nvPr>
        </p:nvSpPr>
        <p:spPr/>
        <p:txBody>
          <a:bodyPr/>
          <a:lstStyle/>
          <a:p>
            <a:pPr rtl="0"/>
            <a:fld id="{FE024F78-56A6-7740-B68D-8D4D026EDF3F}" type="slidenum">
              <a:rPr lang="en-GB" smtClean="0"/>
              <a:pPr rtl="0"/>
              <a:t>14</a:t>
            </a:fld>
            <a:endParaRPr lang="en-GB" dirty="0"/>
          </a:p>
        </p:txBody>
      </p:sp>
      <p:pic>
        <p:nvPicPr>
          <p:cNvPr id="15362" name="Picture 2" descr="Death Anxiety and how it can underpin psychological difficulties - J&amp;R  Clinical Psychologists Perth">
            <a:extLst>
              <a:ext uri="{FF2B5EF4-FFF2-40B4-BE49-F238E27FC236}">
                <a16:creationId xmlns:a16="http://schemas.microsoft.com/office/drawing/2014/main" id="{31FF6D93-B479-5261-9D80-E97724442E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9315" y="2431105"/>
            <a:ext cx="4214813" cy="3543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157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F976A-4FE2-4DB7-BAFD-03D50201D5C6}"/>
              </a:ext>
            </a:extLst>
          </p:cNvPr>
          <p:cNvSpPr>
            <a:spLocks noGrp="1"/>
          </p:cNvSpPr>
          <p:nvPr>
            <p:ph type="title"/>
          </p:nvPr>
        </p:nvSpPr>
        <p:spPr/>
        <p:txBody>
          <a:bodyPr/>
          <a:lstStyle/>
          <a:p>
            <a:r>
              <a:rPr lang="en-GB" dirty="0"/>
              <a:t>Prolonged Greif Disorder (PGD)</a:t>
            </a:r>
          </a:p>
        </p:txBody>
      </p:sp>
      <p:sp>
        <p:nvSpPr>
          <p:cNvPr id="5" name="Content Placeholder 4">
            <a:extLst>
              <a:ext uri="{FF2B5EF4-FFF2-40B4-BE49-F238E27FC236}">
                <a16:creationId xmlns:a16="http://schemas.microsoft.com/office/drawing/2014/main" id="{77C77C34-270F-D177-1BE2-0812ACE3F1DA}"/>
              </a:ext>
            </a:extLst>
          </p:cNvPr>
          <p:cNvSpPr>
            <a:spLocks noGrp="1"/>
          </p:cNvSpPr>
          <p:nvPr>
            <p:ph sz="quarter" idx="35"/>
          </p:nvPr>
        </p:nvSpPr>
        <p:spPr>
          <a:xfrm>
            <a:off x="673768" y="1690687"/>
            <a:ext cx="5103145" cy="4421355"/>
          </a:xfrm>
        </p:spPr>
        <p:txBody>
          <a:bodyPr/>
          <a:lstStyle/>
          <a:p>
            <a:r>
              <a:rPr lang="en-GB" dirty="0"/>
              <a:t>PGD has a prevalence in 5-10% of children (Sheer et al., 2011)</a:t>
            </a:r>
          </a:p>
          <a:p>
            <a:endParaRPr lang="en-GB" dirty="0"/>
          </a:p>
          <a:p>
            <a:r>
              <a:rPr lang="en-GB" dirty="0"/>
              <a:t>A severe psychological impact of bereavement</a:t>
            </a:r>
          </a:p>
          <a:p>
            <a:endParaRPr lang="en-GB" dirty="0"/>
          </a:p>
          <a:p>
            <a:r>
              <a:rPr lang="en-GB" dirty="0"/>
              <a:t>Follows a disturbed course of grief (Melhem et al., 2013)</a:t>
            </a:r>
          </a:p>
          <a:p>
            <a:endParaRPr lang="en-GB" dirty="0"/>
          </a:p>
          <a:p>
            <a:r>
              <a:rPr lang="en-GB" dirty="0"/>
              <a:t>Caused impairment all aspects of daily life (DSM-V, 2013)</a:t>
            </a:r>
          </a:p>
          <a:p>
            <a:endParaRPr lang="en-GB" dirty="0"/>
          </a:p>
          <a:p>
            <a:r>
              <a:rPr lang="en-GB" dirty="0"/>
              <a:t>Research is not age defined, </a:t>
            </a:r>
          </a:p>
        </p:txBody>
      </p:sp>
      <p:sp>
        <p:nvSpPr>
          <p:cNvPr id="8" name="Slide Number Placeholder 7">
            <a:extLst>
              <a:ext uri="{FF2B5EF4-FFF2-40B4-BE49-F238E27FC236}">
                <a16:creationId xmlns:a16="http://schemas.microsoft.com/office/drawing/2014/main" id="{C2CC7528-22CB-CDC0-C285-19043664B555}"/>
              </a:ext>
            </a:extLst>
          </p:cNvPr>
          <p:cNvSpPr>
            <a:spLocks noGrp="1"/>
          </p:cNvSpPr>
          <p:nvPr>
            <p:ph type="sldNum" sz="quarter" idx="12"/>
          </p:nvPr>
        </p:nvSpPr>
        <p:spPr/>
        <p:txBody>
          <a:bodyPr/>
          <a:lstStyle/>
          <a:p>
            <a:pPr rtl="0"/>
            <a:fld id="{FE024F78-56A6-7740-B68D-8D4D026EDF3F}" type="slidenum">
              <a:rPr lang="en-GB" smtClean="0"/>
              <a:pPr rtl="0"/>
              <a:t>15</a:t>
            </a:fld>
            <a:endParaRPr lang="en-GB" dirty="0"/>
          </a:p>
        </p:txBody>
      </p:sp>
      <p:pic>
        <p:nvPicPr>
          <p:cNvPr id="12290" name="Picture 2" descr="Prolonged Grief Disorder – Identify the Cause, Symptoms &amp; Prevention">
            <a:extLst>
              <a:ext uri="{FF2B5EF4-FFF2-40B4-BE49-F238E27FC236}">
                <a16:creationId xmlns:a16="http://schemas.microsoft.com/office/drawing/2014/main" id="{673D8495-2C7B-5209-CC06-769E6B94F7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1977" y="2125846"/>
            <a:ext cx="5336255" cy="3551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6928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AEF3-01FA-1F03-E8A2-F3DA1616B06D}"/>
              </a:ext>
            </a:extLst>
          </p:cNvPr>
          <p:cNvSpPr>
            <a:spLocks noGrp="1"/>
          </p:cNvSpPr>
          <p:nvPr>
            <p:ph type="title"/>
          </p:nvPr>
        </p:nvSpPr>
        <p:spPr/>
        <p:txBody>
          <a:bodyPr/>
          <a:lstStyle/>
          <a:p>
            <a:r>
              <a:rPr lang="en-GB" dirty="0"/>
              <a:t>ALN / Neurodiverse</a:t>
            </a:r>
          </a:p>
        </p:txBody>
      </p:sp>
      <p:sp>
        <p:nvSpPr>
          <p:cNvPr id="5" name="Content Placeholder 4">
            <a:extLst>
              <a:ext uri="{FF2B5EF4-FFF2-40B4-BE49-F238E27FC236}">
                <a16:creationId xmlns:a16="http://schemas.microsoft.com/office/drawing/2014/main" id="{D51B92F1-9B58-1CAD-FCB0-99C64179280C}"/>
              </a:ext>
            </a:extLst>
          </p:cNvPr>
          <p:cNvSpPr>
            <a:spLocks noGrp="1"/>
          </p:cNvSpPr>
          <p:nvPr>
            <p:ph sz="quarter" idx="35"/>
          </p:nvPr>
        </p:nvSpPr>
        <p:spPr>
          <a:xfrm>
            <a:off x="657726" y="1690688"/>
            <a:ext cx="5119187" cy="4064930"/>
          </a:xfrm>
        </p:spPr>
        <p:txBody>
          <a:bodyPr/>
          <a:lstStyle/>
          <a:p>
            <a:r>
              <a:rPr lang="en-GB" dirty="0"/>
              <a:t>Greif process is more complex</a:t>
            </a:r>
          </a:p>
          <a:p>
            <a:endParaRPr lang="en-GB" dirty="0"/>
          </a:p>
          <a:p>
            <a:r>
              <a:rPr lang="en-GB" dirty="0"/>
              <a:t>React like neurotypical children </a:t>
            </a:r>
          </a:p>
          <a:p>
            <a:endParaRPr lang="en-GB" dirty="0"/>
          </a:p>
          <a:p>
            <a:r>
              <a:rPr lang="en-GB" dirty="0"/>
              <a:t>Greif is underestimated within these children</a:t>
            </a:r>
          </a:p>
          <a:p>
            <a:endParaRPr lang="en-GB" dirty="0"/>
          </a:p>
          <a:p>
            <a:r>
              <a:rPr lang="en-GB" dirty="0"/>
              <a:t>Greif is longer lasting (Brickell &amp; Munir. 2008)</a:t>
            </a:r>
          </a:p>
          <a:p>
            <a:endParaRPr lang="en-GB" dirty="0"/>
          </a:p>
          <a:p>
            <a:r>
              <a:rPr lang="en-GB" dirty="0"/>
              <a:t>Commonly misdiagnosed (</a:t>
            </a:r>
            <a:r>
              <a:rPr lang="en-GB" dirty="0" err="1"/>
              <a:t>Ducy</a:t>
            </a:r>
            <a:r>
              <a:rPr lang="en-GB" dirty="0"/>
              <a:t> &amp; </a:t>
            </a:r>
            <a:r>
              <a:rPr lang="en-GB" dirty="0" err="1"/>
              <a:t>Stough</a:t>
            </a:r>
            <a:r>
              <a:rPr lang="en-GB" dirty="0"/>
              <a:t>, 2018)</a:t>
            </a:r>
          </a:p>
        </p:txBody>
      </p:sp>
      <p:sp>
        <p:nvSpPr>
          <p:cNvPr id="8" name="Slide Number Placeholder 7">
            <a:extLst>
              <a:ext uri="{FF2B5EF4-FFF2-40B4-BE49-F238E27FC236}">
                <a16:creationId xmlns:a16="http://schemas.microsoft.com/office/drawing/2014/main" id="{867DD5FF-4CD3-0B02-F48A-42B6ACFA2DAE}"/>
              </a:ext>
            </a:extLst>
          </p:cNvPr>
          <p:cNvSpPr>
            <a:spLocks noGrp="1"/>
          </p:cNvSpPr>
          <p:nvPr>
            <p:ph type="sldNum" sz="quarter" idx="12"/>
          </p:nvPr>
        </p:nvSpPr>
        <p:spPr/>
        <p:txBody>
          <a:bodyPr/>
          <a:lstStyle/>
          <a:p>
            <a:pPr rtl="0"/>
            <a:fld id="{FE024F78-56A6-7740-B68D-8D4D026EDF3F}" type="slidenum">
              <a:rPr lang="en-GB" smtClean="0"/>
              <a:pPr rtl="0"/>
              <a:t>16</a:t>
            </a:fld>
            <a:endParaRPr lang="en-GB" dirty="0"/>
          </a:p>
        </p:txBody>
      </p:sp>
      <p:pic>
        <p:nvPicPr>
          <p:cNvPr id="1026" name="Picture 2" descr="Digital Accessibility and Neurodiversity: Designing for Our Unique and  Varied Brains | WCAG">
            <a:extLst>
              <a:ext uri="{FF2B5EF4-FFF2-40B4-BE49-F238E27FC236}">
                <a16:creationId xmlns:a16="http://schemas.microsoft.com/office/drawing/2014/main" id="{6BD28275-B939-3B43-92DC-0484C3F950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8928" y="2001992"/>
            <a:ext cx="4769147" cy="3572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036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72147-1DB0-06DD-C7B8-3A1FF0B05925}"/>
              </a:ext>
            </a:extLst>
          </p:cNvPr>
          <p:cNvSpPr>
            <a:spLocks noGrp="1"/>
          </p:cNvSpPr>
          <p:nvPr>
            <p:ph type="title"/>
          </p:nvPr>
        </p:nvSpPr>
        <p:spPr/>
        <p:txBody>
          <a:bodyPr/>
          <a:lstStyle/>
          <a:p>
            <a:r>
              <a:rPr lang="en-GB" dirty="0"/>
              <a:t>Long term </a:t>
            </a:r>
          </a:p>
        </p:txBody>
      </p:sp>
      <p:sp>
        <p:nvSpPr>
          <p:cNvPr id="5" name="Content Placeholder 4">
            <a:extLst>
              <a:ext uri="{FF2B5EF4-FFF2-40B4-BE49-F238E27FC236}">
                <a16:creationId xmlns:a16="http://schemas.microsoft.com/office/drawing/2014/main" id="{CCE92940-E6F5-36C3-8130-433ACBBACA83}"/>
              </a:ext>
            </a:extLst>
          </p:cNvPr>
          <p:cNvSpPr>
            <a:spLocks noGrp="1"/>
          </p:cNvSpPr>
          <p:nvPr>
            <p:ph sz="quarter" idx="35"/>
          </p:nvPr>
        </p:nvSpPr>
        <p:spPr>
          <a:xfrm>
            <a:off x="835370" y="1690688"/>
            <a:ext cx="4702092" cy="4064930"/>
          </a:xfrm>
        </p:spPr>
        <p:txBody>
          <a:bodyPr/>
          <a:lstStyle/>
          <a:p>
            <a:r>
              <a:rPr lang="en-GB" dirty="0"/>
              <a:t>Research is limited (Akerman &amp; Statham, 2011)</a:t>
            </a:r>
          </a:p>
          <a:p>
            <a:endParaRPr lang="en-GB" dirty="0"/>
          </a:p>
          <a:p>
            <a:r>
              <a:rPr lang="en-GB" dirty="0"/>
              <a:t>Impact can continue into adulthood</a:t>
            </a:r>
          </a:p>
          <a:p>
            <a:endParaRPr lang="en-GB" dirty="0"/>
          </a:p>
          <a:p>
            <a:r>
              <a:rPr lang="en-GB" dirty="0"/>
              <a:t>Lack of support is a high factor (Ellis et al., 2013)</a:t>
            </a:r>
          </a:p>
          <a:p>
            <a:endParaRPr lang="en-GB" dirty="0"/>
          </a:p>
          <a:p>
            <a:r>
              <a:rPr lang="en-GB" dirty="0"/>
              <a:t>Impacts include loneliness, isolation, and trust issues (</a:t>
            </a:r>
            <a:r>
              <a:rPr lang="en-GB" dirty="0" err="1"/>
              <a:t>Feigelman</a:t>
            </a:r>
            <a:r>
              <a:rPr lang="en-GB" dirty="0"/>
              <a:t> et al., 206)</a:t>
            </a:r>
          </a:p>
          <a:p>
            <a:endParaRPr lang="en-GB" dirty="0"/>
          </a:p>
          <a:p>
            <a:r>
              <a:rPr lang="en-GB" dirty="0"/>
              <a:t>High risk of decreased life expectancy (</a:t>
            </a:r>
            <a:r>
              <a:rPr lang="en-GB" dirty="0" err="1"/>
              <a:t>Lyje</a:t>
            </a:r>
            <a:r>
              <a:rPr lang="en-GB" dirty="0"/>
              <a:t> &amp; </a:t>
            </a:r>
            <a:r>
              <a:rPr lang="en-GB" dirty="0" err="1"/>
              <a:t>Dyregrov</a:t>
            </a:r>
            <a:r>
              <a:rPr lang="en-GB" dirty="0"/>
              <a:t>, 2019)</a:t>
            </a:r>
          </a:p>
          <a:p>
            <a:endParaRPr lang="en-GB" dirty="0"/>
          </a:p>
          <a:p>
            <a:endParaRPr lang="en-GB" dirty="0"/>
          </a:p>
          <a:p>
            <a:endParaRPr lang="en-GB" dirty="0"/>
          </a:p>
          <a:p>
            <a:endParaRPr lang="en-GB" dirty="0"/>
          </a:p>
        </p:txBody>
      </p:sp>
      <p:sp>
        <p:nvSpPr>
          <p:cNvPr id="8" name="Slide Number Placeholder 7">
            <a:extLst>
              <a:ext uri="{FF2B5EF4-FFF2-40B4-BE49-F238E27FC236}">
                <a16:creationId xmlns:a16="http://schemas.microsoft.com/office/drawing/2014/main" id="{3050EF1D-A612-97E1-7A1E-B362C1FDB7A0}"/>
              </a:ext>
            </a:extLst>
          </p:cNvPr>
          <p:cNvSpPr>
            <a:spLocks noGrp="1"/>
          </p:cNvSpPr>
          <p:nvPr>
            <p:ph type="sldNum" sz="quarter" idx="12"/>
          </p:nvPr>
        </p:nvSpPr>
        <p:spPr/>
        <p:txBody>
          <a:bodyPr/>
          <a:lstStyle/>
          <a:p>
            <a:pPr rtl="0"/>
            <a:fld id="{FE024F78-56A6-7740-B68D-8D4D026EDF3F}" type="slidenum">
              <a:rPr lang="en-GB" smtClean="0"/>
              <a:pPr rtl="0"/>
              <a:t>17</a:t>
            </a:fld>
            <a:endParaRPr lang="en-GB" dirty="0"/>
          </a:p>
        </p:txBody>
      </p:sp>
      <p:pic>
        <p:nvPicPr>
          <p:cNvPr id="13314" name="Picture 2" descr="How to Help Your Adult Child Cope with Grief - Focus on the Family">
            <a:extLst>
              <a:ext uri="{FF2B5EF4-FFF2-40B4-BE49-F238E27FC236}">
                <a16:creationId xmlns:a16="http://schemas.microsoft.com/office/drawing/2014/main" id="{4AD96896-B48B-BCC5-39A3-E27FCB6659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6913" y="1690688"/>
            <a:ext cx="6108501" cy="4064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989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51BC0-6AF4-8B0C-60AB-029E70680EFF}"/>
              </a:ext>
            </a:extLst>
          </p:cNvPr>
          <p:cNvSpPr>
            <a:spLocks noGrp="1"/>
          </p:cNvSpPr>
          <p:nvPr>
            <p:ph type="title"/>
          </p:nvPr>
        </p:nvSpPr>
        <p:spPr/>
        <p:txBody>
          <a:bodyPr/>
          <a:lstStyle/>
          <a:p>
            <a:r>
              <a:rPr lang="en-GB" dirty="0"/>
              <a:t>Preventative Measures</a:t>
            </a:r>
          </a:p>
        </p:txBody>
      </p:sp>
      <p:sp>
        <p:nvSpPr>
          <p:cNvPr id="3" name="Text Placeholder 2">
            <a:extLst>
              <a:ext uri="{FF2B5EF4-FFF2-40B4-BE49-F238E27FC236}">
                <a16:creationId xmlns:a16="http://schemas.microsoft.com/office/drawing/2014/main" id="{480581BD-24A0-E1D1-715F-C44A1D183084}"/>
              </a:ext>
            </a:extLst>
          </p:cNvPr>
          <p:cNvSpPr>
            <a:spLocks noGrp="1"/>
          </p:cNvSpPr>
          <p:nvPr>
            <p:ph type="body" sz="quarter" idx="30"/>
          </p:nvPr>
        </p:nvSpPr>
        <p:spPr>
          <a:xfrm>
            <a:off x="2376488" y="1484396"/>
            <a:ext cx="7433364" cy="809834"/>
          </a:xfrm>
        </p:spPr>
        <p:txBody>
          <a:bodyPr/>
          <a:lstStyle/>
          <a:p>
            <a:r>
              <a:rPr lang="en-GB" dirty="0"/>
              <a:t>Can assist in eliminating long term impacts</a:t>
            </a:r>
          </a:p>
        </p:txBody>
      </p:sp>
      <p:sp>
        <p:nvSpPr>
          <p:cNvPr id="5" name="Content Placeholder 4">
            <a:extLst>
              <a:ext uri="{FF2B5EF4-FFF2-40B4-BE49-F238E27FC236}">
                <a16:creationId xmlns:a16="http://schemas.microsoft.com/office/drawing/2014/main" id="{BC29FCFF-C6A3-4F16-C4C5-612709DDEA80}"/>
              </a:ext>
            </a:extLst>
          </p:cNvPr>
          <p:cNvSpPr>
            <a:spLocks noGrp="1"/>
          </p:cNvSpPr>
          <p:nvPr>
            <p:ph sz="quarter" idx="35"/>
          </p:nvPr>
        </p:nvSpPr>
        <p:spPr>
          <a:xfrm>
            <a:off x="307830" y="2294230"/>
            <a:ext cx="5302794" cy="3931968"/>
          </a:xfrm>
        </p:spPr>
        <p:txBody>
          <a:bodyPr/>
          <a:lstStyle/>
          <a:p>
            <a:r>
              <a:rPr lang="en-GB" dirty="0"/>
              <a:t>Explanations and reassurance </a:t>
            </a:r>
          </a:p>
          <a:p>
            <a:endParaRPr lang="en-GB" dirty="0"/>
          </a:p>
          <a:p>
            <a:r>
              <a:rPr lang="en-GB" dirty="0"/>
              <a:t>Bereavement support interventions</a:t>
            </a:r>
          </a:p>
          <a:p>
            <a:endParaRPr lang="en-GB" dirty="0"/>
          </a:p>
          <a:p>
            <a:r>
              <a:rPr lang="en-GB" dirty="0"/>
              <a:t>Bereavement counselling / CBT</a:t>
            </a:r>
          </a:p>
          <a:p>
            <a:endParaRPr lang="en-GB" dirty="0"/>
          </a:p>
          <a:p>
            <a:r>
              <a:rPr lang="en-GB" dirty="0"/>
              <a:t>Psychotherapy</a:t>
            </a:r>
          </a:p>
          <a:p>
            <a:endParaRPr lang="en-GB" dirty="0"/>
          </a:p>
          <a:p>
            <a:endParaRPr lang="en-GB" dirty="0"/>
          </a:p>
          <a:p>
            <a:endParaRPr lang="en-GB" dirty="0"/>
          </a:p>
          <a:p>
            <a:endParaRPr lang="en-GB" dirty="0"/>
          </a:p>
          <a:p>
            <a:pPr marL="0" indent="0">
              <a:buNone/>
            </a:pPr>
            <a:r>
              <a:rPr lang="en-GB" dirty="0"/>
              <a:t>(Doherty et al., 2020)</a:t>
            </a:r>
          </a:p>
          <a:p>
            <a:pPr marL="0" indent="0">
              <a:buNone/>
            </a:pPr>
            <a:endParaRPr lang="en-GB" dirty="0"/>
          </a:p>
          <a:p>
            <a:pPr marL="0" indent="0">
              <a:buNone/>
            </a:pPr>
            <a:endParaRPr lang="en-GB" dirty="0"/>
          </a:p>
        </p:txBody>
      </p:sp>
      <p:sp>
        <p:nvSpPr>
          <p:cNvPr id="8" name="Slide Number Placeholder 7">
            <a:extLst>
              <a:ext uri="{FF2B5EF4-FFF2-40B4-BE49-F238E27FC236}">
                <a16:creationId xmlns:a16="http://schemas.microsoft.com/office/drawing/2014/main" id="{65519A23-3CB1-A3B4-5154-91FDD794674F}"/>
              </a:ext>
            </a:extLst>
          </p:cNvPr>
          <p:cNvSpPr>
            <a:spLocks noGrp="1"/>
          </p:cNvSpPr>
          <p:nvPr>
            <p:ph type="sldNum" sz="quarter" idx="12"/>
          </p:nvPr>
        </p:nvSpPr>
        <p:spPr/>
        <p:txBody>
          <a:bodyPr/>
          <a:lstStyle/>
          <a:p>
            <a:pPr rtl="0"/>
            <a:fld id="{FE024F78-56A6-7740-B68D-8D4D026EDF3F}" type="slidenum">
              <a:rPr lang="en-GB" smtClean="0"/>
              <a:pPr rtl="0"/>
              <a:t>18</a:t>
            </a:fld>
            <a:endParaRPr lang="en-GB" dirty="0"/>
          </a:p>
        </p:txBody>
      </p:sp>
      <p:pic>
        <p:nvPicPr>
          <p:cNvPr id="14338" name="Picture 2" descr="Benefits of Teen Relationship Counseling | Teen Relationship Therapy CO">
            <a:extLst>
              <a:ext uri="{FF2B5EF4-FFF2-40B4-BE49-F238E27FC236}">
                <a16:creationId xmlns:a16="http://schemas.microsoft.com/office/drawing/2014/main" id="{FA0746AC-594F-3B82-2980-41DC0283A8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6110" y="2454442"/>
            <a:ext cx="5393563" cy="3589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1403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3D44E-87CF-4676-E95E-355CB79A0455}"/>
              </a:ext>
            </a:extLst>
          </p:cNvPr>
          <p:cNvSpPr>
            <a:spLocks noGrp="1"/>
          </p:cNvSpPr>
          <p:nvPr>
            <p:ph type="title"/>
          </p:nvPr>
        </p:nvSpPr>
        <p:spPr/>
        <p:txBody>
          <a:bodyPr/>
          <a:lstStyle/>
          <a:p>
            <a:r>
              <a:rPr lang="en-GB" dirty="0"/>
              <a:t>Conclusion </a:t>
            </a:r>
          </a:p>
        </p:txBody>
      </p:sp>
      <p:sp>
        <p:nvSpPr>
          <p:cNvPr id="8" name="Slide Number Placeholder 7">
            <a:extLst>
              <a:ext uri="{FF2B5EF4-FFF2-40B4-BE49-F238E27FC236}">
                <a16:creationId xmlns:a16="http://schemas.microsoft.com/office/drawing/2014/main" id="{013BD08D-4168-8A20-2CC8-0E0425815A94}"/>
              </a:ext>
            </a:extLst>
          </p:cNvPr>
          <p:cNvSpPr>
            <a:spLocks noGrp="1"/>
          </p:cNvSpPr>
          <p:nvPr>
            <p:ph type="sldNum" sz="quarter" idx="12"/>
          </p:nvPr>
        </p:nvSpPr>
        <p:spPr/>
        <p:txBody>
          <a:bodyPr/>
          <a:lstStyle/>
          <a:p>
            <a:pPr rtl="0"/>
            <a:fld id="{FE024F78-56A6-7740-B68D-8D4D026EDF3F}" type="slidenum">
              <a:rPr lang="en-GB" smtClean="0"/>
              <a:pPr rtl="0"/>
              <a:t>19</a:t>
            </a:fld>
            <a:endParaRPr lang="en-GB" dirty="0"/>
          </a:p>
        </p:txBody>
      </p:sp>
      <p:pic>
        <p:nvPicPr>
          <p:cNvPr id="16386" name="Picture 2" descr="Bereavement - Force Cancer Charity">
            <a:extLst>
              <a:ext uri="{FF2B5EF4-FFF2-40B4-BE49-F238E27FC236}">
                <a16:creationId xmlns:a16="http://schemas.microsoft.com/office/drawing/2014/main" id="{3FBE9149-2A8F-C6D1-7A7E-09D9D6920E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666" y="1764573"/>
            <a:ext cx="7155008" cy="4387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12430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FF8380-1ED5-D156-0DC2-48EE61AEF1B4}"/>
              </a:ext>
            </a:extLst>
          </p:cNvPr>
          <p:cNvSpPr txBox="1"/>
          <p:nvPr/>
        </p:nvSpPr>
        <p:spPr>
          <a:xfrm>
            <a:off x="0" y="226008"/>
            <a:ext cx="12368463" cy="6405984"/>
          </a:xfrm>
          <a:prstGeom prst="rect">
            <a:avLst/>
          </a:prstGeom>
          <a:noFill/>
        </p:spPr>
        <p:txBody>
          <a:bodyPr wrap="square">
            <a:spAutoFit/>
          </a:bodyPr>
          <a:lstStyle/>
          <a:p>
            <a:pPr marL="467995" indent="-431800">
              <a:lnSpc>
                <a:spcPct val="200000"/>
              </a:lnSpc>
              <a:spcAft>
                <a:spcPts val="800"/>
              </a:spcAft>
            </a:pP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Abdelnoor</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 &amp; Hollins, S. (2004). The effect of childhood bereavement on secondary school performance.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Educational Psychology in Practice</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20</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 43–54.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https://doi.org/10.1080/0266736042000180401</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Abi-Hashem, N. (1999). Greif, loss, and bereavement: An overview.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Journal of psychology and Christianity, 18</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(4). 309-329.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https://www.researchgate.net/publication/348869942_Grief_Loss_and_Bereavement_An_Overview</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Akerman, R., &amp; Statham, J. (2011).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Childhood bereavement: a rapid literature review.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https://www.going4growth.com/downloads/Childhood_bereavement_literature_review.pdf</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Alvis, L., Zhang, N., Sandler, I. N., &amp; Kaplow, J. B. (2023). Developmental Manifestations of Grief in Children and Adolescents: Caregivers as Key Grief Facilitators.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Journal of Child &amp; Adolescent Trauma</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16</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 447–457.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https://doi.org/10.1007/s40653-021-00435-0</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American Psychiatric Association. (2013).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Diagnostic and statistical manual of mental disorders</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(5th ed.).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https://doi.org/10.1176/appi.books.9780890425596</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Andriessen</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K.,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Mowll</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J., Lobb, E., Draper, B., Dudley, M., &amp; Mitchell, P. B. (2018). “Don’t bother about me.” The grief and mental health of bereaved adolescents.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Death Studies</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42</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(10), 607–615.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https://doi.org/10.1080/07481187.2017.1415393</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Bef>
                <a:spcPts val="500"/>
              </a:spcBef>
              <a:spcAft>
                <a:spcPts val="600"/>
              </a:spcAft>
            </a:pPr>
            <a:r>
              <a:rPr lang="en-GB" sz="1000" dirty="0">
                <a:solidFill>
                  <a:schemeClr val="bg1"/>
                </a:solidFill>
                <a:effectLst/>
                <a:latin typeface="Arial" panose="020B0604020202020204" pitchFamily="34" charset="0"/>
                <a:ea typeface="Times New Roman" panose="02020603050405020304" pitchFamily="18" charset="0"/>
              </a:rPr>
              <a:t>Balk, D. E., </a:t>
            </a:r>
            <a:r>
              <a:rPr lang="en-GB" sz="1000" dirty="0" err="1">
                <a:solidFill>
                  <a:schemeClr val="bg1"/>
                </a:solidFill>
                <a:effectLst/>
                <a:latin typeface="Arial" panose="020B0604020202020204" pitchFamily="34" charset="0"/>
                <a:ea typeface="Times New Roman" panose="02020603050405020304" pitchFamily="18" charset="0"/>
              </a:rPr>
              <a:t>Zaengle</a:t>
            </a:r>
            <a:r>
              <a:rPr lang="en-GB" sz="1000" dirty="0">
                <a:solidFill>
                  <a:schemeClr val="bg1"/>
                </a:solidFill>
                <a:effectLst/>
                <a:latin typeface="Arial" panose="020B0604020202020204" pitchFamily="34" charset="0"/>
                <a:ea typeface="Times New Roman" panose="02020603050405020304" pitchFamily="18" charset="0"/>
              </a:rPr>
              <a:t>, D., &amp; Corr, C. A. (2011). Strengthening grief support for adolescents coping with a Peer’s death. </a:t>
            </a:r>
            <a:r>
              <a:rPr lang="en-GB" sz="1000" i="1" dirty="0">
                <a:solidFill>
                  <a:schemeClr val="bg1"/>
                </a:solidFill>
                <a:effectLst/>
                <a:latin typeface="Arial" panose="020B0604020202020204" pitchFamily="34" charset="0"/>
                <a:ea typeface="Times New Roman" panose="02020603050405020304" pitchFamily="18" charset="0"/>
              </a:rPr>
              <a:t>School Psychology International</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32</a:t>
            </a:r>
            <a:r>
              <a:rPr lang="en-GB" sz="1000" dirty="0">
                <a:solidFill>
                  <a:schemeClr val="bg1"/>
                </a:solidFill>
                <a:effectLst/>
                <a:latin typeface="Arial" panose="020B0604020202020204" pitchFamily="34" charset="0"/>
                <a:ea typeface="Times New Roman" panose="02020603050405020304" pitchFamily="18" charset="0"/>
              </a:rPr>
              <a:t>(2), 144–162. </a:t>
            </a:r>
            <a:r>
              <a:rPr lang="en-GB" sz="1000" u="sng" dirty="0">
                <a:solidFill>
                  <a:schemeClr val="bg1"/>
                </a:solidFill>
                <a:effectLs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https://doi.org/10.1177/0143034311400826</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Blackburn, J., Waring, G., Turner, M.,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Currell</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K., &amp; Caress, A.-L. (2023). Exploring the impact of bereavement during the COVID-19 pandemic on children and young people: A scoping review.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Comprehensive Child and Adolescent Nursing</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1–13.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https://doi.org/10.1080/24694193.2023.2292503</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Boelen</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P. A., &amp;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Smid</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G. E. (2017). Disturbed grief: prolonged grief disorder and persistent complex bereavement disorder.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BMJ (Online)</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357</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(8106), j2016–j2016.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https://doi.org/10.1136/bmj.j2016</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Boelen</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P. A.,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Eisma</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M. C.,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Smid</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G. E., &amp;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Lenferink</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L. I. M. (2020). Prolonged grief disorder in Section II of DSM-5: A commentary.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European Journal of </a:t>
            </a:r>
            <a:r>
              <a:rPr lang="en-GB" sz="1000" i="1"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Psychotraumatology</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11</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https://doi.org/10.1080/20008198.2020.1771008</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Bef>
                <a:spcPts val="500"/>
              </a:spcBef>
              <a:spcAft>
                <a:spcPts val="600"/>
              </a:spcAft>
            </a:pPr>
            <a:r>
              <a:rPr lang="en-GB" sz="1000" dirty="0">
                <a:solidFill>
                  <a:schemeClr val="bg1"/>
                </a:solidFill>
                <a:effectLst/>
                <a:latin typeface="Arial" panose="020B0604020202020204" pitchFamily="34" charset="0"/>
                <a:ea typeface="Times New Roman" panose="02020603050405020304" pitchFamily="18" charset="0"/>
              </a:rPr>
              <a:t>Brooten, D., </a:t>
            </a:r>
            <a:r>
              <a:rPr lang="en-GB" sz="1000" dirty="0" err="1">
                <a:solidFill>
                  <a:schemeClr val="bg1"/>
                </a:solidFill>
                <a:effectLst/>
                <a:latin typeface="Arial" panose="020B0604020202020204" pitchFamily="34" charset="0"/>
                <a:ea typeface="Times New Roman" panose="02020603050405020304" pitchFamily="18" charset="0"/>
              </a:rPr>
              <a:t>Youngblut</a:t>
            </a:r>
            <a:r>
              <a:rPr lang="en-GB" sz="1000" dirty="0">
                <a:solidFill>
                  <a:schemeClr val="bg1"/>
                </a:solidFill>
                <a:effectLst/>
                <a:latin typeface="Arial" panose="020B0604020202020204" pitchFamily="34" charset="0"/>
                <a:ea typeface="Times New Roman" panose="02020603050405020304" pitchFamily="18" charset="0"/>
              </a:rPr>
              <a:t>, J. M., &amp; Roche, R. M. (2017). Adolescents’ experiences 7 and 13 months after the death of a brother or sister. </a:t>
            </a:r>
            <a:r>
              <a:rPr lang="en-GB" sz="1000" i="1" dirty="0">
                <a:solidFill>
                  <a:schemeClr val="bg1"/>
                </a:solidFill>
                <a:effectLst/>
                <a:latin typeface="Arial" panose="020B0604020202020204" pitchFamily="34" charset="0"/>
                <a:ea typeface="Times New Roman" panose="02020603050405020304" pitchFamily="18" charset="0"/>
              </a:rPr>
              <a:t>Journal of Hospice &amp;amp; Palliative Nursing</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19</a:t>
            </a:r>
            <a:r>
              <a:rPr lang="en-GB" sz="1000" dirty="0">
                <a:solidFill>
                  <a:schemeClr val="bg1"/>
                </a:solidFill>
                <a:effectLst/>
                <a:latin typeface="Arial" panose="020B0604020202020204" pitchFamily="34" charset="0"/>
                <a:ea typeface="Times New Roman" panose="02020603050405020304" pitchFamily="18" charset="0"/>
              </a:rPr>
              <a:t>(3), 247–255. </a:t>
            </a:r>
            <a:r>
              <a:rPr lang="en-GB" sz="1000" u="sng" dirty="0">
                <a:solidFill>
                  <a:schemeClr val="bg1"/>
                </a:solidFill>
                <a:effectLst/>
                <a:latin typeface="Arial" panose="020B0604020202020204" pitchFamily="34" charset="0"/>
                <a:ea typeface="Times New Roman" panose="02020603050405020304" pitchFamily="18" charset="0"/>
                <a:hlinkClick r:id="rId12">
                  <a:extLst>
                    <a:ext uri="{A12FA001-AC4F-418D-AE19-62706E023703}">
                      <ahyp:hlinkClr xmlns:ahyp="http://schemas.microsoft.com/office/drawing/2018/hyperlinkcolor" val="tx"/>
                    </a:ext>
                  </a:extLst>
                </a:hlinkClick>
              </a:rPr>
              <a:t>https://doi.org/10.1097/njh.0000000000000336</a:t>
            </a:r>
            <a:endParaRPr lang="en-GB" sz="10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431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FE60F5-515F-8FD3-6BE5-46C4C35D017E}"/>
              </a:ext>
            </a:extLst>
          </p:cNvPr>
          <p:cNvSpPr txBox="1"/>
          <p:nvPr/>
        </p:nvSpPr>
        <p:spPr>
          <a:xfrm>
            <a:off x="0" y="49530"/>
            <a:ext cx="12192000" cy="6809172"/>
          </a:xfrm>
          <a:prstGeom prst="rect">
            <a:avLst/>
          </a:prstGeom>
          <a:noFill/>
        </p:spPr>
        <p:txBody>
          <a:bodyPr wrap="square">
            <a:spAutoFit/>
          </a:bodyPr>
          <a:lstStyle/>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Cassidy, J., Shaver, P. R., Fraley, R. C., &amp; Shaver, P. R. (2016). Chapter 3 Attachment, Loss, and Grief Bowlby’s Views, New Developments, and Current Controversies. In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Handbook of attachment: Theory, research, and clinical applications</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(pp. 40–62). essay, Guilford Press.</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Childhood Bereavement Network, (2022).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Key statistics on bereavement in childhood 2022.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https://childhoodbereavementnetwork.org.uk/sites/default/files/uploads/files/Childhood%20bereavement%20key%20statistics%202022.pdf</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Denny, M. (2021).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Effects on adolescents mental health after the loss of a parent </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[Doctoral dissertation, the American international theism university] DOI: </a:t>
            </a:r>
            <a:r>
              <a:rPr lang="en-GB" sz="1000" u="sng"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10.13140/RG.2.2.19544.42241</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Djelantik, A. A. A. M. J., Bui, E., O’Connor, M., Rosner, R.,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Robinaugh</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D. J., Simon, N. M., &amp;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Boelen</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P. A. (2021). Traumatic grief research and care in the aftermath of the COVID-19 pandemic.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European Journal of </a:t>
            </a:r>
            <a:r>
              <a:rPr lang="en-GB" sz="1000" i="1"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Psychotraumatology</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12</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 1957272–1957272.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https://doi.org/10.1080/20008198.2021.1957272</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Bef>
                <a:spcPts val="500"/>
              </a:spcBef>
              <a:spcAft>
                <a:spcPts val="600"/>
              </a:spcAft>
            </a:pPr>
            <a:r>
              <a:rPr lang="en-GB" sz="1000" dirty="0">
                <a:solidFill>
                  <a:schemeClr val="bg1"/>
                </a:solidFill>
                <a:effectLst/>
                <a:latin typeface="Arial" panose="020B0604020202020204" pitchFamily="34" charset="0"/>
                <a:ea typeface="Times New Roman" panose="02020603050405020304" pitchFamily="18" charset="0"/>
              </a:rPr>
              <a:t>Doherty. R., Quinn. N., Cameron. J., &amp; Colson. A. (2020) </a:t>
            </a:r>
            <a:r>
              <a:rPr lang="en-GB" sz="1000" i="1" dirty="0">
                <a:solidFill>
                  <a:schemeClr val="bg1"/>
                </a:solidFill>
                <a:effectLst/>
                <a:latin typeface="Arial" panose="020B0604020202020204" pitchFamily="34" charset="0"/>
                <a:ea typeface="Times New Roman" panose="02020603050405020304" pitchFamily="18" charset="0"/>
              </a:rPr>
              <a:t>An overview of evidence-based interventions for children and young people experiencing bereavement, loss and grief. </a:t>
            </a:r>
            <a:r>
              <a:rPr lang="en-GB" sz="1000" u="sng" dirty="0">
                <a:solidFill>
                  <a:schemeClr val="bg1"/>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https://www.researchgate.net/publication/349624917_An_overview_of_evidence-based_interventions_for_children_and_young_people_experiencing_bereavement_loss_and_grief/citations</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spcBef>
                <a:spcPts val="500"/>
              </a:spcBef>
              <a:spcAft>
                <a:spcPts val="600"/>
              </a:spcAft>
            </a:pPr>
            <a:r>
              <a:rPr lang="en-GB" sz="1000" dirty="0" err="1">
                <a:solidFill>
                  <a:schemeClr val="bg1"/>
                </a:solidFill>
                <a:effectLst/>
                <a:latin typeface="Arial" panose="020B0604020202020204" pitchFamily="34" charset="0"/>
                <a:ea typeface="Times New Roman" panose="02020603050405020304" pitchFamily="18" charset="0"/>
              </a:rPr>
              <a:t>Dyregrov</a:t>
            </a:r>
            <a:r>
              <a:rPr lang="en-GB" sz="1000" dirty="0">
                <a:solidFill>
                  <a:schemeClr val="bg1"/>
                </a:solidFill>
                <a:effectLst/>
                <a:latin typeface="Arial" panose="020B0604020202020204" pitchFamily="34" charset="0"/>
                <a:ea typeface="Times New Roman" panose="02020603050405020304" pitchFamily="18" charset="0"/>
              </a:rPr>
              <a:t>, A., </a:t>
            </a:r>
            <a:r>
              <a:rPr lang="en-GB" sz="1000" dirty="0" err="1">
                <a:solidFill>
                  <a:schemeClr val="bg1"/>
                </a:solidFill>
                <a:effectLst/>
                <a:latin typeface="Arial" panose="020B0604020202020204" pitchFamily="34" charset="0"/>
                <a:ea typeface="Times New Roman" panose="02020603050405020304" pitchFamily="18" charset="0"/>
              </a:rPr>
              <a:t>Lytje</a:t>
            </a:r>
            <a:r>
              <a:rPr lang="en-GB" sz="1000" dirty="0">
                <a:solidFill>
                  <a:schemeClr val="bg1"/>
                </a:solidFill>
                <a:effectLst/>
                <a:latin typeface="Arial" panose="020B0604020202020204" pitchFamily="34" charset="0"/>
                <a:ea typeface="Times New Roman" panose="02020603050405020304" pitchFamily="18" charset="0"/>
              </a:rPr>
              <a:t>, M., &amp; Rex Christensen, S. (2022). The price of loss – how childhood bereavement impacts education. </a:t>
            </a:r>
            <a:r>
              <a:rPr lang="en-GB" sz="1000" i="1" dirty="0">
                <a:solidFill>
                  <a:schemeClr val="bg1"/>
                </a:solidFill>
                <a:effectLst/>
                <a:latin typeface="Arial" panose="020B0604020202020204" pitchFamily="34" charset="0"/>
                <a:ea typeface="Times New Roman" panose="02020603050405020304" pitchFamily="18" charset="0"/>
              </a:rPr>
              <a:t>Bereavement</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1</a:t>
            </a:r>
            <a:r>
              <a:rPr lang="en-GB" sz="1000" dirty="0">
                <a:solidFill>
                  <a:schemeClr val="bg1"/>
                </a:solidFill>
                <a:effectLst/>
                <a:latin typeface="Arial" panose="020B0604020202020204" pitchFamily="34" charset="0"/>
                <a:ea typeface="Times New Roman" panose="02020603050405020304" pitchFamily="18" charset="0"/>
              </a:rPr>
              <a:t>. </a:t>
            </a:r>
            <a:r>
              <a:rPr lang="en-GB" sz="1000" u="sng" dirty="0">
                <a:solidFill>
                  <a:schemeClr val="bg1"/>
                </a:solidFill>
                <a:effectLst/>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https://doi.org/10.54210/bj.2022.14</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pPr>
            <a:r>
              <a:rPr lang="en-GB" sz="1000" dirty="0">
                <a:solidFill>
                  <a:schemeClr val="bg1"/>
                </a:solidFill>
                <a:effectLst/>
                <a:latin typeface="Arial" panose="020B0604020202020204" pitchFamily="34" charset="0"/>
                <a:ea typeface="Times New Roman" panose="02020603050405020304" pitchFamily="18" charset="0"/>
              </a:rPr>
              <a:t>Ellis, J., </a:t>
            </a:r>
            <a:r>
              <a:rPr lang="en-GB" sz="1000" dirty="0" err="1">
                <a:solidFill>
                  <a:schemeClr val="bg1"/>
                </a:solidFill>
                <a:effectLst/>
                <a:latin typeface="Arial" panose="020B0604020202020204" pitchFamily="34" charset="0"/>
                <a:ea typeface="Times New Roman" panose="02020603050405020304" pitchFamily="18" charset="0"/>
              </a:rPr>
              <a:t>Dowrick</a:t>
            </a:r>
            <a:r>
              <a:rPr lang="en-GB" sz="1000" dirty="0">
                <a:solidFill>
                  <a:schemeClr val="bg1"/>
                </a:solidFill>
                <a:effectLst/>
                <a:latin typeface="Arial" panose="020B0604020202020204" pitchFamily="34" charset="0"/>
                <a:ea typeface="Times New Roman" panose="02020603050405020304" pitchFamily="18" charset="0"/>
              </a:rPr>
              <a:t>, C., &amp; Lloyd-Williams, M. (2013). The long-term impact of early parental death: Lessons from a narrative study. </a:t>
            </a:r>
            <a:r>
              <a:rPr lang="en-GB" sz="1000" i="1" dirty="0">
                <a:solidFill>
                  <a:schemeClr val="bg1"/>
                </a:solidFill>
                <a:effectLst/>
                <a:latin typeface="Arial" panose="020B0604020202020204" pitchFamily="34" charset="0"/>
                <a:ea typeface="Times New Roman" panose="02020603050405020304" pitchFamily="18" charset="0"/>
              </a:rPr>
              <a:t>Journal of the Royal Society of Medicine</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106</a:t>
            </a:r>
            <a:r>
              <a:rPr lang="en-GB" sz="1000" dirty="0">
                <a:solidFill>
                  <a:schemeClr val="bg1"/>
                </a:solidFill>
                <a:effectLst/>
                <a:latin typeface="Arial" panose="020B0604020202020204" pitchFamily="34" charset="0"/>
                <a:ea typeface="Times New Roman" panose="02020603050405020304" pitchFamily="18" charset="0"/>
              </a:rPr>
              <a:t>(2), 57–67. https://doi.org/10.1177/0141076812472623 </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Elsner, T. L.,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Krysinska</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K., &amp;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Andriessen</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K. (2022). Bereavement and educational outcomes in children and young people: A systematic review.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School Psychology International</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43</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 55–70.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https://doi.org/10.1177/01430343211057228</a:t>
            </a:r>
            <a:endPar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pPr marL="467995" indent="-431800">
              <a:lnSpc>
                <a:spcPct val="200000"/>
              </a:lnSpc>
              <a:spcBef>
                <a:spcPts val="500"/>
              </a:spcBef>
              <a:spcAft>
                <a:spcPts val="600"/>
              </a:spcAft>
            </a:pPr>
            <a:r>
              <a:rPr lang="en-GB" sz="1000" dirty="0" err="1">
                <a:solidFill>
                  <a:schemeClr val="bg1"/>
                </a:solidFill>
                <a:effectLst/>
                <a:latin typeface="Arial" panose="020B0604020202020204" pitchFamily="34" charset="0"/>
                <a:ea typeface="Times New Roman" panose="02020603050405020304" pitchFamily="18" charset="0"/>
              </a:rPr>
              <a:t>Farella</a:t>
            </a:r>
            <a:r>
              <a:rPr lang="en-GB" sz="1000" dirty="0">
                <a:solidFill>
                  <a:schemeClr val="bg1"/>
                </a:solidFill>
                <a:effectLst/>
                <a:latin typeface="Arial" panose="020B0604020202020204" pitchFamily="34" charset="0"/>
                <a:ea typeface="Times New Roman" panose="02020603050405020304" pitchFamily="18" charset="0"/>
              </a:rPr>
              <a:t> </a:t>
            </a:r>
            <a:r>
              <a:rPr lang="en-GB" sz="1000" dirty="0" err="1">
                <a:solidFill>
                  <a:schemeClr val="bg1"/>
                </a:solidFill>
                <a:effectLst/>
                <a:latin typeface="Arial" panose="020B0604020202020204" pitchFamily="34" charset="0"/>
                <a:ea typeface="Times New Roman" panose="02020603050405020304" pitchFamily="18" charset="0"/>
              </a:rPr>
              <a:t>Guzzo</a:t>
            </a:r>
            <a:r>
              <a:rPr lang="en-GB" sz="1000" dirty="0">
                <a:solidFill>
                  <a:schemeClr val="bg1"/>
                </a:solidFill>
                <a:effectLst/>
                <a:latin typeface="Arial" panose="020B0604020202020204" pitchFamily="34" charset="0"/>
                <a:ea typeface="Times New Roman" panose="02020603050405020304" pitchFamily="18" charset="0"/>
              </a:rPr>
              <a:t>, M., &amp; </a:t>
            </a:r>
            <a:r>
              <a:rPr lang="en-GB" sz="1000" dirty="0" err="1">
                <a:solidFill>
                  <a:schemeClr val="bg1"/>
                </a:solidFill>
                <a:effectLst/>
                <a:latin typeface="Arial" panose="020B0604020202020204" pitchFamily="34" charset="0"/>
                <a:ea typeface="Times New Roman" panose="02020603050405020304" pitchFamily="18" charset="0"/>
              </a:rPr>
              <a:t>Gobbi</a:t>
            </a:r>
            <a:r>
              <a:rPr lang="en-GB" sz="1000" dirty="0">
                <a:solidFill>
                  <a:schemeClr val="bg1"/>
                </a:solidFill>
                <a:effectLst/>
                <a:latin typeface="Arial" panose="020B0604020202020204" pitchFamily="34" charset="0"/>
                <a:ea typeface="Times New Roman" panose="02020603050405020304" pitchFamily="18" charset="0"/>
              </a:rPr>
              <a:t>, G. (2021). Parental death during adolescence: A review of the literature. </a:t>
            </a:r>
            <a:r>
              <a:rPr lang="en-GB" sz="1000" i="1" dirty="0">
                <a:solidFill>
                  <a:schemeClr val="bg1"/>
                </a:solidFill>
                <a:effectLst/>
                <a:latin typeface="Arial" panose="020B0604020202020204" pitchFamily="34" charset="0"/>
                <a:ea typeface="Times New Roman" panose="02020603050405020304" pitchFamily="18" charset="0"/>
              </a:rPr>
              <a:t>OMEGA - Journal of Death and Dying</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87</a:t>
            </a:r>
            <a:r>
              <a:rPr lang="en-GB" sz="1000" dirty="0">
                <a:solidFill>
                  <a:schemeClr val="bg1"/>
                </a:solidFill>
                <a:effectLst/>
                <a:latin typeface="Arial" panose="020B0604020202020204" pitchFamily="34" charset="0"/>
                <a:ea typeface="Times New Roman" panose="02020603050405020304" pitchFamily="18" charset="0"/>
              </a:rPr>
              <a:t>(4), 1207–1237. </a:t>
            </a:r>
            <a:r>
              <a:rPr lang="en-GB" sz="1000" u="sng" dirty="0">
                <a:solidFill>
                  <a:schemeClr val="bg1"/>
                </a:solidFill>
                <a:effectLs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https://doi.org/10.1177/00302228211033661</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spcBef>
                <a:spcPts val="500"/>
              </a:spcBef>
              <a:spcAft>
                <a:spcPts val="600"/>
              </a:spcAft>
            </a:pPr>
            <a:r>
              <a:rPr lang="en-GB" sz="1000" dirty="0" err="1">
                <a:solidFill>
                  <a:schemeClr val="bg1"/>
                </a:solidFill>
                <a:effectLst/>
                <a:latin typeface="Arial" panose="020B0604020202020204" pitchFamily="34" charset="0"/>
                <a:ea typeface="Times New Roman" panose="02020603050405020304" pitchFamily="18" charset="0"/>
              </a:rPr>
              <a:t>Ferow</a:t>
            </a:r>
            <a:r>
              <a:rPr lang="en-GB" sz="1000" dirty="0">
                <a:solidFill>
                  <a:schemeClr val="bg1"/>
                </a:solidFill>
                <a:effectLst/>
                <a:latin typeface="Arial" panose="020B0604020202020204" pitchFamily="34" charset="0"/>
                <a:ea typeface="Times New Roman" panose="02020603050405020304" pitchFamily="18" charset="0"/>
              </a:rPr>
              <a:t>, A. (2019). Childhood grief and loss. </a:t>
            </a:r>
            <a:r>
              <a:rPr lang="en-GB" sz="1000" i="1" dirty="0">
                <a:solidFill>
                  <a:schemeClr val="bg1"/>
                </a:solidFill>
                <a:effectLst/>
                <a:latin typeface="Arial" panose="020B0604020202020204" pitchFamily="34" charset="0"/>
                <a:ea typeface="Times New Roman" panose="02020603050405020304" pitchFamily="18" charset="0"/>
              </a:rPr>
              <a:t>The European Journal of Educational Sciences</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06</a:t>
            </a:r>
            <a:r>
              <a:rPr lang="en-GB" sz="1000" dirty="0">
                <a:solidFill>
                  <a:schemeClr val="bg1"/>
                </a:solidFill>
                <a:effectLst/>
                <a:latin typeface="Arial" panose="020B0604020202020204" pitchFamily="34" charset="0"/>
                <a:ea typeface="Times New Roman" panose="02020603050405020304" pitchFamily="18" charset="0"/>
              </a:rPr>
              <a:t>. </a:t>
            </a:r>
            <a:r>
              <a:rPr lang="en-GB" sz="1000" u="sng" dirty="0">
                <a:solidFill>
                  <a:schemeClr val="bg1"/>
                </a:solidFill>
                <a:effectLst/>
                <a:latin typeface="Arial" panose="020B0604020202020204" pitchFamily="34" charset="0"/>
                <a:ea typeface="Times New Roman" panose="02020603050405020304" pitchFamily="18" charset="0"/>
                <a:hlinkClick r:id="rId9">
                  <a:extLst>
                    <a:ext uri="{A12FA001-AC4F-418D-AE19-62706E023703}">
                      <ahyp:hlinkClr xmlns:ahyp="http://schemas.microsoft.com/office/drawing/2018/hyperlinkcolor" val="tx"/>
                    </a:ext>
                  </a:extLst>
                </a:hlinkClick>
              </a:rPr>
              <a:t>https://doi.org/10.19044/ejes.s.v6a1</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spcBef>
                <a:spcPts val="500"/>
              </a:spcBef>
              <a:spcAft>
                <a:spcPts val="600"/>
              </a:spcAft>
            </a:pPr>
            <a:r>
              <a:rPr lang="en-GB" sz="1000" dirty="0">
                <a:solidFill>
                  <a:schemeClr val="bg1"/>
                </a:solidFill>
                <a:effectLst/>
                <a:latin typeface="Arial" panose="020B0604020202020204" pitchFamily="34" charset="0"/>
                <a:ea typeface="Times New Roman" panose="02020603050405020304" pitchFamily="18" charset="0"/>
              </a:rPr>
              <a:t>Johnsen, I., &amp; </a:t>
            </a:r>
            <a:r>
              <a:rPr lang="en-GB" sz="1000" dirty="0" err="1">
                <a:solidFill>
                  <a:schemeClr val="bg1"/>
                </a:solidFill>
                <a:effectLst/>
                <a:latin typeface="Arial" panose="020B0604020202020204" pitchFamily="34" charset="0"/>
                <a:ea typeface="Times New Roman" panose="02020603050405020304" pitchFamily="18" charset="0"/>
              </a:rPr>
              <a:t>Tømmeraas</a:t>
            </a:r>
            <a:r>
              <a:rPr lang="en-GB" sz="1000" dirty="0">
                <a:solidFill>
                  <a:schemeClr val="bg1"/>
                </a:solidFill>
                <a:effectLst/>
                <a:latin typeface="Arial" panose="020B0604020202020204" pitchFamily="34" charset="0"/>
                <a:ea typeface="Times New Roman" panose="02020603050405020304" pitchFamily="18" charset="0"/>
              </a:rPr>
              <a:t>, A. M. (2021). Attachment and Grief in Young Adults after the Loss of a Close Friend: A Qualitative Study. </a:t>
            </a:r>
            <a:r>
              <a:rPr lang="en-GB" sz="1000" i="1" dirty="0" err="1">
                <a:solidFill>
                  <a:schemeClr val="bg1"/>
                </a:solidFill>
                <a:effectLst/>
                <a:latin typeface="Arial" panose="020B0604020202020204" pitchFamily="34" charset="0"/>
                <a:ea typeface="Times New Roman" panose="02020603050405020304" pitchFamily="18" charset="0"/>
              </a:rPr>
              <a:t>Biomedcentral</a:t>
            </a:r>
            <a:r>
              <a:rPr lang="en-GB" sz="1000" i="1" dirty="0">
                <a:solidFill>
                  <a:schemeClr val="bg1"/>
                </a:solidFill>
                <a:effectLst/>
                <a:latin typeface="Arial" panose="020B0604020202020204" pitchFamily="34" charset="0"/>
                <a:ea typeface="Times New Roman" panose="02020603050405020304" pitchFamily="18" charset="0"/>
              </a:rPr>
              <a:t>.</a:t>
            </a:r>
            <a:r>
              <a:rPr lang="en-GB" sz="1000" dirty="0">
                <a:solidFill>
                  <a:schemeClr val="bg1"/>
                </a:solidFill>
                <a:effectLst/>
                <a:latin typeface="Arial" panose="020B0604020202020204" pitchFamily="34" charset="0"/>
                <a:ea typeface="Times New Roman" panose="02020603050405020304" pitchFamily="18" charset="0"/>
              </a:rPr>
              <a:t> </a:t>
            </a:r>
            <a:r>
              <a:rPr lang="en-GB" sz="1000" u="sng" dirty="0">
                <a:solidFill>
                  <a:schemeClr val="bg1"/>
                </a:solidFill>
                <a:effectLst/>
                <a:latin typeface="Arial" panose="020B0604020202020204" pitchFamily="34" charset="0"/>
                <a:ea typeface="Times New Roman" panose="02020603050405020304" pitchFamily="18" charset="0"/>
                <a:hlinkClick r:id="rId10">
                  <a:extLst>
                    <a:ext uri="{A12FA001-AC4F-418D-AE19-62706E023703}">
                      <ahyp:hlinkClr xmlns:ahyp="http://schemas.microsoft.com/office/drawing/2018/hyperlinkcolor" val="tx"/>
                    </a:ext>
                  </a:extLst>
                </a:hlinkClick>
              </a:rPr>
              <a:t>https://doi.org/10.21203/rs.3.rs-858103/v1</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spcAft>
                <a:spcPts val="800"/>
              </a:spcAft>
            </a:pP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445431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A5B691-44D6-505E-39ED-7FF3BA3B68A7}"/>
              </a:ext>
            </a:extLst>
          </p:cNvPr>
          <p:cNvSpPr txBox="1"/>
          <p:nvPr/>
        </p:nvSpPr>
        <p:spPr>
          <a:xfrm>
            <a:off x="0" y="-6003"/>
            <a:ext cx="12192000" cy="7001532"/>
          </a:xfrm>
          <a:prstGeom prst="rect">
            <a:avLst/>
          </a:prstGeom>
          <a:noFill/>
        </p:spPr>
        <p:txBody>
          <a:bodyPr wrap="square">
            <a:spAutoFit/>
          </a:bodyPr>
          <a:lstStyle/>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Louis Weinstock,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Dunja</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Dunda</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Hannah Harrington, &amp; Hannah Nelson. (2021). It’s Complicated—Adolescent Grief in the Time of Covid-19.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Frontiers in Psychiatry</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12</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https://doi.org/10.3389/fpsyt.2021.638940</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Louis Weinstock,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Dunja</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Dunda</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Hannah Harrington, &amp; Hannah Nelson. (2021). It’s Complicated—Adolescent Grief in the Time of Covid-19.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Frontiers in Psychiatry</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12</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https://doi.org/10.3389/fpsyt.2021.638940</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pPr>
            <a:r>
              <a:rPr lang="en-GB" sz="1000" dirty="0" err="1">
                <a:solidFill>
                  <a:schemeClr val="bg1"/>
                </a:solidFill>
                <a:effectLst/>
                <a:latin typeface="Arial" panose="020B0604020202020204" pitchFamily="34" charset="0"/>
                <a:ea typeface="Times New Roman" panose="02020603050405020304" pitchFamily="18" charset="0"/>
              </a:rPr>
              <a:t>Lytje</a:t>
            </a:r>
            <a:r>
              <a:rPr lang="en-GB" sz="1000" dirty="0">
                <a:solidFill>
                  <a:schemeClr val="bg1"/>
                </a:solidFill>
                <a:effectLst/>
                <a:latin typeface="Arial" panose="020B0604020202020204" pitchFamily="34" charset="0"/>
                <a:ea typeface="Times New Roman" panose="02020603050405020304" pitchFamily="18" charset="0"/>
              </a:rPr>
              <a:t>, M., &amp; </a:t>
            </a:r>
            <a:r>
              <a:rPr lang="en-GB" sz="1000" dirty="0" err="1">
                <a:solidFill>
                  <a:schemeClr val="bg1"/>
                </a:solidFill>
                <a:effectLst/>
                <a:latin typeface="Arial" panose="020B0604020202020204" pitchFamily="34" charset="0"/>
                <a:ea typeface="Times New Roman" panose="02020603050405020304" pitchFamily="18" charset="0"/>
              </a:rPr>
              <a:t>Dyregrov</a:t>
            </a:r>
            <a:r>
              <a:rPr lang="en-GB" sz="1000" dirty="0">
                <a:solidFill>
                  <a:schemeClr val="bg1"/>
                </a:solidFill>
                <a:effectLst/>
                <a:latin typeface="Arial" panose="020B0604020202020204" pitchFamily="34" charset="0"/>
                <a:ea typeface="Times New Roman" panose="02020603050405020304" pitchFamily="18" charset="0"/>
              </a:rPr>
              <a:t>, A. (2019). The price of loss – a literature review of the Psychosocial and Health Consequences of childhood bereavement. </a:t>
            </a:r>
            <a:r>
              <a:rPr lang="en-GB" sz="1000" i="1" dirty="0">
                <a:solidFill>
                  <a:schemeClr val="bg1"/>
                </a:solidFill>
                <a:effectLst/>
                <a:latin typeface="Arial" panose="020B0604020202020204" pitchFamily="34" charset="0"/>
                <a:ea typeface="Times New Roman" panose="02020603050405020304" pitchFamily="18" charset="0"/>
              </a:rPr>
              <a:t>Bereavement Care</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38</a:t>
            </a:r>
            <a:r>
              <a:rPr lang="en-GB" sz="1000" dirty="0">
                <a:solidFill>
                  <a:schemeClr val="bg1"/>
                </a:solidFill>
                <a:effectLst/>
                <a:latin typeface="Arial" panose="020B0604020202020204" pitchFamily="34" charset="0"/>
                <a:ea typeface="Times New Roman" panose="02020603050405020304" pitchFamily="18" charset="0"/>
              </a:rPr>
              <a:t>(1), 13–22. https://doi.org/10.1080/02682621.2019.1580854 </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pPr>
            <a:r>
              <a:rPr lang="en-GB" sz="1000" dirty="0">
                <a:solidFill>
                  <a:schemeClr val="bg1"/>
                </a:solidFill>
                <a:effectLst/>
                <a:latin typeface="Arial" panose="020B0604020202020204" pitchFamily="34" charset="0"/>
                <a:ea typeface="Times New Roman" panose="02020603050405020304" pitchFamily="18" charset="0"/>
              </a:rPr>
              <a:t>McLaughlin, C., </a:t>
            </a:r>
            <a:r>
              <a:rPr lang="en-GB" sz="1000" dirty="0" err="1">
                <a:solidFill>
                  <a:schemeClr val="bg1"/>
                </a:solidFill>
                <a:effectLst/>
                <a:latin typeface="Arial" panose="020B0604020202020204" pitchFamily="34" charset="0"/>
                <a:ea typeface="Times New Roman" panose="02020603050405020304" pitchFamily="18" charset="0"/>
              </a:rPr>
              <a:t>Lytje</a:t>
            </a:r>
            <a:r>
              <a:rPr lang="en-GB" sz="1000" dirty="0">
                <a:solidFill>
                  <a:schemeClr val="bg1"/>
                </a:solidFill>
                <a:effectLst/>
                <a:latin typeface="Arial" panose="020B0604020202020204" pitchFamily="34" charset="0"/>
                <a:ea typeface="Times New Roman" panose="02020603050405020304" pitchFamily="18" charset="0"/>
              </a:rPr>
              <a:t>, M., &amp; Holiday, C. (2019). </a:t>
            </a:r>
            <a:r>
              <a:rPr lang="en-GB" sz="1000" i="1" dirty="0">
                <a:solidFill>
                  <a:schemeClr val="bg1"/>
                </a:solidFill>
                <a:effectLst/>
                <a:latin typeface="Arial" panose="020B0604020202020204" pitchFamily="34" charset="0"/>
                <a:ea typeface="Times New Roman" panose="02020603050405020304" pitchFamily="18" charset="0"/>
              </a:rPr>
              <a:t>Consequences of childhood bereavement in the context of the British school system. </a:t>
            </a:r>
            <a:r>
              <a:rPr lang="en-GB" sz="1000" u="sng" dirty="0">
                <a:solidFill>
                  <a:schemeClr val="bg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https://www.researchgate.net/publication/333866897_Consequences_of_childhood_bereavement_in_the_context_of_the_British_school_system</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Melhem, N. M., Porta, G., Payne, M. W., &amp; Brent, D. A. (2013). Identifying prolonged grief reactions in children: Dimensional and diagnostic approaches.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Journal of the American Academy of Child &amp;amp; Adolescent Psychiatry</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52</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(6). https://doi.org/10.1016/j.jaac.2013.02.015 </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Bef>
                <a:spcPts val="500"/>
              </a:spcBef>
              <a:spcAft>
                <a:spcPts val="600"/>
              </a:spcAft>
            </a:pPr>
            <a:r>
              <a:rPr lang="en-GB" sz="1000" dirty="0">
                <a:solidFill>
                  <a:schemeClr val="bg1"/>
                </a:solidFill>
                <a:effectLst/>
                <a:latin typeface="Arial" panose="020B0604020202020204" pitchFamily="34" charset="0"/>
                <a:ea typeface="Times New Roman" panose="02020603050405020304" pitchFamily="18" charset="0"/>
              </a:rPr>
              <a:t>Nader, K., &amp; </a:t>
            </a:r>
            <a:r>
              <a:rPr lang="en-GB" sz="1000" dirty="0" err="1">
                <a:solidFill>
                  <a:schemeClr val="bg1"/>
                </a:solidFill>
                <a:effectLst/>
                <a:latin typeface="Arial" panose="020B0604020202020204" pitchFamily="34" charset="0"/>
                <a:ea typeface="Times New Roman" panose="02020603050405020304" pitchFamily="18" charset="0"/>
              </a:rPr>
              <a:t>Salloum</a:t>
            </a:r>
            <a:r>
              <a:rPr lang="en-GB" sz="1000" dirty="0">
                <a:solidFill>
                  <a:schemeClr val="bg1"/>
                </a:solidFill>
                <a:effectLst/>
                <a:latin typeface="Arial" panose="020B0604020202020204" pitchFamily="34" charset="0"/>
                <a:ea typeface="Times New Roman" panose="02020603050405020304" pitchFamily="18" charset="0"/>
              </a:rPr>
              <a:t>, A. (2011). Complicated grief reactions in children and adolescents. </a:t>
            </a:r>
            <a:r>
              <a:rPr lang="en-GB" sz="1000" i="1" dirty="0">
                <a:solidFill>
                  <a:schemeClr val="bg1"/>
                </a:solidFill>
                <a:effectLst/>
                <a:latin typeface="Arial" panose="020B0604020202020204" pitchFamily="34" charset="0"/>
                <a:ea typeface="Times New Roman" panose="02020603050405020304" pitchFamily="18" charset="0"/>
              </a:rPr>
              <a:t>Journal of Child &amp;amp; Adolescent Trauma</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4</a:t>
            </a:r>
            <a:r>
              <a:rPr lang="en-GB" sz="1000" dirty="0">
                <a:solidFill>
                  <a:schemeClr val="bg1"/>
                </a:solidFill>
                <a:effectLst/>
                <a:latin typeface="Arial" panose="020B0604020202020204" pitchFamily="34" charset="0"/>
                <a:ea typeface="Times New Roman" panose="02020603050405020304" pitchFamily="18" charset="0"/>
              </a:rPr>
              <a:t>(3), 233–257. </a:t>
            </a:r>
            <a:r>
              <a:rPr lang="en-GB" sz="1000" u="sng" dirty="0">
                <a:solidFill>
                  <a:schemeClr val="bg1"/>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https://doi.org/10.1080/19361521.2011.599358</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O’Connor, M.-F. (2005). Bereavement and the brain: Invitation to a conversation between bereavement researchers and neuroscientists.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Death Studies</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29</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(10), 905–922.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https://doi.org/10.1080/07481180500299063</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Office for National Statistics, (2019).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Around 7000 children born each year in England and Wales likely to experience the death of their mother.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https://www.ons.gov.uk/news/news/around7000childrenborneachyearinenglandandwaleslikelytoexperiencethedeathoftheirmother</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Payne, S., Ingleton, C., &amp; Seymour, J. (2008).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Palliative care nursing: Principles and evidence for Practice</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Open University Press.</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Revet</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 Bui, E.,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Benvegnu</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G.,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Suc</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Mesquida</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L., &amp; Raynaud, J.-P. (2020). Bereavement and reactions of grief among children and adolescents: Present data and Perspectives. </a:t>
            </a:r>
            <a:r>
              <a:rPr lang="en-GB" sz="1000" i="1"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L’Encéphale</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46</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(5), 356–363. https://doi.org/10.1016/j.encep.2020.05.007 </a:t>
            </a: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Robin, L., &amp; Omar, H.A. (2014).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Adolecent</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bereavement.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International Journal of child and adolescent health, 3</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(3). 331- 340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https://uknowledge.uky.edu/cgi/viewcontent.cgi?referer=&amp;httpsredir=1&amp;article=1120&amp;context=pediatrics_facpub</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Bef>
                <a:spcPts val="500"/>
              </a:spcBef>
              <a:spcAft>
                <a:spcPts val="600"/>
              </a:spcAft>
            </a:pPr>
            <a:r>
              <a:rPr lang="en-GB" sz="1000" dirty="0">
                <a:solidFill>
                  <a:schemeClr val="bg1"/>
                </a:solidFill>
                <a:effectLst/>
                <a:latin typeface="Arial" panose="020B0604020202020204" pitchFamily="34" charset="0"/>
                <a:ea typeface="Times New Roman" panose="02020603050405020304" pitchFamily="18" charset="0"/>
              </a:rPr>
              <a:t>Schuurman. D., &amp; Lindholm. A. (2002). Teens &amp; grief. </a:t>
            </a:r>
            <a:r>
              <a:rPr lang="en-GB" sz="1000" i="1" dirty="0">
                <a:solidFill>
                  <a:schemeClr val="bg1"/>
                </a:solidFill>
                <a:effectLst/>
                <a:latin typeface="Arial" panose="020B0604020202020204" pitchFamily="34" charset="0"/>
                <a:ea typeface="Times New Roman" panose="02020603050405020304" pitchFamily="18" charset="0"/>
              </a:rPr>
              <a:t>The prevention researcher, 9</a:t>
            </a:r>
            <a:r>
              <a:rPr lang="en-GB" sz="1000" dirty="0">
                <a:solidFill>
                  <a:schemeClr val="bg1"/>
                </a:solidFill>
                <a:effectLst/>
                <a:latin typeface="Arial" panose="020B0604020202020204" pitchFamily="34" charset="0"/>
                <a:ea typeface="Times New Roman" panose="02020603050405020304" pitchFamily="18" charset="0"/>
              </a:rPr>
              <a:t>(2). 1-16. </a:t>
            </a:r>
            <a:r>
              <a:rPr lang="en-GB" sz="1000" u="sng" dirty="0">
                <a:solidFill>
                  <a:schemeClr val="bg1"/>
                </a:solidFill>
                <a:effectLs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https://www.gvsu.edu/cms4/asset/903124DF-BD7F-3286-FE3330AA44F994DE/teens_a_grief_2.pdf</a:t>
            </a:r>
            <a:endParaRPr lang="en-GB" sz="1000" dirty="0">
              <a:solidFill>
                <a:schemeClr val="bg1"/>
              </a:solidFill>
              <a:effectLst/>
              <a:latin typeface="Times New Roman" panose="02020603050405020304" pitchFamily="18" charset="0"/>
              <a:ea typeface="Times New Roman" panose="02020603050405020304" pitchFamily="18" charset="0"/>
            </a:endParaRPr>
          </a:p>
          <a:p>
            <a:pPr marL="467995" indent="-431800">
              <a:lnSpc>
                <a:spcPct val="200000"/>
              </a:lnSpc>
              <a:spcAft>
                <a:spcPts val="800"/>
              </a:spcAft>
            </a:pP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59347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9CA908B-B142-9478-2166-3ED42BF13AEF}"/>
              </a:ext>
            </a:extLst>
          </p:cNvPr>
          <p:cNvSpPr txBox="1"/>
          <p:nvPr/>
        </p:nvSpPr>
        <p:spPr>
          <a:xfrm>
            <a:off x="1" y="383310"/>
            <a:ext cx="12192000" cy="3571875"/>
          </a:xfrm>
          <a:prstGeom prst="rect">
            <a:avLst/>
          </a:prstGeom>
          <a:noFill/>
        </p:spPr>
        <p:txBody>
          <a:bodyPr wrap="square">
            <a:spAutoFit/>
          </a:bodyPr>
          <a:lstStyle/>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Shear, M. K., Simon, N., Wall, M.,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Zisook</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S.,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Neimeyer</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R., Duan, N., Reynolds, C.,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Lebowitz</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B., Sung, S.,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Ghesquiere</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Gorscak</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B., Clayton, P., Ito, M., Nakajima, S.,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Konishi</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T., Melhem, N.,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Meert</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K., Schiff, M., O’Connor, M.-F., …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Keshaviah</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 (2011). Complicated grief and related bereavement issues for DSM-5.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Depression and Anxiety</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28</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 103–117. https://doi.org/10.1002/da.20780 </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Stikkelbroek</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Y.,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Bodden</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D. H. M., Reitz, E.,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Vollebergh</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W. A. M., &amp; van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Baar</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 L. (2016). Mental health of adolescents before and after the death of a parent or sibling.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European Child &amp; Adolescent Psychiatry</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25</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 49–59.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https://doi.org/10.1007/s00787-015-0695-3</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Aft>
                <a:spcPts val="800"/>
              </a:spcAft>
            </a:pP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Strobe, M., &amp; </a:t>
            </a:r>
            <a:r>
              <a:rPr lang="en-GB" sz="10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Schut</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H.  (1999). THE DUAL PROCESS MODEL OF COPING WITH BEREAVEMENT: RATIONALE AND DESCRIPTION.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Death Studies</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23</a:t>
            </a:r>
            <a:r>
              <a:rPr lang="en-GB" sz="10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(3), 197–224. </a:t>
            </a:r>
            <a:r>
              <a:rPr lang="en-GB" sz="1000"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https://doi.org/10.1080/074811899201046</a:t>
            </a:r>
            <a:endParaRPr lang="en-GB" sz="1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67995" indent="-431800">
              <a:lnSpc>
                <a:spcPct val="200000"/>
              </a:lnSpc>
              <a:spcBef>
                <a:spcPts val="500"/>
              </a:spcBef>
              <a:spcAft>
                <a:spcPts val="600"/>
              </a:spcAft>
            </a:pPr>
            <a:r>
              <a:rPr lang="en-GB" sz="1000" dirty="0">
                <a:solidFill>
                  <a:schemeClr val="bg1"/>
                </a:solidFill>
                <a:effectLst/>
                <a:latin typeface="Arial" panose="020B0604020202020204" pitchFamily="34" charset="0"/>
                <a:ea typeface="Times New Roman" panose="02020603050405020304" pitchFamily="18" charset="0"/>
              </a:rPr>
              <a:t>Yang, S. A., An, S. H., Kim, C. H., &amp; Kim, M.-S. (2023). An analysis of John Bowlby’s mourning stages in family art therapy as a way to help the family mourning process. </a:t>
            </a:r>
            <a:r>
              <a:rPr lang="en-GB" sz="1000" i="1" dirty="0">
                <a:solidFill>
                  <a:schemeClr val="bg1"/>
                </a:solidFill>
                <a:effectLst/>
                <a:latin typeface="Arial" panose="020B0604020202020204" pitchFamily="34" charset="0"/>
                <a:ea typeface="Times New Roman" panose="02020603050405020304" pitchFamily="18" charset="0"/>
              </a:rPr>
              <a:t>The Korean Journal of Hospice and Palliative Care</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26</a:t>
            </a:r>
            <a:r>
              <a:rPr lang="en-GB" sz="1000" dirty="0">
                <a:solidFill>
                  <a:schemeClr val="bg1"/>
                </a:solidFill>
                <a:effectLst/>
                <a:latin typeface="Arial" panose="020B0604020202020204" pitchFamily="34" charset="0"/>
                <a:ea typeface="Times New Roman" panose="02020603050405020304" pitchFamily="18" charset="0"/>
              </a:rPr>
              <a:t>(2), 27–41. </a:t>
            </a:r>
            <a:r>
              <a:rPr lang="en-GB" sz="1000" u="sng" dirty="0">
                <a:solidFill>
                  <a:schemeClr val="bg1"/>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https://doi.org/10.14475/jhpc.2023.26.2.27</a:t>
            </a:r>
            <a:endParaRPr lang="en-GB" sz="1000" dirty="0">
              <a:solidFill>
                <a:schemeClr val="bg1"/>
              </a:solidFill>
              <a:effectLst/>
              <a:latin typeface="Times New Roman" panose="02020603050405020304" pitchFamily="18" charset="0"/>
              <a:ea typeface="Times New Roman" panose="02020603050405020304" pitchFamily="18" charset="0"/>
            </a:endParaRPr>
          </a:p>
          <a:p>
            <a:pPr>
              <a:lnSpc>
                <a:spcPct val="200000"/>
              </a:lnSpc>
            </a:pPr>
            <a:r>
              <a:rPr lang="en-GB" sz="1000" dirty="0" err="1">
                <a:solidFill>
                  <a:schemeClr val="bg1"/>
                </a:solidFill>
                <a:effectLst/>
                <a:latin typeface="Arial" panose="020B0604020202020204" pitchFamily="34" charset="0"/>
                <a:ea typeface="Times New Roman" panose="02020603050405020304" pitchFamily="18" charset="0"/>
              </a:rPr>
              <a:t>Ducy</a:t>
            </a:r>
            <a:r>
              <a:rPr lang="en-GB" sz="1000" dirty="0">
                <a:solidFill>
                  <a:schemeClr val="bg1"/>
                </a:solidFill>
                <a:effectLst/>
                <a:latin typeface="Arial" panose="020B0604020202020204" pitchFamily="34" charset="0"/>
                <a:ea typeface="Times New Roman" panose="02020603050405020304" pitchFamily="18" charset="0"/>
              </a:rPr>
              <a:t>, E. M., &amp; </a:t>
            </a:r>
            <a:r>
              <a:rPr lang="en-GB" sz="1000" dirty="0" err="1">
                <a:solidFill>
                  <a:schemeClr val="bg1"/>
                </a:solidFill>
                <a:effectLst/>
                <a:latin typeface="Arial" panose="020B0604020202020204" pitchFamily="34" charset="0"/>
                <a:ea typeface="Times New Roman" panose="02020603050405020304" pitchFamily="18" charset="0"/>
              </a:rPr>
              <a:t>Stough</a:t>
            </a:r>
            <a:r>
              <a:rPr lang="en-GB" sz="1000" dirty="0">
                <a:solidFill>
                  <a:schemeClr val="bg1"/>
                </a:solidFill>
                <a:effectLst/>
                <a:latin typeface="Arial" panose="020B0604020202020204" pitchFamily="34" charset="0"/>
                <a:ea typeface="Times New Roman" panose="02020603050405020304" pitchFamily="18" charset="0"/>
              </a:rPr>
              <a:t>, L. M. (2018). Teacher Perspectives on Grief Among Children with Intellectual Disabilities. </a:t>
            </a:r>
            <a:r>
              <a:rPr lang="en-GB" sz="1000" i="1" dirty="0">
                <a:solidFill>
                  <a:schemeClr val="bg1"/>
                </a:solidFill>
                <a:effectLst/>
                <a:latin typeface="Times New Roman" panose="02020603050405020304" pitchFamily="18" charset="0"/>
                <a:ea typeface="Times New Roman" panose="02020603050405020304" pitchFamily="18" charset="0"/>
              </a:rPr>
              <a:t>Journal of Loss &amp; Trauma</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i="1" dirty="0">
                <a:solidFill>
                  <a:schemeClr val="bg1"/>
                </a:solidFill>
                <a:effectLst/>
                <a:latin typeface="Times New Roman" panose="02020603050405020304" pitchFamily="18" charset="0"/>
                <a:ea typeface="Times New Roman" panose="02020603050405020304" pitchFamily="18" charset="0"/>
              </a:rPr>
              <a:t>23</a:t>
            </a:r>
            <a:r>
              <a:rPr lang="en-GB" sz="1000" dirty="0">
                <a:solidFill>
                  <a:schemeClr val="bg1"/>
                </a:solidFill>
                <a:effectLst/>
                <a:latin typeface="Times New Roman" panose="02020603050405020304" pitchFamily="18" charset="0"/>
                <a:ea typeface="Times New Roman" panose="02020603050405020304" pitchFamily="18" charset="0"/>
              </a:rPr>
              <a:t>(2), 159–175. </a:t>
            </a:r>
            <a:r>
              <a:rPr lang="en-GB" sz="1000" u="sng" dirty="0">
                <a:solidFill>
                  <a:schemeClr val="bg1"/>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https://doi.org/10.1080/15325024.2018.1434859</a:t>
            </a:r>
            <a:endParaRPr lang="en-GB" sz="1000" dirty="0">
              <a:solidFill>
                <a:schemeClr val="bg1"/>
              </a:solidFill>
              <a:effectLst/>
              <a:latin typeface="Times New Roman" panose="02020603050405020304" pitchFamily="18" charset="0"/>
              <a:ea typeface="Times New Roman" panose="02020603050405020304" pitchFamily="18" charset="0"/>
            </a:endParaRPr>
          </a:p>
          <a:p>
            <a:pPr>
              <a:lnSpc>
                <a:spcPct val="200000"/>
              </a:lnSpc>
            </a:pPr>
            <a:r>
              <a:rPr lang="en-GB" sz="1000" dirty="0">
                <a:solidFill>
                  <a:schemeClr val="bg1"/>
                </a:solidFill>
                <a:effectLst/>
                <a:latin typeface="Arial" panose="020B0604020202020204" pitchFamily="34" charset="0"/>
                <a:ea typeface="Times New Roman" panose="02020603050405020304" pitchFamily="18" charset="0"/>
              </a:rPr>
              <a:t>Harper, D. C., &amp; Wadsworth, J. S. (1993). Grief in adults with mental retardation: Preliminary findings. </a:t>
            </a:r>
            <a:r>
              <a:rPr lang="en-GB" sz="1000" i="1" dirty="0">
                <a:solidFill>
                  <a:schemeClr val="bg1"/>
                </a:solidFill>
                <a:effectLst/>
                <a:latin typeface="Arial" panose="020B0604020202020204" pitchFamily="34" charset="0"/>
                <a:ea typeface="Times New Roman" panose="02020603050405020304" pitchFamily="18" charset="0"/>
              </a:rPr>
              <a:t>Research in Developmental Disabilities</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14</a:t>
            </a:r>
            <a:r>
              <a:rPr lang="en-GB" sz="1000" dirty="0">
                <a:solidFill>
                  <a:schemeClr val="bg1"/>
                </a:solidFill>
                <a:effectLst/>
                <a:latin typeface="Arial" panose="020B0604020202020204" pitchFamily="34" charset="0"/>
                <a:ea typeface="Times New Roman" panose="02020603050405020304" pitchFamily="18" charset="0"/>
              </a:rPr>
              <a:t>(4), 313–330. https://doi.org/10.1016/0891-4222(93)90025-f </a:t>
            </a:r>
            <a:endParaRPr lang="en-GB" sz="1000" dirty="0">
              <a:solidFill>
                <a:schemeClr val="bg1"/>
              </a:solidFill>
              <a:effectLst/>
              <a:latin typeface="Times New Roman" panose="02020603050405020304" pitchFamily="18" charset="0"/>
              <a:ea typeface="Times New Roman" panose="02020603050405020304" pitchFamily="18" charset="0"/>
            </a:endParaRPr>
          </a:p>
          <a:p>
            <a:pPr>
              <a:lnSpc>
                <a:spcPct val="200000"/>
              </a:lnSpc>
            </a:pPr>
            <a:r>
              <a:rPr lang="en-GB" sz="1000" dirty="0">
                <a:solidFill>
                  <a:schemeClr val="bg1"/>
                </a:solidFill>
                <a:effectLst/>
                <a:latin typeface="Arial" panose="020B0604020202020204" pitchFamily="34" charset="0"/>
                <a:ea typeface="Times New Roman" panose="02020603050405020304" pitchFamily="18" charset="0"/>
              </a:rPr>
              <a:t>Brickell, C., &amp; Munir, K. (2008). Grief and its complications in individuals with intellectual disability. </a:t>
            </a:r>
            <a:r>
              <a:rPr lang="en-GB" sz="1000" i="1" dirty="0">
                <a:solidFill>
                  <a:schemeClr val="bg1"/>
                </a:solidFill>
                <a:effectLst/>
                <a:latin typeface="Arial" panose="020B0604020202020204" pitchFamily="34" charset="0"/>
                <a:ea typeface="Times New Roman" panose="02020603050405020304" pitchFamily="18" charset="0"/>
              </a:rPr>
              <a:t>Harvard Review of Psychiatry</a:t>
            </a:r>
            <a:r>
              <a:rPr lang="en-GB" sz="1000" dirty="0">
                <a:solidFill>
                  <a:schemeClr val="bg1"/>
                </a:solidFill>
                <a:effectLst/>
                <a:latin typeface="Arial" panose="020B0604020202020204" pitchFamily="34" charset="0"/>
                <a:ea typeface="Times New Roman" panose="02020603050405020304" pitchFamily="18" charset="0"/>
              </a:rPr>
              <a:t>, </a:t>
            </a:r>
            <a:r>
              <a:rPr lang="en-GB" sz="1000" i="1" dirty="0">
                <a:solidFill>
                  <a:schemeClr val="bg1"/>
                </a:solidFill>
                <a:effectLst/>
                <a:latin typeface="Arial" panose="020B0604020202020204" pitchFamily="34" charset="0"/>
                <a:ea typeface="Times New Roman" panose="02020603050405020304" pitchFamily="18" charset="0"/>
              </a:rPr>
              <a:t>16</a:t>
            </a:r>
            <a:r>
              <a:rPr lang="en-GB" sz="1000" dirty="0">
                <a:solidFill>
                  <a:schemeClr val="bg1"/>
                </a:solidFill>
                <a:effectLst/>
                <a:latin typeface="Arial" panose="020B0604020202020204" pitchFamily="34" charset="0"/>
                <a:ea typeface="Times New Roman" panose="02020603050405020304" pitchFamily="18" charset="0"/>
              </a:rPr>
              <a:t>(1), 1–12. https://doi.org/10.1080/10673220801929786 </a:t>
            </a:r>
            <a:endParaRPr lang="en-GB" sz="10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229438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364CB34-A256-9F9E-3D92-7A23FDD175F6}"/>
              </a:ext>
            </a:extLst>
          </p:cNvPr>
          <p:cNvSpPr>
            <a:spLocks noGrp="1"/>
          </p:cNvSpPr>
          <p:nvPr>
            <p:ph type="sldNum" sz="quarter" idx="12"/>
          </p:nvPr>
        </p:nvSpPr>
        <p:spPr/>
        <p:txBody>
          <a:bodyPr/>
          <a:lstStyle/>
          <a:p>
            <a:pPr rtl="0"/>
            <a:fld id="{FE024F78-56A6-7740-B68D-8D4D026EDF3F}" type="slidenum">
              <a:rPr lang="en-GB" smtClean="0"/>
              <a:pPr rtl="0"/>
              <a:t>24</a:t>
            </a:fld>
            <a:endParaRPr lang="en-GB" dirty="0"/>
          </a:p>
        </p:txBody>
      </p:sp>
      <p:sp>
        <p:nvSpPr>
          <p:cNvPr id="9" name="TextBox 8">
            <a:extLst>
              <a:ext uri="{FF2B5EF4-FFF2-40B4-BE49-F238E27FC236}">
                <a16:creationId xmlns:a16="http://schemas.microsoft.com/office/drawing/2014/main" id="{B926EB96-8E4C-C5DD-6205-B32E4D6B0BD2}"/>
              </a:ext>
            </a:extLst>
          </p:cNvPr>
          <p:cNvSpPr txBox="1"/>
          <p:nvPr/>
        </p:nvSpPr>
        <p:spPr>
          <a:xfrm>
            <a:off x="186612" y="84217"/>
            <a:ext cx="11915192" cy="5452647"/>
          </a:xfrm>
          <a:prstGeom prst="rect">
            <a:avLst/>
          </a:prstGeom>
          <a:noFill/>
        </p:spPr>
        <p:txBody>
          <a:bodyPr wrap="square">
            <a:spAutoFit/>
          </a:bodyPr>
          <a:lstStyle/>
          <a:p>
            <a:pPr algn="just">
              <a:lnSpc>
                <a:spcPct val="200000"/>
              </a:lnSpc>
              <a:spcAft>
                <a:spcPts val="800"/>
              </a:spcAft>
            </a:pPr>
            <a:r>
              <a:rPr lang="en-GB" sz="12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a:t>
            </a:r>
            <a:endPar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2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This presentation aims to consider the impact of bereavement on adolescents; however, most of the literature considered a wide age range or do not identify age groups at all (Akerman &amp; Statham, 2011) which is an important factor to consider.</a:t>
            </a:r>
            <a:endPar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2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2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2</a:t>
            </a:r>
            <a:endPar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2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 wide range of literature speaks of grief and bereavement almost as one in the same. </a:t>
            </a:r>
            <a:endPar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2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Each term is interconnected, and within research the terms are used interchangeably. Each term is unique. Greif represents the emotions following a loss, a mixture of reactions including thoughts, sensations, behaviours, feelings, and movements. Which can be represented as agony, deep sorrow, emotional suffering, mental anguish and more. (Abi-Hashem, 1999).  Greif is unpredictable and can’t be universally defined, the effects will vary to each individual and the process leads to an ultimate goal of closure (</a:t>
            </a:r>
            <a:r>
              <a:rPr lang="en-GB" sz="12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Staudacher</a:t>
            </a:r>
            <a:r>
              <a:rPr lang="en-GB" sz="12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1987) </a:t>
            </a:r>
            <a:endPar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2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In comparison bereavement is a state caused by a loss, the experiences, settings, and changes that follow the death (Abi-Hashem, 1999). </a:t>
            </a:r>
            <a:endPar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224692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BA0AA12-3084-61FD-8A88-9EF421569647}"/>
              </a:ext>
            </a:extLst>
          </p:cNvPr>
          <p:cNvSpPr>
            <a:spLocks noGrp="1"/>
          </p:cNvSpPr>
          <p:nvPr>
            <p:ph type="sldNum" sz="quarter" idx="12"/>
          </p:nvPr>
        </p:nvSpPr>
        <p:spPr/>
        <p:txBody>
          <a:bodyPr/>
          <a:lstStyle/>
          <a:p>
            <a:pPr rtl="0"/>
            <a:fld id="{FE024F78-56A6-7740-B68D-8D4D026EDF3F}" type="slidenum">
              <a:rPr lang="en-GB" smtClean="0"/>
              <a:pPr rtl="0"/>
              <a:t>25</a:t>
            </a:fld>
            <a:endParaRPr lang="en-GB" dirty="0"/>
          </a:p>
        </p:txBody>
      </p:sp>
      <p:sp>
        <p:nvSpPr>
          <p:cNvPr id="7" name="TextBox 6">
            <a:extLst>
              <a:ext uri="{FF2B5EF4-FFF2-40B4-BE49-F238E27FC236}">
                <a16:creationId xmlns:a16="http://schemas.microsoft.com/office/drawing/2014/main" id="{39FD33FF-9186-7249-42A1-64FC18756230}"/>
              </a:ext>
            </a:extLst>
          </p:cNvPr>
          <p:cNvSpPr txBox="1"/>
          <p:nvPr/>
        </p:nvSpPr>
        <p:spPr>
          <a:xfrm>
            <a:off x="1" y="0"/>
            <a:ext cx="12192000" cy="6795771"/>
          </a:xfrm>
          <a:prstGeom prst="rect">
            <a:avLst/>
          </a:prstGeom>
          <a:noFill/>
        </p:spPr>
        <p:txBody>
          <a:bodyPr wrap="square">
            <a:spAutoFit/>
          </a:bodyPr>
          <a:lstStyle/>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3</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Family bereavement is a common albeit traumatic event that an adolescent can experience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Revet</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et al., 2020).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Some statistics surrounding bereavement include.</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200000"/>
              </a:lnSpc>
              <a:spcAft>
                <a:spcPts val="800"/>
              </a:spcAft>
              <a:buFont typeface="Arial" panose="020B0604020202020204" pitchFamily="34" charset="0"/>
              <a:buChar char="•"/>
              <a:tabLst>
                <a:tab pos="457200" algn="l"/>
              </a:tabLs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“Around 7,000 children born each year in England and Wales likely to experience the death of their mother” (Office for National Statistics [ONS], 2019)</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200000"/>
              </a:lnSpc>
              <a:spcAft>
                <a:spcPts val="800"/>
              </a:spcAft>
              <a:buFont typeface="Arial" panose="020B0604020202020204" pitchFamily="34" charset="0"/>
              <a:buChar char="•"/>
              <a:tabLst>
                <a:tab pos="457200" algn="l"/>
              </a:tabLs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“It is estimated that the number of children who lost a father by this age could be around twice as high as the number who lost a mother” (ONS, 2019)</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200000"/>
              </a:lnSpc>
              <a:spcAft>
                <a:spcPts val="800"/>
              </a:spcAft>
              <a:buFont typeface="Arial" panose="020B0604020202020204" pitchFamily="34" charset="0"/>
              <a:buChar char="•"/>
              <a:tabLst>
                <a:tab pos="457200" algn="l"/>
              </a:tabLs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 parent of children under 18 dies every 22 minutes in the UK; around 23,600 a year. This equates to around 111 children being bereaved of a parent every day” (Childhood Bereavement Network [CBN], 2022)</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200000"/>
              </a:lnSpc>
              <a:spcAft>
                <a:spcPts val="800"/>
              </a:spcAft>
              <a:buFont typeface="Arial" panose="020B0604020202020204" pitchFamily="34" charset="0"/>
              <a:buChar char="•"/>
              <a:tabLst>
                <a:tab pos="457200" algn="l"/>
              </a:tabLs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 in 29 5–16-year-olds has been bereaved of a parent or sibling - that's a child in every average class” (CBN, 2022)</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228600"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4</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Greif can present differently in adolescence dependant on emotional and cognitive development (Robin and Omar, 2014).</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loss can hold long term effects, with negative influences on development, mental health, suicide, substance abuse, and early mortality (Denny, 2021).</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It can also lead to persistent bereavement disorder as it’s known within DSM-V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Revet</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et al., 2020).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An individuals experience of bereavement is dependant not only on the loss itself, however, depends on the child’s resilience, vulnerability, and development. Alongside cultural, social, and past experiences need to be considered (Payne et al., 2004).</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37848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5E593BB-463D-6ED3-CBD2-0CD8EF3FB3E0}"/>
              </a:ext>
            </a:extLst>
          </p:cNvPr>
          <p:cNvSpPr>
            <a:spLocks noGrp="1"/>
          </p:cNvSpPr>
          <p:nvPr>
            <p:ph type="sldNum" sz="quarter" idx="12"/>
          </p:nvPr>
        </p:nvSpPr>
        <p:spPr/>
        <p:txBody>
          <a:bodyPr/>
          <a:lstStyle/>
          <a:p>
            <a:pPr rtl="0"/>
            <a:fld id="{FE024F78-56A6-7740-B68D-8D4D026EDF3F}" type="slidenum">
              <a:rPr lang="en-GB" smtClean="0"/>
              <a:pPr rtl="0"/>
              <a:t>26</a:t>
            </a:fld>
            <a:endParaRPr lang="en-GB" dirty="0"/>
          </a:p>
        </p:txBody>
      </p:sp>
      <p:sp>
        <p:nvSpPr>
          <p:cNvPr id="7" name="TextBox 6">
            <a:extLst>
              <a:ext uri="{FF2B5EF4-FFF2-40B4-BE49-F238E27FC236}">
                <a16:creationId xmlns:a16="http://schemas.microsoft.com/office/drawing/2014/main" id="{21B64D86-9C81-620F-C33F-A2B535506ED0}"/>
              </a:ext>
            </a:extLst>
          </p:cNvPr>
          <p:cNvSpPr txBox="1"/>
          <p:nvPr/>
        </p:nvSpPr>
        <p:spPr>
          <a:xfrm>
            <a:off x="158620" y="133706"/>
            <a:ext cx="12111135" cy="6590587"/>
          </a:xfrm>
          <a:prstGeom prst="rect">
            <a:avLst/>
          </a:prstGeom>
          <a:noFill/>
        </p:spPr>
        <p:txBody>
          <a:bodyPr wrap="square">
            <a:spAutoFit/>
          </a:bodyPr>
          <a:lstStyle/>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5</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Theories surrounding bereavement and grief include the dual-process model. The theory suggests that an individual will alternate between loss orientation (concentrating on grief) and restoration orientation (concentrating on avoidance of grief). Meaning individuals will alternate regularly between confronting and avoiding their loss. Each state presents the foundation for stress, distress, and anxiety.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model ultimately suggests the need to adjust to life without the deceased. However, the model is limited by failing to consider the possibility of individuals experiencing multiple stressors  in unison and  its non-consideration to social and environmental factors.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Stoebe</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&amp;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Schut</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1999).</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6</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In contrast, Bowlby attachment theory suggests that while attachments are essential for survival, once bereaved the attachment is lost, creating anger and anxiety due to distress and disturbance.  A theory suggesting a personal loss such as parent or sibling to be greater than a loss of an acquaintance.</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Leading to the four stages of mourning, which are considered essential for realisation of death, if suppressed painful emotional reactions would occur (Fraley &amp; Shaver, 2016). Stages include,</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Numbing -  feelings of disbelief</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Yearning and searching – Realisation of loss</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Disorganisation- Accepting loss and evaluation of self</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Reorganisation- gradual change and moving on (Yang et al., 2023)</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theory is limited by assuming generalisation and lacking individuality, with less then straightforward stages (Bowlby, 1980)</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618574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A442EBA-AA9E-1616-E531-2FB1B06C6904}"/>
              </a:ext>
            </a:extLst>
          </p:cNvPr>
          <p:cNvSpPr>
            <a:spLocks noGrp="1"/>
          </p:cNvSpPr>
          <p:nvPr>
            <p:ph type="sldNum" sz="quarter" idx="12"/>
          </p:nvPr>
        </p:nvSpPr>
        <p:spPr/>
        <p:txBody>
          <a:bodyPr/>
          <a:lstStyle/>
          <a:p>
            <a:pPr rtl="0"/>
            <a:fld id="{FE024F78-56A6-7740-B68D-8D4D026EDF3F}" type="slidenum">
              <a:rPr lang="en-GB" smtClean="0"/>
              <a:pPr rtl="0"/>
              <a:t>27</a:t>
            </a:fld>
            <a:endParaRPr lang="en-GB" dirty="0"/>
          </a:p>
        </p:txBody>
      </p:sp>
      <p:sp>
        <p:nvSpPr>
          <p:cNvPr id="7" name="TextBox 6">
            <a:extLst>
              <a:ext uri="{FF2B5EF4-FFF2-40B4-BE49-F238E27FC236}">
                <a16:creationId xmlns:a16="http://schemas.microsoft.com/office/drawing/2014/main" id="{CA0F6703-A0BF-E26E-545A-A6338692DD1C}"/>
              </a:ext>
            </a:extLst>
          </p:cNvPr>
          <p:cNvSpPr txBox="1"/>
          <p:nvPr/>
        </p:nvSpPr>
        <p:spPr>
          <a:xfrm>
            <a:off x="0" y="-359232"/>
            <a:ext cx="12192000" cy="7217232"/>
          </a:xfrm>
          <a:prstGeom prst="rect">
            <a:avLst/>
          </a:prstGeom>
          <a:noFill/>
        </p:spPr>
        <p:txBody>
          <a:bodyPr wrap="square">
            <a:spAutoFit/>
          </a:bodyPr>
          <a:lstStyle/>
          <a:p>
            <a:pPr algn="just">
              <a:lnSpc>
                <a:spcPct val="200000"/>
              </a:lnSpc>
              <a:spcAft>
                <a:spcPts val="800"/>
              </a:spcAft>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7</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Unfortunately, during the pandemic COVID-19 an estimated 10.5 million children and adolescents experienced bereavement (worldwide) (Blackburn et al., 2023), This alongside restrictions preventing funeral attendance, social isolation and extreme changes to daily routines resulted in a heightened number of prolonged grief disorder. Although children and adolescent association between trauma and loss is improving, further advancements are required to best support the children and adolescents bereaved throughout the pandemic (Djelantik et al., 2021)</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8</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According to Weinstock et al., (2021)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Adolecent</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grief is unique, while already experiencing an increase to loneliness, adolescents are more vulnerable to depression, anxiety, and substance abuse due to their ever changing social, and biological factors. With their bereavement symptoms often misdiagnosed.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9</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Within neuroscience, fMRI has been used to consider the areas impacted throughout stages of grief. Areas of interest included.</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Posterior cingulate cortex- an area of memory recall which also highlighted probability of separation anxiety.</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Anterior cingulate cortex and the insula – areas of importance to attention and processing motor information, assisting in the pain sensation that travels throughout the body following loss.</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These alongside several additional areas, when explored, heightened the validity of Bowlby’s grief attachment theory, by considering the effects of disrupted attachment within childhood, contributing to adulthood (O’Connor, 2005)</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Several studies have also been conducted, to determine further outcomes following a close family death</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528770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625039E-D95A-23EE-E7F5-7089CA2C467F}"/>
              </a:ext>
            </a:extLst>
          </p:cNvPr>
          <p:cNvSpPr>
            <a:spLocks noGrp="1"/>
          </p:cNvSpPr>
          <p:nvPr>
            <p:ph type="sldNum" sz="quarter" idx="12"/>
          </p:nvPr>
        </p:nvSpPr>
        <p:spPr/>
        <p:txBody>
          <a:bodyPr/>
          <a:lstStyle/>
          <a:p>
            <a:pPr rtl="0"/>
            <a:fld id="{FE024F78-56A6-7740-B68D-8D4D026EDF3F}" type="slidenum">
              <a:rPr lang="en-GB" smtClean="0"/>
              <a:pPr rtl="0"/>
              <a:t>28</a:t>
            </a:fld>
            <a:endParaRPr lang="en-GB" dirty="0"/>
          </a:p>
        </p:txBody>
      </p:sp>
      <p:sp>
        <p:nvSpPr>
          <p:cNvPr id="7" name="TextBox 6">
            <a:extLst>
              <a:ext uri="{FF2B5EF4-FFF2-40B4-BE49-F238E27FC236}">
                <a16:creationId xmlns:a16="http://schemas.microsoft.com/office/drawing/2014/main" id="{06BBE8B5-EACC-EA40-59A1-7B365F308968}"/>
              </a:ext>
            </a:extLst>
          </p:cNvPr>
          <p:cNvSpPr txBox="1"/>
          <p:nvPr/>
        </p:nvSpPr>
        <p:spPr>
          <a:xfrm>
            <a:off x="0" y="-131827"/>
            <a:ext cx="12192000" cy="6723957"/>
          </a:xfrm>
          <a:prstGeom prst="rect">
            <a:avLst/>
          </a:prstGeom>
          <a:noFill/>
        </p:spPr>
        <p:txBody>
          <a:bodyPr wrap="square">
            <a:spAutoFit/>
          </a:bodyPr>
          <a:lstStyle/>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10</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Young people who have experienced bereavement are at greater risk of mental health impacts. However, it is argued that the risk may be due to pre-existing mental health problems, family functioning prior to loss or multiple bereavements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Stikkelbroek</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et al., 2016) as opposed to the current grief alone.</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impacts include major depression, PTSD, lowered stress resilience, low self-esteem and altered perceptions of personal relationships (Elsner et al., 2021).</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Research suggests that severe psychological difficulties are present in children who loose a parent before age three, However, adolescents are at risk of experiencing difficulties in processing the loss.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11</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When faced with the loss of a parent adolescents experience heightened dependency on the remaining caregiver, less peer support, issues expressing thoughts and feelings, feeling isolated, lack of understanding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Ferow</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2019).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Additionally, research has shown that parental loss during adolescence increases the risk of suicidal tendencies, depression, self-harm, addiction, and daily functions. Potentially disrupting growing maturity and causing regression due to the loss of attachment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Guzzo</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&amp;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Gobbi</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2023).</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12</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Sibling loss is considered greater and can cause further detrimental impacts, sibling relationships are generally close, intimate bonds, which help to develop self-regulation and interpersonal skills. The loss of a sibling can hold the additional impacts of reevaluating and adjustment of their family role, overprotective and restrictive parents, and isolating their grief as parents are also grieving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Ferow</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2019).</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 qualitive study considered the effects of sibling loss, which found mixed results. Following interviews, it was found that remaining siblings experienced increase in fear, an increase in maturity, a loss of support from peers. Alongside, a heightened concern for the parents (Brooten et al., 2017).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179087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094BCFF-EFD5-2BEB-853B-154DFE438356}"/>
              </a:ext>
            </a:extLst>
          </p:cNvPr>
          <p:cNvSpPr>
            <a:spLocks noGrp="1"/>
          </p:cNvSpPr>
          <p:nvPr>
            <p:ph type="sldNum" sz="quarter" idx="12"/>
          </p:nvPr>
        </p:nvSpPr>
        <p:spPr/>
        <p:txBody>
          <a:bodyPr/>
          <a:lstStyle/>
          <a:p>
            <a:pPr rtl="0"/>
            <a:fld id="{FE024F78-56A6-7740-B68D-8D4D026EDF3F}" type="slidenum">
              <a:rPr lang="en-GB" smtClean="0"/>
              <a:pPr rtl="0"/>
              <a:t>29</a:t>
            </a:fld>
            <a:endParaRPr lang="en-GB" dirty="0"/>
          </a:p>
        </p:txBody>
      </p:sp>
      <p:sp>
        <p:nvSpPr>
          <p:cNvPr id="7" name="TextBox 6">
            <a:extLst>
              <a:ext uri="{FF2B5EF4-FFF2-40B4-BE49-F238E27FC236}">
                <a16:creationId xmlns:a16="http://schemas.microsoft.com/office/drawing/2014/main" id="{A7F10E7C-3DD8-E9AB-F9B7-525987E53CA3}"/>
              </a:ext>
            </a:extLst>
          </p:cNvPr>
          <p:cNvSpPr txBox="1"/>
          <p:nvPr/>
        </p:nvSpPr>
        <p:spPr>
          <a:xfrm>
            <a:off x="65314" y="0"/>
            <a:ext cx="12260424" cy="4282263"/>
          </a:xfrm>
          <a:prstGeom prst="rect">
            <a:avLst/>
          </a:prstGeom>
          <a:noFill/>
        </p:spPr>
        <p:txBody>
          <a:bodyPr wrap="square">
            <a:spAutoFit/>
          </a:bodyPr>
          <a:lstStyle/>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13</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Education</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It is worth considering that there is less research surrounding the impact bereavement has on educational outcomes in comparison to emotional and psychological well being (Akerman &amp; Statham, 2011).  Therefore, further research and consideration is required in this category. Nonetheless, Studies that have been completed agree that a loss of a parent before age 18 correlates with underperformance and non-completion. The impact is associated higher with girls and further again where death was due to external factors such as accident or suicide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Dyregrov</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&amp;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Lytje</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2022).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Abdelnoor</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and Hollins (2004),  considered the impact of bereavement on academic success by considering  bereaved adolescents GCSE results and school attendance from schools throughout England. Results suggested that although there was no significance towards school attendance, overall achievement was significantly affected, with parental bereaved children scoring half a grade lower than controls with prevalence towards boys, and a full grade lower to sibling bereaved children, with prevalence towards girls.</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Furthermore, research considering the support to bereaved children within Britain has been conducted and agree with previous research that a lack of achievement is present, alongside complications surrounding friendships, self-imagine and concentration issues, non attenda4nce, and school exclusions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McLaughin</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et al., 2019)</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498001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BEFE63A-1897-ABC4-6AF5-80AEF50054DA}"/>
              </a:ext>
            </a:extLst>
          </p:cNvPr>
          <p:cNvSpPr>
            <a:spLocks noGrp="1"/>
          </p:cNvSpPr>
          <p:nvPr>
            <p:ph type="sldNum" sz="quarter" idx="12"/>
          </p:nvPr>
        </p:nvSpPr>
        <p:spPr/>
        <p:txBody>
          <a:bodyPr/>
          <a:lstStyle/>
          <a:p>
            <a:pPr rtl="0"/>
            <a:fld id="{FE024F78-56A6-7740-B68D-8D4D026EDF3F}" type="slidenum">
              <a:rPr lang="en-GB" smtClean="0"/>
              <a:pPr rtl="0"/>
              <a:t>30</a:t>
            </a:fld>
            <a:endParaRPr lang="en-GB" dirty="0"/>
          </a:p>
        </p:txBody>
      </p:sp>
      <p:sp>
        <p:nvSpPr>
          <p:cNvPr id="7" name="TextBox 6">
            <a:extLst>
              <a:ext uri="{FF2B5EF4-FFF2-40B4-BE49-F238E27FC236}">
                <a16:creationId xmlns:a16="http://schemas.microsoft.com/office/drawing/2014/main" id="{09043D17-75C4-050A-0302-DFEED3A806A3}"/>
              </a:ext>
            </a:extLst>
          </p:cNvPr>
          <p:cNvSpPr txBox="1"/>
          <p:nvPr/>
        </p:nvSpPr>
        <p:spPr>
          <a:xfrm>
            <a:off x="0" y="45100"/>
            <a:ext cx="12064482" cy="6857326"/>
          </a:xfrm>
          <a:prstGeom prst="rect">
            <a:avLst/>
          </a:prstGeom>
          <a:noFill/>
        </p:spPr>
        <p:txBody>
          <a:bodyPr wrap="square">
            <a:spAutoFit/>
          </a:bodyPr>
          <a:lstStyle/>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14</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We have considered the impact following the death of a close family member, however for an adolescence the death of a close friend as it can often hold an effect similar or even greater than that of a family member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Shuurman</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&amp; Lindholm, 2002).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Around 5% of adolescents experience the loss of a close friend, and the personal impacts are like that of the loss of family (Balk et al., 2011).</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Qualitive studies have considered the impact with findings similar to the loss of siblings. Adolescents affected struggle with social relationships following the bereavement and find less enjoyment in social situations, including the development of social anxiety disorder. There were reports of dropping out of school, reduced concentration, difficulty functioning and mental exhaustion. Furthermore, as friends the bereaved felt a deep sense of being forgotten, and not receiving the support they required following the loss (Johnsen &amp;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Tommeraas</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2022). Additionally,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Reasech</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commonly suggests adults generally tend to neglect the severity the death of a friend holds on their children, causing complications to the adolescents grieving process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Shuurman</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&amp; Lindholm, 2002).</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15</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Prolonged grief disorder (PGD)</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PGD, also known as complicated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greif</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has a prevalence in 5-10% of children/young people (Shear et al., 2011), It is a severe psychological impact  of bereavement particularly where the death was sudden, unexpected, violent, or unnatural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Boelen</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&amp;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Smid</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2017). According to DSM-V for children and adolescents, the disorder can be classified six months following the bereavement and follows a disturbed course of grief that involves yearning, inability to accept the loss, loneliness, shock, and a changed world view (Melhem et al., 2013). The impact causes impairment in family, social, educational, and personal functioning, depression, and anxiety (American Psychiatric Association, 2013). The disorder is complicated to diagnose within children, with adolescents generally assessed based on adult constructs as research surrounding PGD is not age defined therefore, it is difficult to determine the differences in personal traits associated with the condition (Nader &amp;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Salloum</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2011).</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474737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D6D37B6-E022-D6A8-B90B-48A4AA95FE7D}"/>
              </a:ext>
            </a:extLst>
          </p:cNvPr>
          <p:cNvSpPr>
            <a:spLocks noGrp="1"/>
          </p:cNvSpPr>
          <p:nvPr>
            <p:ph type="sldNum" sz="quarter" idx="12"/>
          </p:nvPr>
        </p:nvSpPr>
        <p:spPr/>
        <p:txBody>
          <a:bodyPr/>
          <a:lstStyle/>
          <a:p>
            <a:pPr rtl="0"/>
            <a:fld id="{FE024F78-56A6-7740-B68D-8D4D026EDF3F}" type="slidenum">
              <a:rPr lang="en-GB" smtClean="0"/>
              <a:pPr rtl="0"/>
              <a:t>31</a:t>
            </a:fld>
            <a:endParaRPr lang="en-GB" dirty="0"/>
          </a:p>
        </p:txBody>
      </p:sp>
      <p:sp>
        <p:nvSpPr>
          <p:cNvPr id="7" name="TextBox 6">
            <a:extLst>
              <a:ext uri="{FF2B5EF4-FFF2-40B4-BE49-F238E27FC236}">
                <a16:creationId xmlns:a16="http://schemas.microsoft.com/office/drawing/2014/main" id="{975B61A0-C638-BA15-A8A7-8B7DFFD79F01}"/>
              </a:ext>
            </a:extLst>
          </p:cNvPr>
          <p:cNvSpPr txBox="1"/>
          <p:nvPr/>
        </p:nvSpPr>
        <p:spPr>
          <a:xfrm>
            <a:off x="-41988" y="-118220"/>
            <a:ext cx="12275976" cy="6754734"/>
          </a:xfrm>
          <a:prstGeom prst="rect">
            <a:avLst/>
          </a:prstGeom>
          <a:noFill/>
        </p:spPr>
        <p:txBody>
          <a:bodyPr wrap="square">
            <a:spAutoFit/>
          </a:bodyPr>
          <a:lstStyle/>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16</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Children with ALN may find the process more complex. Once considered incapable of grief, as children with ALN were deemed to lack understanding, and not able to form meaningful relationships (Brickell &amp; Munir, 2008). A suggestion that has been falsified over the years. Instead, it has been researched that children with ALN react to bereavement in a similar manor to others, including, irritability, sadness, anger or hyperactivity (Brickell &amp; Munir, 2008). Studies have found that caregivers underestimate the effect of grief within ALN individuals, and the risk of complicated grief greater than in general individuals (Brickell &amp; Munir, 2008). It has also been considered that the impact of grief is longer lasting with ALN individuals with the average impacts continuing long term (Harper &amp; Wadsworth, 1993). Impacts within ALN children and adolescents can be recognised by changes in behaviour, injuring themselves and mental health issues as previously discussed, and common misdiagnoses related to ALN in opposition to grief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Ducy</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&amp;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Stough</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2018)</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17</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Long-term</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Where there is an abundance of research into the short-term impact, evidence is lacking on long term impacts following bereavement (Akerman &amp; Statham, 2011). However, research is not non-existent.</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impact bereavement holds on a child, particularly when not correctly addressed continues into adulthood. Some studies have considered the long-term impact, A study conducted on 33 adults who lost a parent prior to age 18 found, specifically where a lack of support was present during childhood, that long term impacts included, lack of trust, issues forming relationships, lack of self-esteem, inability to express feelings,  loneliness and isolation (Ellis et al., 2013). A longitudinal study, who </a:t>
            </a:r>
            <a:r>
              <a:rPr lang="en-GB" sz="1100" kern="100">
                <a:solidFill>
                  <a:schemeClr val="bg1"/>
                </a:solidFill>
                <a:effectLst/>
                <a:latin typeface="Arial" panose="020B0604020202020204" pitchFamily="34" charset="0"/>
                <a:ea typeface="Aptos" panose="020B0004020202020204" pitchFamily="34" charset="0"/>
                <a:cs typeface="Times New Roman" panose="02020603050405020304" pitchFamily="18" charset="0"/>
              </a:rPr>
              <a:t>also considered </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long term impact, argue that the most detrimental factors associated with childhood bereavement fade into adulthood, however, specifically in females’ economic disadvantages, low academic accomplishments and trust and hesitance towards new relationships are present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Feigelman</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et al., 2016). Finally, a literature review, presented the findings of long-term consequences to be detrimental overall, specifically in social and psychological areas. With a high risk of decreased life expectancy to the bereaved , suggesting that children hold a lower resilience than was once perceived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Lytje</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&amp; </a:t>
            </a:r>
            <a:r>
              <a:rPr lang="en-GB" sz="1100"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Dyregrov</a:t>
            </a: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2019).</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5158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8846E53-2A7F-8F30-6349-B3B907E194DC}"/>
              </a:ext>
            </a:extLst>
          </p:cNvPr>
          <p:cNvSpPr>
            <a:spLocks noGrp="1"/>
          </p:cNvSpPr>
          <p:nvPr>
            <p:ph type="sldNum" sz="quarter" idx="12"/>
          </p:nvPr>
        </p:nvSpPr>
        <p:spPr/>
        <p:txBody>
          <a:bodyPr/>
          <a:lstStyle/>
          <a:p>
            <a:pPr rtl="0"/>
            <a:fld id="{FE024F78-56A6-7740-B68D-8D4D026EDF3F}" type="slidenum">
              <a:rPr lang="en-GB" smtClean="0"/>
              <a:pPr rtl="0"/>
              <a:t>32</a:t>
            </a:fld>
            <a:endParaRPr lang="en-GB" dirty="0"/>
          </a:p>
        </p:txBody>
      </p:sp>
      <p:sp>
        <p:nvSpPr>
          <p:cNvPr id="7" name="TextBox 6">
            <a:extLst>
              <a:ext uri="{FF2B5EF4-FFF2-40B4-BE49-F238E27FC236}">
                <a16:creationId xmlns:a16="http://schemas.microsoft.com/office/drawing/2014/main" id="{BEB30E0C-5932-1148-A282-9C3EB72A0F94}"/>
              </a:ext>
            </a:extLst>
          </p:cNvPr>
          <p:cNvSpPr txBox="1"/>
          <p:nvPr/>
        </p:nvSpPr>
        <p:spPr>
          <a:xfrm>
            <a:off x="0" y="0"/>
            <a:ext cx="12192000" cy="6795771"/>
          </a:xfrm>
          <a:prstGeom prst="rect">
            <a:avLst/>
          </a:prstGeom>
          <a:noFill/>
        </p:spPr>
        <p:txBody>
          <a:bodyPr wrap="square">
            <a:spAutoFit/>
          </a:bodyPr>
          <a:lstStyle/>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18</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Preventative measures can assist in eliminating long term impacts and helping with short term, offering support, and coping strategies. As highlighted throughout the current presentation, interventions can greatly reduce the risks associated with childhood bereavement.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Interventions include.</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Explanations and reassurance – a primary intervention, where speaking to the child and explaining grief, can normalise the situation.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Secondary</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Bereavement support interventions – an intervention to help develop coping strategies and peer support.</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Bereavement counselling/CBT – where grief is having an impact to daily life for a longer period than expected.</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Psychotherapy – includes a specialist in children’s mental health where adolescents have developed complex needs and trauma following bereavement.</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(Doherty et al., 2020)</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Slide 19</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Conclusion </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During this presentation, we have learned about and considered the impact bereavement holds on adolescents.</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Bereavement is a normal occurrence, with various research, studies and theories surrounding it, however the outcomes of grief can and do vary, with traumatic and negative outcomes in some.</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1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 loss can lead to significant mental health, education, and daily consequences. Loss is not limited; it can occur to anyone and is significant to the individual that has been left bereaved. However, symptoms can be minimised and healthy when provided with support, and if required correct interventions are considered.</a:t>
            </a:r>
            <a:endPar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37527520"/>
      </p:ext>
    </p:extLst>
  </p:cSld>
  <p:clrMapOvr>
    <a:masterClrMapping/>
  </p:clrMapOvr>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C44BFB8-0B48-48D5-A0BA-9317960E8F6C}">
  <ds:schemaRefs>
    <ds:schemaRef ds:uri="http://schemas.microsoft.com/sharepoint/v3/contenttype/forms"/>
  </ds:schemaRefs>
</ds:datastoreItem>
</file>

<file path=customXml/itemProps2.xml><?xml version="1.0" encoding="utf-8"?>
<ds:datastoreItem xmlns:ds="http://schemas.openxmlformats.org/officeDocument/2006/customXml" ds:itemID="{D9DD645B-D823-4D85-A8AC-AFAC8212B2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6D7367-F508-4F80-B02C-79260B72660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{56AB921D-F194-4332-A9F4-FBFD72A4A1BD}tf11936837_win32</Template>
  <TotalTime>13060</TotalTime>
  <Words>5572</Words>
  <Application>Microsoft Office PowerPoint</Application>
  <PresentationFormat>Widescreen</PresentationFormat>
  <Paragraphs>318</Paragraphs>
  <Slides>32</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Aptos</vt:lpstr>
      <vt:lpstr>Arial</vt:lpstr>
      <vt:lpstr>Arial Nova</vt:lpstr>
      <vt:lpstr>Biome</vt:lpstr>
      <vt:lpstr>Biome Light</vt:lpstr>
      <vt:lpstr>Calibri</vt:lpstr>
      <vt:lpstr>Segoe UI</vt:lpstr>
      <vt:lpstr>Times New Roman</vt:lpstr>
      <vt:lpstr>Office Theme</vt:lpstr>
      <vt:lpstr>The impact of family bereavement </vt:lpstr>
      <vt:lpstr>Greif vs Bereavement </vt:lpstr>
      <vt:lpstr>Statistics</vt:lpstr>
      <vt:lpstr>Bereavement</vt:lpstr>
      <vt:lpstr>The Dual-Process Model</vt:lpstr>
      <vt:lpstr>Bowlby Attachment Theory</vt:lpstr>
      <vt:lpstr>Covid-19</vt:lpstr>
      <vt:lpstr>PowerPoint Presentation</vt:lpstr>
      <vt:lpstr>Neuroscience</vt:lpstr>
      <vt:lpstr>Mental health</vt:lpstr>
      <vt:lpstr>Mental Health-Parental Loss </vt:lpstr>
      <vt:lpstr>Mental Health-Sibling Loss</vt:lpstr>
      <vt:lpstr>Education</vt:lpstr>
      <vt:lpstr>Peer Loss </vt:lpstr>
      <vt:lpstr>Prolonged Greif Disorder (PGD)</vt:lpstr>
      <vt:lpstr>ALN / Neurodiverse</vt:lpstr>
      <vt:lpstr>Long term </vt:lpstr>
      <vt:lpstr>Preventative Measures</vt:lpstr>
      <vt:lpstr>Conclusion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family bereavement </dc:title>
  <dc:creator>Natalie Prideaux (2008274)</dc:creator>
  <cp:lastModifiedBy>Natalie Prideaux (2008274)</cp:lastModifiedBy>
  <cp:revision>12</cp:revision>
  <dcterms:created xsi:type="dcterms:W3CDTF">2024-01-13T12:07:53Z</dcterms:created>
  <dcterms:modified xsi:type="dcterms:W3CDTF">2024-01-25T10:09:40Z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