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8"/>
  </p:notesMasterIdLst>
  <p:sldIdLst>
    <p:sldId id="256" r:id="rId2"/>
    <p:sldId id="257" r:id="rId3"/>
    <p:sldId id="273" r:id="rId4"/>
    <p:sldId id="258" r:id="rId5"/>
    <p:sldId id="274" r:id="rId6"/>
    <p:sldId id="275" r:id="rId7"/>
    <p:sldId id="276" r:id="rId8"/>
    <p:sldId id="282" r:id="rId9"/>
    <p:sldId id="283" r:id="rId10"/>
    <p:sldId id="284" r:id="rId11"/>
    <p:sldId id="285" r:id="rId12"/>
    <p:sldId id="286" r:id="rId13"/>
    <p:sldId id="291" r:id="rId14"/>
    <p:sldId id="260" r:id="rId15"/>
    <p:sldId id="261" r:id="rId16"/>
    <p:sldId id="277" r:id="rId17"/>
    <p:sldId id="262" r:id="rId18"/>
    <p:sldId id="278" r:id="rId19"/>
    <p:sldId id="279" r:id="rId20"/>
    <p:sldId id="263" r:id="rId21"/>
    <p:sldId id="287" r:id="rId22"/>
    <p:sldId id="288" r:id="rId23"/>
    <p:sldId id="264" r:id="rId24"/>
    <p:sldId id="280" r:id="rId25"/>
    <p:sldId id="265" r:id="rId26"/>
    <p:sldId id="266" r:id="rId27"/>
    <p:sldId id="268" r:id="rId28"/>
    <p:sldId id="267" r:id="rId29"/>
    <p:sldId id="281" r:id="rId30"/>
    <p:sldId id="293" r:id="rId31"/>
    <p:sldId id="269" r:id="rId32"/>
    <p:sldId id="270" r:id="rId33"/>
    <p:sldId id="271" r:id="rId34"/>
    <p:sldId id="292" r:id="rId35"/>
    <p:sldId id="289" r:id="rId36"/>
    <p:sldId id="29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61" autoAdjust="0"/>
    <p:restoredTop sz="96433" autoAdjust="0"/>
  </p:normalViewPr>
  <p:slideViewPr>
    <p:cSldViewPr snapToGrid="0" snapToObjects="1">
      <p:cViewPr varScale="1">
        <p:scale>
          <a:sx n="116" d="100"/>
          <a:sy n="116" d="100"/>
        </p:scale>
        <p:origin x="129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2/29/2016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3DA6126-7542-AA4F-86B4-5ECE04B5F2D6}" type="slidenum">
              <a:rPr lang="en-US" sz="800"/>
              <a:pPr/>
              <a:t>2</a:t>
            </a:fld>
            <a:endParaRPr lang="en-US" sz="8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extLst>
      <p:ext uri="{BB962C8B-B14F-4D97-AF65-F5344CB8AC3E}">
        <p14:creationId xmlns:p14="http://schemas.microsoft.com/office/powerpoint/2010/main" val="1802081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4</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A VLAN is a logically separate IP </a:t>
            </a:r>
            <a:r>
              <a:rPr lang="en-US" dirty="0" err="1" smtClean="0"/>
              <a:t>subnetwork</a:t>
            </a:r>
            <a:r>
              <a:rPr lang="en-US" dirty="0" smtClean="0"/>
              <a:t>. VLANs allow multiple IP networks and subnets to exist on the same switched network. </a:t>
            </a:r>
          </a:p>
          <a:p>
            <a:r>
              <a:rPr lang="en-US" dirty="0" smtClean="0"/>
              <a:t>For computers to communicate on the same VLAN, each must have an IP address and a subnet mask that is consistent for that VLAN. The switch has to be configured with the VLAN and each port in the VLAN must be assigned to the VLAN. A switch port with a singular VLAN configured on it is called an access port. Remember, just because two computers are physically connected to the same switch does not mean that they can communicate. Devices on two separate networks and subnets must communicate via a router (Layer 3), whether or not VLANs are used. You do not need VLANs to have multiple networks and subnets on a switched network, but there are definite advantages to using VLANs.</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you configure a VLAN, you can name it to describe the primary role of the users for that VLAN.</a:t>
            </a:r>
          </a:p>
          <a:p>
            <a:endParaRPr lang="en-US" dirty="0"/>
          </a:p>
        </p:txBody>
      </p:sp>
    </p:spTree>
    <p:extLst>
      <p:ext uri="{BB962C8B-B14F-4D97-AF65-F5344CB8AC3E}">
        <p14:creationId xmlns:p14="http://schemas.microsoft.com/office/powerpoint/2010/main" val="2473506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5</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smtClean="0"/>
              <a:t>Security </a:t>
            </a:r>
            <a:r>
              <a:rPr lang="en-US" dirty="0" smtClean="0"/>
              <a:t>- Groups that have sensitive data are separated from the rest of the network, decreasing the chances of confidential information breaches. Faculty computers are on VLAN 10 and completely separated from student and guest data traffic.</a:t>
            </a:r>
          </a:p>
          <a:p>
            <a:r>
              <a:rPr lang="en-US" b="1" dirty="0" smtClean="0"/>
              <a:t>Cost reduction </a:t>
            </a:r>
            <a:r>
              <a:rPr lang="en-US" dirty="0" smtClean="0"/>
              <a:t>- Cost savings result from less need for expensive network upgrades and more efficient use of existing bandwidth and uplinks.</a:t>
            </a:r>
          </a:p>
          <a:p>
            <a:r>
              <a:rPr lang="en-US" b="1" dirty="0" smtClean="0"/>
              <a:t>Higher performance </a:t>
            </a:r>
            <a:r>
              <a:rPr lang="en-US" dirty="0" smtClean="0"/>
              <a:t>- Dividing flat Layer 2 networks into multiple logical workgroups (broadcast domains) reduces unnecessary traffic on the network and boosts performance. </a:t>
            </a:r>
          </a:p>
          <a:p>
            <a:r>
              <a:rPr lang="en-US" b="1" dirty="0" smtClean="0"/>
              <a:t>Broadcast storm mitigation </a:t>
            </a:r>
            <a:r>
              <a:rPr lang="en-US" dirty="0" smtClean="0"/>
              <a:t>- Dividing a network into VLANs reduces the number of devices that may participate in a broadcast storm. In the figure you can see that although there are six computers on this network, there are only three broadcast domains: Faculty, Student, and Guest. </a:t>
            </a:r>
          </a:p>
          <a:p>
            <a:r>
              <a:rPr lang="en-US" b="1" dirty="0" smtClean="0"/>
              <a:t>Improved IT staff efficiency </a:t>
            </a:r>
            <a:r>
              <a:rPr lang="en-US" dirty="0" smtClean="0"/>
              <a:t>- VLANs make it easier to manage the network because users with similar network requirements share the same VLAN. When you provision a new switch, all the policies and procedures already configured for the particular VLAN are implemented when the ports are assigned. It is also easy for the IT staff to identify the function of a VLAN by giving it an appropriate name. In the figure, for easy identification VLAN 20 has been named "Student", VLAN 10 could be named "Faculty", and VLAN 30 "Guest." </a:t>
            </a:r>
          </a:p>
          <a:p>
            <a:r>
              <a:rPr lang="en-US" b="1" dirty="0" smtClean="0"/>
              <a:t>Simpler project or application management </a:t>
            </a:r>
            <a:r>
              <a:rPr lang="en-US" dirty="0" smtClean="0"/>
              <a:t>- VLANs aggregate users and network devices to support business or geographic requirements. Having separate functions makes managing a project or working with a specialized application easier, for example, an e-learning development platform for faculty. It is also easier to determine the scope of the effects of upgrading network services.</a:t>
            </a:r>
          </a:p>
          <a:p>
            <a:endParaRPr lang="en-US" dirty="0" smtClean="0"/>
          </a:p>
          <a:p>
            <a:endParaRPr lang="en-US" dirty="0"/>
          </a:p>
        </p:txBody>
      </p:sp>
    </p:spTree>
    <p:extLst>
      <p:ext uri="{BB962C8B-B14F-4D97-AF65-F5344CB8AC3E}">
        <p14:creationId xmlns:p14="http://schemas.microsoft.com/office/powerpoint/2010/main" val="1995971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kern="1200" dirty="0" smtClean="0">
                <a:solidFill>
                  <a:schemeClr val="tx1"/>
                </a:solidFill>
                <a:latin typeface="+mn-lt"/>
                <a:ea typeface="+mn-ea"/>
                <a:cs typeface="+mn-cs"/>
              </a:rPr>
              <a:t>IEEE </a:t>
            </a:r>
            <a:r>
              <a:rPr lang="en-GB" sz="1200" b="0" i="1" kern="1200" dirty="0" smtClean="0">
                <a:solidFill>
                  <a:schemeClr val="tx1"/>
                </a:solidFill>
                <a:latin typeface="+mn-lt"/>
                <a:ea typeface="+mn-ea"/>
                <a:cs typeface="+mn-cs"/>
              </a:rPr>
              <a:t>802.1Q</a:t>
            </a:r>
            <a:r>
              <a:rPr lang="en-GB" sz="1200" b="0" kern="1200" dirty="0" smtClean="0">
                <a:solidFill>
                  <a:schemeClr val="tx1"/>
                </a:solidFill>
                <a:latin typeface="+mn-lt"/>
                <a:ea typeface="+mn-ea"/>
                <a:cs typeface="+mn-cs"/>
              </a:rPr>
              <a:t> is the networking standard that supports Virtual LANs (VLANs) on an Ethernet network</a:t>
            </a:r>
          </a:p>
          <a:p>
            <a:r>
              <a:rPr lang="en-GB" sz="1200" b="0" kern="1200" dirty="0" smtClean="0">
                <a:solidFill>
                  <a:schemeClr val="tx1"/>
                </a:solidFill>
                <a:latin typeface="+mn-lt"/>
                <a:ea typeface="+mn-ea"/>
                <a:cs typeface="+mn-cs"/>
              </a:rPr>
              <a:t>VLAN</a:t>
            </a:r>
            <a:r>
              <a:rPr lang="en-GB" sz="1200" b="0" kern="1200" baseline="0" dirty="0" smtClean="0">
                <a:solidFill>
                  <a:schemeClr val="tx1"/>
                </a:solidFill>
                <a:latin typeface="+mn-lt"/>
                <a:ea typeface="+mn-ea"/>
                <a:cs typeface="+mn-cs"/>
              </a:rPr>
              <a:t> aware is 802.1Q</a:t>
            </a:r>
          </a:p>
          <a:p>
            <a:r>
              <a:rPr lang="en-GB" sz="1200" b="0" kern="1200" baseline="0" dirty="0" smtClean="0">
                <a:solidFill>
                  <a:schemeClr val="tx1"/>
                </a:solidFill>
                <a:latin typeface="+mn-lt"/>
                <a:ea typeface="+mn-ea"/>
                <a:cs typeface="+mn-cs"/>
              </a:rPr>
              <a:t>VLAN unaware is 802.1D</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11</a:t>
            </a:fld>
            <a:endParaRPr lang="en-US"/>
          </a:p>
        </p:txBody>
      </p:sp>
    </p:spTree>
    <p:extLst>
      <p:ext uri="{BB962C8B-B14F-4D97-AF65-F5344CB8AC3E}">
        <p14:creationId xmlns:p14="http://schemas.microsoft.com/office/powerpoint/2010/main" val="1428115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780FDC9-598B-3041-B3DB-7CDADF64DF4B}" type="slidenum">
              <a:rPr lang="en-US" sz="800"/>
              <a:pPr/>
              <a:t>14</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t>VLAN Membership Policy Server (VMPS).</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With VLAN Membership Policy Server (VMPS), you can assign switch ports to VLANs dynamically, based on the source MAC address of the device connected to the port. When you move a host from a port on one switch in the network to a port on another switch in the network, the switch dynamically assigns the new port to the proper VLAN for that host.</a:t>
            </a:r>
          </a:p>
          <a:p>
            <a:endParaRPr lang="en-US" dirty="0"/>
          </a:p>
        </p:txBody>
      </p:sp>
    </p:spTree>
    <p:extLst>
      <p:ext uri="{BB962C8B-B14F-4D97-AF65-F5344CB8AC3E}">
        <p14:creationId xmlns:p14="http://schemas.microsoft.com/office/powerpoint/2010/main" val="566735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7BF8A0-F89C-604C-BC76-42672A3C338A}" type="slidenum">
              <a:rPr lang="en-US" sz="800"/>
              <a:pPr/>
              <a:t>15</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794461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smtClean="0"/>
              <a:t>A VLAN trunk carries more than one VLAN</a:t>
            </a:r>
          </a:p>
          <a:p>
            <a:pPr marL="171450" indent="-171450">
              <a:buFont typeface="Arial" panose="020B0604020202020204" pitchFamily="34" charset="0"/>
              <a:buChar char="•"/>
            </a:pPr>
            <a:r>
              <a:rPr lang="en-US" dirty="0" smtClean="0"/>
              <a:t>Usually established between switches so same-VLAN devices can communicate even if physically connected to different switches</a:t>
            </a:r>
          </a:p>
          <a:p>
            <a:pPr marL="171450" indent="-171450">
              <a:buFont typeface="Arial" panose="020B0604020202020204" pitchFamily="34" charset="0"/>
              <a:buChar char="•"/>
            </a:pPr>
            <a:r>
              <a:rPr lang="en-US" dirty="0" smtClean="0"/>
              <a:t>A VLAN trunk is not associated to any VLANs. Neither is the trunk ports used to establish the trunk link</a:t>
            </a:r>
          </a:p>
          <a:p>
            <a:pPr marL="171450" indent="-171450">
              <a:buFont typeface="Arial" panose="020B0604020202020204" pitchFamily="34" charset="0"/>
              <a:buChar char="•"/>
            </a:pPr>
            <a:r>
              <a:rPr lang="en-US" dirty="0" smtClean="0"/>
              <a:t>Cisco IOS supports IEEE802.1q, a popular VLAN trunk protocol</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16</a:t>
            </a:fld>
            <a:endParaRPr lang="en-US"/>
          </a:p>
        </p:txBody>
      </p:sp>
    </p:spTree>
    <p:extLst>
      <p:ext uri="{BB962C8B-B14F-4D97-AF65-F5344CB8AC3E}">
        <p14:creationId xmlns:p14="http://schemas.microsoft.com/office/powerpoint/2010/main" val="3208620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5F5BEF6-6B74-9F4E-95FA-D9A61B2885C0}" type="slidenum">
              <a:rPr lang="en-US" sz="800"/>
              <a:pPr/>
              <a:t>17</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extLst>
      <p:ext uri="{BB962C8B-B14F-4D97-AF65-F5344CB8AC3E}">
        <p14:creationId xmlns:p14="http://schemas.microsoft.com/office/powerpoint/2010/main" val="44273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6F682C2-1F68-DD44-9E5A-5F181BA178BD}" type="slidenum">
              <a:rPr lang="en-US" sz="800"/>
              <a:pPr/>
              <a:t>20</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842629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23</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838614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24</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960411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F1C629-F7E6-DE43-B0A8-82185AEA30DA}" type="slidenum">
              <a:rPr lang="en-US" sz="800"/>
              <a:pPr/>
              <a:t>25</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183471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5DB66D-AD6C-C341-B2CB-703519C95366}" type="slidenum">
              <a:rPr lang="en-US" sz="800"/>
              <a:pPr/>
              <a:t>26</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037896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27</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380483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06BB593-9367-D045-BB88-D6C7EB6327E8}" type="slidenum">
              <a:rPr lang="en-US" sz="800"/>
              <a:pPr/>
              <a:t>28</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5902787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29</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9097081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4D4A90-991B-3349-BF8F-28555CA0FB2D}" type="slidenum">
              <a:rPr lang="en-US" sz="800"/>
              <a:pPr/>
              <a:t>31</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8505587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2E1A642-4AFA-5D41-BA71-4E67B38B3975}" type="slidenum">
              <a:rPr lang="en-US" sz="800"/>
              <a:pPr/>
              <a:t>32</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mn-lt"/>
                <a:ea typeface="+mn-ea"/>
                <a:cs typeface="+mn-cs"/>
              </a:rPr>
              <a:t>Home Example:</a:t>
            </a:r>
          </a:p>
          <a:p>
            <a:r>
              <a:rPr lang="en-GB" sz="1200" b="0" i="0" kern="1200" dirty="0" smtClean="0">
                <a:solidFill>
                  <a:schemeClr val="tx1"/>
                </a:solidFill>
                <a:effectLst/>
                <a:latin typeface="+mn-lt"/>
                <a:ea typeface="+mn-ea"/>
                <a:cs typeface="+mn-cs"/>
              </a:rPr>
              <a:t>The easy part of answering your question is to confirm that yes if the router interface is in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1 and the switch port is in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that yes there is a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mismatch. The more complicated part of answering is trying to determine what is the best way to fix it - and that mostly depends on figuring how you want it to work.</a:t>
            </a:r>
          </a:p>
          <a:p>
            <a:r>
              <a:rPr lang="en-GB" sz="1200" b="0" i="0" kern="1200" dirty="0" smtClean="0">
                <a:solidFill>
                  <a:schemeClr val="tx1"/>
                </a:solidFill>
                <a:effectLst/>
                <a:latin typeface="+mn-lt"/>
                <a:ea typeface="+mn-ea"/>
                <a:cs typeface="+mn-cs"/>
              </a:rPr>
              <a:t>Do you want your laptop to be in the same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as the AP and the devices connected to it? If so then you can create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in the switch module that is part of your router. Then assign the router interfaces to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Then remove the IP address from interface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1 and configure interface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and configure the IP address there.</a:t>
            </a:r>
          </a:p>
          <a:p>
            <a:r>
              <a:rPr lang="en-GB" sz="1200" b="0" i="0" kern="1200" dirty="0" smtClean="0">
                <a:solidFill>
                  <a:schemeClr val="tx1"/>
                </a:solidFill>
                <a:effectLst/>
                <a:latin typeface="+mn-lt"/>
                <a:ea typeface="+mn-ea"/>
                <a:cs typeface="+mn-cs"/>
              </a:rPr>
              <a:t>If you want your laptop to be in a subnet separate from the AP and the devices connected to it, then you need to keep most of your router interfaces as they are. You need to create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in the switch module that is part of your router, assign the particular router interface that connects to the AP to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configure interface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on your router, choose a subnet that will be used for the AP, assign an IP address from that subnet to the </a:t>
            </a:r>
            <a:r>
              <a:rPr lang="en-GB" sz="1200" b="0" i="0" kern="1200" dirty="0" err="1" smtClean="0">
                <a:solidFill>
                  <a:schemeClr val="tx1"/>
                </a:solidFill>
                <a:effectLst/>
                <a:latin typeface="+mn-lt"/>
                <a:ea typeface="+mn-ea"/>
                <a:cs typeface="+mn-cs"/>
              </a:rPr>
              <a:t>vlan</a:t>
            </a:r>
            <a:r>
              <a:rPr lang="en-GB" sz="1200" b="0" i="0" kern="1200" dirty="0" smtClean="0">
                <a:solidFill>
                  <a:schemeClr val="tx1"/>
                </a:solidFill>
                <a:effectLst/>
                <a:latin typeface="+mn-lt"/>
                <a:ea typeface="+mn-ea"/>
                <a:cs typeface="+mn-cs"/>
              </a:rPr>
              <a:t> 50 interface of your router, and implement the appropriate routing, address translation, </a:t>
            </a:r>
            <a:r>
              <a:rPr lang="en-GB" sz="1200" b="0" i="0" kern="1200" dirty="0" err="1" smtClean="0">
                <a:solidFill>
                  <a:schemeClr val="tx1"/>
                </a:solidFill>
                <a:effectLst/>
                <a:latin typeface="+mn-lt"/>
                <a:ea typeface="+mn-ea"/>
                <a:cs typeface="+mn-cs"/>
              </a:rPr>
              <a:t>etc</a:t>
            </a:r>
            <a:r>
              <a:rPr lang="en-GB" sz="1200" b="0" i="0" kern="1200" dirty="0" smtClean="0">
                <a:solidFill>
                  <a:schemeClr val="tx1"/>
                </a:solidFill>
                <a:effectLst/>
                <a:latin typeface="+mn-lt"/>
                <a:ea typeface="+mn-ea"/>
                <a:cs typeface="+mn-cs"/>
              </a:rPr>
              <a:t> that is needed for the AP and its subnet to access the Internet.</a:t>
            </a:r>
          </a:p>
          <a:p>
            <a:endParaRPr lang="en-US" dirty="0"/>
          </a:p>
        </p:txBody>
      </p:sp>
    </p:spTree>
    <p:extLst>
      <p:ext uri="{BB962C8B-B14F-4D97-AF65-F5344CB8AC3E}">
        <p14:creationId xmlns:p14="http://schemas.microsoft.com/office/powerpoint/2010/main" val="4581536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FC13C-8805-D84E-9918-D2CBDEF01394}" type="slidenum">
              <a:rPr lang="en-US" sz="800"/>
              <a:pPr/>
              <a:t>33</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7395621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GB" dirty="0"/>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90E1079-765E-8647-B9AB-3D76386E2BF0}" type="slidenum">
              <a:rPr lang="en-US" sz="800"/>
              <a:pPr/>
              <a:t>35</a:t>
            </a:fld>
            <a:endParaRPr lang="en-US" sz="800"/>
          </a:p>
        </p:txBody>
      </p:sp>
    </p:spTree>
    <p:extLst>
      <p:ext uri="{BB962C8B-B14F-4D97-AF65-F5344CB8AC3E}">
        <p14:creationId xmlns:p14="http://schemas.microsoft.com/office/powerpoint/2010/main" val="395932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2/29/2016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2/29/2016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2/29/2016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2/29/2016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2/29/2016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2/29/2016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3067" y="1170362"/>
            <a:ext cx="6570133" cy="2250172"/>
          </a:xfrm>
        </p:spPr>
        <p:txBody>
          <a:bodyPr/>
          <a:lstStyle/>
          <a:p>
            <a:r>
              <a:rPr lang="en-US" altLang="ja-JP" sz="4400" dirty="0" smtClean="0">
                <a:solidFill>
                  <a:schemeClr val="accent1">
                    <a:lumMod val="75000"/>
                  </a:schemeClr>
                </a:solidFill>
                <a:ea typeface="ＭＳ Ｐゴシック" charset="-128"/>
              </a:rPr>
              <a:t>Virtual Local Area Networks</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(VLANs)</a:t>
            </a:r>
            <a:endParaRPr lang="en-US" sz="4400" dirty="0">
              <a:solidFill>
                <a:schemeClr val="accent1">
                  <a:lumMod val="75000"/>
                </a:schemeClr>
              </a:solidFill>
              <a:latin typeface="Arial"/>
              <a:cs typeface="Arial"/>
            </a:endParaRPr>
          </a:p>
        </p:txBody>
      </p:sp>
      <p:sp>
        <p:nvSpPr>
          <p:cNvPr id="3" name="TextBox 2"/>
          <p:cNvSpPr txBox="1"/>
          <p:nvPr/>
        </p:nvSpPr>
        <p:spPr>
          <a:xfrm>
            <a:off x="3848296" y="3854027"/>
            <a:ext cx="1468672" cy="461665"/>
          </a:xfrm>
          <a:prstGeom prst="rect">
            <a:avLst/>
          </a:prstGeom>
          <a:noFill/>
        </p:spPr>
        <p:txBody>
          <a:bodyPr wrap="none" rtlCol="0">
            <a:spAutoFit/>
          </a:bodyPr>
          <a:lstStyle/>
          <a:p>
            <a:r>
              <a:rPr lang="en-US" sz="2400" dirty="0" smtClean="0">
                <a:solidFill>
                  <a:srgbClr val="800000"/>
                </a:solidFill>
                <a:latin typeface="Arial"/>
                <a:cs typeface="Arial"/>
              </a:rPr>
              <a:t>Lecture 8</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549275" y="107576"/>
            <a:ext cx="8042276" cy="781424"/>
          </a:xfrm>
        </p:spPr>
        <p:txBody>
          <a:bodyPr/>
          <a:lstStyle/>
          <a:p>
            <a:pPr eaLnBrk="1" hangingPunct="1"/>
            <a:r>
              <a:rPr lang="en-US" dirty="0">
                <a:latin typeface="Arial" charset="0"/>
              </a:rPr>
              <a:t>Objectives</a:t>
            </a:r>
          </a:p>
        </p:txBody>
      </p:sp>
      <p:sp>
        <p:nvSpPr>
          <p:cNvPr id="5123" name="Rectangle 3"/>
          <p:cNvSpPr>
            <a:spLocks noGrp="1" noChangeArrowheads="1"/>
          </p:cNvSpPr>
          <p:nvPr>
            <p:ph type="body" idx="1"/>
          </p:nvPr>
        </p:nvSpPr>
        <p:spPr>
          <a:xfrm>
            <a:off x="655638" y="1392238"/>
            <a:ext cx="7940675" cy="5076825"/>
          </a:xfrm>
        </p:spPr>
        <p:txBody>
          <a:bodyPr/>
          <a:lstStyle/>
          <a:p>
            <a:pPr marL="457200" indent="-457200" algn="just"/>
            <a:r>
              <a:rPr lang="en-CA" altLang="ja-JP" dirty="0">
                <a:latin typeface="Arial" charset="0"/>
                <a:cs typeface="ＭＳ Ｐゴシック" charset="0"/>
              </a:rPr>
              <a:t>Role of VLANs in a converged network. </a:t>
            </a:r>
          </a:p>
          <a:p>
            <a:pPr marL="457200" indent="-457200" algn="just"/>
            <a:r>
              <a:rPr lang="en-CA" altLang="ja-JP" dirty="0">
                <a:latin typeface="Arial" charset="0"/>
                <a:cs typeface="ＭＳ Ｐゴシック" charset="0"/>
              </a:rPr>
              <a:t>Role of trunking VLANs in a converged network. </a:t>
            </a:r>
          </a:p>
          <a:p>
            <a:pPr marL="457200" indent="-457200" algn="just"/>
            <a:r>
              <a:rPr lang="en-CA" altLang="ja-JP" dirty="0">
                <a:latin typeface="Arial" charset="0"/>
                <a:cs typeface="ＭＳ Ｐゴシック" charset="0"/>
              </a:rPr>
              <a:t>Configure VLANs on the switches in a converged network topology. </a:t>
            </a:r>
          </a:p>
          <a:p>
            <a:pPr marL="457200" indent="-457200" algn="just"/>
            <a:r>
              <a:rPr lang="en-CA" altLang="ja-JP" dirty="0">
                <a:latin typeface="Arial" charset="0"/>
                <a:cs typeface="ＭＳ Ｐゴシック" charset="0"/>
              </a:rPr>
              <a:t>Troubleshoot the common software or hardware misconfigurations associated with VLANs on switches in a converged network topology. </a:t>
            </a:r>
            <a:endParaRPr lang="en-US" dirty="0">
              <a:latin typeface="Arial" charset="0"/>
            </a:endParaRPr>
          </a:p>
        </p:txBody>
      </p:sp>
    </p:spTree>
    <p:extLst>
      <p:ext uri="{BB962C8B-B14F-4D97-AF65-F5344CB8AC3E}">
        <p14:creationId xmlns:p14="http://schemas.microsoft.com/office/powerpoint/2010/main" val="35094809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0175" y="107577"/>
            <a:ext cx="5428192" cy="616324"/>
          </a:xfrm>
        </p:spPr>
        <p:txBody>
          <a:bodyPr/>
          <a:lstStyle/>
          <a:p>
            <a:r>
              <a:rPr lang="en-US" dirty="0" smtClean="0"/>
              <a:t>Before VLANs</a:t>
            </a:r>
            <a:endParaRPr lang="en-US"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75" y="1066800"/>
            <a:ext cx="8042276" cy="4267200"/>
          </a:xfrm>
          <a:prstGeom prst="rect">
            <a:avLst/>
          </a:prstGeom>
        </p:spPr>
      </p:pic>
    </p:spTree>
    <p:extLst>
      <p:ext uri="{BB962C8B-B14F-4D97-AF65-F5344CB8AC3E}">
        <p14:creationId xmlns:p14="http://schemas.microsoft.com/office/powerpoint/2010/main" val="25810616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96308"/>
            <a:ext cx="4809067" cy="602192"/>
          </a:xfrm>
        </p:spPr>
        <p:txBody>
          <a:bodyPr/>
          <a:lstStyle/>
          <a:p>
            <a:pPr eaLnBrk="1" hangingPunct="1"/>
            <a:r>
              <a:rPr lang="en-CA" altLang="ja-JP" dirty="0" smtClean="0">
                <a:latin typeface="Arial" charset="0"/>
                <a:cs typeface="ＭＳ Ｐゴシック" charset="0"/>
              </a:rPr>
              <a:t>VLANs</a:t>
            </a:r>
            <a:endParaRPr lang="en-US" dirty="0">
              <a:latin typeface="Arial" charset="0"/>
            </a:endParaRPr>
          </a:p>
        </p:txBody>
      </p:sp>
      <p:pic>
        <p:nvPicPr>
          <p:cNvPr id="6147"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0799" y="876307"/>
            <a:ext cx="4313237" cy="317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196292" y="923540"/>
            <a:ext cx="4947708" cy="1754326"/>
          </a:xfrm>
          <a:prstGeom prst="rect">
            <a:avLst/>
          </a:prstGeom>
        </p:spPr>
        <p:txBody>
          <a:bodyPr wrap="square">
            <a:spAutoFit/>
          </a:bodyPr>
          <a:lstStyle/>
          <a:p>
            <a:pPr marL="285750" indent="-285750" algn="just">
              <a:buFont typeface="Arial"/>
              <a:buChar char="•"/>
            </a:pPr>
            <a:r>
              <a:rPr lang="en-US" dirty="0"/>
              <a:t>A VLAN allows a network administrator to create groups of logically networked devices that act as if they are on their own independent network, even if they share a common infrastructure with other VLANs. </a:t>
            </a:r>
            <a:endParaRPr lang="en-US" dirty="0" smtClean="0"/>
          </a:p>
          <a:p>
            <a:endParaRPr lang="en-US" dirty="0"/>
          </a:p>
        </p:txBody>
      </p:sp>
      <p:sp>
        <p:nvSpPr>
          <p:cNvPr id="3" name="Rectangle 2"/>
          <p:cNvSpPr/>
          <p:nvPr/>
        </p:nvSpPr>
        <p:spPr>
          <a:xfrm>
            <a:off x="4196292" y="3109198"/>
            <a:ext cx="4688945" cy="1200329"/>
          </a:xfrm>
          <a:prstGeom prst="rect">
            <a:avLst/>
          </a:prstGeom>
        </p:spPr>
        <p:txBody>
          <a:bodyPr wrap="square">
            <a:spAutoFit/>
          </a:bodyPr>
          <a:lstStyle/>
          <a:p>
            <a:pPr marL="285750" indent="-285750" algn="just">
              <a:buFont typeface="Arial"/>
              <a:buChar char="•"/>
            </a:pPr>
            <a:r>
              <a:rPr lang="en-US" dirty="0" smtClean="0"/>
              <a:t>The </a:t>
            </a:r>
            <a:r>
              <a:rPr lang="en-US" dirty="0"/>
              <a:t>VLANs allow the network administrator to implement access and security policies to particular groups of users. </a:t>
            </a:r>
          </a:p>
        </p:txBody>
      </p:sp>
      <p:sp>
        <p:nvSpPr>
          <p:cNvPr id="4" name="Rectangle 3"/>
          <p:cNvSpPr/>
          <p:nvPr/>
        </p:nvSpPr>
        <p:spPr>
          <a:xfrm>
            <a:off x="254001" y="4597392"/>
            <a:ext cx="8631236" cy="646331"/>
          </a:xfrm>
          <a:prstGeom prst="rect">
            <a:avLst/>
          </a:prstGeom>
        </p:spPr>
        <p:txBody>
          <a:bodyPr wrap="square">
            <a:spAutoFit/>
          </a:bodyPr>
          <a:lstStyle/>
          <a:p>
            <a:pPr marL="285750" indent="-285750" algn="just">
              <a:buFont typeface="Arial"/>
              <a:buChar char="•"/>
            </a:pPr>
            <a:r>
              <a:rPr lang="en-US" dirty="0"/>
              <a:t>You can also use a VLAN to geographically structure your network to support the growing reliance of companies on home-based workers.</a:t>
            </a:r>
          </a:p>
        </p:txBody>
      </p:sp>
    </p:spTree>
    <p:extLst>
      <p:ext uri="{BB962C8B-B14F-4D97-AF65-F5344CB8AC3E}">
        <p14:creationId xmlns:p14="http://schemas.microsoft.com/office/powerpoint/2010/main" val="31223802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47700" y="95250"/>
            <a:ext cx="5588000" cy="654050"/>
          </a:xfrm>
        </p:spPr>
        <p:txBody>
          <a:bodyPr/>
          <a:lstStyle/>
          <a:p>
            <a:pPr eaLnBrk="1" hangingPunct="1"/>
            <a:r>
              <a:rPr lang="en-CA" altLang="ja-JP" dirty="0" smtClean="0">
                <a:latin typeface="Arial" charset="0"/>
                <a:cs typeface="ＭＳ Ｐゴシック" charset="0"/>
              </a:rPr>
              <a:t>Benefits of VLAN</a:t>
            </a:r>
            <a:endParaRPr lang="en-US" dirty="0">
              <a:latin typeface="Arial" charset="0"/>
            </a:endParaRPr>
          </a:p>
        </p:txBody>
      </p:sp>
      <p:pic>
        <p:nvPicPr>
          <p:cNvPr id="6148"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65" y="781050"/>
            <a:ext cx="5083006" cy="440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5326742" y="2082490"/>
            <a:ext cx="3759199" cy="2246769"/>
          </a:xfrm>
          <a:prstGeom prst="rect">
            <a:avLst/>
          </a:prstGeom>
        </p:spPr>
        <p:txBody>
          <a:bodyPr wrap="square">
            <a:spAutoFit/>
          </a:bodyPr>
          <a:lstStyle/>
          <a:p>
            <a:pPr marL="285750" indent="-285750">
              <a:buFont typeface="Arial" panose="020B0604020202020204" pitchFamily="34" charset="0"/>
              <a:buChar char="•"/>
            </a:pPr>
            <a:r>
              <a:rPr lang="en-US" sz="2000" dirty="0"/>
              <a:t>Security</a:t>
            </a:r>
          </a:p>
          <a:p>
            <a:pPr marL="285750" indent="-285750">
              <a:buFont typeface="Arial" panose="020B0604020202020204" pitchFamily="34" charset="0"/>
              <a:buChar char="•"/>
            </a:pPr>
            <a:r>
              <a:rPr lang="en-US" sz="2000" dirty="0"/>
              <a:t>Cost reduction</a:t>
            </a:r>
          </a:p>
          <a:p>
            <a:pPr marL="285750" indent="-285750">
              <a:buFont typeface="Arial" panose="020B0604020202020204" pitchFamily="34" charset="0"/>
              <a:buChar char="•"/>
            </a:pPr>
            <a:r>
              <a:rPr lang="en-US" sz="2000" dirty="0"/>
              <a:t>Better performance</a:t>
            </a:r>
          </a:p>
          <a:p>
            <a:pPr marL="285750" indent="-285750">
              <a:buFont typeface="Arial" panose="020B0604020202020204" pitchFamily="34" charset="0"/>
              <a:buChar char="•"/>
            </a:pPr>
            <a:r>
              <a:rPr lang="en-US" sz="2000" dirty="0"/>
              <a:t>Shrink broadcast domains</a:t>
            </a:r>
          </a:p>
          <a:p>
            <a:pPr marL="285750" indent="-285750">
              <a:buFont typeface="Arial" panose="020B0604020202020204" pitchFamily="34" charset="0"/>
              <a:buChar char="•"/>
            </a:pPr>
            <a:r>
              <a:rPr lang="en-US" sz="2000" dirty="0"/>
              <a:t>Improved IT staff efficiency</a:t>
            </a:r>
          </a:p>
          <a:p>
            <a:pPr marL="285750" indent="-285750">
              <a:buFont typeface="Arial" panose="020B0604020202020204" pitchFamily="34" charset="0"/>
              <a:buChar char="•"/>
            </a:pPr>
            <a:r>
              <a:rPr lang="en-US" sz="2000" dirty="0"/>
              <a:t>Simpler project and application management</a:t>
            </a:r>
          </a:p>
        </p:txBody>
      </p:sp>
    </p:spTree>
    <p:extLst>
      <p:ext uri="{BB962C8B-B14F-4D97-AF65-F5344CB8AC3E}">
        <p14:creationId xmlns:p14="http://schemas.microsoft.com/office/powerpoint/2010/main" val="33955554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107577"/>
            <a:ext cx="4987925" cy="692524"/>
          </a:xfrm>
        </p:spPr>
        <p:txBody>
          <a:bodyPr/>
          <a:lstStyle/>
          <a:p>
            <a:r>
              <a:rPr lang="en-US" dirty="0" smtClean="0"/>
              <a:t>VLAN ID Range</a:t>
            </a:r>
            <a:endParaRPr lang="en-US"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534" y="821268"/>
            <a:ext cx="8482212" cy="4539272"/>
          </a:xfrm>
          <a:prstGeom prst="rect">
            <a:avLst/>
          </a:prstGeom>
        </p:spPr>
      </p:pic>
    </p:spTree>
    <p:extLst>
      <p:ext uri="{BB962C8B-B14F-4D97-AF65-F5344CB8AC3E}">
        <p14:creationId xmlns:p14="http://schemas.microsoft.com/office/powerpoint/2010/main" val="17063600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4308"/>
            <a:ext cx="8042276" cy="835492"/>
          </a:xfrm>
        </p:spPr>
        <p:txBody>
          <a:bodyPr/>
          <a:lstStyle/>
          <a:p>
            <a:r>
              <a:rPr lang="en-US" dirty="0" smtClean="0"/>
              <a:t>Types of VLAN</a:t>
            </a:r>
            <a:endParaRPr lang="en-US" dirty="0"/>
          </a:p>
        </p:txBody>
      </p:sp>
      <p:sp>
        <p:nvSpPr>
          <p:cNvPr id="3" name="Content Placeholder 2"/>
          <p:cNvSpPr>
            <a:spLocks noGrp="1"/>
          </p:cNvSpPr>
          <p:nvPr>
            <p:ph idx="1"/>
          </p:nvPr>
        </p:nvSpPr>
        <p:spPr>
          <a:xfrm>
            <a:off x="1054099" y="1308101"/>
            <a:ext cx="7537451" cy="3594099"/>
          </a:xfrm>
        </p:spPr>
        <p:txBody>
          <a:bodyPr/>
          <a:lstStyle/>
          <a:p>
            <a:r>
              <a:rPr lang="en-US" dirty="0" smtClean="0">
                <a:solidFill>
                  <a:srgbClr val="12252C"/>
                </a:solidFill>
              </a:rPr>
              <a:t>Data VLAN</a:t>
            </a:r>
          </a:p>
          <a:p>
            <a:r>
              <a:rPr lang="en-US" dirty="0" smtClean="0">
                <a:solidFill>
                  <a:srgbClr val="12252C"/>
                </a:solidFill>
              </a:rPr>
              <a:t>Default VLAN</a:t>
            </a:r>
          </a:p>
          <a:p>
            <a:r>
              <a:rPr lang="en-US" dirty="0" smtClean="0">
                <a:solidFill>
                  <a:srgbClr val="12252C"/>
                </a:solidFill>
              </a:rPr>
              <a:t>Native VLAN</a:t>
            </a:r>
          </a:p>
          <a:p>
            <a:r>
              <a:rPr lang="en-US" dirty="0" smtClean="0">
                <a:solidFill>
                  <a:srgbClr val="12252C"/>
                </a:solidFill>
              </a:rPr>
              <a:t>Management VLAN</a:t>
            </a:r>
          </a:p>
          <a:p>
            <a:r>
              <a:rPr lang="en-US" dirty="0" smtClean="0">
                <a:solidFill>
                  <a:srgbClr val="12252C"/>
                </a:solidFill>
              </a:rPr>
              <a:t>Voice VLAN</a:t>
            </a:r>
          </a:p>
        </p:txBody>
      </p:sp>
    </p:spTree>
    <p:extLst>
      <p:ext uri="{BB962C8B-B14F-4D97-AF65-F5344CB8AC3E}">
        <p14:creationId xmlns:p14="http://schemas.microsoft.com/office/powerpoint/2010/main" val="49287814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smtClean="0"/>
              <a:t>Data VLAN</a:t>
            </a:r>
            <a:endParaRPr lang="en-US" dirty="0"/>
          </a:p>
        </p:txBody>
      </p:sp>
      <p:sp>
        <p:nvSpPr>
          <p:cNvPr id="3" name="Content Placeholder 2"/>
          <p:cNvSpPr>
            <a:spLocks noGrp="1"/>
          </p:cNvSpPr>
          <p:nvPr>
            <p:ph idx="1"/>
          </p:nvPr>
        </p:nvSpPr>
        <p:spPr>
          <a:xfrm>
            <a:off x="676275" y="1003301"/>
            <a:ext cx="8042276" cy="4343400"/>
          </a:xfrm>
        </p:spPr>
        <p:txBody>
          <a:bodyPr>
            <a:normAutofit/>
          </a:bodyPr>
          <a:lstStyle/>
          <a:p>
            <a:pPr algn="just"/>
            <a:r>
              <a:rPr lang="en-US" dirty="0">
                <a:solidFill>
                  <a:srgbClr val="12252C"/>
                </a:solidFill>
              </a:rPr>
              <a:t>A data VLAN is a VLAN that is configured to carry only user-generated traffic</a:t>
            </a:r>
            <a:r>
              <a:rPr lang="en-US" dirty="0" smtClean="0">
                <a:solidFill>
                  <a:srgbClr val="12252C"/>
                </a:solidFill>
              </a:rPr>
              <a:t>.</a:t>
            </a:r>
          </a:p>
          <a:p>
            <a:pPr algn="just"/>
            <a:r>
              <a:rPr lang="en-US" dirty="0">
                <a:solidFill>
                  <a:srgbClr val="12252C"/>
                </a:solidFill>
              </a:rPr>
              <a:t>It is common practice to separate voice and management traffic from data traffic</a:t>
            </a:r>
            <a:r>
              <a:rPr lang="en-US" dirty="0" smtClean="0">
                <a:solidFill>
                  <a:srgbClr val="12252C"/>
                </a:solidFill>
              </a:rPr>
              <a:t>.</a:t>
            </a:r>
          </a:p>
          <a:p>
            <a:pPr algn="just"/>
            <a:r>
              <a:rPr lang="en-US" dirty="0" smtClean="0">
                <a:solidFill>
                  <a:srgbClr val="12252C"/>
                </a:solidFill>
              </a:rPr>
              <a:t>The </a:t>
            </a:r>
            <a:r>
              <a:rPr lang="en-US" dirty="0">
                <a:solidFill>
                  <a:srgbClr val="12252C"/>
                </a:solidFill>
              </a:rPr>
              <a:t>importance of separating user data from switch management control data and voice traffic is highlighted by the use of a special term used to identify VLANs that only carry user data - a "data VLAN". </a:t>
            </a:r>
            <a:endParaRPr lang="en-US" dirty="0" smtClean="0">
              <a:solidFill>
                <a:srgbClr val="12252C"/>
              </a:solidFill>
            </a:endParaRPr>
          </a:p>
          <a:p>
            <a:pPr algn="just"/>
            <a:r>
              <a:rPr lang="en-US" dirty="0" smtClean="0">
                <a:solidFill>
                  <a:srgbClr val="12252C"/>
                </a:solidFill>
              </a:rPr>
              <a:t>A </a:t>
            </a:r>
            <a:r>
              <a:rPr lang="en-US" dirty="0">
                <a:solidFill>
                  <a:srgbClr val="12252C"/>
                </a:solidFill>
              </a:rPr>
              <a:t>data VLAN is sometimes referred to as a user VLAN.</a:t>
            </a:r>
          </a:p>
        </p:txBody>
      </p:sp>
    </p:spTree>
    <p:extLst>
      <p:ext uri="{BB962C8B-B14F-4D97-AF65-F5344CB8AC3E}">
        <p14:creationId xmlns:p14="http://schemas.microsoft.com/office/powerpoint/2010/main" val="15909081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t>Default VLAN</a:t>
            </a:r>
            <a:endParaRPr lang="en-US" dirty="0"/>
          </a:p>
        </p:txBody>
      </p:sp>
      <p:sp>
        <p:nvSpPr>
          <p:cNvPr id="3" name="Content Placeholder 2"/>
          <p:cNvSpPr>
            <a:spLocks noGrp="1"/>
          </p:cNvSpPr>
          <p:nvPr>
            <p:ph idx="1"/>
          </p:nvPr>
        </p:nvSpPr>
        <p:spPr>
          <a:xfrm>
            <a:off x="688975" y="889001"/>
            <a:ext cx="8042276" cy="4343400"/>
          </a:xfrm>
        </p:spPr>
        <p:txBody>
          <a:bodyPr/>
          <a:lstStyle/>
          <a:p>
            <a:pPr algn="just"/>
            <a:r>
              <a:rPr lang="en-US" dirty="0">
                <a:solidFill>
                  <a:srgbClr val="12252C"/>
                </a:solidFill>
              </a:rPr>
              <a:t>All switch ports become a member of the default VLAN after the initial boot up of the switch. </a:t>
            </a:r>
            <a:endParaRPr lang="en-US" dirty="0" smtClean="0">
              <a:solidFill>
                <a:srgbClr val="12252C"/>
              </a:solidFill>
            </a:endParaRPr>
          </a:p>
          <a:p>
            <a:pPr algn="just"/>
            <a:r>
              <a:rPr lang="en-US" dirty="0" smtClean="0">
                <a:solidFill>
                  <a:srgbClr val="12252C"/>
                </a:solidFill>
              </a:rPr>
              <a:t>Having </a:t>
            </a:r>
            <a:r>
              <a:rPr lang="en-US" dirty="0">
                <a:solidFill>
                  <a:srgbClr val="12252C"/>
                </a:solidFill>
              </a:rPr>
              <a:t>all the switch ports participate in the default VLAN makes them all part of the same broadcast domain. </a:t>
            </a:r>
            <a:endParaRPr lang="en-US" dirty="0" smtClean="0">
              <a:solidFill>
                <a:srgbClr val="12252C"/>
              </a:solidFill>
            </a:endParaRPr>
          </a:p>
          <a:p>
            <a:pPr algn="just"/>
            <a:r>
              <a:rPr lang="en-US" dirty="0" smtClean="0">
                <a:solidFill>
                  <a:srgbClr val="12252C"/>
                </a:solidFill>
              </a:rPr>
              <a:t>This </a:t>
            </a:r>
            <a:r>
              <a:rPr lang="en-US" dirty="0">
                <a:solidFill>
                  <a:srgbClr val="12252C"/>
                </a:solidFill>
              </a:rPr>
              <a:t>allows any device connected to any switch port to communicate with other devices on other switch ports. </a:t>
            </a:r>
            <a:endParaRPr lang="en-US" dirty="0" smtClean="0">
              <a:solidFill>
                <a:srgbClr val="12252C"/>
              </a:solidFill>
            </a:endParaRPr>
          </a:p>
          <a:p>
            <a:pPr algn="just"/>
            <a:r>
              <a:rPr lang="en-US" dirty="0" smtClean="0">
                <a:solidFill>
                  <a:srgbClr val="12252C"/>
                </a:solidFill>
              </a:rPr>
              <a:t>The </a:t>
            </a:r>
            <a:r>
              <a:rPr lang="en-US" dirty="0">
                <a:solidFill>
                  <a:srgbClr val="12252C"/>
                </a:solidFill>
              </a:rPr>
              <a:t>default VLAN for Cisco switches is VLAN 1. </a:t>
            </a:r>
          </a:p>
        </p:txBody>
      </p:sp>
    </p:spTree>
    <p:extLst>
      <p:ext uri="{BB962C8B-B14F-4D97-AF65-F5344CB8AC3E}">
        <p14:creationId xmlns:p14="http://schemas.microsoft.com/office/powerpoint/2010/main" val="32996776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t>Management VLAN</a:t>
            </a:r>
            <a:endParaRPr lang="en-US" dirty="0"/>
          </a:p>
        </p:txBody>
      </p:sp>
      <p:sp>
        <p:nvSpPr>
          <p:cNvPr id="3" name="Content Placeholder 2"/>
          <p:cNvSpPr>
            <a:spLocks noGrp="1"/>
          </p:cNvSpPr>
          <p:nvPr>
            <p:ph idx="1"/>
          </p:nvPr>
        </p:nvSpPr>
        <p:spPr>
          <a:xfrm>
            <a:off x="549275" y="1054101"/>
            <a:ext cx="8042276" cy="4343400"/>
          </a:xfrm>
        </p:spPr>
        <p:txBody>
          <a:bodyPr/>
          <a:lstStyle/>
          <a:p>
            <a:pPr algn="just"/>
            <a:r>
              <a:rPr lang="en-US" dirty="0">
                <a:solidFill>
                  <a:srgbClr val="12252C"/>
                </a:solidFill>
              </a:rPr>
              <a:t>A management VLAN is any VLAN you configure to access the management capabilities of a switch. </a:t>
            </a:r>
            <a:endParaRPr lang="en-US" dirty="0" smtClean="0">
              <a:solidFill>
                <a:srgbClr val="12252C"/>
              </a:solidFill>
            </a:endParaRPr>
          </a:p>
          <a:p>
            <a:pPr algn="just"/>
            <a:r>
              <a:rPr lang="en-US" dirty="0" smtClean="0">
                <a:solidFill>
                  <a:srgbClr val="12252C"/>
                </a:solidFill>
              </a:rPr>
              <a:t>VLAN </a:t>
            </a:r>
            <a:r>
              <a:rPr lang="en-US" dirty="0">
                <a:solidFill>
                  <a:srgbClr val="12252C"/>
                </a:solidFill>
              </a:rPr>
              <a:t>1 would serve as the management VLAN if you did not proactively define a unique VLAN to serve as the management VLAN</a:t>
            </a:r>
            <a:r>
              <a:rPr lang="en-US" dirty="0" smtClean="0">
                <a:solidFill>
                  <a:srgbClr val="12252C"/>
                </a:solidFill>
              </a:rPr>
              <a:t>.</a:t>
            </a:r>
          </a:p>
          <a:p>
            <a:pPr algn="just"/>
            <a:r>
              <a:rPr lang="en-US" dirty="0">
                <a:solidFill>
                  <a:srgbClr val="12252C"/>
                </a:solidFill>
              </a:rPr>
              <a:t>A switch can be managed via HTTP, Telnet, SSH, or SNMP. </a:t>
            </a:r>
            <a:endParaRPr lang="en-US" dirty="0" smtClean="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18487071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dirty="0" smtClean="0"/>
              <a:t>Native VLAN</a:t>
            </a:r>
            <a:endParaRPr lang="en-US" dirty="0"/>
          </a:p>
        </p:txBody>
      </p:sp>
      <p:sp>
        <p:nvSpPr>
          <p:cNvPr id="3" name="Content Placeholder 2"/>
          <p:cNvSpPr>
            <a:spLocks noGrp="1"/>
          </p:cNvSpPr>
          <p:nvPr>
            <p:ph idx="1"/>
          </p:nvPr>
        </p:nvSpPr>
        <p:spPr>
          <a:xfrm>
            <a:off x="790575" y="876301"/>
            <a:ext cx="8042276" cy="4343400"/>
          </a:xfrm>
        </p:spPr>
        <p:txBody>
          <a:bodyPr>
            <a:normAutofit fontScale="92500" lnSpcReduction="20000"/>
          </a:bodyPr>
          <a:lstStyle/>
          <a:p>
            <a:pPr algn="just"/>
            <a:r>
              <a:rPr lang="en-US" dirty="0">
                <a:solidFill>
                  <a:srgbClr val="12252C"/>
                </a:solidFill>
              </a:rPr>
              <a:t>A native VLAN is assigned to an 802.1Q trunk port. </a:t>
            </a:r>
            <a:endParaRPr lang="en-US" dirty="0" smtClean="0">
              <a:solidFill>
                <a:srgbClr val="12252C"/>
              </a:solidFill>
            </a:endParaRPr>
          </a:p>
          <a:p>
            <a:pPr algn="just"/>
            <a:r>
              <a:rPr lang="en-US" dirty="0" smtClean="0">
                <a:solidFill>
                  <a:srgbClr val="12252C"/>
                </a:solidFill>
              </a:rPr>
              <a:t>An </a:t>
            </a:r>
            <a:r>
              <a:rPr lang="en-US" dirty="0">
                <a:solidFill>
                  <a:srgbClr val="12252C"/>
                </a:solidFill>
              </a:rPr>
              <a:t>802.1Q trunk port supports traffic coming from many VLANs (tagged traffic) as well as traffic that does not come from a VLAN (untagged traffic). </a:t>
            </a:r>
            <a:endParaRPr lang="en-US" dirty="0" smtClean="0">
              <a:solidFill>
                <a:srgbClr val="12252C"/>
              </a:solidFill>
            </a:endParaRPr>
          </a:p>
          <a:p>
            <a:pPr algn="just"/>
            <a:r>
              <a:rPr lang="en-US" dirty="0" smtClean="0">
                <a:solidFill>
                  <a:srgbClr val="12252C"/>
                </a:solidFill>
              </a:rPr>
              <a:t>The </a:t>
            </a:r>
            <a:r>
              <a:rPr lang="en-US" dirty="0">
                <a:solidFill>
                  <a:srgbClr val="12252C"/>
                </a:solidFill>
              </a:rPr>
              <a:t>802.1Q trunk port places untagged traffic on the native VLAN. </a:t>
            </a:r>
            <a:endParaRPr lang="en-US" dirty="0" smtClean="0">
              <a:solidFill>
                <a:srgbClr val="12252C"/>
              </a:solidFill>
            </a:endParaRPr>
          </a:p>
          <a:p>
            <a:pPr algn="just"/>
            <a:r>
              <a:rPr lang="en-US" dirty="0">
                <a:solidFill>
                  <a:srgbClr val="12252C"/>
                </a:solidFill>
              </a:rPr>
              <a:t>Native VLANs are set out in the IEEE 802.1Q specification to maintain backward compatibility with untagged traffic common to legacy LAN scenarios</a:t>
            </a:r>
            <a:r>
              <a:rPr lang="en-US" dirty="0" smtClean="0">
                <a:solidFill>
                  <a:srgbClr val="12252C"/>
                </a:solidFill>
              </a:rPr>
              <a:t>.</a:t>
            </a:r>
          </a:p>
          <a:p>
            <a:pPr algn="just"/>
            <a:r>
              <a:rPr lang="en-US" dirty="0">
                <a:solidFill>
                  <a:srgbClr val="12252C"/>
                </a:solidFill>
              </a:rPr>
              <a:t>Native VLANs are set out in the IEEE 802.1Q specification to maintain backward compatibility with untagged traffic common to legacy LAN scenarios.</a:t>
            </a:r>
          </a:p>
        </p:txBody>
      </p:sp>
    </p:spTree>
    <p:extLst>
      <p:ext uri="{BB962C8B-B14F-4D97-AF65-F5344CB8AC3E}">
        <p14:creationId xmlns:p14="http://schemas.microsoft.com/office/powerpoint/2010/main" val="5718615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02024"/>
          </a:xfrm>
        </p:spPr>
        <p:txBody>
          <a:bodyPr/>
          <a:lstStyle/>
          <a:p>
            <a:r>
              <a:rPr lang="en-US" sz="4000" dirty="0" smtClean="0"/>
              <a:t>Voice VLAN</a:t>
            </a:r>
            <a:endParaRPr lang="en-US" sz="4000" dirty="0"/>
          </a:p>
        </p:txBody>
      </p:sp>
      <p:sp>
        <p:nvSpPr>
          <p:cNvPr id="3" name="Content Placeholder 2"/>
          <p:cNvSpPr>
            <a:spLocks noGrp="1"/>
          </p:cNvSpPr>
          <p:nvPr>
            <p:ph idx="1"/>
          </p:nvPr>
        </p:nvSpPr>
        <p:spPr>
          <a:xfrm>
            <a:off x="841375" y="609600"/>
            <a:ext cx="8042276" cy="4876800"/>
          </a:xfrm>
        </p:spPr>
        <p:txBody>
          <a:bodyPr>
            <a:normAutofit fontScale="85000" lnSpcReduction="20000"/>
          </a:bodyPr>
          <a:lstStyle/>
          <a:p>
            <a:pPr algn="just"/>
            <a:r>
              <a:rPr lang="en-US" dirty="0">
                <a:solidFill>
                  <a:srgbClr val="12252C"/>
                </a:solidFill>
              </a:rPr>
              <a:t>VoIP traffic requires</a:t>
            </a:r>
            <a:r>
              <a:rPr lang="en-US" dirty="0" smtClean="0">
                <a:solidFill>
                  <a:srgbClr val="12252C"/>
                </a:solidFill>
              </a:rPr>
              <a:t>:</a:t>
            </a:r>
            <a:endParaRPr lang="en-US" dirty="0">
              <a:solidFill>
                <a:srgbClr val="12252C"/>
              </a:solidFill>
            </a:endParaRPr>
          </a:p>
          <a:p>
            <a:pPr lvl="1" algn="just">
              <a:buFont typeface="Wingdings" panose="05000000000000000000" pitchFamily="2" charset="2"/>
              <a:buChar char="§"/>
            </a:pPr>
            <a:r>
              <a:rPr lang="en-US" dirty="0">
                <a:solidFill>
                  <a:srgbClr val="12252C"/>
                </a:solidFill>
              </a:rPr>
              <a:t>Assured bandwidth to ensure voice quality </a:t>
            </a:r>
          </a:p>
          <a:p>
            <a:pPr lvl="1" algn="just">
              <a:buFont typeface="Wingdings" panose="05000000000000000000" pitchFamily="2" charset="2"/>
              <a:buChar char="§"/>
            </a:pPr>
            <a:r>
              <a:rPr lang="en-US" dirty="0">
                <a:solidFill>
                  <a:srgbClr val="12252C"/>
                </a:solidFill>
              </a:rPr>
              <a:t>Transmission priority over other types of network traffic</a:t>
            </a:r>
          </a:p>
          <a:p>
            <a:pPr lvl="1" algn="just">
              <a:buFont typeface="Wingdings" panose="05000000000000000000" pitchFamily="2" charset="2"/>
              <a:buChar char="§"/>
            </a:pPr>
            <a:r>
              <a:rPr lang="en-US" dirty="0">
                <a:solidFill>
                  <a:srgbClr val="12252C"/>
                </a:solidFill>
              </a:rPr>
              <a:t>Ability to be routed around congested areas on the network</a:t>
            </a:r>
          </a:p>
          <a:p>
            <a:pPr lvl="1" algn="just">
              <a:buFont typeface="Wingdings" panose="05000000000000000000" pitchFamily="2" charset="2"/>
              <a:buChar char="§"/>
            </a:pPr>
            <a:r>
              <a:rPr lang="en-US" dirty="0">
                <a:solidFill>
                  <a:srgbClr val="12252C"/>
                </a:solidFill>
              </a:rPr>
              <a:t>Delay of less than 150 milliseconds (</a:t>
            </a:r>
            <a:r>
              <a:rPr lang="en-US" dirty="0" err="1">
                <a:solidFill>
                  <a:srgbClr val="12252C"/>
                </a:solidFill>
              </a:rPr>
              <a:t>ms</a:t>
            </a:r>
            <a:r>
              <a:rPr lang="en-US" dirty="0">
                <a:solidFill>
                  <a:srgbClr val="12252C"/>
                </a:solidFill>
              </a:rPr>
              <a:t>) across the network</a:t>
            </a:r>
          </a:p>
          <a:p>
            <a:pPr algn="just"/>
            <a:r>
              <a:rPr lang="en-US" dirty="0">
                <a:solidFill>
                  <a:srgbClr val="12252C"/>
                </a:solidFill>
              </a:rPr>
              <a:t>To meet these requirements, the entire network has to be designed to support VoIP. </a:t>
            </a:r>
          </a:p>
          <a:p>
            <a:pPr algn="just"/>
            <a:r>
              <a:rPr lang="en-US" dirty="0"/>
              <a:t>The voice VLAN feature enables access ports to carry IP voice traffic from an IP phone</a:t>
            </a:r>
          </a:p>
          <a:p>
            <a:pPr algn="just"/>
            <a:r>
              <a:rPr lang="en-US" dirty="0"/>
              <a:t>The switch can connect to a Cisco 7960 IP Phone and carry IP voice traffic</a:t>
            </a:r>
          </a:p>
          <a:p>
            <a:pPr algn="just"/>
            <a:r>
              <a:rPr lang="en-US" dirty="0"/>
              <a:t>Because the sound quality of an IP phone call can deteriorate if the data is unevenly sent, the switch supports quality of service (</a:t>
            </a:r>
            <a:r>
              <a:rPr lang="en-US" dirty="0" err="1"/>
              <a:t>QoS</a:t>
            </a:r>
            <a:r>
              <a:rPr lang="en-US" dirty="0"/>
              <a:t>)</a:t>
            </a:r>
          </a:p>
          <a:p>
            <a:pPr algn="just"/>
            <a:endParaRPr lang="en-US" dirty="0">
              <a:solidFill>
                <a:srgbClr val="12252C"/>
              </a:solidFill>
            </a:endParaRPr>
          </a:p>
        </p:txBody>
      </p:sp>
    </p:spTree>
    <p:extLst>
      <p:ext uri="{BB962C8B-B14F-4D97-AF65-F5344CB8AC3E}">
        <p14:creationId xmlns:p14="http://schemas.microsoft.com/office/powerpoint/2010/main" val="20295392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0081"/>
          </a:xfrm>
        </p:spPr>
        <p:txBody>
          <a:bodyPr/>
          <a:lstStyle/>
          <a:p>
            <a:r>
              <a:rPr lang="en-US" sz="4000" dirty="0">
                <a:ea typeface="ＭＳ Ｐゴシック" pitchFamily="34" charset="-128"/>
              </a:rPr>
              <a:t>Voice VLAN Tagging</a:t>
            </a:r>
            <a:endParaRPr lang="en-GB" sz="4000"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799771" y="792163"/>
            <a:ext cx="6274254" cy="4728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086970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0710"/>
          </a:xfrm>
        </p:spPr>
        <p:txBody>
          <a:bodyPr/>
          <a:lstStyle/>
          <a:p>
            <a:pPr eaLnBrk="1" hangingPunct="1"/>
            <a:r>
              <a:rPr lang="en-GB" altLang="ja-JP" sz="3600" dirty="0" smtClean="0">
                <a:latin typeface="Arial" charset="0"/>
                <a:cs typeface="ＭＳ Ｐゴシック" charset="0"/>
              </a:rPr>
              <a:t>Switch Port Membership Modes</a:t>
            </a:r>
            <a:endParaRPr lang="en-US" sz="3600" dirty="0">
              <a:latin typeface="Arial" charset="0"/>
            </a:endParaRPr>
          </a:p>
        </p:txBody>
      </p:sp>
      <p:pic>
        <p:nvPicPr>
          <p:cNvPr id="819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15963" y="1234179"/>
            <a:ext cx="7875588" cy="3896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5438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719738"/>
          </a:xfrm>
        </p:spPr>
        <p:txBody>
          <a:bodyPr/>
          <a:lstStyle/>
          <a:p>
            <a:pPr eaLnBrk="1" hangingPunct="1"/>
            <a:r>
              <a:rPr lang="en-GB" altLang="ja-JP" dirty="0" smtClean="0">
                <a:latin typeface="Arial" charset="0"/>
                <a:cs typeface="ＭＳ Ｐゴシック" charset="0"/>
              </a:rPr>
              <a:t>Controlling Broadcast</a:t>
            </a:r>
            <a:endParaRPr lang="en-US" dirty="0">
              <a:latin typeface="Arial" charset="0"/>
            </a:endParaRPr>
          </a:p>
        </p:txBody>
      </p:sp>
      <p:pic>
        <p:nvPicPr>
          <p:cNvPr id="9220"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4825" y="1057495"/>
            <a:ext cx="4806496" cy="385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4891321" y="1534272"/>
            <a:ext cx="4013194" cy="3693319"/>
          </a:xfrm>
          <a:prstGeom prst="rect">
            <a:avLst/>
          </a:prstGeom>
        </p:spPr>
        <p:txBody>
          <a:bodyPr wrap="square">
            <a:spAutoFit/>
          </a:bodyPr>
          <a:lstStyle/>
          <a:p>
            <a:pPr marL="285750" indent="-285750" algn="just">
              <a:buFont typeface="Arial" panose="020B0604020202020204" pitchFamily="34" charset="0"/>
              <a:buChar char="•"/>
            </a:pPr>
            <a:r>
              <a:rPr lang="en-US" dirty="0"/>
              <a:t>VLANs can be used to limit the reach of broadcast frames</a:t>
            </a:r>
          </a:p>
          <a:p>
            <a:pPr marL="285750" indent="-285750" algn="just">
              <a:buFont typeface="Arial" panose="020B0604020202020204" pitchFamily="34" charset="0"/>
              <a:buChar char="•"/>
            </a:pPr>
            <a:r>
              <a:rPr lang="en-US" dirty="0"/>
              <a:t>A VLAN is a broadcast domain of its own</a:t>
            </a:r>
          </a:p>
          <a:p>
            <a:pPr marL="285750" indent="-285750" algn="just">
              <a:buFont typeface="Arial" panose="020B0604020202020204" pitchFamily="34" charset="0"/>
              <a:buChar char="•"/>
            </a:pPr>
            <a:r>
              <a:rPr lang="en-US" dirty="0"/>
              <a:t>Therefore, a broadcast frame sent by a device in a specific VLAN is forwarded within that VLAN only.</a:t>
            </a:r>
          </a:p>
          <a:p>
            <a:pPr marL="285750" indent="-285750" algn="just">
              <a:buFont typeface="Arial" panose="020B0604020202020204" pitchFamily="34" charset="0"/>
              <a:buChar char="•"/>
            </a:pPr>
            <a:r>
              <a:rPr lang="en-US" dirty="0"/>
              <a:t>This help controlling the reach of broadcast frames and their impact in the network</a:t>
            </a:r>
          </a:p>
          <a:p>
            <a:pPr marL="285750" indent="-285750" algn="just">
              <a:buFont typeface="Arial" panose="020B0604020202020204" pitchFamily="34" charset="0"/>
              <a:buChar char="•"/>
            </a:pPr>
            <a:r>
              <a:rPr lang="en-US" dirty="0"/>
              <a:t> Unicast and multicast frames are forwarded within the originating VLAN as well</a:t>
            </a:r>
          </a:p>
        </p:txBody>
      </p:sp>
    </p:spTree>
    <p:extLst>
      <p:ext uri="{BB962C8B-B14F-4D97-AF65-F5344CB8AC3E}">
        <p14:creationId xmlns:p14="http://schemas.microsoft.com/office/powerpoint/2010/main" val="10378541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8138"/>
          </a:xfrm>
        </p:spPr>
        <p:txBody>
          <a:bodyPr/>
          <a:lstStyle/>
          <a:p>
            <a:r>
              <a:rPr lang="en-US" dirty="0" smtClean="0"/>
              <a:t>VLAN Trunk</a:t>
            </a:r>
            <a:endParaRPr lang="en-US" dirty="0"/>
          </a:p>
        </p:txBody>
      </p:sp>
      <p:sp>
        <p:nvSpPr>
          <p:cNvPr id="3" name="Content Placeholder 2"/>
          <p:cNvSpPr>
            <a:spLocks noGrp="1"/>
          </p:cNvSpPr>
          <p:nvPr>
            <p:ph idx="1"/>
          </p:nvPr>
        </p:nvSpPr>
        <p:spPr>
          <a:xfrm>
            <a:off x="650873" y="1005129"/>
            <a:ext cx="8144774" cy="4343400"/>
          </a:xfrm>
        </p:spPr>
        <p:txBody>
          <a:bodyPr>
            <a:normAutofit/>
          </a:bodyPr>
          <a:lstStyle/>
          <a:p>
            <a:pPr algn="just"/>
            <a:r>
              <a:rPr lang="en-US" dirty="0">
                <a:solidFill>
                  <a:schemeClr val="accent2">
                    <a:lumMod val="50000"/>
                  </a:schemeClr>
                </a:solidFill>
              </a:rPr>
              <a:t>A trunk is a point-to-point link between two network devices that carries more than one VLAN. </a:t>
            </a:r>
            <a:endParaRPr lang="en-US" dirty="0" smtClean="0">
              <a:solidFill>
                <a:schemeClr val="accent2">
                  <a:lumMod val="50000"/>
                </a:schemeClr>
              </a:solidFill>
            </a:endParaRPr>
          </a:p>
          <a:p>
            <a:pPr algn="just"/>
            <a:r>
              <a:rPr lang="en-US" dirty="0" smtClean="0">
                <a:solidFill>
                  <a:schemeClr val="accent2">
                    <a:lumMod val="50000"/>
                  </a:schemeClr>
                </a:solidFill>
              </a:rPr>
              <a:t>A </a:t>
            </a:r>
            <a:r>
              <a:rPr lang="en-US" dirty="0">
                <a:solidFill>
                  <a:schemeClr val="accent2">
                    <a:lumMod val="50000"/>
                  </a:schemeClr>
                </a:solidFill>
              </a:rPr>
              <a:t>VLAN trunk allows you to extend the VLANs across an entire network. </a:t>
            </a:r>
            <a:endParaRPr lang="en-US" dirty="0" smtClean="0">
              <a:solidFill>
                <a:schemeClr val="accent2">
                  <a:lumMod val="50000"/>
                </a:schemeClr>
              </a:solidFill>
            </a:endParaRPr>
          </a:p>
          <a:p>
            <a:pPr algn="just"/>
            <a:r>
              <a:rPr lang="en-US" dirty="0" smtClean="0">
                <a:solidFill>
                  <a:schemeClr val="accent2">
                    <a:lumMod val="50000"/>
                  </a:schemeClr>
                </a:solidFill>
              </a:rPr>
              <a:t>Cisco </a:t>
            </a:r>
            <a:r>
              <a:rPr lang="en-US" dirty="0">
                <a:solidFill>
                  <a:schemeClr val="accent2">
                    <a:lumMod val="50000"/>
                  </a:schemeClr>
                </a:solidFill>
              </a:rPr>
              <a:t>supports IEEE 802.1Q for coordinating trunks on Fast Ethernet and Gigabit Ethernet interfaces</a:t>
            </a:r>
            <a:r>
              <a:rPr lang="en-US" dirty="0" smtClean="0">
                <a:solidFill>
                  <a:schemeClr val="accent2">
                    <a:lumMod val="50000"/>
                  </a:schemeClr>
                </a:solidFill>
              </a:rPr>
              <a:t>.</a:t>
            </a:r>
          </a:p>
          <a:p>
            <a:pPr algn="just"/>
            <a:r>
              <a:rPr lang="en-US" dirty="0">
                <a:solidFill>
                  <a:schemeClr val="accent2">
                    <a:lumMod val="50000"/>
                  </a:schemeClr>
                </a:solidFill>
              </a:rPr>
              <a:t>A VLAN trunk does not belong to a specific VLAN, rather it is a conduit for VLANs between switches and routers.</a:t>
            </a:r>
          </a:p>
        </p:txBody>
      </p:sp>
    </p:spTree>
    <p:extLst>
      <p:ext uri="{BB962C8B-B14F-4D97-AF65-F5344CB8AC3E}">
        <p14:creationId xmlns:p14="http://schemas.microsoft.com/office/powerpoint/2010/main" val="22744296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17488"/>
            <a:ext cx="5718629" cy="725941"/>
          </a:xfrm>
        </p:spPr>
        <p:txBody>
          <a:bodyPr/>
          <a:lstStyle/>
          <a:p>
            <a:pPr eaLnBrk="1" hangingPunct="1"/>
            <a:r>
              <a:rPr lang="en-CA" altLang="ja-JP" sz="4000" dirty="0" smtClean="0">
                <a:latin typeface="Arial" charset="0"/>
                <a:cs typeface="ＭＳ Ｐゴシック" charset="0"/>
              </a:rPr>
              <a:t>VLAN Trunk</a:t>
            </a:r>
            <a:endParaRPr lang="en-US" sz="4000" dirty="0">
              <a:latin typeface="Arial" charset="0"/>
            </a:endParaRPr>
          </a:p>
        </p:txBody>
      </p:sp>
      <p:pic>
        <p:nvPicPr>
          <p:cNvPr id="1024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2400" y="1414991"/>
            <a:ext cx="4787900" cy="3499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5"/>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061250" y="3170837"/>
            <a:ext cx="3807585" cy="2774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TextBox 5"/>
          <p:cNvSpPr txBox="1">
            <a:spLocks noChangeArrowheads="1"/>
          </p:cNvSpPr>
          <p:nvPr/>
        </p:nvSpPr>
        <p:spPr bwMode="auto">
          <a:xfrm>
            <a:off x="1349375" y="4965169"/>
            <a:ext cx="271145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Without VLAN trunk</a:t>
            </a:r>
          </a:p>
        </p:txBody>
      </p:sp>
      <p:sp>
        <p:nvSpPr>
          <p:cNvPr id="10246" name="TextBox 6"/>
          <p:cNvSpPr txBox="1">
            <a:spLocks noChangeArrowheads="1"/>
          </p:cNvSpPr>
          <p:nvPr/>
        </p:nvSpPr>
        <p:spPr bwMode="auto">
          <a:xfrm>
            <a:off x="6622823" y="5121816"/>
            <a:ext cx="202769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 VLAN trunk</a:t>
            </a:r>
          </a:p>
        </p:txBody>
      </p:sp>
      <p:pic>
        <p:nvPicPr>
          <p:cNvPr id="7" name="Content Placeholder 2"/>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5577187" y="73706"/>
            <a:ext cx="3204564" cy="3018404"/>
          </a:xfrm>
          <a:prstGeom prst="rect">
            <a:avLst/>
          </a:prstGeom>
        </p:spPr>
      </p:pic>
    </p:spTree>
    <p:extLst>
      <p:ext uri="{BB962C8B-B14F-4D97-AF65-F5344CB8AC3E}">
        <p14:creationId xmlns:p14="http://schemas.microsoft.com/office/powerpoint/2010/main" val="57555893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2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p:bldP spid="1024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5567"/>
          </a:xfrm>
        </p:spPr>
        <p:txBody>
          <a:bodyPr/>
          <a:lstStyle/>
          <a:p>
            <a:r>
              <a:rPr lang="en-US" sz="4000" dirty="0" smtClean="0"/>
              <a:t>802.1Q Frame Tagging</a:t>
            </a:r>
            <a:endParaRPr lang="en-US" sz="4000" dirty="0"/>
          </a:p>
        </p:txBody>
      </p:sp>
      <p:sp>
        <p:nvSpPr>
          <p:cNvPr id="3" name="Content Placeholder 2"/>
          <p:cNvSpPr>
            <a:spLocks noGrp="1"/>
          </p:cNvSpPr>
          <p:nvPr>
            <p:ph idx="1"/>
          </p:nvPr>
        </p:nvSpPr>
        <p:spPr>
          <a:xfrm>
            <a:off x="708931" y="624121"/>
            <a:ext cx="8042276" cy="4343400"/>
          </a:xfrm>
        </p:spPr>
        <p:txBody>
          <a:bodyPr/>
          <a:lstStyle/>
          <a:p>
            <a:pPr algn="just"/>
            <a:r>
              <a:rPr lang="en-US" dirty="0" smtClean="0"/>
              <a:t>802.1Q header adds a tag to the original Ethernet frame specifying the VLAN to which the frame belongs.</a:t>
            </a:r>
          </a:p>
          <a:p>
            <a:pPr algn="just"/>
            <a:r>
              <a:rPr lang="en-US" dirty="0"/>
              <a:t>When the switch receives a frame on a port configured in access mode with a static VLAN, the switch takes apart the frame and inserts a VLAN tag, recalculates the FCS and sends the tagged frame out a trunk port</a:t>
            </a:r>
            <a:r>
              <a:rPr lang="en-US" dirty="0" smtClean="0"/>
              <a:t>.</a:t>
            </a:r>
          </a:p>
          <a:p>
            <a:endParaRPr lang="en-US"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9484" y="3231598"/>
            <a:ext cx="6579202" cy="2254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05461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2310"/>
          </a:xfrm>
        </p:spPr>
        <p:txBody>
          <a:bodyPr/>
          <a:lstStyle/>
          <a:p>
            <a:r>
              <a:rPr lang="en-US" sz="3200" dirty="0" smtClean="0"/>
              <a:t>Native VLAN and  802.1Q Trunking</a:t>
            </a:r>
            <a:endParaRPr lang="en-US" sz="3200"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8738" y="1738698"/>
            <a:ext cx="4325262" cy="3501771"/>
          </a:xfrm>
          <a:prstGeom prst="rect">
            <a:avLst/>
          </a:prstGeom>
        </p:spPr>
      </p:pic>
      <p:sp>
        <p:nvSpPr>
          <p:cNvPr id="3" name="Rectangle 2"/>
          <p:cNvSpPr/>
          <p:nvPr/>
        </p:nvSpPr>
        <p:spPr>
          <a:xfrm>
            <a:off x="58056" y="1762595"/>
            <a:ext cx="4572000" cy="3477875"/>
          </a:xfrm>
          <a:prstGeom prst="rect">
            <a:avLst/>
          </a:prstGeom>
        </p:spPr>
        <p:txBody>
          <a:bodyPr>
            <a:spAutoFit/>
          </a:bodyPr>
          <a:lstStyle/>
          <a:p>
            <a:pPr marL="285750" indent="-285750" algn="just">
              <a:buFont typeface="Arial" panose="020B0604020202020204" pitchFamily="34" charset="0"/>
              <a:buChar char="•"/>
            </a:pPr>
            <a:r>
              <a:rPr lang="en-US" sz="2000" dirty="0"/>
              <a:t>A frame that belongs to the native VLAN will not be tagged</a:t>
            </a:r>
          </a:p>
          <a:p>
            <a:pPr marL="285750" indent="-285750" algn="just">
              <a:buFont typeface="Arial" panose="020B0604020202020204" pitchFamily="34" charset="0"/>
              <a:buChar char="•"/>
            </a:pPr>
            <a:r>
              <a:rPr lang="en-US" sz="2000" dirty="0"/>
              <a:t>A frame that is received untagged will remain untagged and placed in the native VLAN when forwarded</a:t>
            </a:r>
          </a:p>
          <a:p>
            <a:pPr marL="285750" indent="-285750" algn="just">
              <a:buFont typeface="Arial" panose="020B0604020202020204" pitchFamily="34" charset="0"/>
              <a:buChar char="•"/>
            </a:pPr>
            <a:r>
              <a:rPr lang="en-US" sz="2000" dirty="0"/>
              <a:t>If there are not ports associated to the native VLAN and no other trunk links, an untagged frame will be dropped</a:t>
            </a:r>
          </a:p>
          <a:p>
            <a:pPr marL="285750" indent="-285750" algn="just">
              <a:buFont typeface="Arial" panose="020B0604020202020204" pitchFamily="34" charset="0"/>
              <a:buChar char="•"/>
            </a:pPr>
            <a:r>
              <a:rPr lang="en-US" sz="2000" dirty="0"/>
              <a:t>In Cisco switches, the native VLAN is VLAN 1 by default</a:t>
            </a:r>
          </a:p>
        </p:txBody>
      </p:sp>
    </p:spTree>
    <p:extLst>
      <p:ext uri="{BB962C8B-B14F-4D97-AF65-F5344CB8AC3E}">
        <p14:creationId xmlns:p14="http://schemas.microsoft.com/office/powerpoint/2010/main" val="3673829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705224"/>
          </a:xfrm>
        </p:spPr>
        <p:txBody>
          <a:bodyPr/>
          <a:lstStyle/>
          <a:p>
            <a:pPr eaLnBrk="1" hangingPunct="1"/>
            <a:r>
              <a:rPr lang="en-CA" altLang="ja-JP" dirty="0">
                <a:latin typeface="Arial" charset="0"/>
                <a:cs typeface="ＭＳ Ｐゴシック" charset="0"/>
              </a:rPr>
              <a:t>Trunking Operation</a:t>
            </a:r>
            <a:endParaRPr lang="en-US" dirty="0">
              <a:latin typeface="Arial" charset="0"/>
            </a:endParaRPr>
          </a:p>
        </p:txBody>
      </p:sp>
      <p:pic>
        <p:nvPicPr>
          <p:cNvPr id="1126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21845" y="1072011"/>
            <a:ext cx="8042276" cy="4194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95090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8138"/>
          </a:xfrm>
        </p:spPr>
        <p:txBody>
          <a:bodyPr/>
          <a:lstStyle/>
          <a:p>
            <a:r>
              <a:rPr lang="en-US" dirty="0" smtClean="0"/>
              <a:t>Trunking Operation</a:t>
            </a:r>
            <a:endParaRPr lang="en-US" dirty="0"/>
          </a:p>
        </p:txBody>
      </p:sp>
      <p:sp>
        <p:nvSpPr>
          <p:cNvPr id="3" name="Content Placeholder 2"/>
          <p:cNvSpPr>
            <a:spLocks noGrp="1"/>
          </p:cNvSpPr>
          <p:nvPr>
            <p:ph idx="1"/>
          </p:nvPr>
        </p:nvSpPr>
        <p:spPr>
          <a:xfrm>
            <a:off x="796013" y="918043"/>
            <a:ext cx="8042276" cy="4343400"/>
          </a:xfrm>
        </p:spPr>
        <p:txBody>
          <a:bodyPr>
            <a:normAutofit/>
          </a:bodyPr>
          <a:lstStyle/>
          <a:p>
            <a:pPr algn="just"/>
            <a:r>
              <a:rPr lang="en-US" dirty="0" smtClean="0"/>
              <a:t>A Cisco </a:t>
            </a:r>
            <a:r>
              <a:rPr lang="en-US" dirty="0"/>
              <a:t>switch can be configured to support two types of trunk ports, IEEE 802.1Q and </a:t>
            </a:r>
            <a:r>
              <a:rPr lang="en-US" dirty="0" smtClean="0"/>
              <a:t>ISL.  Today </a:t>
            </a:r>
            <a:r>
              <a:rPr lang="en-US" dirty="0"/>
              <a:t>only 802.1Q is used. However, legacy networks may still use </a:t>
            </a:r>
            <a:r>
              <a:rPr lang="en-US" dirty="0" smtClean="0"/>
              <a:t>ISL.</a:t>
            </a:r>
          </a:p>
          <a:p>
            <a:pPr lvl="1" algn="just"/>
            <a:r>
              <a:rPr lang="en-US" dirty="0" smtClean="0"/>
              <a:t>An </a:t>
            </a:r>
            <a:r>
              <a:rPr lang="en-US" dirty="0"/>
              <a:t>IEEE 802.1Q trunk port supports simultaneous tagged and untagged traffic. An 802.1Q trunk port is assigned a default PVID, and all untagged traffic travels on the port default </a:t>
            </a:r>
            <a:r>
              <a:rPr lang="en-US" dirty="0" smtClean="0"/>
              <a:t>PVID</a:t>
            </a:r>
          </a:p>
          <a:p>
            <a:pPr lvl="1" algn="just"/>
            <a:r>
              <a:rPr lang="en-US" dirty="0"/>
              <a:t>In an ISL trunk port, all received packets are expected to be encapsulated with an ISL header, and all transmitted packets are sent with an ISL header. </a:t>
            </a:r>
          </a:p>
        </p:txBody>
      </p:sp>
    </p:spTree>
    <p:extLst>
      <p:ext uri="{BB962C8B-B14F-4D97-AF65-F5344CB8AC3E}">
        <p14:creationId xmlns:p14="http://schemas.microsoft.com/office/powerpoint/2010/main" val="15331765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0527" y="1005127"/>
            <a:ext cx="8042276" cy="4343400"/>
          </a:xfrm>
        </p:spPr>
        <p:txBody>
          <a:bodyPr>
            <a:normAutofit fontScale="92500" lnSpcReduction="10000"/>
          </a:bodyPr>
          <a:lstStyle/>
          <a:p>
            <a:pPr algn="just"/>
            <a:r>
              <a:rPr lang="en-US" dirty="0">
                <a:solidFill>
                  <a:srgbClr val="12252C"/>
                </a:solidFill>
              </a:rPr>
              <a:t>Dynamic Trunking Protocol (DTP) is a Cisco proprietary protocol. </a:t>
            </a:r>
            <a:endParaRPr lang="en-US" dirty="0" smtClean="0">
              <a:solidFill>
                <a:srgbClr val="12252C"/>
              </a:solidFill>
            </a:endParaRPr>
          </a:p>
          <a:p>
            <a:pPr algn="just"/>
            <a:r>
              <a:rPr lang="en-US" dirty="0" smtClean="0">
                <a:solidFill>
                  <a:srgbClr val="12252C"/>
                </a:solidFill>
              </a:rPr>
              <a:t>DTP </a:t>
            </a:r>
            <a:r>
              <a:rPr lang="en-US" dirty="0">
                <a:solidFill>
                  <a:srgbClr val="12252C"/>
                </a:solidFill>
              </a:rPr>
              <a:t>is automatically enabled on a switch port when certain </a:t>
            </a:r>
            <a:r>
              <a:rPr lang="en-US" dirty="0" err="1">
                <a:solidFill>
                  <a:srgbClr val="12252C"/>
                </a:solidFill>
              </a:rPr>
              <a:t>trunking</a:t>
            </a:r>
            <a:r>
              <a:rPr lang="en-US" dirty="0">
                <a:solidFill>
                  <a:srgbClr val="12252C"/>
                </a:solidFill>
              </a:rPr>
              <a:t> modes are configured on the switch port</a:t>
            </a:r>
            <a:r>
              <a:rPr lang="en-US" dirty="0" smtClean="0">
                <a:solidFill>
                  <a:srgbClr val="12252C"/>
                </a:solidFill>
              </a:rPr>
              <a:t>.</a:t>
            </a:r>
          </a:p>
          <a:p>
            <a:pPr algn="just"/>
            <a:r>
              <a:rPr lang="en-US" dirty="0">
                <a:solidFill>
                  <a:srgbClr val="12252C"/>
                </a:solidFill>
              </a:rPr>
              <a:t>A switch port on a Cisco switch supports a number of </a:t>
            </a:r>
            <a:r>
              <a:rPr lang="en-US" dirty="0" err="1">
                <a:solidFill>
                  <a:srgbClr val="12252C"/>
                </a:solidFill>
              </a:rPr>
              <a:t>trunking</a:t>
            </a:r>
            <a:r>
              <a:rPr lang="en-US" dirty="0">
                <a:solidFill>
                  <a:srgbClr val="12252C"/>
                </a:solidFill>
              </a:rPr>
              <a:t> modes. The </a:t>
            </a:r>
            <a:r>
              <a:rPr lang="en-US" dirty="0" err="1">
                <a:solidFill>
                  <a:srgbClr val="12252C"/>
                </a:solidFill>
              </a:rPr>
              <a:t>trunking</a:t>
            </a:r>
            <a:r>
              <a:rPr lang="en-US" dirty="0">
                <a:solidFill>
                  <a:srgbClr val="12252C"/>
                </a:solidFill>
              </a:rPr>
              <a:t> mode defines how the port negotiates using DTP to set up a trunk link with its peer port</a:t>
            </a:r>
            <a:r>
              <a:rPr lang="en-US" dirty="0" smtClean="0">
                <a:solidFill>
                  <a:srgbClr val="12252C"/>
                </a:solidFill>
              </a:rPr>
              <a:t>.</a:t>
            </a:r>
          </a:p>
          <a:p>
            <a:pPr lvl="1" algn="just"/>
            <a:r>
              <a:rPr lang="en-US" dirty="0" smtClean="0">
                <a:solidFill>
                  <a:srgbClr val="12252C"/>
                </a:solidFill>
              </a:rPr>
              <a:t>On (default)</a:t>
            </a:r>
          </a:p>
          <a:p>
            <a:pPr lvl="1" algn="just"/>
            <a:r>
              <a:rPr lang="en-US" dirty="0" smtClean="0">
                <a:solidFill>
                  <a:srgbClr val="12252C"/>
                </a:solidFill>
              </a:rPr>
              <a:t>Dynamic auto</a:t>
            </a:r>
          </a:p>
          <a:p>
            <a:pPr lvl="1" algn="just"/>
            <a:r>
              <a:rPr lang="en-US" dirty="0" smtClean="0">
                <a:solidFill>
                  <a:srgbClr val="12252C"/>
                </a:solidFill>
              </a:rPr>
              <a:t>Dynamic desirable</a:t>
            </a:r>
          </a:p>
          <a:p>
            <a:pPr lvl="1" algn="just"/>
            <a:r>
              <a:rPr lang="en-US" dirty="0" smtClean="0">
                <a:solidFill>
                  <a:srgbClr val="12252C"/>
                </a:solidFill>
              </a:rPr>
              <a:t>Turn off</a:t>
            </a:r>
          </a:p>
          <a:p>
            <a:pPr lvl="1"/>
            <a:endParaRPr lang="en-US" dirty="0">
              <a:solidFill>
                <a:srgbClr val="12252C"/>
              </a:solidFill>
            </a:endParaRPr>
          </a:p>
        </p:txBody>
      </p:sp>
      <p:sp>
        <p:nvSpPr>
          <p:cNvPr id="4" name="Rectangle 2"/>
          <p:cNvSpPr>
            <a:spLocks noGrp="1" noChangeArrowheads="1"/>
          </p:cNvSpPr>
          <p:nvPr>
            <p:ph type="title"/>
          </p:nvPr>
        </p:nvSpPr>
        <p:spPr>
          <a:xfrm>
            <a:off x="549275" y="107576"/>
            <a:ext cx="8042276" cy="705224"/>
          </a:xfrm>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spTree>
    <p:extLst>
      <p:ext uri="{BB962C8B-B14F-4D97-AF65-F5344CB8AC3E}">
        <p14:creationId xmlns:p14="http://schemas.microsoft.com/office/powerpoint/2010/main" val="40013656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8042276" cy="632653"/>
          </a:xfrm>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pic>
        <p:nvPicPr>
          <p:cNvPr id="1229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9275" y="984565"/>
            <a:ext cx="8390727" cy="3996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09378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8042276" cy="676195"/>
          </a:xfrm>
        </p:spPr>
        <p:txBody>
          <a:bodyPr/>
          <a:lstStyle/>
          <a:p>
            <a:pPr eaLnBrk="1" hangingPunct="1"/>
            <a:r>
              <a:rPr lang="en-CA" altLang="ja-JP" dirty="0" err="1" smtClean="0">
                <a:latin typeface="Arial" charset="0"/>
                <a:cs typeface="ＭＳ Ｐゴシック" charset="0"/>
              </a:rPr>
              <a:t>Trunking</a:t>
            </a:r>
            <a:r>
              <a:rPr lang="en-CA" altLang="ja-JP" dirty="0">
                <a:latin typeface="Arial" charset="0"/>
                <a:cs typeface="ＭＳ Ｐゴシック" charset="0"/>
              </a:rPr>
              <a:t> </a:t>
            </a:r>
            <a:r>
              <a:rPr lang="en-CA" altLang="ja-JP" dirty="0" smtClean="0">
                <a:latin typeface="Arial" charset="0"/>
                <a:cs typeface="ＭＳ Ｐゴシック" charset="0"/>
              </a:rPr>
              <a:t>Modes</a:t>
            </a:r>
            <a:endParaRPr lang="en-US" dirty="0">
              <a:latin typeface="Arial" charset="0"/>
            </a:endParaRPr>
          </a:p>
        </p:txBody>
      </p:sp>
      <p:pic>
        <p:nvPicPr>
          <p:cNvPr id="12292"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2373842"/>
            <a:ext cx="8408458"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8638" y="1992842"/>
            <a:ext cx="2876550" cy="26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3804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549275" y="107576"/>
            <a:ext cx="8042276" cy="705224"/>
          </a:xfrm>
        </p:spPr>
        <p:txBody>
          <a:bodyPr/>
          <a:lstStyle/>
          <a:p>
            <a:pPr eaLnBrk="1" hangingPunct="1"/>
            <a:r>
              <a:rPr lang="en-CA" altLang="ja-JP" sz="2800" dirty="0" smtClean="0">
                <a:latin typeface="Arial" charset="0"/>
                <a:cs typeface="ＭＳ Ｐゴシック" charset="0"/>
              </a:rPr>
              <a:t>Configuring VLANs and Trunks</a:t>
            </a:r>
            <a:endParaRPr lang="en-US" sz="2800" dirty="0">
              <a:latin typeface="Arial" charset="0"/>
            </a:endParaRPr>
          </a:p>
        </p:txBody>
      </p:sp>
      <p:pic>
        <p:nvPicPr>
          <p:cNvPr id="1331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04950" y="1370245"/>
            <a:ext cx="5653088" cy="3557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525423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5100" y="264894"/>
            <a:ext cx="8145463" cy="838200"/>
          </a:xfrm>
        </p:spPr>
        <p:txBody>
          <a:bodyPr/>
          <a:lstStyle/>
          <a:p>
            <a:pPr eaLnBrk="1" hangingPunct="1"/>
            <a:r>
              <a:rPr lang="en-CA" altLang="ja-JP" dirty="0">
                <a:latin typeface="Arial" charset="0"/>
                <a:cs typeface="ＭＳ Ｐゴシック" charset="0"/>
              </a:rPr>
              <a:t>C</a:t>
            </a:r>
            <a:r>
              <a:rPr lang="en-CA" altLang="ja-JP" dirty="0" smtClean="0">
                <a:latin typeface="Arial" charset="0"/>
                <a:cs typeface="ＭＳ Ｐゴシック" charset="0"/>
              </a:rPr>
              <a:t>reating </a:t>
            </a:r>
            <a:r>
              <a:rPr lang="en-CA" altLang="ja-JP" dirty="0">
                <a:latin typeface="Arial" charset="0"/>
                <a:cs typeface="ＭＳ Ｐゴシック" charset="0"/>
              </a:rPr>
              <a:t>a VLAN</a:t>
            </a:r>
            <a:endParaRPr lang="en-US" dirty="0">
              <a:latin typeface="Arial" charset="0"/>
            </a:endParaRPr>
          </a:p>
        </p:txBody>
      </p:sp>
      <p:pic>
        <p:nvPicPr>
          <p:cNvPr id="1434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31838" y="1844676"/>
            <a:ext cx="7578725" cy="344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934538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82158" y="152400"/>
            <a:ext cx="8145463" cy="834571"/>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1531268"/>
            <a:ext cx="8260372"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0125" y="1199481"/>
            <a:ext cx="1781175" cy="20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37051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9275" y="107576"/>
            <a:ext cx="8042276" cy="705224"/>
          </a:xfrm>
        </p:spPr>
        <p:txBody>
          <a:bodyPr/>
          <a:lstStyle/>
          <a:p>
            <a:pPr eaLnBrk="1" hangingPunct="1"/>
            <a:r>
              <a:rPr lang="en-CA" altLang="ja-JP" dirty="0" smtClean="0">
                <a:latin typeface="Arial" charset="0"/>
                <a:cs typeface="ＭＳ Ｐゴシック" charset="0"/>
              </a:rPr>
              <a:t>Managing VLANs</a:t>
            </a:r>
            <a:endParaRPr lang="en-US" dirty="0">
              <a:latin typeface="Arial" charset="0"/>
            </a:endParaRPr>
          </a:p>
        </p:txBody>
      </p:sp>
      <p:pic>
        <p:nvPicPr>
          <p:cNvPr id="1536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90638" y="1081682"/>
            <a:ext cx="6850062" cy="425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43195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725700" y="246603"/>
            <a:ext cx="8145463" cy="631825"/>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267" y="2247298"/>
            <a:ext cx="8009466" cy="2861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9775" y="1832507"/>
            <a:ext cx="2152650"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46377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288361" y="252046"/>
            <a:ext cx="5624716" cy="5259475"/>
          </a:xfrm>
          <a:prstGeom prst="rect">
            <a:avLst/>
          </a:prstGeom>
        </p:spPr>
      </p:pic>
    </p:spTree>
    <p:extLst>
      <p:ext uri="{BB962C8B-B14F-4D97-AF65-F5344CB8AC3E}">
        <p14:creationId xmlns:p14="http://schemas.microsoft.com/office/powerpoint/2010/main" val="2095163709"/>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49275" y="107576"/>
            <a:ext cx="8042276" cy="777795"/>
          </a:xfrm>
        </p:spPr>
        <p:txBody>
          <a:bodyPr/>
          <a:lstStyle/>
          <a:p>
            <a:pPr eaLnBrk="1" hangingPunct="1"/>
            <a:r>
              <a:rPr lang="en-CA" altLang="ja-JP" sz="2800" dirty="0">
                <a:latin typeface="Arial" charset="0"/>
                <a:cs typeface="ＭＳ Ｐゴシック" charset="0"/>
              </a:rPr>
              <a:t>Common Problems with VLANs and trunks</a:t>
            </a:r>
            <a:endParaRPr lang="en-US" sz="2800" dirty="0">
              <a:latin typeface="Arial" charset="0"/>
            </a:endParaRPr>
          </a:p>
        </p:txBody>
      </p:sp>
      <p:pic>
        <p:nvPicPr>
          <p:cNvPr id="2" name="Picture 1"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333" y="1239168"/>
            <a:ext cx="8559800" cy="3848100"/>
          </a:xfrm>
          <a:prstGeom prst="rect">
            <a:avLst/>
          </a:prstGeom>
        </p:spPr>
      </p:pic>
    </p:spTree>
    <p:extLst>
      <p:ext uri="{BB962C8B-B14F-4D97-AF65-F5344CB8AC3E}">
        <p14:creationId xmlns:p14="http://schemas.microsoft.com/office/powerpoint/2010/main" val="36942956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title"/>
          </p:nvPr>
        </p:nvSpPr>
        <p:spPr>
          <a:xfrm>
            <a:off x="710064" y="188243"/>
            <a:ext cx="8145462" cy="581025"/>
          </a:xfrm>
          <a:noFill/>
        </p:spPr>
        <p:txBody>
          <a:bodyPr/>
          <a:lstStyle/>
          <a:p>
            <a:pPr eaLnBrk="1" hangingPunct="1"/>
            <a:r>
              <a:rPr lang="en-CA" altLang="ja-JP" sz="2800" dirty="0">
                <a:latin typeface="Arial" charset="0"/>
                <a:cs typeface="ＭＳ Ｐゴシック" charset="0"/>
              </a:rPr>
              <a:t>Troubleshooting  Common Problems with VLANs</a:t>
            </a:r>
            <a:endParaRPr lang="en-US" sz="2800" dirty="0">
              <a:latin typeface="Arial" charset="0"/>
            </a:endParaRPr>
          </a:p>
        </p:txBody>
      </p:sp>
      <p:pic>
        <p:nvPicPr>
          <p:cNvPr id="18435"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2213" y="1321417"/>
            <a:ext cx="6540500"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39548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862915" y="210474"/>
            <a:ext cx="8145462" cy="838200"/>
          </a:xfrm>
          <a:noFill/>
        </p:spPr>
        <p:txBody>
          <a:bodyPr/>
          <a:lstStyle/>
          <a:p>
            <a:pPr eaLnBrk="1" hangingPunct="1"/>
            <a:r>
              <a:rPr lang="en-CA" altLang="ja-JP" sz="2800" dirty="0">
                <a:latin typeface="Arial" charset="0"/>
                <a:cs typeface="ＭＳ Ｐゴシック" charset="0"/>
              </a:rPr>
              <a:t>Troubleshoot Common Software or Hardware Misconfigurations Associated with VLANs</a:t>
            </a:r>
            <a:endParaRPr lang="en-US" sz="2800" dirty="0">
              <a:latin typeface="Arial" charset="0"/>
            </a:endParaRPr>
          </a:p>
        </p:txBody>
      </p:sp>
      <p:pic>
        <p:nvPicPr>
          <p:cNvPr id="1946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20775" y="1328680"/>
            <a:ext cx="6723063" cy="364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233600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0710"/>
          </a:xfrm>
        </p:spPr>
        <p:txBody>
          <a:bodyPr/>
          <a:lstStyle/>
          <a:p>
            <a:r>
              <a:rPr lang="en-GB" dirty="0" smtClean="0"/>
              <a:t>Best Practices for VLANs</a:t>
            </a:r>
            <a:endParaRPr lang="en-GB" dirty="0"/>
          </a:p>
        </p:txBody>
      </p:sp>
      <p:sp>
        <p:nvSpPr>
          <p:cNvPr id="3" name="Content Placeholder 2"/>
          <p:cNvSpPr>
            <a:spLocks noGrp="1"/>
          </p:cNvSpPr>
          <p:nvPr>
            <p:ph idx="1"/>
          </p:nvPr>
        </p:nvSpPr>
        <p:spPr>
          <a:xfrm>
            <a:off x="796013" y="1034155"/>
            <a:ext cx="8042276" cy="4343400"/>
          </a:xfrm>
        </p:spPr>
        <p:txBody>
          <a:bodyPr>
            <a:normAutofit fontScale="85000" lnSpcReduction="20000"/>
          </a:bodyPr>
          <a:lstStyle/>
          <a:p>
            <a:pPr algn="just"/>
            <a:r>
              <a:rPr lang="en-US" dirty="0"/>
              <a:t>Move all ports from VLAN1 and assign them to a not-in-use VLAN</a:t>
            </a:r>
          </a:p>
          <a:p>
            <a:pPr algn="just"/>
            <a:r>
              <a:rPr lang="en-US" dirty="0"/>
              <a:t>Shut down all unused switch ports</a:t>
            </a:r>
          </a:p>
          <a:p>
            <a:pPr algn="just"/>
            <a:r>
              <a:rPr lang="en-US" dirty="0"/>
              <a:t>Separate management and user data traffic</a:t>
            </a:r>
          </a:p>
          <a:p>
            <a:pPr algn="just"/>
            <a:r>
              <a:rPr lang="en-US" dirty="0"/>
              <a:t>Change the management VLAN to a VLAN other than VLAN1. The same goes to the native VLAN</a:t>
            </a:r>
          </a:p>
          <a:p>
            <a:pPr algn="just"/>
            <a:r>
              <a:rPr lang="en-US" dirty="0"/>
              <a:t>Make sure that only devices in the management VLAN can connect to the switches</a:t>
            </a:r>
          </a:p>
          <a:p>
            <a:pPr algn="just"/>
            <a:r>
              <a:rPr lang="en-US" dirty="0"/>
              <a:t>The switch should only accept SSH connections</a:t>
            </a:r>
          </a:p>
          <a:p>
            <a:pPr algn="just"/>
            <a:r>
              <a:rPr lang="en-US" dirty="0"/>
              <a:t>Disable </a:t>
            </a:r>
            <a:r>
              <a:rPr lang="en-US" dirty="0" err="1"/>
              <a:t>autonegotiation</a:t>
            </a:r>
            <a:r>
              <a:rPr lang="en-US" dirty="0"/>
              <a:t> on trunk ports</a:t>
            </a:r>
          </a:p>
          <a:p>
            <a:pPr algn="just"/>
            <a:r>
              <a:rPr lang="en-US" dirty="0"/>
              <a:t>Do not use the auto or desirable switch port modes</a:t>
            </a:r>
          </a:p>
          <a:p>
            <a:endParaRPr lang="en-GB" dirty="0"/>
          </a:p>
        </p:txBody>
      </p:sp>
    </p:spTree>
    <p:extLst>
      <p:ext uri="{BB962C8B-B14F-4D97-AF65-F5344CB8AC3E}">
        <p14:creationId xmlns:p14="http://schemas.microsoft.com/office/powerpoint/2010/main" val="10218015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1" y="-1"/>
            <a:ext cx="4826000" cy="928915"/>
          </a:xfrm>
        </p:spPr>
        <p:txBody>
          <a:bodyPr/>
          <a:lstStyle/>
          <a:p>
            <a:pPr eaLnBrk="1" hangingPunct="1"/>
            <a:r>
              <a:rPr lang="en-US" dirty="0">
                <a:latin typeface="Arial" charset="0"/>
              </a:rPr>
              <a:t>Summary</a:t>
            </a:r>
          </a:p>
        </p:txBody>
      </p:sp>
      <p:pic>
        <p:nvPicPr>
          <p:cNvPr id="3" name="Picture 2"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867" y="1405468"/>
            <a:ext cx="8509078" cy="3928532"/>
          </a:xfrm>
          <a:prstGeom prst="rect">
            <a:avLst/>
          </a:prstGeom>
        </p:spPr>
      </p:pic>
    </p:spTree>
    <p:extLst>
      <p:ext uri="{BB962C8B-B14F-4D97-AF65-F5344CB8AC3E}">
        <p14:creationId xmlns:p14="http://schemas.microsoft.com/office/powerpoint/2010/main" val="147322915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075" y="2328261"/>
            <a:ext cx="8042276" cy="1336956"/>
          </a:xfrm>
        </p:spPr>
        <p:txBody>
          <a:bodyPr/>
          <a:lstStyle/>
          <a:p>
            <a:r>
              <a:rPr lang="en-GB" sz="4800" b="1" dirty="0" smtClean="0"/>
              <a:t>Questions?</a:t>
            </a:r>
            <a:endParaRPr lang="en-US" sz="4800" b="1" dirty="0"/>
          </a:p>
        </p:txBody>
      </p:sp>
    </p:spTree>
    <p:extLst>
      <p:ext uri="{BB962C8B-B14F-4D97-AF65-F5344CB8AC3E}">
        <p14:creationId xmlns:p14="http://schemas.microsoft.com/office/powerpoint/2010/main" val="42000230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5628</TotalTime>
  <Words>2078</Words>
  <Application>Microsoft Office PowerPoint</Application>
  <PresentationFormat>On-screen Show (4:3)</PresentationFormat>
  <Paragraphs>157</Paragraphs>
  <Slides>36</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ＭＳ Ｐゴシック</vt:lpstr>
      <vt:lpstr>Arial</vt:lpstr>
      <vt:lpstr>Calibri</vt:lpstr>
      <vt:lpstr>News Gothic MT</vt:lpstr>
      <vt:lpstr>Wingdings</vt:lpstr>
      <vt:lpstr>Wingdings 2</vt:lpstr>
      <vt:lpstr>Breeze</vt:lpstr>
      <vt:lpstr>Virtual Local Area Networks (VLANs)</vt:lpstr>
      <vt:lpstr>Objectives</vt:lpstr>
      <vt:lpstr>Before VLANs</vt:lpstr>
      <vt:lpstr>VLANs</vt:lpstr>
      <vt:lpstr>Benefits of VLAN</vt:lpstr>
      <vt:lpstr>VLAN ID Range</vt:lpstr>
      <vt:lpstr>Types of VLAN</vt:lpstr>
      <vt:lpstr>Data VLAN</vt:lpstr>
      <vt:lpstr>Default VLAN</vt:lpstr>
      <vt:lpstr>Management VLAN</vt:lpstr>
      <vt:lpstr>Native VLAN</vt:lpstr>
      <vt:lpstr>Voice VLAN</vt:lpstr>
      <vt:lpstr>Voice VLAN Tagging</vt:lpstr>
      <vt:lpstr>Switch Port Membership Modes</vt:lpstr>
      <vt:lpstr>Controlling Broadcast</vt:lpstr>
      <vt:lpstr>VLAN Trunk</vt:lpstr>
      <vt:lpstr>VLAN Trunk</vt:lpstr>
      <vt:lpstr>802.1Q Frame Tagging</vt:lpstr>
      <vt:lpstr>Native VLAN and  802.1Q Trunking</vt:lpstr>
      <vt:lpstr>Trunking Operation</vt:lpstr>
      <vt:lpstr>Trunking Operation</vt:lpstr>
      <vt:lpstr>Dynamic Trunking Protocol</vt:lpstr>
      <vt:lpstr>Dynamic Trunking Protocol</vt:lpstr>
      <vt:lpstr>Trunking Modes</vt:lpstr>
      <vt:lpstr>Configuring VLANs and Trunks</vt:lpstr>
      <vt:lpstr>Creating a VLAN</vt:lpstr>
      <vt:lpstr>Assign Switch port to VLAN</vt:lpstr>
      <vt:lpstr>Managing VLANs</vt:lpstr>
      <vt:lpstr>Assign Switch port to VLAN</vt:lpstr>
      <vt:lpstr>PowerPoint Presentation</vt:lpstr>
      <vt:lpstr>Common Problems with VLANs and trunks</vt:lpstr>
      <vt:lpstr>Troubleshooting  Common Problems with VLANs</vt:lpstr>
      <vt:lpstr>Troubleshoot Common Software or Hardware Misconfigurations Associated with VLANs</vt:lpstr>
      <vt:lpstr>Best Practices for VLANs</vt:lpstr>
      <vt:lpstr>Summary</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357</cp:revision>
  <dcterms:created xsi:type="dcterms:W3CDTF">2011-10-03T10:20:59Z</dcterms:created>
  <dcterms:modified xsi:type="dcterms:W3CDTF">2016-02-29T13:00:15Z</dcterms:modified>
</cp:coreProperties>
</file>