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2"/>
    <p:sldMasterId id="2147483676" r:id="rId3"/>
  </p:sldMasterIdLst>
  <p:notesMasterIdLst>
    <p:notesMasterId r:id="rId101"/>
  </p:notesMasterIdLst>
  <p:sldIdLst>
    <p:sldId id="257" r:id="rId4"/>
    <p:sldId id="259" r:id="rId5"/>
    <p:sldId id="260" r:id="rId6"/>
    <p:sldId id="263" r:id="rId7"/>
    <p:sldId id="265" r:id="rId8"/>
    <p:sldId id="266" r:id="rId9"/>
    <p:sldId id="363" r:id="rId10"/>
    <p:sldId id="267" r:id="rId11"/>
    <p:sldId id="268" r:id="rId12"/>
    <p:sldId id="330" r:id="rId13"/>
    <p:sldId id="331" r:id="rId14"/>
    <p:sldId id="334" r:id="rId15"/>
    <p:sldId id="335" r:id="rId16"/>
    <p:sldId id="336" r:id="rId17"/>
    <p:sldId id="337" r:id="rId18"/>
    <p:sldId id="371" r:id="rId19"/>
    <p:sldId id="379" r:id="rId20"/>
    <p:sldId id="380" r:id="rId21"/>
    <p:sldId id="378" r:id="rId22"/>
    <p:sldId id="338" r:id="rId23"/>
    <p:sldId id="339" r:id="rId24"/>
    <p:sldId id="365" r:id="rId25"/>
    <p:sldId id="344" r:id="rId26"/>
    <p:sldId id="372" r:id="rId27"/>
    <p:sldId id="373" r:id="rId28"/>
    <p:sldId id="374" r:id="rId29"/>
    <p:sldId id="346" r:id="rId30"/>
    <p:sldId id="347" r:id="rId31"/>
    <p:sldId id="348" r:id="rId32"/>
    <p:sldId id="349" r:id="rId33"/>
    <p:sldId id="361" r:id="rId34"/>
    <p:sldId id="352" r:id="rId35"/>
    <p:sldId id="353" r:id="rId36"/>
    <p:sldId id="354" r:id="rId37"/>
    <p:sldId id="355" r:id="rId38"/>
    <p:sldId id="375" r:id="rId39"/>
    <p:sldId id="362" r:id="rId40"/>
    <p:sldId id="366" r:id="rId41"/>
    <p:sldId id="356" r:id="rId42"/>
    <p:sldId id="357" r:id="rId43"/>
    <p:sldId id="389" r:id="rId44"/>
    <p:sldId id="390" r:id="rId45"/>
    <p:sldId id="358" r:id="rId46"/>
    <p:sldId id="391" r:id="rId47"/>
    <p:sldId id="392" r:id="rId48"/>
    <p:sldId id="393" r:id="rId49"/>
    <p:sldId id="394" r:id="rId50"/>
    <p:sldId id="395" r:id="rId51"/>
    <p:sldId id="396" r:id="rId52"/>
    <p:sldId id="397" r:id="rId53"/>
    <p:sldId id="398" r:id="rId54"/>
    <p:sldId id="399" r:id="rId55"/>
    <p:sldId id="400" r:id="rId56"/>
    <p:sldId id="359" r:id="rId57"/>
    <p:sldId id="401" r:id="rId58"/>
    <p:sldId id="402" r:id="rId59"/>
    <p:sldId id="403" r:id="rId60"/>
    <p:sldId id="404" r:id="rId61"/>
    <p:sldId id="368" r:id="rId62"/>
    <p:sldId id="369" r:id="rId63"/>
    <p:sldId id="381" r:id="rId64"/>
    <p:sldId id="382" r:id="rId65"/>
    <p:sldId id="383" r:id="rId66"/>
    <p:sldId id="384" r:id="rId67"/>
    <p:sldId id="385" r:id="rId68"/>
    <p:sldId id="386" r:id="rId69"/>
    <p:sldId id="388" r:id="rId70"/>
    <p:sldId id="370" r:id="rId71"/>
    <p:sldId id="270" r:id="rId72"/>
    <p:sldId id="271" r:id="rId73"/>
    <p:sldId id="405" r:id="rId74"/>
    <p:sldId id="272" r:id="rId75"/>
    <p:sldId id="273" r:id="rId76"/>
    <p:sldId id="274" r:id="rId77"/>
    <p:sldId id="276" r:id="rId78"/>
    <p:sldId id="277" r:id="rId79"/>
    <p:sldId id="278" r:id="rId80"/>
    <p:sldId id="279" r:id="rId81"/>
    <p:sldId id="280" r:id="rId82"/>
    <p:sldId id="281" r:id="rId83"/>
    <p:sldId id="282" r:id="rId84"/>
    <p:sldId id="360" r:id="rId85"/>
    <p:sldId id="307" r:id="rId86"/>
    <p:sldId id="308" r:id="rId87"/>
    <p:sldId id="283" r:id="rId88"/>
    <p:sldId id="285" r:id="rId89"/>
    <p:sldId id="286" r:id="rId90"/>
    <p:sldId id="289" r:id="rId91"/>
    <p:sldId id="406" r:id="rId92"/>
    <p:sldId id="407" r:id="rId93"/>
    <p:sldId id="291" r:id="rId94"/>
    <p:sldId id="312" r:id="rId95"/>
    <p:sldId id="313" r:id="rId96"/>
    <p:sldId id="314" r:id="rId97"/>
    <p:sldId id="408" r:id="rId98"/>
    <p:sldId id="409" r:id="rId99"/>
    <p:sldId id="410" r:id="rId10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9" d="100"/>
          <a:sy n="89" d="100"/>
        </p:scale>
        <p:origin x="725" y="6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2" Type="http://schemas.openxmlformats.org/officeDocument/2006/relationships/slideMaster" Target="slideMasters/slideMaster1.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slide" Target="slides/slide71.xml"/><Relationship Id="rId79" Type="http://schemas.openxmlformats.org/officeDocument/2006/relationships/slide" Target="slides/slide76.xml"/><Relationship Id="rId87" Type="http://schemas.openxmlformats.org/officeDocument/2006/relationships/slide" Target="slides/slide84.xml"/><Relationship Id="rId102" Type="http://schemas.openxmlformats.org/officeDocument/2006/relationships/presProps" Target="presProps.xml"/><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slide" Target="slides/slide79.xml"/><Relationship Id="rId90" Type="http://schemas.openxmlformats.org/officeDocument/2006/relationships/slide" Target="slides/slide87.xml"/><Relationship Id="rId95" Type="http://schemas.openxmlformats.org/officeDocument/2006/relationships/slide" Target="slides/slide92.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slide" Target="slides/slide82.xml"/><Relationship Id="rId93" Type="http://schemas.openxmlformats.org/officeDocument/2006/relationships/slide" Target="slides/slide90.xml"/><Relationship Id="rId98" Type="http://schemas.openxmlformats.org/officeDocument/2006/relationships/slide" Target="slides/slide95.xml"/><Relationship Id="rId3" Type="http://schemas.openxmlformats.org/officeDocument/2006/relationships/slideMaster" Target="slideMasters/slideMaster2.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103"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slide" Target="slides/slide85.xml"/><Relationship Id="rId91" Type="http://schemas.openxmlformats.org/officeDocument/2006/relationships/slide" Target="slides/slide88.xml"/><Relationship Id="rId96" Type="http://schemas.openxmlformats.org/officeDocument/2006/relationships/slide" Target="slides/slide93.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619750-186B-44EB-9B75-271E08B3B91E}" type="doc">
      <dgm:prSet loTypeId="urn:microsoft.com/office/officeart/2005/8/layout/hProcess10" loCatId="picture" qsTypeId="urn:microsoft.com/office/officeart/2005/8/quickstyle/simple1" qsCatId="simple" csTypeId="urn:microsoft.com/office/officeart/2005/8/colors/accent1_2" csCatId="accent1" phldr="1"/>
      <dgm:spPr/>
      <dgm:t>
        <a:bodyPr/>
        <a:lstStyle/>
        <a:p>
          <a:endParaRPr lang="en-GB"/>
        </a:p>
      </dgm:t>
    </dgm:pt>
    <dgm:pt modelId="{CA2678C2-7694-4DF8-9BA8-EE0B131B5099}">
      <dgm:prSet phldrT="[Text]"/>
      <dgm:spPr/>
      <dgm:t>
        <a:bodyPr/>
        <a:lstStyle/>
        <a:p>
          <a:r>
            <a:rPr lang="en-GB" dirty="0" smtClean="0"/>
            <a:t>Yale </a:t>
          </a:r>
          <a:r>
            <a:rPr lang="en-GB" dirty="0" err="1" smtClean="0"/>
            <a:t>Hovland</a:t>
          </a:r>
          <a:r>
            <a:rPr lang="en-GB" dirty="0" smtClean="0"/>
            <a:t> Model</a:t>
          </a:r>
          <a:endParaRPr lang="en-GB" dirty="0"/>
        </a:p>
      </dgm:t>
    </dgm:pt>
    <dgm:pt modelId="{7296611D-160D-4456-A0B1-6EDB297CF2B2}" type="parTrans" cxnId="{70335CD0-ECCF-40E5-94B6-0235B6A32B60}">
      <dgm:prSet/>
      <dgm:spPr/>
      <dgm:t>
        <a:bodyPr/>
        <a:lstStyle/>
        <a:p>
          <a:endParaRPr lang="en-GB"/>
        </a:p>
      </dgm:t>
    </dgm:pt>
    <dgm:pt modelId="{804451EA-4337-4F4D-A4E8-1402A9488798}" type="sibTrans" cxnId="{70335CD0-ECCF-40E5-94B6-0235B6A32B60}">
      <dgm:prSet/>
      <dgm:spPr/>
      <dgm:t>
        <a:bodyPr/>
        <a:lstStyle/>
        <a:p>
          <a:endParaRPr lang="en-GB"/>
        </a:p>
      </dgm:t>
    </dgm:pt>
    <dgm:pt modelId="{609B388D-5109-4367-8865-F25812F86D3B}">
      <dgm:prSet phldrT="[Text]"/>
      <dgm:spPr/>
      <dgm:t>
        <a:bodyPr/>
        <a:lstStyle/>
        <a:p>
          <a:r>
            <a:rPr lang="en-GB" dirty="0" smtClean="0"/>
            <a:t>Elaboration likelihood Model</a:t>
          </a:r>
          <a:endParaRPr lang="en-GB" dirty="0"/>
        </a:p>
      </dgm:t>
    </dgm:pt>
    <dgm:pt modelId="{E39428EB-68C9-42D2-89CA-8AFA8FDE5A67}" type="parTrans" cxnId="{FEB4691F-9BC6-44D2-A526-110392F3F083}">
      <dgm:prSet/>
      <dgm:spPr/>
      <dgm:t>
        <a:bodyPr/>
        <a:lstStyle/>
        <a:p>
          <a:endParaRPr lang="en-GB"/>
        </a:p>
      </dgm:t>
    </dgm:pt>
    <dgm:pt modelId="{90C67B7A-38F0-485D-B033-509FFB3D1942}" type="sibTrans" cxnId="{FEB4691F-9BC6-44D2-A526-110392F3F083}">
      <dgm:prSet/>
      <dgm:spPr/>
      <dgm:t>
        <a:bodyPr/>
        <a:lstStyle/>
        <a:p>
          <a:endParaRPr lang="en-GB"/>
        </a:p>
      </dgm:t>
    </dgm:pt>
    <dgm:pt modelId="{96604094-9912-4DC9-B486-E7CCF65714B7}">
      <dgm:prSet phldrT="[Text]"/>
      <dgm:spPr/>
      <dgm:t>
        <a:bodyPr/>
        <a:lstStyle/>
        <a:p>
          <a:r>
            <a:rPr lang="en-GB" dirty="0" smtClean="0"/>
            <a:t>The Perceptual Approach</a:t>
          </a:r>
          <a:endParaRPr lang="en-GB" dirty="0"/>
        </a:p>
      </dgm:t>
    </dgm:pt>
    <dgm:pt modelId="{1EBBBD85-C607-4BEC-9227-E57D5116EB0E}" type="parTrans" cxnId="{649C6D17-E400-4A2B-BA91-CD49853E83D4}">
      <dgm:prSet/>
      <dgm:spPr/>
      <dgm:t>
        <a:bodyPr/>
        <a:lstStyle/>
        <a:p>
          <a:endParaRPr lang="en-GB"/>
        </a:p>
      </dgm:t>
    </dgm:pt>
    <dgm:pt modelId="{EAD1688B-BC91-4329-BB13-57AF1E5096F7}" type="sibTrans" cxnId="{649C6D17-E400-4A2B-BA91-CD49853E83D4}">
      <dgm:prSet/>
      <dgm:spPr/>
      <dgm:t>
        <a:bodyPr/>
        <a:lstStyle/>
        <a:p>
          <a:endParaRPr lang="en-GB"/>
        </a:p>
      </dgm:t>
    </dgm:pt>
    <dgm:pt modelId="{BCCE7B61-610C-44FF-9E09-348E26D2D313}" type="pres">
      <dgm:prSet presAssocID="{DD619750-186B-44EB-9B75-271E08B3B91E}" presName="Name0" presStyleCnt="0">
        <dgm:presLayoutVars>
          <dgm:dir/>
          <dgm:resizeHandles val="exact"/>
        </dgm:presLayoutVars>
      </dgm:prSet>
      <dgm:spPr/>
      <dgm:t>
        <a:bodyPr/>
        <a:lstStyle/>
        <a:p>
          <a:endParaRPr lang="en-GB"/>
        </a:p>
      </dgm:t>
    </dgm:pt>
    <dgm:pt modelId="{D4FE9B28-3158-442D-A659-F8211295CC89}" type="pres">
      <dgm:prSet presAssocID="{CA2678C2-7694-4DF8-9BA8-EE0B131B5099}" presName="composite" presStyleCnt="0"/>
      <dgm:spPr/>
    </dgm:pt>
    <dgm:pt modelId="{72AD9339-82B1-4801-BF52-CDED823EC2CB}" type="pres">
      <dgm:prSet presAssocID="{CA2678C2-7694-4DF8-9BA8-EE0B131B5099}" presName="imagSh" presStyleLbl="b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dgm:spPr>
      <dgm:t>
        <a:bodyPr/>
        <a:lstStyle/>
        <a:p>
          <a:endParaRPr lang="en-GB"/>
        </a:p>
      </dgm:t>
    </dgm:pt>
    <dgm:pt modelId="{3EA6314A-5096-4838-967E-C6B7B507A367}" type="pres">
      <dgm:prSet presAssocID="{CA2678C2-7694-4DF8-9BA8-EE0B131B5099}" presName="txNode" presStyleLbl="node1" presStyleIdx="0" presStyleCnt="3">
        <dgm:presLayoutVars>
          <dgm:bulletEnabled val="1"/>
        </dgm:presLayoutVars>
      </dgm:prSet>
      <dgm:spPr/>
      <dgm:t>
        <a:bodyPr/>
        <a:lstStyle/>
        <a:p>
          <a:endParaRPr lang="en-GB"/>
        </a:p>
      </dgm:t>
    </dgm:pt>
    <dgm:pt modelId="{704BDD71-8CB5-480C-886C-99878E821FC3}" type="pres">
      <dgm:prSet presAssocID="{804451EA-4337-4F4D-A4E8-1402A9488798}" presName="sibTrans" presStyleLbl="sibTrans2D1" presStyleIdx="0" presStyleCnt="2"/>
      <dgm:spPr/>
      <dgm:t>
        <a:bodyPr/>
        <a:lstStyle/>
        <a:p>
          <a:endParaRPr lang="en-GB"/>
        </a:p>
      </dgm:t>
    </dgm:pt>
    <dgm:pt modelId="{C2E0914C-7C73-4FDF-950C-0CDF42D739B9}" type="pres">
      <dgm:prSet presAssocID="{804451EA-4337-4F4D-A4E8-1402A9488798}" presName="connTx" presStyleLbl="sibTrans2D1" presStyleIdx="0" presStyleCnt="2"/>
      <dgm:spPr/>
      <dgm:t>
        <a:bodyPr/>
        <a:lstStyle/>
        <a:p>
          <a:endParaRPr lang="en-GB"/>
        </a:p>
      </dgm:t>
    </dgm:pt>
    <dgm:pt modelId="{BF9D6D26-A496-4FDB-B16F-DB06B17CA349}" type="pres">
      <dgm:prSet presAssocID="{609B388D-5109-4367-8865-F25812F86D3B}" presName="composite" presStyleCnt="0"/>
      <dgm:spPr/>
    </dgm:pt>
    <dgm:pt modelId="{3508226F-8DFA-4B7E-A287-DF4DA8970EC2}" type="pres">
      <dgm:prSet presAssocID="{609B388D-5109-4367-8865-F25812F86D3B}" presName="imagSh" presStyleLbl="b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dgm:spPr>
      <dgm:t>
        <a:bodyPr/>
        <a:lstStyle/>
        <a:p>
          <a:endParaRPr lang="en-GB"/>
        </a:p>
      </dgm:t>
    </dgm:pt>
    <dgm:pt modelId="{E11F933F-7167-40FD-BB64-E65B6985E4D9}" type="pres">
      <dgm:prSet presAssocID="{609B388D-5109-4367-8865-F25812F86D3B}" presName="txNode" presStyleLbl="node1" presStyleIdx="1" presStyleCnt="3">
        <dgm:presLayoutVars>
          <dgm:bulletEnabled val="1"/>
        </dgm:presLayoutVars>
      </dgm:prSet>
      <dgm:spPr/>
      <dgm:t>
        <a:bodyPr/>
        <a:lstStyle/>
        <a:p>
          <a:endParaRPr lang="en-GB"/>
        </a:p>
      </dgm:t>
    </dgm:pt>
    <dgm:pt modelId="{1AD57E79-B8F5-439B-BE19-EF723C0D4917}" type="pres">
      <dgm:prSet presAssocID="{90C67B7A-38F0-485D-B033-509FFB3D1942}" presName="sibTrans" presStyleLbl="sibTrans2D1" presStyleIdx="1" presStyleCnt="2"/>
      <dgm:spPr/>
      <dgm:t>
        <a:bodyPr/>
        <a:lstStyle/>
        <a:p>
          <a:endParaRPr lang="en-GB"/>
        </a:p>
      </dgm:t>
    </dgm:pt>
    <dgm:pt modelId="{15E64133-A88D-48CD-962A-A6004C45EED1}" type="pres">
      <dgm:prSet presAssocID="{90C67B7A-38F0-485D-B033-509FFB3D1942}" presName="connTx" presStyleLbl="sibTrans2D1" presStyleIdx="1" presStyleCnt="2"/>
      <dgm:spPr/>
      <dgm:t>
        <a:bodyPr/>
        <a:lstStyle/>
        <a:p>
          <a:endParaRPr lang="en-GB"/>
        </a:p>
      </dgm:t>
    </dgm:pt>
    <dgm:pt modelId="{16ABD288-0FD5-4EE3-9CD6-B960D6147224}" type="pres">
      <dgm:prSet presAssocID="{96604094-9912-4DC9-B486-E7CCF65714B7}" presName="composite" presStyleCnt="0"/>
      <dgm:spPr/>
    </dgm:pt>
    <dgm:pt modelId="{53F5F2BE-E2EB-454F-BB58-59E19438A357}" type="pres">
      <dgm:prSet presAssocID="{96604094-9912-4DC9-B486-E7CCF65714B7}" presName="imagSh" presStyleLbl="b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50000" r="-50000"/>
          </a:stretch>
        </a:blipFill>
      </dgm:spPr>
      <dgm:t>
        <a:bodyPr/>
        <a:lstStyle/>
        <a:p>
          <a:endParaRPr lang="en-GB"/>
        </a:p>
      </dgm:t>
    </dgm:pt>
    <dgm:pt modelId="{636D4E86-1D8E-46DA-811D-E96448BE557C}" type="pres">
      <dgm:prSet presAssocID="{96604094-9912-4DC9-B486-E7CCF65714B7}" presName="txNode" presStyleLbl="node1" presStyleIdx="2" presStyleCnt="3">
        <dgm:presLayoutVars>
          <dgm:bulletEnabled val="1"/>
        </dgm:presLayoutVars>
      </dgm:prSet>
      <dgm:spPr/>
      <dgm:t>
        <a:bodyPr/>
        <a:lstStyle/>
        <a:p>
          <a:endParaRPr lang="en-GB"/>
        </a:p>
      </dgm:t>
    </dgm:pt>
  </dgm:ptLst>
  <dgm:cxnLst>
    <dgm:cxn modelId="{ABBDBDDE-B951-4025-B597-EDF1EB3AD582}" type="presOf" srcId="{90C67B7A-38F0-485D-B033-509FFB3D1942}" destId="{15E64133-A88D-48CD-962A-A6004C45EED1}" srcOrd="1" destOrd="0" presId="urn:microsoft.com/office/officeart/2005/8/layout/hProcess10"/>
    <dgm:cxn modelId="{26878D61-8CC7-4E66-A055-AE41EBB8F6F9}" type="presOf" srcId="{609B388D-5109-4367-8865-F25812F86D3B}" destId="{E11F933F-7167-40FD-BB64-E65B6985E4D9}" srcOrd="0" destOrd="0" presId="urn:microsoft.com/office/officeart/2005/8/layout/hProcess10"/>
    <dgm:cxn modelId="{030C5BFE-A960-4A50-84C0-20C5BDE89E14}" type="presOf" srcId="{804451EA-4337-4F4D-A4E8-1402A9488798}" destId="{C2E0914C-7C73-4FDF-950C-0CDF42D739B9}" srcOrd="1" destOrd="0" presId="urn:microsoft.com/office/officeart/2005/8/layout/hProcess10"/>
    <dgm:cxn modelId="{8043DCB2-1B64-46B9-A8A7-60F625E1CBAA}" type="presOf" srcId="{804451EA-4337-4F4D-A4E8-1402A9488798}" destId="{704BDD71-8CB5-480C-886C-99878E821FC3}" srcOrd="0" destOrd="0" presId="urn:microsoft.com/office/officeart/2005/8/layout/hProcess10"/>
    <dgm:cxn modelId="{FEB4691F-9BC6-44D2-A526-110392F3F083}" srcId="{DD619750-186B-44EB-9B75-271E08B3B91E}" destId="{609B388D-5109-4367-8865-F25812F86D3B}" srcOrd="1" destOrd="0" parTransId="{E39428EB-68C9-42D2-89CA-8AFA8FDE5A67}" sibTransId="{90C67B7A-38F0-485D-B033-509FFB3D1942}"/>
    <dgm:cxn modelId="{649C6D17-E400-4A2B-BA91-CD49853E83D4}" srcId="{DD619750-186B-44EB-9B75-271E08B3B91E}" destId="{96604094-9912-4DC9-B486-E7CCF65714B7}" srcOrd="2" destOrd="0" parTransId="{1EBBBD85-C607-4BEC-9227-E57D5116EB0E}" sibTransId="{EAD1688B-BC91-4329-BB13-57AF1E5096F7}"/>
    <dgm:cxn modelId="{70335CD0-ECCF-40E5-94B6-0235B6A32B60}" srcId="{DD619750-186B-44EB-9B75-271E08B3B91E}" destId="{CA2678C2-7694-4DF8-9BA8-EE0B131B5099}" srcOrd="0" destOrd="0" parTransId="{7296611D-160D-4456-A0B1-6EDB297CF2B2}" sibTransId="{804451EA-4337-4F4D-A4E8-1402A9488798}"/>
    <dgm:cxn modelId="{9B7855DE-BBD2-45B7-B389-E42D72E5B38A}" type="presOf" srcId="{96604094-9912-4DC9-B486-E7CCF65714B7}" destId="{636D4E86-1D8E-46DA-811D-E96448BE557C}" srcOrd="0" destOrd="0" presId="urn:microsoft.com/office/officeart/2005/8/layout/hProcess10"/>
    <dgm:cxn modelId="{354525FE-ACC8-4071-97D3-63B427778935}" type="presOf" srcId="{CA2678C2-7694-4DF8-9BA8-EE0B131B5099}" destId="{3EA6314A-5096-4838-967E-C6B7B507A367}" srcOrd="0" destOrd="0" presId="urn:microsoft.com/office/officeart/2005/8/layout/hProcess10"/>
    <dgm:cxn modelId="{B5721B8A-3743-4DF0-9A61-4CB75A24E7F1}" type="presOf" srcId="{90C67B7A-38F0-485D-B033-509FFB3D1942}" destId="{1AD57E79-B8F5-439B-BE19-EF723C0D4917}" srcOrd="0" destOrd="0" presId="urn:microsoft.com/office/officeart/2005/8/layout/hProcess10"/>
    <dgm:cxn modelId="{0A7563C4-E9BF-49EC-8986-FC33E2846A5A}" type="presOf" srcId="{DD619750-186B-44EB-9B75-271E08B3B91E}" destId="{BCCE7B61-610C-44FF-9E09-348E26D2D313}" srcOrd="0" destOrd="0" presId="urn:microsoft.com/office/officeart/2005/8/layout/hProcess10"/>
    <dgm:cxn modelId="{D5100363-5D41-4A29-8355-6EFE0286B1BE}" type="presParOf" srcId="{BCCE7B61-610C-44FF-9E09-348E26D2D313}" destId="{D4FE9B28-3158-442D-A659-F8211295CC89}" srcOrd="0" destOrd="0" presId="urn:microsoft.com/office/officeart/2005/8/layout/hProcess10"/>
    <dgm:cxn modelId="{7E89D862-F2CD-4739-85EA-25E241505645}" type="presParOf" srcId="{D4FE9B28-3158-442D-A659-F8211295CC89}" destId="{72AD9339-82B1-4801-BF52-CDED823EC2CB}" srcOrd="0" destOrd="0" presId="urn:microsoft.com/office/officeart/2005/8/layout/hProcess10"/>
    <dgm:cxn modelId="{91AF086D-6A29-422C-B68D-85F0FB34ACFA}" type="presParOf" srcId="{D4FE9B28-3158-442D-A659-F8211295CC89}" destId="{3EA6314A-5096-4838-967E-C6B7B507A367}" srcOrd="1" destOrd="0" presId="urn:microsoft.com/office/officeart/2005/8/layout/hProcess10"/>
    <dgm:cxn modelId="{3B8C3D1D-EDAE-485B-AC28-695E49AB8631}" type="presParOf" srcId="{BCCE7B61-610C-44FF-9E09-348E26D2D313}" destId="{704BDD71-8CB5-480C-886C-99878E821FC3}" srcOrd="1" destOrd="0" presId="urn:microsoft.com/office/officeart/2005/8/layout/hProcess10"/>
    <dgm:cxn modelId="{93F0AC8F-6A98-4676-94CE-8DF1157E4E00}" type="presParOf" srcId="{704BDD71-8CB5-480C-886C-99878E821FC3}" destId="{C2E0914C-7C73-4FDF-950C-0CDF42D739B9}" srcOrd="0" destOrd="0" presId="urn:microsoft.com/office/officeart/2005/8/layout/hProcess10"/>
    <dgm:cxn modelId="{DDF054CF-5948-487B-861F-6CDFAE98B8A2}" type="presParOf" srcId="{BCCE7B61-610C-44FF-9E09-348E26D2D313}" destId="{BF9D6D26-A496-4FDB-B16F-DB06B17CA349}" srcOrd="2" destOrd="0" presId="urn:microsoft.com/office/officeart/2005/8/layout/hProcess10"/>
    <dgm:cxn modelId="{DF583919-5303-4FC7-8DD8-3FFDB746BD08}" type="presParOf" srcId="{BF9D6D26-A496-4FDB-B16F-DB06B17CA349}" destId="{3508226F-8DFA-4B7E-A287-DF4DA8970EC2}" srcOrd="0" destOrd="0" presId="urn:microsoft.com/office/officeart/2005/8/layout/hProcess10"/>
    <dgm:cxn modelId="{A0B2D2DC-368D-43EB-8C65-2AF9AA1116A4}" type="presParOf" srcId="{BF9D6D26-A496-4FDB-B16F-DB06B17CA349}" destId="{E11F933F-7167-40FD-BB64-E65B6985E4D9}" srcOrd="1" destOrd="0" presId="urn:microsoft.com/office/officeart/2005/8/layout/hProcess10"/>
    <dgm:cxn modelId="{5A5367D5-98D4-4467-948A-CAC8CEA86ECF}" type="presParOf" srcId="{BCCE7B61-610C-44FF-9E09-348E26D2D313}" destId="{1AD57E79-B8F5-439B-BE19-EF723C0D4917}" srcOrd="3" destOrd="0" presId="urn:microsoft.com/office/officeart/2005/8/layout/hProcess10"/>
    <dgm:cxn modelId="{0246E405-618F-4FB4-B701-CFD0400BDA9A}" type="presParOf" srcId="{1AD57E79-B8F5-439B-BE19-EF723C0D4917}" destId="{15E64133-A88D-48CD-962A-A6004C45EED1}" srcOrd="0" destOrd="0" presId="urn:microsoft.com/office/officeart/2005/8/layout/hProcess10"/>
    <dgm:cxn modelId="{53BF3CDF-B4D9-43F2-B6FD-BF894AC44C76}" type="presParOf" srcId="{BCCE7B61-610C-44FF-9E09-348E26D2D313}" destId="{16ABD288-0FD5-4EE3-9CD6-B960D6147224}" srcOrd="4" destOrd="0" presId="urn:microsoft.com/office/officeart/2005/8/layout/hProcess10"/>
    <dgm:cxn modelId="{72C742F6-869A-475B-A1E3-7F883F51D8CF}" type="presParOf" srcId="{16ABD288-0FD5-4EE3-9CD6-B960D6147224}" destId="{53F5F2BE-E2EB-454F-BB58-59E19438A357}" srcOrd="0" destOrd="0" presId="urn:microsoft.com/office/officeart/2005/8/layout/hProcess10"/>
    <dgm:cxn modelId="{A6DCFBBC-E1AD-49E4-BD9C-FF86A949219D}" type="presParOf" srcId="{16ABD288-0FD5-4EE3-9CD6-B960D6147224}" destId="{636D4E86-1D8E-46DA-811D-E96448BE557C}" srcOrd="1" destOrd="0" presId="urn:microsoft.com/office/officeart/2005/8/layout/hProcess10"/>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462EDB-9A19-4244-B106-73582BA2E59C}" type="doc">
      <dgm:prSet loTypeId="urn:microsoft.com/office/officeart/2005/8/layout/cycle2" loCatId="cycle" qsTypeId="urn:microsoft.com/office/officeart/2005/8/quickstyle/simple1" qsCatId="simple" csTypeId="urn:microsoft.com/office/officeart/2005/8/colors/colorful2" csCatId="colorful" phldr="1"/>
      <dgm:spPr/>
      <dgm:t>
        <a:bodyPr/>
        <a:lstStyle/>
        <a:p>
          <a:endParaRPr lang="en-GB"/>
        </a:p>
      </dgm:t>
    </dgm:pt>
    <dgm:pt modelId="{E3EB00C5-ADC8-4EDF-BBE9-D74DE06DF033}">
      <dgm:prSet phldrT="[Text]"/>
      <dgm:spPr/>
      <dgm:t>
        <a:bodyPr/>
        <a:lstStyle/>
        <a:p>
          <a:r>
            <a:rPr lang="en-GB" dirty="0" smtClean="0"/>
            <a:t>Attitudes form</a:t>
          </a:r>
          <a:endParaRPr lang="en-GB" dirty="0"/>
        </a:p>
      </dgm:t>
    </dgm:pt>
    <dgm:pt modelId="{3DB0872F-3920-43B8-B47F-8CDDD794E337}" type="parTrans" cxnId="{075FDA29-79FA-4C71-9FE3-ACF1F93EBF55}">
      <dgm:prSet/>
      <dgm:spPr/>
      <dgm:t>
        <a:bodyPr/>
        <a:lstStyle/>
        <a:p>
          <a:endParaRPr lang="en-GB"/>
        </a:p>
      </dgm:t>
    </dgm:pt>
    <dgm:pt modelId="{8403DBA1-4817-4474-8BF4-252EF439B523}" type="sibTrans" cxnId="{075FDA29-79FA-4C71-9FE3-ACF1F93EBF55}">
      <dgm:prSet/>
      <dgm:spPr/>
      <dgm:t>
        <a:bodyPr/>
        <a:lstStyle/>
        <a:p>
          <a:endParaRPr lang="en-GB"/>
        </a:p>
      </dgm:t>
    </dgm:pt>
    <dgm:pt modelId="{9EBDDA85-47B0-4D35-9A2E-2783F0EA58E5}">
      <dgm:prSet phldrT="[Text]"/>
      <dgm:spPr/>
      <dgm:t>
        <a:bodyPr/>
        <a:lstStyle/>
        <a:p>
          <a:r>
            <a:rPr lang="en-GB" dirty="0" smtClean="0"/>
            <a:t>Decide to buy</a:t>
          </a:r>
          <a:endParaRPr lang="en-GB" dirty="0"/>
        </a:p>
      </dgm:t>
    </dgm:pt>
    <dgm:pt modelId="{12E11D6F-9E43-46C2-98D7-D8B72071474C}" type="parTrans" cxnId="{76F739AF-2407-4B6D-BF05-D022EDF63854}">
      <dgm:prSet/>
      <dgm:spPr/>
      <dgm:t>
        <a:bodyPr/>
        <a:lstStyle/>
        <a:p>
          <a:endParaRPr lang="en-GB"/>
        </a:p>
      </dgm:t>
    </dgm:pt>
    <dgm:pt modelId="{614D698A-5106-40F6-B5A6-101434D49E56}" type="sibTrans" cxnId="{76F739AF-2407-4B6D-BF05-D022EDF63854}">
      <dgm:prSet/>
      <dgm:spPr/>
      <dgm:t>
        <a:bodyPr/>
        <a:lstStyle/>
        <a:p>
          <a:endParaRPr lang="en-GB"/>
        </a:p>
      </dgm:t>
    </dgm:pt>
    <dgm:pt modelId="{95439B2F-6E1D-4D79-A9DB-92EA39DE1F65}">
      <dgm:prSet phldrT="[Text]"/>
      <dgm:spPr/>
      <dgm:t>
        <a:bodyPr/>
        <a:lstStyle/>
        <a:p>
          <a:r>
            <a:rPr lang="en-GB" dirty="0" smtClean="0"/>
            <a:t>purchase</a:t>
          </a:r>
          <a:endParaRPr lang="en-GB" dirty="0"/>
        </a:p>
      </dgm:t>
    </dgm:pt>
    <dgm:pt modelId="{035CB8B1-467C-4C0D-A87D-14CF88A1B976}" type="parTrans" cxnId="{E216647F-C95F-4B4B-A4AD-EC217A57A193}">
      <dgm:prSet/>
      <dgm:spPr/>
      <dgm:t>
        <a:bodyPr/>
        <a:lstStyle/>
        <a:p>
          <a:endParaRPr lang="en-GB"/>
        </a:p>
      </dgm:t>
    </dgm:pt>
    <dgm:pt modelId="{8DDA35A7-B92A-4FAB-A60D-E2596008BE48}" type="sibTrans" cxnId="{E216647F-C95F-4B4B-A4AD-EC217A57A193}">
      <dgm:prSet/>
      <dgm:spPr/>
      <dgm:t>
        <a:bodyPr/>
        <a:lstStyle/>
        <a:p>
          <a:endParaRPr lang="en-GB"/>
        </a:p>
      </dgm:t>
    </dgm:pt>
    <dgm:pt modelId="{F8BDC4EC-ED9F-48FC-93DF-E384CF2D03F2}">
      <dgm:prSet phldrT="[Text]"/>
      <dgm:spPr/>
      <dgm:t>
        <a:bodyPr/>
        <a:lstStyle/>
        <a:p>
          <a:r>
            <a:rPr lang="en-GB" dirty="0" smtClean="0"/>
            <a:t>Use </a:t>
          </a:r>
          <a:endParaRPr lang="en-GB" dirty="0"/>
        </a:p>
      </dgm:t>
    </dgm:pt>
    <dgm:pt modelId="{97C2832C-6C40-41E5-9436-1D7DE28C1575}" type="parTrans" cxnId="{32CA9785-4AE9-45D6-9BE4-C44804D117A2}">
      <dgm:prSet/>
      <dgm:spPr/>
      <dgm:t>
        <a:bodyPr/>
        <a:lstStyle/>
        <a:p>
          <a:endParaRPr lang="en-GB"/>
        </a:p>
      </dgm:t>
    </dgm:pt>
    <dgm:pt modelId="{770A2D7C-5FBF-4EEF-A4E4-EFC9836B7EB9}" type="sibTrans" cxnId="{32CA9785-4AE9-45D6-9BE4-C44804D117A2}">
      <dgm:prSet/>
      <dgm:spPr/>
      <dgm:t>
        <a:bodyPr/>
        <a:lstStyle/>
        <a:p>
          <a:endParaRPr lang="en-GB"/>
        </a:p>
      </dgm:t>
    </dgm:pt>
    <dgm:pt modelId="{85E4022B-CA2A-4939-9065-4D14982797A2}">
      <dgm:prSet phldrT="[Text]"/>
      <dgm:spPr/>
      <dgm:t>
        <a:bodyPr/>
        <a:lstStyle/>
        <a:p>
          <a:r>
            <a:rPr lang="en-GB" dirty="0" smtClean="0"/>
            <a:t>Evaluate</a:t>
          </a:r>
          <a:endParaRPr lang="en-GB" dirty="0"/>
        </a:p>
      </dgm:t>
    </dgm:pt>
    <dgm:pt modelId="{1CB7D4EC-003D-4FED-90FB-72729F96C197}" type="parTrans" cxnId="{0524FDC2-94E9-4BC9-9914-0B325984C1F4}">
      <dgm:prSet/>
      <dgm:spPr/>
      <dgm:t>
        <a:bodyPr/>
        <a:lstStyle/>
        <a:p>
          <a:endParaRPr lang="en-GB"/>
        </a:p>
      </dgm:t>
    </dgm:pt>
    <dgm:pt modelId="{E2B5615D-F53F-464C-81B1-9F542CF285BC}" type="sibTrans" cxnId="{0524FDC2-94E9-4BC9-9914-0B325984C1F4}">
      <dgm:prSet/>
      <dgm:spPr/>
      <dgm:t>
        <a:bodyPr/>
        <a:lstStyle/>
        <a:p>
          <a:endParaRPr lang="en-GB"/>
        </a:p>
      </dgm:t>
    </dgm:pt>
    <dgm:pt modelId="{D9F4081F-A451-4F46-8A22-70945A63D0D6}" type="pres">
      <dgm:prSet presAssocID="{87462EDB-9A19-4244-B106-73582BA2E59C}" presName="cycle" presStyleCnt="0">
        <dgm:presLayoutVars>
          <dgm:dir/>
          <dgm:resizeHandles val="exact"/>
        </dgm:presLayoutVars>
      </dgm:prSet>
      <dgm:spPr/>
      <dgm:t>
        <a:bodyPr/>
        <a:lstStyle/>
        <a:p>
          <a:endParaRPr lang="en-GB"/>
        </a:p>
      </dgm:t>
    </dgm:pt>
    <dgm:pt modelId="{D2FACE76-27B2-459C-B2AF-ADFB2A311BB6}" type="pres">
      <dgm:prSet presAssocID="{E3EB00C5-ADC8-4EDF-BBE9-D74DE06DF033}" presName="node" presStyleLbl="node1" presStyleIdx="0" presStyleCnt="5">
        <dgm:presLayoutVars>
          <dgm:bulletEnabled val="1"/>
        </dgm:presLayoutVars>
      </dgm:prSet>
      <dgm:spPr/>
      <dgm:t>
        <a:bodyPr/>
        <a:lstStyle/>
        <a:p>
          <a:endParaRPr lang="en-GB"/>
        </a:p>
      </dgm:t>
    </dgm:pt>
    <dgm:pt modelId="{8A867389-446D-42EA-BE45-70B880A9DF3E}" type="pres">
      <dgm:prSet presAssocID="{8403DBA1-4817-4474-8BF4-252EF439B523}" presName="sibTrans" presStyleLbl="sibTrans2D1" presStyleIdx="0" presStyleCnt="5"/>
      <dgm:spPr/>
      <dgm:t>
        <a:bodyPr/>
        <a:lstStyle/>
        <a:p>
          <a:endParaRPr lang="en-GB"/>
        </a:p>
      </dgm:t>
    </dgm:pt>
    <dgm:pt modelId="{295F7385-AF8E-4603-A813-29D76B4865C7}" type="pres">
      <dgm:prSet presAssocID="{8403DBA1-4817-4474-8BF4-252EF439B523}" presName="connectorText" presStyleLbl="sibTrans2D1" presStyleIdx="0" presStyleCnt="5"/>
      <dgm:spPr/>
      <dgm:t>
        <a:bodyPr/>
        <a:lstStyle/>
        <a:p>
          <a:endParaRPr lang="en-GB"/>
        </a:p>
      </dgm:t>
    </dgm:pt>
    <dgm:pt modelId="{C944993C-8652-4119-9E05-FF4E1D7BBEF0}" type="pres">
      <dgm:prSet presAssocID="{9EBDDA85-47B0-4D35-9A2E-2783F0EA58E5}" presName="node" presStyleLbl="node1" presStyleIdx="1" presStyleCnt="5">
        <dgm:presLayoutVars>
          <dgm:bulletEnabled val="1"/>
        </dgm:presLayoutVars>
      </dgm:prSet>
      <dgm:spPr/>
      <dgm:t>
        <a:bodyPr/>
        <a:lstStyle/>
        <a:p>
          <a:endParaRPr lang="en-GB"/>
        </a:p>
      </dgm:t>
    </dgm:pt>
    <dgm:pt modelId="{076286A5-9894-408A-B46B-D46AA3BAB87A}" type="pres">
      <dgm:prSet presAssocID="{614D698A-5106-40F6-B5A6-101434D49E56}" presName="sibTrans" presStyleLbl="sibTrans2D1" presStyleIdx="1" presStyleCnt="5"/>
      <dgm:spPr/>
      <dgm:t>
        <a:bodyPr/>
        <a:lstStyle/>
        <a:p>
          <a:endParaRPr lang="en-GB"/>
        </a:p>
      </dgm:t>
    </dgm:pt>
    <dgm:pt modelId="{0B353021-222E-41C2-840B-B49CF71C9CA6}" type="pres">
      <dgm:prSet presAssocID="{614D698A-5106-40F6-B5A6-101434D49E56}" presName="connectorText" presStyleLbl="sibTrans2D1" presStyleIdx="1" presStyleCnt="5"/>
      <dgm:spPr/>
      <dgm:t>
        <a:bodyPr/>
        <a:lstStyle/>
        <a:p>
          <a:endParaRPr lang="en-GB"/>
        </a:p>
      </dgm:t>
    </dgm:pt>
    <dgm:pt modelId="{03425079-C53E-4CF8-BDDB-16A24E773B24}" type="pres">
      <dgm:prSet presAssocID="{95439B2F-6E1D-4D79-A9DB-92EA39DE1F65}" presName="node" presStyleLbl="node1" presStyleIdx="2" presStyleCnt="5">
        <dgm:presLayoutVars>
          <dgm:bulletEnabled val="1"/>
        </dgm:presLayoutVars>
      </dgm:prSet>
      <dgm:spPr/>
      <dgm:t>
        <a:bodyPr/>
        <a:lstStyle/>
        <a:p>
          <a:endParaRPr lang="en-GB"/>
        </a:p>
      </dgm:t>
    </dgm:pt>
    <dgm:pt modelId="{C13B285F-6D81-4372-A2E1-51532FEF7E3A}" type="pres">
      <dgm:prSet presAssocID="{8DDA35A7-B92A-4FAB-A60D-E2596008BE48}" presName="sibTrans" presStyleLbl="sibTrans2D1" presStyleIdx="2" presStyleCnt="5"/>
      <dgm:spPr/>
      <dgm:t>
        <a:bodyPr/>
        <a:lstStyle/>
        <a:p>
          <a:endParaRPr lang="en-GB"/>
        </a:p>
      </dgm:t>
    </dgm:pt>
    <dgm:pt modelId="{906E59B3-401C-4529-93E8-28CFA0408458}" type="pres">
      <dgm:prSet presAssocID="{8DDA35A7-B92A-4FAB-A60D-E2596008BE48}" presName="connectorText" presStyleLbl="sibTrans2D1" presStyleIdx="2" presStyleCnt="5"/>
      <dgm:spPr/>
      <dgm:t>
        <a:bodyPr/>
        <a:lstStyle/>
        <a:p>
          <a:endParaRPr lang="en-GB"/>
        </a:p>
      </dgm:t>
    </dgm:pt>
    <dgm:pt modelId="{3C3411DD-C503-43B8-8262-CC7C187BF24B}" type="pres">
      <dgm:prSet presAssocID="{F8BDC4EC-ED9F-48FC-93DF-E384CF2D03F2}" presName="node" presStyleLbl="node1" presStyleIdx="3" presStyleCnt="5">
        <dgm:presLayoutVars>
          <dgm:bulletEnabled val="1"/>
        </dgm:presLayoutVars>
      </dgm:prSet>
      <dgm:spPr/>
      <dgm:t>
        <a:bodyPr/>
        <a:lstStyle/>
        <a:p>
          <a:endParaRPr lang="en-GB"/>
        </a:p>
      </dgm:t>
    </dgm:pt>
    <dgm:pt modelId="{C72A56C8-05DC-436F-B8E3-7FD6767080C3}" type="pres">
      <dgm:prSet presAssocID="{770A2D7C-5FBF-4EEF-A4E4-EFC9836B7EB9}" presName="sibTrans" presStyleLbl="sibTrans2D1" presStyleIdx="3" presStyleCnt="5"/>
      <dgm:spPr/>
      <dgm:t>
        <a:bodyPr/>
        <a:lstStyle/>
        <a:p>
          <a:endParaRPr lang="en-GB"/>
        </a:p>
      </dgm:t>
    </dgm:pt>
    <dgm:pt modelId="{BC595EF0-852A-4F86-B290-BB9285539757}" type="pres">
      <dgm:prSet presAssocID="{770A2D7C-5FBF-4EEF-A4E4-EFC9836B7EB9}" presName="connectorText" presStyleLbl="sibTrans2D1" presStyleIdx="3" presStyleCnt="5"/>
      <dgm:spPr/>
      <dgm:t>
        <a:bodyPr/>
        <a:lstStyle/>
        <a:p>
          <a:endParaRPr lang="en-GB"/>
        </a:p>
      </dgm:t>
    </dgm:pt>
    <dgm:pt modelId="{95D9D9DC-4158-4371-9C93-0FD59B60E4D3}" type="pres">
      <dgm:prSet presAssocID="{85E4022B-CA2A-4939-9065-4D14982797A2}" presName="node" presStyleLbl="node1" presStyleIdx="4" presStyleCnt="5">
        <dgm:presLayoutVars>
          <dgm:bulletEnabled val="1"/>
        </dgm:presLayoutVars>
      </dgm:prSet>
      <dgm:spPr/>
      <dgm:t>
        <a:bodyPr/>
        <a:lstStyle/>
        <a:p>
          <a:endParaRPr lang="en-GB"/>
        </a:p>
      </dgm:t>
    </dgm:pt>
    <dgm:pt modelId="{08BD69E0-584B-4D34-936D-C2266EF32183}" type="pres">
      <dgm:prSet presAssocID="{E2B5615D-F53F-464C-81B1-9F542CF285BC}" presName="sibTrans" presStyleLbl="sibTrans2D1" presStyleIdx="4" presStyleCnt="5"/>
      <dgm:spPr/>
      <dgm:t>
        <a:bodyPr/>
        <a:lstStyle/>
        <a:p>
          <a:endParaRPr lang="en-GB"/>
        </a:p>
      </dgm:t>
    </dgm:pt>
    <dgm:pt modelId="{6512F4AA-A617-43E4-97E9-9B914C105DF0}" type="pres">
      <dgm:prSet presAssocID="{E2B5615D-F53F-464C-81B1-9F542CF285BC}" presName="connectorText" presStyleLbl="sibTrans2D1" presStyleIdx="4" presStyleCnt="5"/>
      <dgm:spPr/>
      <dgm:t>
        <a:bodyPr/>
        <a:lstStyle/>
        <a:p>
          <a:endParaRPr lang="en-GB"/>
        </a:p>
      </dgm:t>
    </dgm:pt>
  </dgm:ptLst>
  <dgm:cxnLst>
    <dgm:cxn modelId="{23113741-2812-437C-8916-3D4339E3EAE7}" type="presOf" srcId="{614D698A-5106-40F6-B5A6-101434D49E56}" destId="{0B353021-222E-41C2-840B-B49CF71C9CA6}" srcOrd="1" destOrd="0" presId="urn:microsoft.com/office/officeart/2005/8/layout/cycle2"/>
    <dgm:cxn modelId="{B7FE01C1-6BCD-4E71-8C79-13CD99379442}" type="presOf" srcId="{8DDA35A7-B92A-4FAB-A60D-E2596008BE48}" destId="{906E59B3-401C-4529-93E8-28CFA0408458}" srcOrd="1" destOrd="0" presId="urn:microsoft.com/office/officeart/2005/8/layout/cycle2"/>
    <dgm:cxn modelId="{0524FDC2-94E9-4BC9-9914-0B325984C1F4}" srcId="{87462EDB-9A19-4244-B106-73582BA2E59C}" destId="{85E4022B-CA2A-4939-9065-4D14982797A2}" srcOrd="4" destOrd="0" parTransId="{1CB7D4EC-003D-4FED-90FB-72729F96C197}" sibTransId="{E2B5615D-F53F-464C-81B1-9F542CF285BC}"/>
    <dgm:cxn modelId="{397C95DF-F9BA-4329-9ACF-42BF9706E610}" type="presOf" srcId="{F8BDC4EC-ED9F-48FC-93DF-E384CF2D03F2}" destId="{3C3411DD-C503-43B8-8262-CC7C187BF24B}" srcOrd="0" destOrd="0" presId="urn:microsoft.com/office/officeart/2005/8/layout/cycle2"/>
    <dgm:cxn modelId="{CB46D48F-1C11-4B9A-955B-CEAA51593D61}" type="presOf" srcId="{95439B2F-6E1D-4D79-A9DB-92EA39DE1F65}" destId="{03425079-C53E-4CF8-BDDB-16A24E773B24}" srcOrd="0" destOrd="0" presId="urn:microsoft.com/office/officeart/2005/8/layout/cycle2"/>
    <dgm:cxn modelId="{7BEB8C78-16B4-4A84-A5FA-C0A5685F91A2}" type="presOf" srcId="{770A2D7C-5FBF-4EEF-A4E4-EFC9836B7EB9}" destId="{BC595EF0-852A-4F86-B290-BB9285539757}" srcOrd="1" destOrd="0" presId="urn:microsoft.com/office/officeart/2005/8/layout/cycle2"/>
    <dgm:cxn modelId="{F381E32E-F013-4B3F-AE89-F0300FF0FC4D}" type="presOf" srcId="{8403DBA1-4817-4474-8BF4-252EF439B523}" destId="{295F7385-AF8E-4603-A813-29D76B4865C7}" srcOrd="1" destOrd="0" presId="urn:microsoft.com/office/officeart/2005/8/layout/cycle2"/>
    <dgm:cxn modelId="{E216647F-C95F-4B4B-A4AD-EC217A57A193}" srcId="{87462EDB-9A19-4244-B106-73582BA2E59C}" destId="{95439B2F-6E1D-4D79-A9DB-92EA39DE1F65}" srcOrd="2" destOrd="0" parTransId="{035CB8B1-467C-4C0D-A87D-14CF88A1B976}" sibTransId="{8DDA35A7-B92A-4FAB-A60D-E2596008BE48}"/>
    <dgm:cxn modelId="{075FDA29-79FA-4C71-9FE3-ACF1F93EBF55}" srcId="{87462EDB-9A19-4244-B106-73582BA2E59C}" destId="{E3EB00C5-ADC8-4EDF-BBE9-D74DE06DF033}" srcOrd="0" destOrd="0" parTransId="{3DB0872F-3920-43B8-B47F-8CDDD794E337}" sibTransId="{8403DBA1-4817-4474-8BF4-252EF439B523}"/>
    <dgm:cxn modelId="{7F700A59-3DB2-4276-95E9-6D99BC285C2E}" type="presOf" srcId="{9EBDDA85-47B0-4D35-9A2E-2783F0EA58E5}" destId="{C944993C-8652-4119-9E05-FF4E1D7BBEF0}" srcOrd="0" destOrd="0" presId="urn:microsoft.com/office/officeart/2005/8/layout/cycle2"/>
    <dgm:cxn modelId="{76F739AF-2407-4B6D-BF05-D022EDF63854}" srcId="{87462EDB-9A19-4244-B106-73582BA2E59C}" destId="{9EBDDA85-47B0-4D35-9A2E-2783F0EA58E5}" srcOrd="1" destOrd="0" parTransId="{12E11D6F-9E43-46C2-98D7-D8B72071474C}" sibTransId="{614D698A-5106-40F6-B5A6-101434D49E56}"/>
    <dgm:cxn modelId="{721AB8A3-0B03-4B54-ABA3-64953D26A820}" type="presOf" srcId="{85E4022B-CA2A-4939-9065-4D14982797A2}" destId="{95D9D9DC-4158-4371-9C93-0FD59B60E4D3}" srcOrd="0" destOrd="0" presId="urn:microsoft.com/office/officeart/2005/8/layout/cycle2"/>
    <dgm:cxn modelId="{32CA9785-4AE9-45D6-9BE4-C44804D117A2}" srcId="{87462EDB-9A19-4244-B106-73582BA2E59C}" destId="{F8BDC4EC-ED9F-48FC-93DF-E384CF2D03F2}" srcOrd="3" destOrd="0" parTransId="{97C2832C-6C40-41E5-9436-1D7DE28C1575}" sibTransId="{770A2D7C-5FBF-4EEF-A4E4-EFC9836B7EB9}"/>
    <dgm:cxn modelId="{81B12C07-073B-4FD5-83BE-23D8B259DBD2}" type="presOf" srcId="{8403DBA1-4817-4474-8BF4-252EF439B523}" destId="{8A867389-446D-42EA-BE45-70B880A9DF3E}" srcOrd="0" destOrd="0" presId="urn:microsoft.com/office/officeart/2005/8/layout/cycle2"/>
    <dgm:cxn modelId="{A1AD7D36-CDD3-4D2B-80AC-C636F568EFF9}" type="presOf" srcId="{614D698A-5106-40F6-B5A6-101434D49E56}" destId="{076286A5-9894-408A-B46B-D46AA3BAB87A}" srcOrd="0" destOrd="0" presId="urn:microsoft.com/office/officeart/2005/8/layout/cycle2"/>
    <dgm:cxn modelId="{A6F6E742-E718-40C0-B73E-3CC567EF3758}" type="presOf" srcId="{770A2D7C-5FBF-4EEF-A4E4-EFC9836B7EB9}" destId="{C72A56C8-05DC-436F-B8E3-7FD6767080C3}" srcOrd="0" destOrd="0" presId="urn:microsoft.com/office/officeart/2005/8/layout/cycle2"/>
    <dgm:cxn modelId="{4E20F6FA-248D-48CA-AC14-C3CC81837EFF}" type="presOf" srcId="{E2B5615D-F53F-464C-81B1-9F542CF285BC}" destId="{08BD69E0-584B-4D34-936D-C2266EF32183}" srcOrd="0" destOrd="0" presId="urn:microsoft.com/office/officeart/2005/8/layout/cycle2"/>
    <dgm:cxn modelId="{2622FCF0-0814-4B97-8FC6-1D5A9520915C}" type="presOf" srcId="{E2B5615D-F53F-464C-81B1-9F542CF285BC}" destId="{6512F4AA-A617-43E4-97E9-9B914C105DF0}" srcOrd="1" destOrd="0" presId="urn:microsoft.com/office/officeart/2005/8/layout/cycle2"/>
    <dgm:cxn modelId="{5659AC49-FD4C-4C71-9D13-9BAC241ED7CF}" type="presOf" srcId="{87462EDB-9A19-4244-B106-73582BA2E59C}" destId="{D9F4081F-A451-4F46-8A22-70945A63D0D6}" srcOrd="0" destOrd="0" presId="urn:microsoft.com/office/officeart/2005/8/layout/cycle2"/>
    <dgm:cxn modelId="{6B854DB0-8082-472A-A4BB-DF7883C79390}" type="presOf" srcId="{8DDA35A7-B92A-4FAB-A60D-E2596008BE48}" destId="{C13B285F-6D81-4372-A2E1-51532FEF7E3A}" srcOrd="0" destOrd="0" presId="urn:microsoft.com/office/officeart/2005/8/layout/cycle2"/>
    <dgm:cxn modelId="{F647D37F-344C-4121-9AF3-D302C780524F}" type="presOf" srcId="{E3EB00C5-ADC8-4EDF-BBE9-D74DE06DF033}" destId="{D2FACE76-27B2-459C-B2AF-ADFB2A311BB6}" srcOrd="0" destOrd="0" presId="urn:microsoft.com/office/officeart/2005/8/layout/cycle2"/>
    <dgm:cxn modelId="{A0FD21DA-5553-4682-9280-593FA3603D9D}" type="presParOf" srcId="{D9F4081F-A451-4F46-8A22-70945A63D0D6}" destId="{D2FACE76-27B2-459C-B2AF-ADFB2A311BB6}" srcOrd="0" destOrd="0" presId="urn:microsoft.com/office/officeart/2005/8/layout/cycle2"/>
    <dgm:cxn modelId="{4485AC08-C48D-4C69-B163-A5E41D9EE5ED}" type="presParOf" srcId="{D9F4081F-A451-4F46-8A22-70945A63D0D6}" destId="{8A867389-446D-42EA-BE45-70B880A9DF3E}" srcOrd="1" destOrd="0" presId="urn:microsoft.com/office/officeart/2005/8/layout/cycle2"/>
    <dgm:cxn modelId="{A9BA422E-9E8E-474A-B694-E1EA42714EEB}" type="presParOf" srcId="{8A867389-446D-42EA-BE45-70B880A9DF3E}" destId="{295F7385-AF8E-4603-A813-29D76B4865C7}" srcOrd="0" destOrd="0" presId="urn:microsoft.com/office/officeart/2005/8/layout/cycle2"/>
    <dgm:cxn modelId="{19384F2F-552E-4A21-BC2F-775C6B2D1503}" type="presParOf" srcId="{D9F4081F-A451-4F46-8A22-70945A63D0D6}" destId="{C944993C-8652-4119-9E05-FF4E1D7BBEF0}" srcOrd="2" destOrd="0" presId="urn:microsoft.com/office/officeart/2005/8/layout/cycle2"/>
    <dgm:cxn modelId="{F0C2E6BA-2A39-4D7E-AE1F-DCA38D8D791C}" type="presParOf" srcId="{D9F4081F-A451-4F46-8A22-70945A63D0D6}" destId="{076286A5-9894-408A-B46B-D46AA3BAB87A}" srcOrd="3" destOrd="0" presId="urn:microsoft.com/office/officeart/2005/8/layout/cycle2"/>
    <dgm:cxn modelId="{A0A8F98A-A3EA-43C4-A8D5-7E308DE56FDE}" type="presParOf" srcId="{076286A5-9894-408A-B46B-D46AA3BAB87A}" destId="{0B353021-222E-41C2-840B-B49CF71C9CA6}" srcOrd="0" destOrd="0" presId="urn:microsoft.com/office/officeart/2005/8/layout/cycle2"/>
    <dgm:cxn modelId="{13ED4772-061C-4C73-B57B-2E330B6ED00D}" type="presParOf" srcId="{D9F4081F-A451-4F46-8A22-70945A63D0D6}" destId="{03425079-C53E-4CF8-BDDB-16A24E773B24}" srcOrd="4" destOrd="0" presId="urn:microsoft.com/office/officeart/2005/8/layout/cycle2"/>
    <dgm:cxn modelId="{2C74C663-5D42-45BC-B3DC-3BB29943FF59}" type="presParOf" srcId="{D9F4081F-A451-4F46-8A22-70945A63D0D6}" destId="{C13B285F-6D81-4372-A2E1-51532FEF7E3A}" srcOrd="5" destOrd="0" presId="urn:microsoft.com/office/officeart/2005/8/layout/cycle2"/>
    <dgm:cxn modelId="{B850C48C-CF91-4CEE-B3A4-0BB378CD34AF}" type="presParOf" srcId="{C13B285F-6D81-4372-A2E1-51532FEF7E3A}" destId="{906E59B3-401C-4529-93E8-28CFA0408458}" srcOrd="0" destOrd="0" presId="urn:microsoft.com/office/officeart/2005/8/layout/cycle2"/>
    <dgm:cxn modelId="{0EF897E7-7330-4C8C-99DF-E62E1E06AA31}" type="presParOf" srcId="{D9F4081F-A451-4F46-8A22-70945A63D0D6}" destId="{3C3411DD-C503-43B8-8262-CC7C187BF24B}" srcOrd="6" destOrd="0" presId="urn:microsoft.com/office/officeart/2005/8/layout/cycle2"/>
    <dgm:cxn modelId="{04A798C1-EB59-4FC1-A672-75E7C94261FF}" type="presParOf" srcId="{D9F4081F-A451-4F46-8A22-70945A63D0D6}" destId="{C72A56C8-05DC-436F-B8E3-7FD6767080C3}" srcOrd="7" destOrd="0" presId="urn:microsoft.com/office/officeart/2005/8/layout/cycle2"/>
    <dgm:cxn modelId="{E59E157A-12D9-4B80-A27B-CBA2FAB40273}" type="presParOf" srcId="{C72A56C8-05DC-436F-B8E3-7FD6767080C3}" destId="{BC595EF0-852A-4F86-B290-BB9285539757}" srcOrd="0" destOrd="0" presId="urn:microsoft.com/office/officeart/2005/8/layout/cycle2"/>
    <dgm:cxn modelId="{5864FFAF-68ED-4718-B202-06AB70718885}" type="presParOf" srcId="{D9F4081F-A451-4F46-8A22-70945A63D0D6}" destId="{95D9D9DC-4158-4371-9C93-0FD59B60E4D3}" srcOrd="8" destOrd="0" presId="urn:microsoft.com/office/officeart/2005/8/layout/cycle2"/>
    <dgm:cxn modelId="{51B89268-1B97-4EFB-80BE-50F8E3AD0DA0}" type="presParOf" srcId="{D9F4081F-A451-4F46-8A22-70945A63D0D6}" destId="{08BD69E0-584B-4D34-936D-C2266EF32183}" srcOrd="9" destOrd="0" presId="urn:microsoft.com/office/officeart/2005/8/layout/cycle2"/>
    <dgm:cxn modelId="{721884B4-B2B5-4270-823C-91FE7843BF03}" type="presParOf" srcId="{08BD69E0-584B-4D34-936D-C2266EF32183}" destId="{6512F4AA-A617-43E4-97E9-9B914C105DF0}"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FACE76-27B2-459C-B2AF-ADFB2A311BB6}">
      <dsp:nvSpPr>
        <dsp:cNvPr id="0" name=""/>
        <dsp:cNvSpPr/>
      </dsp:nvSpPr>
      <dsp:spPr>
        <a:xfrm>
          <a:off x="3571968" y="414"/>
          <a:ext cx="1238063" cy="1238063"/>
        </a:xfrm>
        <a:prstGeom prst="ellipse">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Attitudes form</a:t>
          </a:r>
          <a:endParaRPr lang="en-GB" sz="1700" kern="1200" dirty="0"/>
        </a:p>
      </dsp:txBody>
      <dsp:txXfrm>
        <a:off x="3753278" y="181724"/>
        <a:ext cx="875443" cy="875443"/>
      </dsp:txXfrm>
    </dsp:sp>
    <dsp:sp modelId="{8A867389-446D-42EA-BE45-70B880A9DF3E}">
      <dsp:nvSpPr>
        <dsp:cNvPr id="0" name=""/>
        <dsp:cNvSpPr/>
      </dsp:nvSpPr>
      <dsp:spPr>
        <a:xfrm rot="2160000">
          <a:off x="4771240" y="952161"/>
          <a:ext cx="330520" cy="41784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4780709" y="1006589"/>
        <a:ext cx="231364" cy="250708"/>
      </dsp:txXfrm>
    </dsp:sp>
    <dsp:sp modelId="{C944993C-8652-4119-9E05-FF4E1D7BBEF0}">
      <dsp:nvSpPr>
        <dsp:cNvPr id="0" name=""/>
        <dsp:cNvSpPr/>
      </dsp:nvSpPr>
      <dsp:spPr>
        <a:xfrm>
          <a:off x="5078105" y="1094687"/>
          <a:ext cx="1238063" cy="1238063"/>
        </a:xfrm>
        <a:prstGeom prst="ellipse">
          <a:avLst/>
        </a:prstGeom>
        <a:solidFill>
          <a:schemeClr val="accent2">
            <a:hueOff val="-2524866"/>
            <a:satOff val="4165"/>
            <a:lumOff val="3235"/>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Decide to buy</a:t>
          </a:r>
          <a:endParaRPr lang="en-GB" sz="1700" kern="1200" dirty="0"/>
        </a:p>
      </dsp:txBody>
      <dsp:txXfrm>
        <a:off x="5259415" y="1275997"/>
        <a:ext cx="875443" cy="875443"/>
      </dsp:txXfrm>
    </dsp:sp>
    <dsp:sp modelId="{076286A5-9894-408A-B46B-D46AA3BAB87A}">
      <dsp:nvSpPr>
        <dsp:cNvPr id="0" name=""/>
        <dsp:cNvSpPr/>
      </dsp:nvSpPr>
      <dsp:spPr>
        <a:xfrm rot="6480000">
          <a:off x="5247120" y="2381185"/>
          <a:ext cx="330520" cy="417846"/>
        </a:xfrm>
        <a:prstGeom prst="rightArrow">
          <a:avLst>
            <a:gd name="adj1" fmla="val 60000"/>
            <a:gd name="adj2" fmla="val 50000"/>
          </a:avLst>
        </a:prstGeom>
        <a:solidFill>
          <a:schemeClr val="accent2">
            <a:hueOff val="-2524866"/>
            <a:satOff val="4165"/>
            <a:lumOff val="323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5312018" y="2417603"/>
        <a:ext cx="231364" cy="250708"/>
      </dsp:txXfrm>
    </dsp:sp>
    <dsp:sp modelId="{03425079-C53E-4CF8-BDDB-16A24E773B24}">
      <dsp:nvSpPr>
        <dsp:cNvPr id="0" name=""/>
        <dsp:cNvSpPr/>
      </dsp:nvSpPr>
      <dsp:spPr>
        <a:xfrm>
          <a:off x="4502812" y="2865258"/>
          <a:ext cx="1238063" cy="1238063"/>
        </a:xfrm>
        <a:prstGeom prst="ellipse">
          <a:avLst/>
        </a:prstGeom>
        <a:solidFill>
          <a:schemeClr val="accent2">
            <a:hueOff val="-5049732"/>
            <a:satOff val="8330"/>
            <a:lumOff val="647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purchase</a:t>
          </a:r>
          <a:endParaRPr lang="en-GB" sz="1700" kern="1200" dirty="0"/>
        </a:p>
      </dsp:txBody>
      <dsp:txXfrm>
        <a:off x="4684122" y="3046568"/>
        <a:ext cx="875443" cy="875443"/>
      </dsp:txXfrm>
    </dsp:sp>
    <dsp:sp modelId="{C13B285F-6D81-4372-A2E1-51532FEF7E3A}">
      <dsp:nvSpPr>
        <dsp:cNvPr id="0" name=""/>
        <dsp:cNvSpPr/>
      </dsp:nvSpPr>
      <dsp:spPr>
        <a:xfrm rot="10800000">
          <a:off x="4035093" y="3275366"/>
          <a:ext cx="330520" cy="417846"/>
        </a:xfrm>
        <a:prstGeom prst="rightArrow">
          <a:avLst>
            <a:gd name="adj1" fmla="val 60000"/>
            <a:gd name="adj2" fmla="val 50000"/>
          </a:avLst>
        </a:prstGeom>
        <a:solidFill>
          <a:schemeClr val="accent2">
            <a:hueOff val="-5049732"/>
            <a:satOff val="8330"/>
            <a:lumOff val="647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4134249" y="3358935"/>
        <a:ext cx="231364" cy="250708"/>
      </dsp:txXfrm>
    </dsp:sp>
    <dsp:sp modelId="{3C3411DD-C503-43B8-8262-CC7C187BF24B}">
      <dsp:nvSpPr>
        <dsp:cNvPr id="0" name=""/>
        <dsp:cNvSpPr/>
      </dsp:nvSpPr>
      <dsp:spPr>
        <a:xfrm>
          <a:off x="2641123" y="2865258"/>
          <a:ext cx="1238063" cy="1238063"/>
        </a:xfrm>
        <a:prstGeom prst="ellipse">
          <a:avLst/>
        </a:prstGeom>
        <a:solidFill>
          <a:schemeClr val="accent2">
            <a:hueOff val="-7574598"/>
            <a:satOff val="12495"/>
            <a:lumOff val="9706"/>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Use </a:t>
          </a:r>
          <a:endParaRPr lang="en-GB" sz="1700" kern="1200" dirty="0"/>
        </a:p>
      </dsp:txBody>
      <dsp:txXfrm>
        <a:off x="2822433" y="3046568"/>
        <a:ext cx="875443" cy="875443"/>
      </dsp:txXfrm>
    </dsp:sp>
    <dsp:sp modelId="{C72A56C8-05DC-436F-B8E3-7FD6767080C3}">
      <dsp:nvSpPr>
        <dsp:cNvPr id="0" name=""/>
        <dsp:cNvSpPr/>
      </dsp:nvSpPr>
      <dsp:spPr>
        <a:xfrm rot="15120000">
          <a:off x="2810139" y="2398978"/>
          <a:ext cx="330520" cy="417846"/>
        </a:xfrm>
        <a:prstGeom prst="rightArrow">
          <a:avLst>
            <a:gd name="adj1" fmla="val 60000"/>
            <a:gd name="adj2" fmla="val 50000"/>
          </a:avLst>
        </a:prstGeom>
        <a:solidFill>
          <a:schemeClr val="accent2">
            <a:hueOff val="-7574598"/>
            <a:satOff val="12495"/>
            <a:lumOff val="9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2875037" y="2529698"/>
        <a:ext cx="231364" cy="250708"/>
      </dsp:txXfrm>
    </dsp:sp>
    <dsp:sp modelId="{95D9D9DC-4158-4371-9C93-0FD59B60E4D3}">
      <dsp:nvSpPr>
        <dsp:cNvPr id="0" name=""/>
        <dsp:cNvSpPr/>
      </dsp:nvSpPr>
      <dsp:spPr>
        <a:xfrm>
          <a:off x="2065830" y="1094687"/>
          <a:ext cx="1238063" cy="1238063"/>
        </a:xfrm>
        <a:prstGeom prst="ellipse">
          <a:avLst/>
        </a:prstGeom>
        <a:solidFill>
          <a:schemeClr val="accent2">
            <a:hueOff val="-10099464"/>
            <a:satOff val="16660"/>
            <a:lumOff val="12941"/>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Evaluate</a:t>
          </a:r>
          <a:endParaRPr lang="en-GB" sz="1700" kern="1200" dirty="0"/>
        </a:p>
      </dsp:txBody>
      <dsp:txXfrm>
        <a:off x="2247140" y="1275997"/>
        <a:ext cx="875443" cy="875443"/>
      </dsp:txXfrm>
    </dsp:sp>
    <dsp:sp modelId="{08BD69E0-584B-4D34-936D-C2266EF32183}">
      <dsp:nvSpPr>
        <dsp:cNvPr id="0" name=""/>
        <dsp:cNvSpPr/>
      </dsp:nvSpPr>
      <dsp:spPr>
        <a:xfrm rot="19440000">
          <a:off x="3265103" y="963158"/>
          <a:ext cx="330520" cy="417846"/>
        </a:xfrm>
        <a:prstGeom prst="rightArrow">
          <a:avLst>
            <a:gd name="adj1" fmla="val 60000"/>
            <a:gd name="adj2" fmla="val 50000"/>
          </a:avLst>
        </a:prstGeom>
        <a:solidFill>
          <a:schemeClr val="accent2">
            <a:hueOff val="-10099464"/>
            <a:satOff val="16660"/>
            <a:lumOff val="1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3274572" y="1075868"/>
        <a:ext cx="231364" cy="25070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AADE20-D186-48B5-BF4A-4A8D5982472E}" type="datetimeFigureOut">
              <a:rPr lang="en-US" smtClean="0"/>
              <a:t>3/6/2018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BE785BB-E424-46A7-B1E9-F609BFF5830A}" type="slidenum">
              <a:rPr lang="en-US" smtClean="0"/>
              <a:t>‹#›</a:t>
            </a:fld>
            <a:endParaRPr lang="en-US"/>
          </a:p>
        </p:txBody>
      </p:sp>
    </p:spTree>
    <p:extLst>
      <p:ext uri="{BB962C8B-B14F-4D97-AF65-F5344CB8AC3E}">
        <p14:creationId xmlns:p14="http://schemas.microsoft.com/office/powerpoint/2010/main" val="3030855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Date Placeholder 4"/>
          <p:cNvSpPr>
            <a:spLocks noGrp="1"/>
          </p:cNvSpPr>
          <p:nvPr>
            <p:ph type="dt" idx="11"/>
          </p:nvPr>
        </p:nvSpPr>
        <p:spPr/>
        <p:txBody>
          <a:bodyPr/>
          <a:lstStyle/>
          <a:p>
            <a:fld id="{81331B57-0BE5-4F82-AA58-76F53EFF3ADA}" type="datetime8">
              <a:rPr lang="en-US" smtClean="0"/>
              <a:pPr/>
              <a:t>3/6/2018 8:50 AM</a:t>
            </a:fld>
            <a:endParaRPr lang="en-US" dirty="0"/>
          </a:p>
        </p:txBody>
      </p:sp>
      <p:sp>
        <p:nvSpPr>
          <p:cNvPr id="6" name="Footer Placeholder 5"/>
          <p:cNvSpPr>
            <a:spLocks noGrp="1"/>
          </p:cNvSpPr>
          <p:nvPr>
            <p:ph type="ftr" sz="quarter" idx="12"/>
          </p:nvPr>
        </p:nvSpPr>
        <p:spPr>
          <a:xfrm>
            <a:off x="0" y="8685213"/>
            <a:ext cx="6172200" cy="457200"/>
          </a:xfrm>
        </p:spPr>
        <p:txBody>
          <a:bodyPr/>
          <a:lstStyle/>
          <a:p>
            <a:r>
              <a:rPr lang="en-US" sz="500" dirty="0" smtClean="0">
                <a:solidFill>
                  <a:srgbClr val="000000"/>
                </a:solidFill>
              </a:rPr>
              <a:t>© 2007 Microsoft Corporation. All rights reserved. Microsoft, Windows, Windows Vista and other product names are or may be registered trademarks and/or trademarks in the U.S. and/or other countries.</a:t>
            </a:r>
          </a:p>
          <a:p>
            <a:r>
              <a:rPr lang="en-US" sz="500" dirty="0" smtClean="0">
                <a:solidFill>
                  <a:srgbClr val="000000"/>
                </a:solidFill>
              </a:rPr>
              <a:t>The information herein is for informational purposes only and represents the current view of Microsoft Corporation as of the date of this presentation.  Because Microsoft must respond to changing market conditions, it should not be interpreted to be a commitment on the part of Microsoft, and Microsoft cannot guarantee the accuracy of any information provided after the date of this presentation.  </a:t>
            </a:r>
            <a:br>
              <a:rPr lang="en-US" sz="500" dirty="0" smtClean="0">
                <a:solidFill>
                  <a:srgbClr val="000000"/>
                </a:solidFill>
              </a:rPr>
            </a:br>
            <a:r>
              <a:rPr lang="en-US" sz="500" dirty="0" smtClean="0">
                <a:solidFill>
                  <a:srgbClr val="000000"/>
                </a:solidFill>
              </a:rPr>
              <a:t>MICROSOFT MAKES NO WARRANTIES, EXPRESS, IMPLIED OR STATUTORY, AS TO THE INFORMATION IN THIS PRESENTATION.</a:t>
            </a:r>
          </a:p>
          <a:p>
            <a:endParaRPr lang="en-US" sz="500" dirty="0"/>
          </a:p>
        </p:txBody>
      </p:sp>
      <p:sp>
        <p:nvSpPr>
          <p:cNvPr id="7" name="Slide Number Placeholder 6"/>
          <p:cNvSpPr>
            <a:spLocks noGrp="1"/>
          </p:cNvSpPr>
          <p:nvPr>
            <p:ph type="sldNum" sz="quarter" idx="13"/>
          </p:nvPr>
        </p:nvSpPr>
        <p:spPr>
          <a:xfrm>
            <a:off x="6172199" y="8685213"/>
            <a:ext cx="684213" cy="457200"/>
          </a:xfrm>
        </p:spPr>
        <p:txBody>
          <a:bodyPr/>
          <a:lstStyle/>
          <a:p>
            <a:fld id="{EC87E0CF-87F6-4B58-B8B8-DCAB2DAAF3CA}" type="slidenum">
              <a:rPr lang="en-US" smtClean="0"/>
              <a:pPr/>
              <a:t>1</a:t>
            </a:fld>
            <a:endParaRPr lang="en-US" dirty="0"/>
          </a:p>
        </p:txBody>
      </p:sp>
    </p:spTree>
    <p:extLst>
      <p:ext uri="{BB962C8B-B14F-4D97-AF65-F5344CB8AC3E}">
        <p14:creationId xmlns:p14="http://schemas.microsoft.com/office/powerpoint/2010/main" val="3841867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282E96C-0368-4E01-B705-10C203793CA4}" type="slidenum">
              <a:rPr lang="en-GB" altLang="en-US"/>
              <a:pPr eaLnBrk="1" hangingPunct="1"/>
              <a:t>12</a:t>
            </a:fld>
            <a:endParaRPr lang="en-GB" altLang="en-US"/>
          </a:p>
        </p:txBody>
      </p:sp>
    </p:spTree>
    <p:extLst>
      <p:ext uri="{BB962C8B-B14F-4D97-AF65-F5344CB8AC3E}">
        <p14:creationId xmlns:p14="http://schemas.microsoft.com/office/powerpoint/2010/main" val="1625491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EE0D795-D763-4B94-8104-87D999C06B98}" type="slidenum">
              <a:rPr lang="en-GB" altLang="en-US"/>
              <a:pPr eaLnBrk="1" hangingPunct="1"/>
              <a:t>14</a:t>
            </a:fld>
            <a:endParaRPr lang="en-GB" altLang="en-US"/>
          </a:p>
        </p:txBody>
      </p:sp>
    </p:spTree>
    <p:extLst>
      <p:ext uri="{BB962C8B-B14F-4D97-AF65-F5344CB8AC3E}">
        <p14:creationId xmlns:p14="http://schemas.microsoft.com/office/powerpoint/2010/main" val="2483567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B2D744C-FE45-48B3-B0E6-B90FC90A69D2}" type="slidenum">
              <a:rPr lang="en-GB" altLang="en-US"/>
              <a:pPr eaLnBrk="1" hangingPunct="1"/>
              <a:t>20</a:t>
            </a:fld>
            <a:endParaRPr lang="en-GB" altLang="en-US"/>
          </a:p>
        </p:txBody>
      </p:sp>
    </p:spTree>
    <p:extLst>
      <p:ext uri="{BB962C8B-B14F-4D97-AF65-F5344CB8AC3E}">
        <p14:creationId xmlns:p14="http://schemas.microsoft.com/office/powerpoint/2010/main" val="24117493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 </a:t>
            </a:r>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939B9BA-5766-4230-962C-C9228F1CA1BC}" type="slidenum">
              <a:rPr lang="en-GB" altLang="en-US"/>
              <a:pPr eaLnBrk="1" hangingPunct="1"/>
              <a:t>21</a:t>
            </a:fld>
            <a:endParaRPr lang="en-GB" altLang="en-US"/>
          </a:p>
        </p:txBody>
      </p:sp>
    </p:spTree>
    <p:extLst>
      <p:ext uri="{BB962C8B-B14F-4D97-AF65-F5344CB8AC3E}">
        <p14:creationId xmlns:p14="http://schemas.microsoft.com/office/powerpoint/2010/main" val="1070182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a:p>
            <a:r>
              <a:rPr lang="en-GB" altLang="en-US" smtClean="0"/>
              <a:t> </a:t>
            </a:r>
          </a:p>
          <a:p>
            <a:r>
              <a:rPr lang="en-GB" altLang="en-US" smtClean="0"/>
              <a:t>  </a:t>
            </a:r>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EAFD963-B566-4502-BF7B-03B8CA7FA4DC}" type="slidenum">
              <a:rPr lang="en-GB" altLang="en-US"/>
              <a:pPr eaLnBrk="1" hangingPunct="1"/>
              <a:t>27</a:t>
            </a:fld>
            <a:endParaRPr lang="en-GB" altLang="en-US"/>
          </a:p>
        </p:txBody>
      </p:sp>
    </p:spTree>
    <p:extLst>
      <p:ext uri="{BB962C8B-B14F-4D97-AF65-F5344CB8AC3E}">
        <p14:creationId xmlns:p14="http://schemas.microsoft.com/office/powerpoint/2010/main" val="2319998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eaLnBrk="1" hangingPunct="1">
              <a:spcBef>
                <a:spcPct val="0"/>
              </a:spcBef>
              <a:buFontTx/>
              <a:buChar char="•"/>
            </a:pPr>
            <a:endParaRPr lang="en-US" altLang="en-US" smtClean="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EB7D1EE-7055-4609-B9E3-5669F00007DA}" type="slidenum">
              <a:rPr lang="en-GB" altLang="en-US"/>
              <a:pPr eaLnBrk="1" hangingPunct="1"/>
              <a:t>29</a:t>
            </a:fld>
            <a:endParaRPr lang="en-GB" altLang="en-US"/>
          </a:p>
        </p:txBody>
      </p:sp>
    </p:spTree>
    <p:extLst>
      <p:ext uri="{BB962C8B-B14F-4D97-AF65-F5344CB8AC3E}">
        <p14:creationId xmlns:p14="http://schemas.microsoft.com/office/powerpoint/2010/main" val="119136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0D0F413-DA58-472F-8B39-DEBE83BFB3A3}" type="slidenum">
              <a:rPr lang="en-GB" altLang="en-US"/>
              <a:pPr eaLnBrk="1" hangingPunct="1"/>
              <a:t>30</a:t>
            </a:fld>
            <a:endParaRPr lang="en-GB" altLang="en-US"/>
          </a:p>
        </p:txBody>
      </p:sp>
    </p:spTree>
    <p:extLst>
      <p:ext uri="{BB962C8B-B14F-4D97-AF65-F5344CB8AC3E}">
        <p14:creationId xmlns:p14="http://schemas.microsoft.com/office/powerpoint/2010/main" val="1908046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307CCC8-7564-40DD-BC93-3914995C9C42}" type="slidenum">
              <a:rPr lang="en-GB" altLang="en-US"/>
              <a:pPr eaLnBrk="1" hangingPunct="1"/>
              <a:t>32</a:t>
            </a:fld>
            <a:endParaRPr lang="en-GB" altLang="en-US"/>
          </a:p>
        </p:txBody>
      </p:sp>
    </p:spTree>
    <p:extLst>
      <p:ext uri="{BB962C8B-B14F-4D97-AF65-F5344CB8AC3E}">
        <p14:creationId xmlns:p14="http://schemas.microsoft.com/office/powerpoint/2010/main" val="36876988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GB" altLang="en-US" smtClean="0"/>
              <a:t> </a:t>
            </a:r>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B491764-5D3C-4226-BFB2-F85210A14071}" type="slidenum">
              <a:rPr lang="en-GB" altLang="en-US"/>
              <a:pPr eaLnBrk="1" hangingPunct="1"/>
              <a:t>33</a:t>
            </a:fld>
            <a:endParaRPr lang="en-GB" altLang="en-US"/>
          </a:p>
        </p:txBody>
      </p:sp>
    </p:spTree>
    <p:extLst>
      <p:ext uri="{BB962C8B-B14F-4D97-AF65-F5344CB8AC3E}">
        <p14:creationId xmlns:p14="http://schemas.microsoft.com/office/powerpoint/2010/main" val="2865340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623718E-05E3-4B75-8FEA-AF95101BB8FE}" type="slidenum">
              <a:rPr lang="en-GB" altLang="en-US"/>
              <a:pPr eaLnBrk="1" hangingPunct="1"/>
              <a:t>35</a:t>
            </a:fld>
            <a:endParaRPr lang="en-GB" altLang="en-US"/>
          </a:p>
        </p:txBody>
      </p:sp>
    </p:spTree>
    <p:extLst>
      <p:ext uri="{BB962C8B-B14F-4D97-AF65-F5344CB8AC3E}">
        <p14:creationId xmlns:p14="http://schemas.microsoft.com/office/powerpoint/2010/main" val="4264443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FF21CC7F-62E4-40D7-9ED6-3DDF2B4C91E3}" type="slidenum">
              <a:rPr lang="en-US" altLang="en-US" smtClean="0"/>
              <a:pPr/>
              <a:t>74</a:t>
            </a:fld>
            <a:endParaRPr lang="en-US" altLang="en-US" smtClean="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charset="0"/>
              </a:rPr>
              <a:t>FIG 7.3</a:t>
            </a:r>
          </a:p>
        </p:txBody>
      </p:sp>
    </p:spTree>
    <p:extLst>
      <p:ext uri="{BB962C8B-B14F-4D97-AF65-F5344CB8AC3E}">
        <p14:creationId xmlns:p14="http://schemas.microsoft.com/office/powerpoint/2010/main" val="28589039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870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0F2ADD73-44DD-4E0C-82EB-3B74F52EEC93}" type="slidenum">
              <a:rPr lang="en-US" altLang="en-US" smtClean="0"/>
              <a:pPr/>
              <a:t>75</a:t>
            </a:fld>
            <a:endParaRPr lang="en-US" altLang="en-US" smtClean="0"/>
          </a:p>
        </p:txBody>
      </p:sp>
    </p:spTree>
    <p:extLst>
      <p:ext uri="{BB962C8B-B14F-4D97-AF65-F5344CB8AC3E}">
        <p14:creationId xmlns:p14="http://schemas.microsoft.com/office/powerpoint/2010/main" val="19479367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charset="0"/>
              </a:rPr>
              <a:t>http://abcnews.go.com/Health/WellnessNews/story?id=7542510</a:t>
            </a:r>
          </a:p>
          <a:p>
            <a:r>
              <a:rPr lang="en-US" altLang="en-US" dirty="0" smtClean="0">
                <a:latin typeface="Arial" charset="0"/>
              </a:rPr>
              <a:t>http://www.nytimes.com/2008/10/07/business/media/07adco.html</a:t>
            </a:r>
          </a:p>
          <a:p>
            <a:r>
              <a:rPr lang="en-US" altLang="en-US" dirty="0" smtClean="0">
                <a:latin typeface="Arial" charset="0"/>
              </a:rPr>
              <a:t>http://www.cbsnews.com/pictures/blowing-smoke-vintage-ads-of-doctors-endorsing-tobacco/12/</a:t>
            </a:r>
          </a:p>
          <a:p>
            <a:r>
              <a:rPr lang="en-US" altLang="en-US" dirty="0" smtClean="0">
                <a:latin typeface="Arial" charset="0"/>
              </a:rPr>
              <a:t>http://abcnews.go.com/Health/CelebrityCafe/story?id=7209401&amp;page=1&amp;singlePage=true</a:t>
            </a:r>
          </a:p>
          <a:p>
            <a:r>
              <a:rPr lang="en-US" altLang="en-US" dirty="0" smtClean="0">
                <a:latin typeface="Arial" charset="0"/>
              </a:rPr>
              <a:t>http://stlouis.cbslocal.com/2013/03/22/drug-money-how-pharmaceuticals-earn-a-doctors-endorsement/</a:t>
            </a:r>
          </a:p>
        </p:txBody>
      </p:sp>
      <p:sp>
        <p:nvSpPr>
          <p:cNvPr id="8806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7653FD28-1478-49A3-8F10-F1A56B6B90DE}" type="slidenum">
              <a:rPr lang="en-US" altLang="en-US" smtClean="0"/>
              <a:pPr/>
              <a:t>77</a:t>
            </a:fld>
            <a:endParaRPr lang="en-US" altLang="en-US" smtClean="0"/>
          </a:p>
        </p:txBody>
      </p:sp>
    </p:spTree>
    <p:extLst>
      <p:ext uri="{BB962C8B-B14F-4D97-AF65-F5344CB8AC3E}">
        <p14:creationId xmlns:p14="http://schemas.microsoft.com/office/powerpoint/2010/main" val="9834164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496CEC27-C980-49A5-94AC-EC917916BCC0}" type="slidenum">
              <a:rPr lang="en-US" altLang="en-US" smtClean="0"/>
              <a:pPr/>
              <a:t>88</a:t>
            </a:fld>
            <a:endParaRPr lang="en-US" altLang="en-US" smtClean="0"/>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charset="0"/>
            </a:endParaRPr>
          </a:p>
        </p:txBody>
      </p:sp>
    </p:spTree>
    <p:extLst>
      <p:ext uri="{BB962C8B-B14F-4D97-AF65-F5344CB8AC3E}">
        <p14:creationId xmlns:p14="http://schemas.microsoft.com/office/powerpoint/2010/main" val="4140585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0250" y="1905000"/>
            <a:ext cx="7681913" cy="1523495"/>
          </a:xfrm>
        </p:spPr>
        <p:txBody>
          <a:bodyPr>
            <a:noAutofit/>
          </a:bodyPr>
          <a:lstStyle>
            <a:lvl1pPr>
              <a:lnSpc>
                <a:spcPct val="90000"/>
              </a:lnSpc>
              <a:defRPr sz="5400">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730249" y="4344988"/>
            <a:ext cx="7681913"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hasCustomPrompt="1"/>
          </p:nvPr>
        </p:nvSpPr>
        <p:spPr>
          <a:xfrm>
            <a:off x="722049" y="2355850"/>
            <a:ext cx="7690114" cy="1384994"/>
          </a:xfrm>
        </p:spPr>
        <p:txBody>
          <a:bodyPr anchor="t" anchorCtr="0">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dirty="0" smtClean="0"/>
              <a:t>click to…</a:t>
            </a:r>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381000" y="1412875"/>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1000" y="1411553"/>
            <a:ext cx="4114800" cy="2129814"/>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411553"/>
            <a:ext cx="4114800" cy="2129814"/>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000" y="1411553"/>
            <a:ext cx="4114800"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0999" y="2174875"/>
            <a:ext cx="4114800"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981" y="1411553"/>
            <a:ext cx="4117019"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117974"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WALKIN - Prints in GRAYSCALE">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0" y="6238875"/>
            <a:ext cx="9144001" cy="619125"/>
          </a:xfrm>
          <a:solidFill>
            <a:srgbClr val="FFFF99"/>
          </a:solidFill>
        </p:spPr>
        <p:txBody>
          <a:bodyPr wrap="square" lIns="152394" tIns="76197" rIns="152394" bIns="76197" anchor="b" anchorCtr="0">
            <a:noAutofit/>
          </a:bodyPr>
          <a:lstStyle>
            <a:lvl1pPr algn="r">
              <a:buFont typeface="Arial" pitchFamily="34" charset="0"/>
              <a:buNone/>
              <a:defRPr>
                <a:solidFill>
                  <a:srgbClr val="000000"/>
                </a:solidFill>
                <a:effectLst/>
                <a:latin typeface="+mj-lt"/>
              </a:defRPr>
            </a:lvl1pPr>
          </a:lstStyle>
          <a:p>
            <a:pPr lvl="0"/>
            <a:r>
              <a:rPr lang="en-US" smtClean="0"/>
              <a:t>Click to edit Master text styles</a:t>
            </a:r>
          </a:p>
        </p:txBody>
      </p:sp>
    </p:spTree>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hasCustomPrompt="1"/>
          </p:nvPr>
        </p:nvSpPr>
        <p:spPr>
          <a:xfrm>
            <a:off x="722049" y="2355850"/>
            <a:ext cx="7690114" cy="1384994"/>
          </a:xfrm>
        </p:spPr>
        <p:txBody>
          <a:bodyPr anchor="t" anchorCtr="0">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dirty="0" smtClean="0"/>
              <a:t>click to…</a:t>
            </a:r>
          </a:p>
        </p:txBody>
      </p:sp>
    </p:spTree>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Use for slides with Software Co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6" name="Text Placeholder 5"/>
          <p:cNvSpPr>
            <a:spLocks noGrp="1"/>
          </p:cNvSpPr>
          <p:nvPr>
            <p:ph type="body" sz="quarter" idx="10"/>
          </p:nvPr>
        </p:nvSpPr>
        <p:spPr>
          <a:xfrm>
            <a:off x="722313" y="1905000"/>
            <a:ext cx="8040688" cy="2362200"/>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2.xml"/><Relationship Id="rId1" Type="http://schemas.openxmlformats.org/officeDocument/2006/relationships/slideLayout" Target="../slideLayouts/slideLayout13.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230188"/>
            <a:ext cx="8382000" cy="664797"/>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3" name="Text Placeholder 2"/>
          <p:cNvSpPr>
            <a:spLocks noGrp="1"/>
          </p:cNvSpPr>
          <p:nvPr>
            <p:ph type="body" idx="1"/>
          </p:nvPr>
        </p:nvSpPr>
        <p:spPr>
          <a:xfrm>
            <a:off x="381000" y="1412875"/>
            <a:ext cx="8382000" cy="2135969"/>
          </a:xfrm>
          <a:prstGeom prst="rect">
            <a:avLst/>
          </a:prstGeom>
        </p:spPr>
        <p:txBody>
          <a:bodyPr vert="horz" lIns="0" tIns="0" rIns="0" bIns="0" rtlCol="0">
            <a:sp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dk1" tx1="lt1" bg2="dk2" tx2="lt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63" r:id="rId12"/>
  </p:sldLayoutIdLst>
  <p:transition>
    <p:fade/>
  </p:transition>
  <p:txStyles>
    <p:titleStyle>
      <a:lvl1pPr algn="l" defTabSz="914363" rtl="0" eaLnBrk="1" latinLnBrk="0" hangingPunct="1">
        <a:lnSpc>
          <a:spcPct val="90000"/>
        </a:lnSpc>
        <a:spcBef>
          <a:spcPct val="0"/>
        </a:spcBef>
        <a:buNone/>
        <a:defRPr lang="en-US" sz="4800" b="0" kern="1200" cap="none" spc="-150" dirty="0" smtClean="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n-ea"/>
          <a:cs typeface="Arial" charset="0"/>
        </a:defRPr>
      </a:lvl1pPr>
    </p:titleStyle>
    <p:bodyStyle>
      <a:lvl1pPr marL="396875" indent="-396875" algn="l" defTabSz="914363" rtl="0" eaLnBrk="1" latinLnBrk="0" hangingPunct="1">
        <a:lnSpc>
          <a:spcPct val="90000"/>
        </a:lnSpc>
        <a:spcBef>
          <a:spcPct val="20000"/>
        </a:spcBef>
        <a:buFontTx/>
        <a:buBlip>
          <a:blip r:embed="rId15"/>
        </a:buBlip>
        <a:defRPr sz="3200" kern="1200">
          <a:solidFill>
            <a:schemeClr val="tx1"/>
          </a:solidFill>
          <a:latin typeface="+mn-lt"/>
          <a:ea typeface="+mn-ea"/>
          <a:cs typeface="+mn-cs"/>
        </a:defRPr>
      </a:lvl1pPr>
      <a:lvl2pPr marL="914400" indent="-396875" algn="l" defTabSz="914363" rtl="0" eaLnBrk="1" latinLnBrk="0" hangingPunct="1">
        <a:lnSpc>
          <a:spcPct val="90000"/>
        </a:lnSpc>
        <a:spcBef>
          <a:spcPct val="20000"/>
        </a:spcBef>
        <a:buFontTx/>
        <a:buBlip>
          <a:blip r:embed="rId16"/>
        </a:buBlip>
        <a:defRPr sz="2800" kern="1200">
          <a:solidFill>
            <a:schemeClr val="tx1"/>
          </a:solidFill>
          <a:latin typeface="+mn-lt"/>
          <a:ea typeface="+mn-ea"/>
          <a:cs typeface="+mn-cs"/>
        </a:defRPr>
      </a:lvl2pPr>
      <a:lvl3pPr marL="1258888" indent="-344488" algn="l" defTabSz="914363" rtl="0" eaLnBrk="1" latinLnBrk="0" hangingPunct="1">
        <a:lnSpc>
          <a:spcPct val="90000"/>
        </a:lnSpc>
        <a:spcBef>
          <a:spcPct val="20000"/>
        </a:spcBef>
        <a:buFontTx/>
        <a:buBlip>
          <a:blip r:embed="rId16"/>
        </a:buBlip>
        <a:defRPr sz="2400" kern="1200">
          <a:solidFill>
            <a:schemeClr val="tx1"/>
          </a:solidFill>
          <a:latin typeface="+mn-lt"/>
          <a:ea typeface="+mn-ea"/>
          <a:cs typeface="+mn-cs"/>
        </a:defRPr>
      </a:lvl3pPr>
      <a:lvl4pPr marL="1604963" indent="-346075" algn="l" defTabSz="914363" rtl="0" eaLnBrk="1" latinLnBrk="0" hangingPunct="1">
        <a:lnSpc>
          <a:spcPct val="90000"/>
        </a:lnSpc>
        <a:spcBef>
          <a:spcPct val="20000"/>
        </a:spcBef>
        <a:buFontTx/>
        <a:buBlip>
          <a:blip r:embed="rId16"/>
        </a:buBlip>
        <a:defRPr sz="2400" kern="1200">
          <a:solidFill>
            <a:schemeClr val="tx1"/>
          </a:solidFill>
          <a:latin typeface="+mn-lt"/>
          <a:ea typeface="+mn-ea"/>
          <a:cs typeface="+mn-cs"/>
        </a:defRPr>
      </a:lvl4pPr>
      <a:lvl5pPr marL="1941513" indent="-336550" algn="l" defTabSz="914363" rtl="0" eaLnBrk="1" latinLnBrk="0" hangingPunct="1">
        <a:lnSpc>
          <a:spcPct val="90000"/>
        </a:lnSpc>
        <a:spcBef>
          <a:spcPct val="20000"/>
        </a:spcBef>
        <a:buFontTx/>
        <a:buBlip>
          <a:blip r:embed="rId16"/>
        </a:buBlip>
        <a:defRPr sz="2400" kern="1200">
          <a:solidFill>
            <a:schemeClr val="tx1"/>
          </a:solidFill>
          <a:latin typeface="+mn-lt"/>
          <a:ea typeface="+mn-ea"/>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descr="white rectangle.png"/>
          <p:cNvPicPr>
            <a:picLocks noChangeAspect="1"/>
          </p:cNvPicPr>
          <p:nvPr/>
        </p:nvPicPr>
        <p:blipFill>
          <a:blip r:embed="rId4"/>
          <a:srcRect b="10453"/>
          <a:stretch>
            <a:fillRect/>
          </a:stretch>
        </p:blipFill>
        <p:spPr>
          <a:xfrm>
            <a:off x="0" y="1299706"/>
            <a:ext cx="9144000" cy="5558294"/>
          </a:xfrm>
          <a:prstGeom prst="rect">
            <a:avLst/>
          </a:prstGeom>
        </p:spPr>
      </p:pic>
      <p:sp>
        <p:nvSpPr>
          <p:cNvPr id="2" name="Title Placeholder 1"/>
          <p:cNvSpPr>
            <a:spLocks noGrp="1"/>
          </p:cNvSpPr>
          <p:nvPr>
            <p:ph type="title"/>
          </p:nvPr>
        </p:nvSpPr>
        <p:spPr>
          <a:xfrm>
            <a:off x="381000" y="230188"/>
            <a:ext cx="8382000" cy="664797"/>
          </a:xfrm>
          <a:prstGeom prst="rect">
            <a:avLst/>
          </a:prstGeom>
        </p:spPr>
        <p:txBody>
          <a:bodyPr vert="horz" wrap="square" lIns="0" tIns="0" rIns="0" bIns="0" rtlCol="0" anchor="t">
            <a:sp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722312" y="1905000"/>
            <a:ext cx="8040688" cy="2108269"/>
          </a:xfrm>
          <a:prstGeom prst="rect">
            <a:avLst/>
          </a:prstGeom>
        </p:spPr>
        <p:txBody>
          <a:bodyPr vert="horz" wrap="square" lIns="0" tIns="0" rIns="0" bIns="0" rtlCol="0">
            <a:sp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77" r:id="rId1"/>
  </p:sldLayoutIdLst>
  <p:transition>
    <p:fade/>
  </p:transition>
  <p:txStyles>
    <p:titleStyle>
      <a:lvl1pPr algn="l" defTabSz="914363" rtl="0" eaLnBrk="1" latinLnBrk="0" hangingPunct="1">
        <a:lnSpc>
          <a:spcPct val="90000"/>
        </a:lnSpc>
        <a:spcBef>
          <a:spcPct val="0"/>
        </a:spcBef>
        <a:buNone/>
        <a:defRPr lang="en-US" sz="4800" b="0" kern="1200" cap="none" spc="-125" dirty="0" smtClean="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n-ea"/>
          <a:cs typeface="Arial" charset="0"/>
        </a:defRPr>
      </a:lvl1pPr>
    </p:titleStyle>
    <p:bodyStyle>
      <a:lvl1pPr marL="0" indent="0" algn="l" defTabSz="914363" rtl="0" eaLnBrk="1" latinLnBrk="0" hangingPunct="1">
        <a:lnSpc>
          <a:spcPct val="90000"/>
        </a:lnSpc>
        <a:spcBef>
          <a:spcPct val="20000"/>
        </a:spcBef>
        <a:buFont typeface="Arial" pitchFamily="34" charset="0"/>
        <a:buNone/>
        <a:defRPr sz="3000" b="1" kern="1200">
          <a:solidFill>
            <a:schemeClr val="tx1"/>
          </a:solidFill>
          <a:latin typeface="Courier New" pitchFamily="49" charset="0"/>
          <a:ea typeface="+mn-ea"/>
          <a:cs typeface="Courier New" pitchFamily="49" charset="0"/>
        </a:defRPr>
      </a:lvl1pPr>
      <a:lvl2pPr marL="384954" indent="-7937" algn="l" defTabSz="914363" rtl="0" eaLnBrk="1" latinLnBrk="0" hangingPunct="1">
        <a:lnSpc>
          <a:spcPct val="90000"/>
        </a:lnSpc>
        <a:spcBef>
          <a:spcPct val="20000"/>
        </a:spcBef>
        <a:buFont typeface="Arial" pitchFamily="34" charset="0"/>
        <a:buNone/>
        <a:defRPr sz="2800" b="1" kern="1200">
          <a:solidFill>
            <a:schemeClr val="tx1"/>
          </a:solidFill>
          <a:latin typeface="Courier New" pitchFamily="49" charset="0"/>
          <a:ea typeface="+mn-ea"/>
          <a:cs typeface="Courier New" pitchFamily="49" charset="0"/>
        </a:defRPr>
      </a:lvl2pPr>
      <a:lvl3pPr marL="761970" indent="-7937" algn="l" defTabSz="914363" rtl="0" eaLnBrk="1" latinLnBrk="0" hangingPunct="1">
        <a:lnSpc>
          <a:spcPct val="90000"/>
        </a:lnSpc>
        <a:spcBef>
          <a:spcPct val="20000"/>
        </a:spcBef>
        <a:buFont typeface="Arial" pitchFamily="34" charset="0"/>
        <a:buNone/>
        <a:defRPr sz="2400" b="1" kern="1200">
          <a:solidFill>
            <a:schemeClr val="tx1"/>
          </a:solidFill>
          <a:latin typeface="Courier New" pitchFamily="49" charset="0"/>
          <a:ea typeface="+mn-ea"/>
          <a:cs typeface="Courier New" pitchFamily="49" charset="0"/>
        </a:defRPr>
      </a:lvl3pPr>
      <a:lvl4pPr marL="1094009" indent="7937" algn="l" defTabSz="914363" rtl="0" eaLnBrk="1" latinLnBrk="0" hangingPunct="1">
        <a:lnSpc>
          <a:spcPct val="90000"/>
        </a:lnSpc>
        <a:spcBef>
          <a:spcPct val="20000"/>
        </a:spcBef>
        <a:buFont typeface="Arial" pitchFamily="34" charset="0"/>
        <a:buNone/>
        <a:defRPr sz="2400" b="1" kern="1200">
          <a:solidFill>
            <a:schemeClr val="tx1"/>
          </a:solidFill>
          <a:latin typeface="Courier New" pitchFamily="49" charset="0"/>
          <a:ea typeface="+mn-ea"/>
          <a:cs typeface="Courier New" pitchFamily="49" charset="0"/>
        </a:defRPr>
      </a:lvl4pPr>
      <a:lvl5pPr marL="1426047" indent="0" algn="l" defTabSz="914363" rtl="0" eaLnBrk="1" latinLnBrk="0" hangingPunct="1">
        <a:lnSpc>
          <a:spcPct val="90000"/>
        </a:lnSpc>
        <a:spcBef>
          <a:spcPct val="20000"/>
        </a:spcBef>
        <a:buFont typeface="Arial" pitchFamily="34" charset="0"/>
        <a:buNone/>
        <a:defRPr sz="2400" b="1" kern="1200">
          <a:solidFill>
            <a:schemeClr val="tx1"/>
          </a:solidFill>
          <a:latin typeface="Courier New" pitchFamily="49" charset="0"/>
          <a:ea typeface="+mn-ea"/>
          <a:cs typeface="Courier New" pitchFamily="49" charset="0"/>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implicit.harvard.edu/implicit/" TargetMode="External"/><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emf"/><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emf"/><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emf"/><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36.png"/></Relationships>
</file>

<file path=ppt/slides/_rels/slide7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xml"/><Relationship Id="rId4" Type="http://schemas.openxmlformats.org/officeDocument/2006/relationships/image" Target="../media/image39.png"/></Relationships>
</file>

<file path=ppt/slides/_rels/slide77.xml.rels><?xml version="1.0" encoding="UTF-8" standalone="yes"?>
<Relationships xmlns="http://schemas.openxmlformats.org/package/2006/relationships"><Relationship Id="rId3" Type="http://schemas.openxmlformats.org/officeDocument/2006/relationships/hyperlink" Target="http://www.forbes.com/sites/daviddisalvo/2013/02/10/in-oz-we-trust-but-should-we/"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41.png"/><Relationship Id="rId4" Type="http://schemas.openxmlformats.org/officeDocument/2006/relationships/image" Target="../media/image40.png"/></Relationships>
</file>

<file path=ppt/slides/_rels/slide78.xml.rels><?xml version="1.0" encoding="UTF-8" standalone="yes"?>
<Relationships xmlns="http://schemas.openxmlformats.org/package/2006/relationships"><Relationship Id="rId2" Type="http://schemas.openxmlformats.org/officeDocument/2006/relationships/hyperlink" Target="http://www.lifehack.org/articles/lifestyle/real-world-examples-how-heuristics-have-been-used-against.html" TargetMode="External"/><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3.jpeg"/><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2" Type="http://schemas.openxmlformats.org/officeDocument/2006/relationships/hyperlink" Target="https://www.youtube.com/watch?v=U3JEORDUEqc" TargetMode="External"/><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50.png"/></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2" Type="http://schemas.openxmlformats.org/officeDocument/2006/relationships/image" Target="../media/image54.emf"/><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latin typeface="+mj-lt"/>
              </a:rPr>
              <a:t>Lecture 8: Attitudes, Persuasion and advertising.</a:t>
            </a:r>
            <a:endParaRPr lang="en-US" dirty="0">
              <a:latin typeface="+mj-lt"/>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3430002"/>
            <a:ext cx="2448271" cy="32227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649805"/>
            <a:ext cx="8568952" cy="1523494"/>
          </a:xfrm>
        </p:spPr>
        <p:txBody>
          <a:bodyPr/>
          <a:lstStyle/>
          <a:p>
            <a:pPr algn="ctr"/>
            <a:r>
              <a:rPr lang="en-GB" dirty="0" smtClean="0"/>
              <a:t>Attitudes and persuasion. How can media influence our minds?</a:t>
            </a:r>
            <a:endParaRPr lang="en-GB" dirty="0"/>
          </a:p>
        </p:txBody>
      </p:sp>
      <p:sp>
        <p:nvSpPr>
          <p:cNvPr id="3" name="Subtitle 2"/>
          <p:cNvSpPr>
            <a:spLocks noGrp="1"/>
          </p:cNvSpPr>
          <p:nvPr>
            <p:ph type="subTitle" idx="1"/>
          </p:nvPr>
        </p:nvSpPr>
        <p:spPr/>
        <p:txBody>
          <a:bodyPr/>
          <a:lstStyle/>
          <a:p>
            <a:pPr algn="ctr"/>
            <a:endParaRPr lang="en-GB" dirty="0"/>
          </a:p>
        </p:txBody>
      </p:sp>
      <p:sp>
        <p:nvSpPr>
          <p:cNvPr id="5" name="TextBox 4"/>
          <p:cNvSpPr txBox="1"/>
          <p:nvPr/>
        </p:nvSpPr>
        <p:spPr>
          <a:xfrm>
            <a:off x="611560" y="2708920"/>
            <a:ext cx="8208912" cy="923330"/>
          </a:xfrm>
          <a:prstGeom prst="rect">
            <a:avLst/>
          </a:prstGeom>
          <a:solidFill>
            <a:schemeClr val="accent1">
              <a:lumMod val="60000"/>
              <a:lumOff val="40000"/>
            </a:schemeClr>
          </a:solidFill>
        </p:spPr>
        <p:txBody>
          <a:bodyPr wrap="square" rtlCol="0">
            <a:spAutoFit/>
          </a:bodyPr>
          <a:lstStyle/>
          <a:p>
            <a:pPr algn="ctr"/>
            <a:r>
              <a:rPr lang="en-GB" dirty="0" smtClean="0">
                <a:solidFill>
                  <a:schemeClr val="tx2">
                    <a:lumMod val="25000"/>
                  </a:schemeClr>
                </a:solidFill>
              </a:rPr>
              <a:t>We will be looking at attitudes, particularly how they are formed and changed via models of persuasion. The study of advertising has been considered as assisting Social Psychology in the development of these models, as early as 1908! </a:t>
            </a:r>
            <a:endParaRPr lang="en-GB" dirty="0">
              <a:solidFill>
                <a:schemeClr val="tx2">
                  <a:lumMod val="25000"/>
                </a:schemeClr>
              </a:solidFill>
            </a:endParaRPr>
          </a:p>
        </p:txBody>
      </p:sp>
      <p:graphicFrame>
        <p:nvGraphicFramePr>
          <p:cNvPr id="6" name="Diagram 5"/>
          <p:cNvGraphicFramePr/>
          <p:nvPr>
            <p:extLst>
              <p:ext uri="{D42A27DB-BD31-4B8C-83A1-F6EECF244321}">
                <p14:modId xmlns:p14="http://schemas.microsoft.com/office/powerpoint/2010/main" val="170026163"/>
              </p:ext>
            </p:extLst>
          </p:nvPr>
        </p:nvGraphicFramePr>
        <p:xfrm>
          <a:off x="1547664" y="3861048"/>
          <a:ext cx="6096000" cy="28938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5713306"/>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algn="ctr"/>
            <a:r>
              <a:rPr lang="en-US" altLang="en-US" dirty="0" smtClean="0"/>
              <a:t>Attitudes</a:t>
            </a:r>
          </a:p>
        </p:txBody>
      </p:sp>
      <p:sp>
        <p:nvSpPr>
          <p:cNvPr id="25603" name="Rectangle 3"/>
          <p:cNvSpPr>
            <a:spLocks noGrp="1" noChangeArrowheads="1"/>
          </p:cNvSpPr>
          <p:nvPr>
            <p:ph idx="1"/>
          </p:nvPr>
        </p:nvSpPr>
        <p:spPr/>
        <p:txBody>
          <a:bodyPr/>
          <a:lstStyle/>
          <a:p>
            <a:r>
              <a:rPr lang="en-US" altLang="en-US" smtClean="0"/>
              <a:t>An </a:t>
            </a:r>
            <a:r>
              <a:rPr lang="en-US" altLang="en-US" smtClean="0">
                <a:solidFill>
                  <a:srgbClr val="12BC0F"/>
                </a:solidFill>
                <a:hlinkClick r:id="" action="ppaction://noaction"/>
              </a:rPr>
              <a:t>attitude</a:t>
            </a:r>
            <a:r>
              <a:rPr lang="en-US" altLang="en-US" smtClean="0"/>
              <a:t> is a cognitive representation that summarizes evaluation of an attitude object</a:t>
            </a:r>
          </a:p>
          <a:p>
            <a:endParaRPr lang="en-US" altLang="en-US" smtClean="0"/>
          </a:p>
          <a:p>
            <a:r>
              <a:rPr lang="en-US" altLang="en-US" smtClean="0"/>
              <a:t>Attitude objects may be the self, other people, things, actions, events, or ideas </a:t>
            </a:r>
          </a:p>
          <a:p>
            <a:endParaRPr lang="en-US" altLang="en-US" smtClean="0"/>
          </a:p>
          <a:p>
            <a:r>
              <a:rPr lang="en-US" altLang="en-US" smtClean="0"/>
              <a:t>Attitudes have </a:t>
            </a:r>
          </a:p>
          <a:p>
            <a:pPr lvl="2">
              <a:buFont typeface="Wingdings" pitchFamily="2" charset="2"/>
              <a:buChar char="§"/>
            </a:pPr>
            <a:r>
              <a:rPr lang="en-US" altLang="en-US" i="1" smtClean="0"/>
              <a:t>direction</a:t>
            </a:r>
          </a:p>
          <a:p>
            <a:pPr lvl="2">
              <a:buFont typeface="Wingdings" pitchFamily="2" charset="2"/>
              <a:buChar char="§"/>
            </a:pPr>
            <a:r>
              <a:rPr lang="en-US" altLang="en-US" i="1" smtClean="0"/>
              <a:t>intensity</a:t>
            </a:r>
            <a:r>
              <a:rPr lang="en-US" altLang="en-US" smtClean="0"/>
              <a:t>  </a:t>
            </a:r>
          </a:p>
        </p:txBody>
      </p:sp>
    </p:spTree>
    <p:extLst>
      <p:ext uri="{BB962C8B-B14F-4D97-AF65-F5344CB8AC3E}">
        <p14:creationId xmlns:p14="http://schemas.microsoft.com/office/powerpoint/2010/main" val="2829579413"/>
      </p:ext>
    </p:extLst>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title"/>
          </p:nvPr>
        </p:nvSpPr>
        <p:spPr>
          <a:xfrm>
            <a:off x="381000" y="230188"/>
            <a:ext cx="8382000" cy="553998"/>
          </a:xfrm>
        </p:spPr>
        <p:txBody>
          <a:bodyPr/>
          <a:lstStyle/>
          <a:p>
            <a:pPr algn="ctr"/>
            <a:r>
              <a:rPr lang="en-GB" altLang="en-US" sz="4000" dirty="0" smtClean="0"/>
              <a:t>Attitude Functions</a:t>
            </a:r>
            <a:endParaRPr lang="en-US" altLang="en-US" sz="4000" dirty="0" smtClean="0"/>
          </a:p>
        </p:txBody>
      </p:sp>
      <p:sp>
        <p:nvSpPr>
          <p:cNvPr id="28675" name="Rectangle 8"/>
          <p:cNvSpPr>
            <a:spLocks noGrp="1" noChangeArrowheads="1"/>
          </p:cNvSpPr>
          <p:nvPr>
            <p:ph idx="1"/>
          </p:nvPr>
        </p:nvSpPr>
        <p:spPr/>
        <p:txBody>
          <a:bodyPr/>
          <a:lstStyle/>
          <a:p>
            <a:r>
              <a:rPr lang="en-US" altLang="en-US" sz="2800" smtClean="0"/>
              <a:t>People evaluate almost everything they encounter almost instantly</a:t>
            </a:r>
          </a:p>
          <a:p>
            <a:endParaRPr lang="en-US" altLang="en-US" sz="1000" smtClean="0"/>
          </a:p>
          <a:p>
            <a:r>
              <a:rPr lang="en-US" altLang="en-US" sz="2800" smtClean="0"/>
              <a:t>Attitudes help people </a:t>
            </a:r>
            <a:r>
              <a:rPr lang="en-US" altLang="en-US" sz="2800" smtClean="0">
                <a:solidFill>
                  <a:srgbClr val="FFFF00"/>
                </a:solidFill>
              </a:rPr>
              <a:t>master the environment</a:t>
            </a:r>
          </a:p>
          <a:p>
            <a:pPr lvl="1"/>
            <a:r>
              <a:rPr lang="en-US" altLang="en-US" smtClean="0"/>
              <a:t>object appraisal/knowledge function</a:t>
            </a:r>
          </a:p>
          <a:p>
            <a:pPr lvl="1"/>
            <a:r>
              <a:rPr lang="en-US" altLang="en-US" smtClean="0"/>
              <a:t>instrumental/utilitarian function</a:t>
            </a:r>
          </a:p>
          <a:p>
            <a:pPr lvl="1"/>
            <a:endParaRPr lang="en-US" altLang="en-US" smtClean="0"/>
          </a:p>
          <a:p>
            <a:r>
              <a:rPr lang="en-US" altLang="en-US" sz="2800" smtClean="0"/>
              <a:t>Attitudes help people </a:t>
            </a:r>
            <a:r>
              <a:rPr lang="en-US" altLang="en-US" sz="2800" smtClean="0">
                <a:solidFill>
                  <a:srgbClr val="FFFF00"/>
                </a:solidFill>
              </a:rPr>
              <a:t>connect to others</a:t>
            </a:r>
          </a:p>
          <a:p>
            <a:pPr lvl="1"/>
            <a:r>
              <a:rPr lang="en-US" altLang="en-US" smtClean="0"/>
              <a:t>social identity/value expressive function</a:t>
            </a:r>
          </a:p>
          <a:p>
            <a:pPr lvl="1"/>
            <a:r>
              <a:rPr lang="en-US" altLang="en-US" smtClean="0"/>
              <a:t>impression management function</a:t>
            </a:r>
          </a:p>
          <a:p>
            <a:pPr lvl="1">
              <a:buFontTx/>
              <a:buNone/>
            </a:pPr>
            <a:endParaRPr lang="en-US" altLang="en-US" sz="2400" smtClean="0"/>
          </a:p>
        </p:txBody>
      </p:sp>
    </p:spTree>
    <p:extLst>
      <p:ext uri="{BB962C8B-B14F-4D97-AF65-F5344CB8AC3E}">
        <p14:creationId xmlns:p14="http://schemas.microsoft.com/office/powerpoint/2010/main" val="2073687997"/>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81000" y="230188"/>
            <a:ext cx="8382000" cy="553998"/>
          </a:xfrm>
        </p:spPr>
        <p:txBody>
          <a:bodyPr/>
          <a:lstStyle/>
          <a:p>
            <a:pPr algn="ctr"/>
            <a:r>
              <a:rPr lang="en-US" altLang="en-US" sz="4000" dirty="0" smtClean="0"/>
              <a:t>Cultural Differences in Attitude Function</a:t>
            </a:r>
          </a:p>
        </p:txBody>
      </p:sp>
      <p:sp>
        <p:nvSpPr>
          <p:cNvPr id="30723" name="Rectangle 3"/>
          <p:cNvSpPr>
            <a:spLocks noGrp="1" noChangeArrowheads="1"/>
          </p:cNvSpPr>
          <p:nvPr>
            <p:ph idx="1"/>
          </p:nvPr>
        </p:nvSpPr>
        <p:spPr>
          <a:xfrm>
            <a:off x="381000" y="1412875"/>
            <a:ext cx="8382000" cy="4382738"/>
          </a:xfrm>
        </p:spPr>
        <p:txBody>
          <a:bodyPr/>
          <a:lstStyle/>
          <a:p>
            <a:r>
              <a:rPr lang="en-US" altLang="en-US" dirty="0" smtClean="0"/>
              <a:t>Ads in independent cultures emphasize individualism and </a:t>
            </a:r>
            <a:r>
              <a:rPr lang="en-US" altLang="en-US" dirty="0" smtClean="0">
                <a:solidFill>
                  <a:srgbClr val="FFFF00"/>
                </a:solidFill>
              </a:rPr>
              <a:t>striving for mastery </a:t>
            </a:r>
            <a:r>
              <a:rPr lang="en-US" altLang="en-US" dirty="0" smtClean="0"/>
              <a:t>as individual values</a:t>
            </a:r>
          </a:p>
          <a:p>
            <a:endParaRPr lang="en-US" altLang="en-US" dirty="0" smtClean="0"/>
          </a:p>
          <a:p>
            <a:r>
              <a:rPr lang="en-US" altLang="en-US" dirty="0" smtClean="0"/>
              <a:t>Ads in interdependent cultures emphasize interdependence and </a:t>
            </a:r>
            <a:r>
              <a:rPr lang="en-US" altLang="en-US" dirty="0" smtClean="0">
                <a:solidFill>
                  <a:srgbClr val="FFFF00"/>
                </a:solidFill>
              </a:rPr>
              <a:t>connectedness</a:t>
            </a:r>
          </a:p>
          <a:p>
            <a:endParaRPr lang="en-US" altLang="en-US" dirty="0" smtClean="0">
              <a:solidFill>
                <a:srgbClr val="FFFF00"/>
              </a:solidFill>
            </a:endParaRPr>
          </a:p>
          <a:p>
            <a:r>
              <a:rPr lang="en-US" altLang="en-US" dirty="0" smtClean="0"/>
              <a:t>People are more persuaded by ads that reflect their culture’s values</a:t>
            </a:r>
          </a:p>
        </p:txBody>
      </p:sp>
    </p:spTree>
    <p:extLst>
      <p:ext uri="{BB962C8B-B14F-4D97-AF65-F5344CB8AC3E}">
        <p14:creationId xmlns:p14="http://schemas.microsoft.com/office/powerpoint/2010/main" val="52588095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381000" y="230188"/>
            <a:ext cx="8382000" cy="1329595"/>
          </a:xfrm>
        </p:spPr>
        <p:txBody>
          <a:bodyPr/>
          <a:lstStyle/>
          <a:p>
            <a:pPr algn="ctr"/>
            <a:r>
              <a:rPr lang="en-US" altLang="en-US" dirty="0" smtClean="0"/>
              <a:t>Attitude Formation: The Informational Bases of Attitudes</a:t>
            </a:r>
          </a:p>
        </p:txBody>
      </p:sp>
      <p:sp>
        <p:nvSpPr>
          <p:cNvPr id="31747" name="Rectangle 3"/>
          <p:cNvSpPr>
            <a:spLocks noGrp="1" noChangeArrowheads="1"/>
          </p:cNvSpPr>
          <p:nvPr>
            <p:ph idx="1"/>
          </p:nvPr>
        </p:nvSpPr>
        <p:spPr/>
        <p:txBody>
          <a:bodyPr/>
          <a:lstStyle/>
          <a:p>
            <a:r>
              <a:rPr lang="en-US" altLang="en-US" smtClean="0"/>
              <a:t>People build up information about an attitude object, including: </a:t>
            </a:r>
          </a:p>
          <a:p>
            <a:pPr lvl="1"/>
            <a:r>
              <a:rPr lang="en-US" altLang="en-US" smtClean="0"/>
              <a:t>Cognitive information: Facts and beliefs about the object</a:t>
            </a:r>
          </a:p>
          <a:p>
            <a:pPr lvl="1"/>
            <a:endParaRPr lang="en-US" altLang="en-US" smtClean="0"/>
          </a:p>
          <a:p>
            <a:pPr lvl="1"/>
            <a:r>
              <a:rPr lang="en-US" altLang="en-US" smtClean="0"/>
              <a:t>Affective information: Feelings and emotions about the object</a:t>
            </a:r>
          </a:p>
          <a:p>
            <a:pPr lvl="1"/>
            <a:endParaRPr lang="en-US" altLang="en-US" smtClean="0"/>
          </a:p>
          <a:p>
            <a:pPr lvl="1"/>
            <a:r>
              <a:rPr lang="en-US" altLang="en-US" smtClean="0"/>
              <a:t>Behavioral information: Information about past, present, or future interactions with the object  </a:t>
            </a:r>
          </a:p>
        </p:txBody>
      </p:sp>
    </p:spTree>
    <p:extLst>
      <p:ext uri="{BB962C8B-B14F-4D97-AF65-F5344CB8AC3E}">
        <p14:creationId xmlns:p14="http://schemas.microsoft.com/office/powerpoint/2010/main" val="2809264296"/>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Components of an attitude</a:t>
            </a:r>
            <a:endParaRPr lang="en-GB" dirty="0"/>
          </a:p>
        </p:txBody>
      </p:sp>
      <p:pic>
        <p:nvPicPr>
          <p:cNvPr id="4" name="Content Placeholder 3"/>
          <p:cNvPicPr>
            <a:picLocks noGrp="1" noChangeAspect="1"/>
          </p:cNvPicPr>
          <p:nvPr>
            <p:ph idx="1"/>
          </p:nvPr>
        </p:nvPicPr>
        <p:blipFill>
          <a:blip r:embed="rId2"/>
          <a:stretch>
            <a:fillRect/>
          </a:stretch>
        </p:blipFill>
        <p:spPr>
          <a:xfrm>
            <a:off x="539553" y="1628800"/>
            <a:ext cx="8274600" cy="4765636"/>
          </a:xfrm>
          <a:prstGeom prst="rect">
            <a:avLst/>
          </a:prstGeom>
        </p:spPr>
      </p:pic>
    </p:spTree>
    <p:extLst>
      <p:ext uri="{BB962C8B-B14F-4D97-AF65-F5344CB8AC3E}">
        <p14:creationId xmlns:p14="http://schemas.microsoft.com/office/powerpoint/2010/main" val="4009299517"/>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algn="ctr"/>
            <a:r>
              <a:rPr lang="en-US" altLang="en-US" dirty="0" smtClean="0"/>
              <a:t>Putting it all Together</a:t>
            </a:r>
          </a:p>
        </p:txBody>
      </p:sp>
      <p:pic>
        <p:nvPicPr>
          <p:cNvPr id="32771"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03349" y="1484784"/>
            <a:ext cx="6272213" cy="463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8313021"/>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algn="ctr"/>
            <a:r>
              <a:rPr lang="en-US" altLang="en-US" dirty="0" smtClean="0"/>
              <a:t>Putting it all Together</a:t>
            </a:r>
          </a:p>
        </p:txBody>
      </p:sp>
      <p:sp>
        <p:nvSpPr>
          <p:cNvPr id="33795" name="Rectangle 3"/>
          <p:cNvSpPr>
            <a:spLocks noGrp="1" noChangeArrowheads="1"/>
          </p:cNvSpPr>
          <p:nvPr>
            <p:ph idx="1"/>
          </p:nvPr>
        </p:nvSpPr>
        <p:spPr/>
        <p:txBody>
          <a:bodyPr/>
          <a:lstStyle/>
          <a:p>
            <a:r>
              <a:rPr lang="en-US" altLang="en-US" smtClean="0"/>
              <a:t>People form attitudes consistent with the information they have about the attitude object  </a:t>
            </a:r>
          </a:p>
          <a:p>
            <a:pPr>
              <a:buFontTx/>
              <a:buNone/>
            </a:pPr>
            <a:endParaRPr lang="en-US" altLang="en-US" smtClean="0"/>
          </a:p>
          <a:p>
            <a:r>
              <a:rPr lang="en-US" altLang="en-US" smtClean="0"/>
              <a:t>Negative information is weighted more heavily in forming the attitude than is positive information</a:t>
            </a:r>
          </a:p>
          <a:p>
            <a:endParaRPr lang="en-US" altLang="en-US" smtClean="0"/>
          </a:p>
          <a:p>
            <a:r>
              <a:rPr lang="en-US" altLang="en-US" smtClean="0"/>
              <a:t>Attitudes reflect those parts of the information that are currently </a:t>
            </a:r>
            <a:r>
              <a:rPr lang="en-US" altLang="en-US" smtClean="0">
                <a:solidFill>
                  <a:srgbClr val="FFFF00"/>
                </a:solidFill>
              </a:rPr>
              <a:t>accessible </a:t>
            </a:r>
          </a:p>
        </p:txBody>
      </p:sp>
    </p:spTree>
    <p:extLst>
      <p:ext uri="{BB962C8B-B14F-4D97-AF65-F5344CB8AC3E}">
        <p14:creationId xmlns:p14="http://schemas.microsoft.com/office/powerpoint/2010/main" val="1965672539"/>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Your presentation task:</a:t>
            </a:r>
            <a:endParaRPr lang="en-GB" dirty="0"/>
          </a:p>
        </p:txBody>
      </p:sp>
      <p:sp>
        <p:nvSpPr>
          <p:cNvPr id="3" name="Content Placeholder 2"/>
          <p:cNvSpPr>
            <a:spLocks noGrp="1"/>
          </p:cNvSpPr>
          <p:nvPr>
            <p:ph idx="1"/>
          </p:nvPr>
        </p:nvSpPr>
        <p:spPr>
          <a:xfrm>
            <a:off x="381000" y="1412875"/>
            <a:ext cx="8382000" cy="4185761"/>
          </a:xfrm>
        </p:spPr>
        <p:txBody>
          <a:bodyPr/>
          <a:lstStyle/>
          <a:p>
            <a:r>
              <a:rPr lang="en-GB" dirty="0" smtClean="0"/>
              <a:t>You will need to conduct a small scale investigation in order to measure peoples attitudes to a specific TV advertisement.</a:t>
            </a:r>
            <a:endParaRPr lang="en-GB" dirty="0"/>
          </a:p>
          <a:p>
            <a:r>
              <a:rPr lang="en-GB" dirty="0"/>
              <a:t>Y</a:t>
            </a:r>
            <a:r>
              <a:rPr lang="en-GB" dirty="0" smtClean="0"/>
              <a:t>ou will not need to analyse the data in depth, but rather provide an overview of your findings as part of your individual 10 minute presentation (you can use SPSS if you like). </a:t>
            </a:r>
          </a:p>
          <a:p>
            <a:r>
              <a:rPr lang="en-GB" dirty="0" smtClean="0"/>
              <a:t>Please refer to the specific guidelines within the pro-forma, uploaded onto moodle.</a:t>
            </a:r>
            <a:endParaRPr lang="en-GB" dirty="0"/>
          </a:p>
        </p:txBody>
      </p:sp>
    </p:spTree>
    <p:extLst>
      <p:ext uri="{BB962C8B-B14F-4D97-AF65-F5344CB8AC3E}">
        <p14:creationId xmlns:p14="http://schemas.microsoft.com/office/powerpoint/2010/main" val="2858659108"/>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Measuring attitudes</a:t>
            </a:r>
            <a:endParaRPr lang="en-GB" dirty="0"/>
          </a:p>
        </p:txBody>
      </p:sp>
      <p:sp>
        <p:nvSpPr>
          <p:cNvPr id="3" name="Content Placeholder 2"/>
          <p:cNvSpPr>
            <a:spLocks noGrp="1"/>
          </p:cNvSpPr>
          <p:nvPr>
            <p:ph idx="1"/>
          </p:nvPr>
        </p:nvSpPr>
        <p:spPr>
          <a:xfrm>
            <a:off x="381000" y="1412875"/>
            <a:ext cx="8382000" cy="5767733"/>
          </a:xfrm>
        </p:spPr>
        <p:txBody>
          <a:bodyPr/>
          <a:lstStyle/>
          <a:p>
            <a:r>
              <a:rPr lang="en-GB" dirty="0" smtClean="0"/>
              <a:t>For ease of data collection, I would suggest that you use the self-report </a:t>
            </a:r>
            <a:r>
              <a:rPr lang="en-GB" dirty="0"/>
              <a:t>L</a:t>
            </a:r>
            <a:r>
              <a:rPr lang="en-GB" dirty="0" smtClean="0"/>
              <a:t>ikert style questionnaires available on moodle.</a:t>
            </a:r>
          </a:p>
          <a:p>
            <a:r>
              <a:rPr lang="en-GB" dirty="0" smtClean="0"/>
              <a:t>There are many examples of attitude scales that you can adapt for use.</a:t>
            </a:r>
          </a:p>
          <a:p>
            <a:r>
              <a:rPr lang="en-GB" dirty="0" smtClean="0"/>
              <a:t>Your presentation will follow the report format:</a:t>
            </a:r>
          </a:p>
          <a:p>
            <a:pPr lvl="1"/>
            <a:r>
              <a:rPr lang="en-GB" dirty="0" smtClean="0"/>
              <a:t>Introduction/brief overview of literature</a:t>
            </a:r>
          </a:p>
          <a:p>
            <a:pPr lvl="1"/>
            <a:r>
              <a:rPr lang="en-GB" dirty="0" smtClean="0"/>
              <a:t>Method</a:t>
            </a:r>
          </a:p>
          <a:p>
            <a:pPr lvl="1"/>
            <a:r>
              <a:rPr lang="en-GB" dirty="0" smtClean="0"/>
              <a:t>Results</a:t>
            </a:r>
          </a:p>
          <a:p>
            <a:pPr lvl="1"/>
            <a:r>
              <a:rPr lang="en-GB" dirty="0" smtClean="0"/>
              <a:t>Discussion</a:t>
            </a:r>
          </a:p>
          <a:p>
            <a:pPr lvl="1"/>
            <a:r>
              <a:rPr lang="en-GB" dirty="0" smtClean="0"/>
              <a:t>Conclusion</a:t>
            </a:r>
          </a:p>
          <a:p>
            <a:endParaRPr lang="en-GB" dirty="0"/>
          </a:p>
        </p:txBody>
      </p:sp>
    </p:spTree>
    <p:extLst>
      <p:ext uri="{BB962C8B-B14F-4D97-AF65-F5344CB8AC3E}">
        <p14:creationId xmlns:p14="http://schemas.microsoft.com/office/powerpoint/2010/main" val="970284900"/>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107996"/>
          </a:xfrm>
        </p:spPr>
        <p:txBody>
          <a:bodyPr/>
          <a:lstStyle/>
          <a:p>
            <a:pPr algn="ctr" eaLnBrk="1" hangingPunct="1">
              <a:defRPr/>
            </a:pPr>
            <a:r>
              <a:rPr lang="en-GB" sz="4000" dirty="0" smtClean="0"/>
              <a:t>Historical perspective on the attitude concept</a:t>
            </a:r>
          </a:p>
        </p:txBody>
      </p:sp>
      <p:sp>
        <p:nvSpPr>
          <p:cNvPr id="3" name="Content Placeholder 2"/>
          <p:cNvSpPr>
            <a:spLocks noGrp="1"/>
          </p:cNvSpPr>
          <p:nvPr>
            <p:ph idx="1"/>
          </p:nvPr>
        </p:nvSpPr>
        <p:spPr>
          <a:xfrm>
            <a:off x="381000" y="1412875"/>
            <a:ext cx="8382000" cy="4278094"/>
          </a:xfrm>
        </p:spPr>
        <p:txBody>
          <a:bodyPr/>
          <a:lstStyle/>
          <a:p>
            <a:pPr eaLnBrk="1" hangingPunct="1">
              <a:defRPr/>
            </a:pPr>
            <a:r>
              <a:rPr lang="en-GB" dirty="0" smtClean="0"/>
              <a:t>One-component models (e.g. Edwards, 1957; Fazio et al., 1986; </a:t>
            </a:r>
            <a:r>
              <a:rPr lang="en-GB" dirty="0" err="1" smtClean="0"/>
              <a:t>Thurstone</a:t>
            </a:r>
            <a:r>
              <a:rPr lang="en-GB" dirty="0" smtClean="0"/>
              <a:t>, 1931, </a:t>
            </a:r>
            <a:r>
              <a:rPr lang="en-GB" dirty="0" err="1" smtClean="0"/>
              <a:t>Likert</a:t>
            </a:r>
            <a:r>
              <a:rPr lang="en-GB" dirty="0" smtClean="0"/>
              <a:t> 1928, 1932).</a:t>
            </a:r>
          </a:p>
          <a:p>
            <a:pPr eaLnBrk="1" hangingPunct="1">
              <a:defRPr/>
            </a:pPr>
            <a:r>
              <a:rPr lang="en-GB" dirty="0" smtClean="0"/>
              <a:t>La </a:t>
            </a:r>
            <a:r>
              <a:rPr lang="en-GB" dirty="0" err="1" smtClean="0"/>
              <a:t>Piere</a:t>
            </a:r>
            <a:r>
              <a:rPr lang="en-GB" dirty="0" smtClean="0"/>
              <a:t> (1934).</a:t>
            </a:r>
          </a:p>
          <a:p>
            <a:pPr marL="0" indent="0" eaLnBrk="1" hangingPunct="1">
              <a:buFont typeface="Wingdings" panose="05000000000000000000" pitchFamily="2" charset="2"/>
              <a:buNone/>
              <a:defRPr/>
            </a:pPr>
            <a:endParaRPr lang="en-GB" dirty="0" smtClean="0"/>
          </a:p>
          <a:p>
            <a:pPr eaLnBrk="1" hangingPunct="1">
              <a:defRPr/>
            </a:pPr>
            <a:r>
              <a:rPr lang="en-GB" dirty="0" smtClean="0"/>
              <a:t>However, </a:t>
            </a:r>
            <a:r>
              <a:rPr lang="en-GB" dirty="0" err="1" smtClean="0"/>
              <a:t>Allport</a:t>
            </a:r>
            <a:r>
              <a:rPr lang="en-GB" dirty="0" smtClean="0"/>
              <a:t> (1935) is generally considered the founder of attitude research.</a:t>
            </a:r>
          </a:p>
          <a:p>
            <a:pPr marL="0" indent="0" eaLnBrk="1" hangingPunct="1">
              <a:buFont typeface="Wingdings" panose="05000000000000000000" pitchFamily="2" charset="2"/>
              <a:buNone/>
              <a:defRPr/>
            </a:pPr>
            <a:endParaRPr lang="en-GB" dirty="0" smtClean="0"/>
          </a:p>
          <a:p>
            <a:pPr eaLnBrk="1" hangingPunct="1">
              <a:defRPr/>
            </a:pPr>
            <a:endParaRPr lang="en-GB" sz="2000" dirty="0" smtClean="0"/>
          </a:p>
        </p:txBody>
      </p:sp>
    </p:spTree>
    <p:extLst>
      <p:ext uri="{BB962C8B-B14F-4D97-AF65-F5344CB8AC3E}">
        <p14:creationId xmlns:p14="http://schemas.microsoft.com/office/powerpoint/2010/main" val="3771303468"/>
      </p:ext>
    </p:extLst>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329595"/>
          </a:xfrm>
        </p:spPr>
        <p:txBody>
          <a:bodyPr/>
          <a:lstStyle/>
          <a:p>
            <a:pPr algn="ctr">
              <a:defRPr/>
            </a:pPr>
            <a:r>
              <a:rPr lang="en-GB" dirty="0"/>
              <a:t>Two-component models (e.g. </a:t>
            </a:r>
            <a:r>
              <a:rPr lang="en-GB" dirty="0" err="1"/>
              <a:t>Allport</a:t>
            </a:r>
            <a:r>
              <a:rPr lang="en-GB" dirty="0"/>
              <a:t>, 1935) Attitudes are...</a:t>
            </a:r>
          </a:p>
        </p:txBody>
      </p:sp>
      <p:sp>
        <p:nvSpPr>
          <p:cNvPr id="3" name="Content Placeholder 2"/>
          <p:cNvSpPr>
            <a:spLocks noGrp="1"/>
          </p:cNvSpPr>
          <p:nvPr>
            <p:ph idx="1"/>
          </p:nvPr>
        </p:nvSpPr>
        <p:spPr>
          <a:xfrm>
            <a:off x="457200" y="1988840"/>
            <a:ext cx="8229600" cy="2002290"/>
          </a:xfrm>
        </p:spPr>
        <p:txBody>
          <a:bodyPr/>
          <a:lstStyle/>
          <a:p>
            <a:pPr eaLnBrk="1" hangingPunct="1">
              <a:buFont typeface="Arial" pitchFamily="34" charset="0"/>
              <a:buChar char="•"/>
              <a:defRPr/>
            </a:pPr>
            <a:r>
              <a:rPr lang="en-GB" i="1" dirty="0" smtClean="0"/>
              <a:t>readiness </a:t>
            </a:r>
            <a:r>
              <a:rPr lang="en-GB" i="1" dirty="0"/>
              <a:t>(predisposition) to act...</a:t>
            </a:r>
          </a:p>
          <a:p>
            <a:pPr eaLnBrk="1" hangingPunct="1">
              <a:buFont typeface="Arial" pitchFamily="34" charset="0"/>
              <a:buChar char="•"/>
              <a:defRPr/>
            </a:pPr>
            <a:r>
              <a:rPr lang="en-GB" i="1" dirty="0"/>
              <a:t>stable influence or judgemental responses.</a:t>
            </a:r>
          </a:p>
          <a:p>
            <a:pPr eaLnBrk="1" hangingPunct="1">
              <a:buFont typeface="Arial" pitchFamily="34" charset="0"/>
              <a:buChar char="•"/>
              <a:defRPr/>
            </a:pPr>
            <a:r>
              <a:rPr lang="en-GB" sz="2800" dirty="0"/>
              <a:t>E.g. </a:t>
            </a:r>
            <a:r>
              <a:rPr lang="en-GB" sz="2800" i="1" dirty="0"/>
              <a:t>“ a mental or neural state of readiness, organised through experience, exerting a directive or dynamic influence upon the individual’s response to all objects and situations with which it is related” </a:t>
            </a:r>
            <a:r>
              <a:rPr lang="en-GB" sz="2800" dirty="0"/>
              <a:t> (</a:t>
            </a:r>
            <a:r>
              <a:rPr lang="en-GB" sz="2800" dirty="0" err="1"/>
              <a:t>Allport</a:t>
            </a:r>
            <a:r>
              <a:rPr lang="en-GB" sz="2800" dirty="0"/>
              <a:t>, 1935, p.810)</a:t>
            </a:r>
          </a:p>
        </p:txBody>
      </p:sp>
    </p:spTree>
    <p:extLst>
      <p:ext uri="{BB962C8B-B14F-4D97-AF65-F5344CB8AC3E}">
        <p14:creationId xmlns:p14="http://schemas.microsoft.com/office/powerpoint/2010/main" val="1992365238"/>
      </p:ext>
    </p:extLst>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107996"/>
          </a:xfrm>
        </p:spPr>
        <p:txBody>
          <a:bodyPr/>
          <a:lstStyle/>
          <a:p>
            <a:pPr algn="ctr" eaLnBrk="1" hangingPunct="1">
              <a:defRPr/>
            </a:pPr>
            <a:r>
              <a:rPr lang="en-GB" sz="4000" dirty="0" smtClean="0"/>
              <a:t>Historical perspective on the attitude concept</a:t>
            </a:r>
          </a:p>
        </p:txBody>
      </p:sp>
      <p:sp>
        <p:nvSpPr>
          <p:cNvPr id="3" name="Content Placeholder 2"/>
          <p:cNvSpPr>
            <a:spLocks noGrp="1"/>
          </p:cNvSpPr>
          <p:nvPr>
            <p:ph idx="1"/>
          </p:nvPr>
        </p:nvSpPr>
        <p:spPr/>
        <p:txBody>
          <a:bodyPr/>
          <a:lstStyle/>
          <a:p>
            <a:pPr eaLnBrk="1" hangingPunct="1">
              <a:defRPr/>
            </a:pPr>
            <a:r>
              <a:rPr lang="en-GB" sz="2800" dirty="0" smtClean="0">
                <a:solidFill>
                  <a:schemeClr val="tx2"/>
                </a:solidFill>
              </a:rPr>
              <a:t>Three-component models (or multi-component model of attitude) e.g. </a:t>
            </a:r>
            <a:r>
              <a:rPr lang="en-GB" sz="2800" dirty="0" err="1" smtClean="0">
                <a:solidFill>
                  <a:schemeClr val="tx2"/>
                </a:solidFill>
              </a:rPr>
              <a:t>Zanna</a:t>
            </a:r>
            <a:r>
              <a:rPr lang="en-GB" sz="2800" dirty="0" smtClean="0">
                <a:solidFill>
                  <a:schemeClr val="tx2"/>
                </a:solidFill>
              </a:rPr>
              <a:t> &amp; </a:t>
            </a:r>
            <a:r>
              <a:rPr lang="en-GB" sz="2800" dirty="0" err="1" smtClean="0">
                <a:solidFill>
                  <a:schemeClr val="tx2"/>
                </a:solidFill>
              </a:rPr>
              <a:t>Remperl</a:t>
            </a:r>
            <a:r>
              <a:rPr lang="en-GB" sz="2800" dirty="0" smtClean="0">
                <a:solidFill>
                  <a:schemeClr val="tx2"/>
                </a:solidFill>
              </a:rPr>
              <a:t>, 1988)</a:t>
            </a:r>
          </a:p>
          <a:p>
            <a:pPr eaLnBrk="1" hangingPunct="1">
              <a:buFont typeface="Wingdings" panose="05000000000000000000" pitchFamily="2" charset="2"/>
              <a:buNone/>
              <a:defRPr/>
            </a:pPr>
            <a:r>
              <a:rPr lang="en-GB" sz="2800" dirty="0" smtClean="0"/>
              <a:t> - cognition</a:t>
            </a:r>
          </a:p>
          <a:p>
            <a:pPr eaLnBrk="1" hangingPunct="1">
              <a:buFont typeface="Wingdings" panose="05000000000000000000" pitchFamily="2" charset="2"/>
              <a:buNone/>
              <a:defRPr/>
            </a:pPr>
            <a:r>
              <a:rPr lang="en-GB" sz="2800" dirty="0" smtClean="0"/>
              <a:t> - affect</a:t>
            </a:r>
          </a:p>
          <a:p>
            <a:pPr eaLnBrk="1" hangingPunct="1">
              <a:buFont typeface="Wingdings" panose="05000000000000000000" pitchFamily="2" charset="2"/>
              <a:buNone/>
              <a:defRPr/>
            </a:pPr>
            <a:r>
              <a:rPr lang="en-GB" sz="2800" dirty="0" smtClean="0"/>
              <a:t> - behavioural tendencies</a:t>
            </a:r>
          </a:p>
          <a:p>
            <a:pPr eaLnBrk="1" hangingPunct="1">
              <a:defRPr/>
            </a:pPr>
            <a:r>
              <a:rPr lang="en-GB" sz="2800" dirty="0" smtClean="0">
                <a:solidFill>
                  <a:schemeClr val="tx2"/>
                </a:solidFill>
              </a:rPr>
              <a:t>Social psychologists generally agree that attitudes incorporate:</a:t>
            </a:r>
          </a:p>
          <a:p>
            <a:pPr eaLnBrk="1" hangingPunct="1">
              <a:buFont typeface="Wingdings" panose="05000000000000000000" pitchFamily="2" charset="2"/>
              <a:buNone/>
              <a:defRPr/>
            </a:pPr>
            <a:r>
              <a:rPr lang="en-GB" sz="2800" dirty="0" smtClean="0"/>
              <a:t> - belief structures</a:t>
            </a:r>
          </a:p>
          <a:p>
            <a:pPr eaLnBrk="1" hangingPunct="1">
              <a:buFont typeface="Wingdings" panose="05000000000000000000" pitchFamily="2" charset="2"/>
              <a:buNone/>
              <a:defRPr/>
            </a:pPr>
            <a:r>
              <a:rPr lang="en-GB" sz="2800" dirty="0" smtClean="0"/>
              <a:t> - evaluative (or feeling) structures </a:t>
            </a:r>
          </a:p>
        </p:txBody>
      </p:sp>
    </p:spTree>
    <p:extLst>
      <p:ext uri="{BB962C8B-B14F-4D97-AF65-F5344CB8AC3E}">
        <p14:creationId xmlns:p14="http://schemas.microsoft.com/office/powerpoint/2010/main" val="3042226945"/>
      </p:ext>
    </p:extLst>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Historical components continued…</a:t>
            </a:r>
            <a:endParaRPr lang="en-GB" dirty="0"/>
          </a:p>
        </p:txBody>
      </p:sp>
      <p:sp>
        <p:nvSpPr>
          <p:cNvPr id="3" name="Content Placeholder 2"/>
          <p:cNvSpPr>
            <a:spLocks noGrp="1"/>
          </p:cNvSpPr>
          <p:nvPr>
            <p:ph idx="1"/>
          </p:nvPr>
        </p:nvSpPr>
        <p:spPr/>
        <p:txBody>
          <a:bodyPr/>
          <a:lstStyle/>
          <a:p>
            <a:pPr>
              <a:defRPr/>
            </a:pPr>
            <a:r>
              <a:rPr lang="en-GB" sz="2800" dirty="0" err="1" smtClean="0"/>
              <a:t>Adorno</a:t>
            </a:r>
            <a:r>
              <a:rPr lang="en-GB" sz="2800" dirty="0"/>
              <a:t> </a:t>
            </a:r>
            <a:r>
              <a:rPr lang="en-GB" sz="2800" dirty="0" smtClean="0"/>
              <a:t>(1950): The Authoritarian personality as an attitude</a:t>
            </a:r>
          </a:p>
          <a:p>
            <a:pPr>
              <a:defRPr/>
            </a:pPr>
            <a:r>
              <a:rPr lang="en-GB" sz="2800" dirty="0" smtClean="0"/>
              <a:t>More recently, </a:t>
            </a:r>
            <a:r>
              <a:rPr lang="en-GB" sz="2800" dirty="0" err="1" smtClean="0"/>
              <a:t>Altemeyer</a:t>
            </a:r>
            <a:r>
              <a:rPr lang="en-GB" sz="2800" dirty="0" smtClean="0"/>
              <a:t> (1996)</a:t>
            </a:r>
          </a:p>
          <a:p>
            <a:pPr>
              <a:defRPr/>
            </a:pPr>
            <a:r>
              <a:rPr lang="en-GB" sz="2800" dirty="0" smtClean="0"/>
              <a:t>This prompted research into social cognition, which remains the dominant  framework for attitude research.</a:t>
            </a:r>
          </a:p>
          <a:p>
            <a:pPr>
              <a:defRPr/>
            </a:pPr>
            <a:r>
              <a:rPr lang="en-GB" sz="2800" dirty="0" smtClean="0"/>
              <a:t>As a result, there are several theories such as the `Theory of Reasoned Action (</a:t>
            </a:r>
            <a:r>
              <a:rPr lang="en-GB" sz="2800" dirty="0" err="1" smtClean="0"/>
              <a:t>Ajzen</a:t>
            </a:r>
            <a:r>
              <a:rPr lang="en-GB" sz="2800" dirty="0" smtClean="0"/>
              <a:t> &amp; </a:t>
            </a:r>
            <a:r>
              <a:rPr lang="en-GB" sz="2800" dirty="0" err="1" smtClean="0"/>
              <a:t>Fishbein</a:t>
            </a:r>
            <a:r>
              <a:rPr lang="en-GB" sz="2800" dirty="0" smtClean="0"/>
              <a:t> 1977, 1980) and the Elaboration Likelihood Model (Petty &amp; </a:t>
            </a:r>
            <a:r>
              <a:rPr lang="en-GB" sz="2800" dirty="0" err="1" smtClean="0"/>
              <a:t>Cacioppo</a:t>
            </a:r>
            <a:r>
              <a:rPr lang="en-GB" sz="2800" dirty="0" smtClean="0"/>
              <a:t> 1981, 1986)</a:t>
            </a:r>
            <a:endParaRPr lang="en-GB" sz="2800" dirty="0"/>
          </a:p>
        </p:txBody>
      </p:sp>
    </p:spTree>
    <p:extLst>
      <p:ext uri="{BB962C8B-B14F-4D97-AF65-F5344CB8AC3E}">
        <p14:creationId xmlns:p14="http://schemas.microsoft.com/office/powerpoint/2010/main" val="2336585600"/>
      </p:ext>
    </p:extLst>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Tripartite model of attitudes</a:t>
            </a:r>
            <a:endParaRPr lang="en-GB" dirty="0"/>
          </a:p>
        </p:txBody>
      </p:sp>
      <p:sp>
        <p:nvSpPr>
          <p:cNvPr id="3" name="Content Placeholder 2"/>
          <p:cNvSpPr>
            <a:spLocks noGrp="1"/>
          </p:cNvSpPr>
          <p:nvPr>
            <p:ph idx="1"/>
          </p:nvPr>
        </p:nvSpPr>
        <p:spPr>
          <a:xfrm>
            <a:off x="434234" y="1628800"/>
            <a:ext cx="8294260" cy="3855198"/>
          </a:xfrm>
        </p:spPr>
        <p:txBody>
          <a:bodyPr>
            <a:noAutofit/>
          </a:bodyPr>
          <a:lstStyle/>
          <a:p>
            <a:pPr lvl="1">
              <a:buFont typeface="Arial" panose="020B0604020202020204" pitchFamily="34" charset="0"/>
              <a:buChar char="•"/>
            </a:pPr>
            <a:r>
              <a:rPr lang="en-GB" sz="2585" dirty="0" smtClean="0"/>
              <a:t>Until </a:t>
            </a:r>
            <a:r>
              <a:rPr lang="en-GB" sz="2585" dirty="0"/>
              <a:t>the 1990s, it was assumed that attitudes have three components (e.g., </a:t>
            </a:r>
            <a:r>
              <a:rPr lang="en-GB" sz="2585" dirty="0"/>
              <a:t>Breckler, 1984)</a:t>
            </a:r>
          </a:p>
          <a:p>
            <a:pPr lvl="2">
              <a:buFont typeface="Arial Narrow" pitchFamily="34" charset="0"/>
              <a:buChar char="–"/>
            </a:pPr>
            <a:r>
              <a:rPr lang="en-GB" sz="2585" dirty="0"/>
              <a:t>Cognitive – we can think about positive and negative aspects of an attitude object</a:t>
            </a:r>
          </a:p>
          <a:p>
            <a:pPr lvl="2">
              <a:buFont typeface="Arial Narrow" pitchFamily="34" charset="0"/>
              <a:buChar char="–"/>
            </a:pPr>
            <a:r>
              <a:rPr lang="en-GB" sz="2585" dirty="0"/>
              <a:t>Affective – we can feel positive or negative emotions towards it</a:t>
            </a:r>
          </a:p>
          <a:p>
            <a:pPr lvl="2">
              <a:buFont typeface="Arial Narrow" pitchFamily="34" charset="0"/>
              <a:buChar char="–"/>
            </a:pPr>
            <a:r>
              <a:rPr lang="en-GB" sz="2585" dirty="0"/>
              <a:t>Behavioural – we can behave favourably or unfavourably towards it</a:t>
            </a:r>
            <a:endParaRPr lang="en-GB" sz="2585" dirty="0"/>
          </a:p>
          <a:p>
            <a:pPr marL="844083" lvl="2" indent="0">
              <a:buNone/>
            </a:pPr>
            <a:r>
              <a:rPr lang="en-GB" sz="2585" dirty="0" smtClean="0"/>
              <a:t>HOWEVER, this model has fallen out of favour because it cannot readily explain the huge variations in attitudes and resultant behaviours.</a:t>
            </a:r>
          </a:p>
          <a:p>
            <a:pPr marL="844083" lvl="2" indent="0">
              <a:buNone/>
            </a:pPr>
            <a:r>
              <a:rPr lang="en-GB" sz="2585" dirty="0" smtClean="0"/>
              <a:t>We now focus on attitude formation and function.</a:t>
            </a:r>
          </a:p>
        </p:txBody>
      </p:sp>
    </p:spTree>
    <p:extLst>
      <p:ext uri="{BB962C8B-B14F-4D97-AF65-F5344CB8AC3E}">
        <p14:creationId xmlns:p14="http://schemas.microsoft.com/office/powerpoint/2010/main" val="472085409"/>
      </p:ext>
    </p:extLst>
  </p:cSld>
  <p:clrMapOvr>
    <a:masterClrMapping/>
  </p:clrMapOvr>
  <p:transition>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Implicit and explicit attitudes </a:t>
            </a:r>
            <a:endParaRPr lang="en-US" dirty="0"/>
          </a:p>
        </p:txBody>
      </p:sp>
      <p:sp>
        <p:nvSpPr>
          <p:cNvPr id="3" name="Content Placeholder 2"/>
          <p:cNvSpPr>
            <a:spLocks noGrp="1"/>
          </p:cNvSpPr>
          <p:nvPr>
            <p:ph idx="1"/>
          </p:nvPr>
        </p:nvSpPr>
        <p:spPr>
          <a:xfrm>
            <a:off x="517396" y="1567870"/>
            <a:ext cx="8235873" cy="3655791"/>
          </a:xfrm>
        </p:spPr>
        <p:txBody>
          <a:bodyPr>
            <a:normAutofit lnSpcReduction="10000"/>
          </a:bodyPr>
          <a:lstStyle/>
          <a:p>
            <a:r>
              <a:rPr lang="en-US" sz="2585" dirty="0"/>
              <a:t>Implicit attitudes are unconscious and explicit are conscious</a:t>
            </a:r>
          </a:p>
          <a:p>
            <a:pPr marL="0" indent="0">
              <a:buNone/>
            </a:pPr>
            <a:endParaRPr lang="en-US" sz="2585" dirty="0"/>
          </a:p>
          <a:p>
            <a:r>
              <a:rPr lang="en-US" sz="2585" dirty="0"/>
              <a:t>Direct measures of attitudes</a:t>
            </a:r>
          </a:p>
          <a:p>
            <a:pPr lvl="1"/>
            <a:r>
              <a:rPr lang="en-US" sz="2585" dirty="0"/>
              <a:t>Attitude scales – a series of questions to gauge someone’s attitudes – quick and inexpensive, but rely on honesty</a:t>
            </a:r>
          </a:p>
          <a:p>
            <a:pPr lvl="1"/>
            <a:r>
              <a:rPr lang="en-US" sz="2585" dirty="0"/>
              <a:t>Observational studies</a:t>
            </a:r>
          </a:p>
          <a:p>
            <a:pPr lvl="2"/>
            <a:r>
              <a:rPr lang="en-US" sz="2585" dirty="0"/>
              <a:t>e.g. in organisational psychology to observe workers’ attitudes to co-workers</a:t>
            </a:r>
          </a:p>
          <a:p>
            <a:pPr lvl="1"/>
            <a:endParaRPr lang="en-US" dirty="0"/>
          </a:p>
        </p:txBody>
      </p:sp>
    </p:spTree>
    <p:extLst>
      <p:ext uri="{BB962C8B-B14F-4D97-AF65-F5344CB8AC3E}">
        <p14:creationId xmlns:p14="http://schemas.microsoft.com/office/powerpoint/2010/main" val="796466802"/>
      </p:ext>
    </p:extLst>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4458" y="637306"/>
            <a:ext cx="8508022" cy="603691"/>
          </a:xfrm>
          <a:prstGeom prst="rect">
            <a:avLst/>
          </a:prstGeom>
          <a:noFill/>
        </p:spPr>
        <p:txBody>
          <a:bodyPr wrap="square" rtlCol="0">
            <a:spAutoFit/>
          </a:bodyPr>
          <a:lstStyle/>
          <a:p>
            <a:r>
              <a:rPr lang="en-GB" sz="3323" dirty="0">
                <a:solidFill>
                  <a:schemeClr val="accent1">
                    <a:lumMod val="40000"/>
                    <a:lumOff val="60000"/>
                  </a:schemeClr>
                </a:solidFill>
                <a:latin typeface="Arial" panose="020B0604020202020204" pitchFamily="34" charset="0"/>
                <a:cs typeface="Arial" panose="020B0604020202020204" pitchFamily="34" charset="0"/>
              </a:rPr>
              <a:t>Implicit and explicit attitudes (cont.)</a:t>
            </a:r>
            <a:endParaRPr lang="en-GB" sz="3323" dirty="0">
              <a:solidFill>
                <a:schemeClr val="accent1">
                  <a:lumMod val="40000"/>
                  <a:lumOff val="60000"/>
                </a:schemeClr>
              </a:solidFill>
              <a:latin typeface="Arial" panose="020B0604020202020204" pitchFamily="34" charset="0"/>
              <a:cs typeface="Arial" panose="020B0604020202020204" pitchFamily="34" charset="0"/>
            </a:endParaRPr>
          </a:p>
        </p:txBody>
      </p:sp>
      <p:sp>
        <p:nvSpPr>
          <p:cNvPr id="4" name="TextBox 3"/>
          <p:cNvSpPr txBox="1"/>
          <p:nvPr/>
        </p:nvSpPr>
        <p:spPr>
          <a:xfrm>
            <a:off x="384458" y="1368464"/>
            <a:ext cx="5450452" cy="4864409"/>
          </a:xfrm>
          <a:prstGeom prst="rect">
            <a:avLst/>
          </a:prstGeom>
          <a:noFill/>
        </p:spPr>
        <p:txBody>
          <a:bodyPr wrap="square" rtlCol="0">
            <a:spAutoFit/>
          </a:bodyPr>
          <a:lstStyle/>
          <a:p>
            <a:pPr marL="316531" indent="-316531">
              <a:buFont typeface="Arial" panose="020B0604020202020204" pitchFamily="34" charset="0"/>
              <a:buChar char="•"/>
            </a:pPr>
            <a:r>
              <a:rPr lang="en-GB" sz="2215" dirty="0">
                <a:latin typeface="Arial" panose="020B0604020202020204" pitchFamily="34" charset="0"/>
                <a:cs typeface="Arial" panose="020B0604020202020204" pitchFamily="34" charset="0"/>
              </a:rPr>
              <a:t>Indirect measures of attitudes</a:t>
            </a:r>
          </a:p>
          <a:p>
            <a:pPr marL="316531" indent="-316531">
              <a:buFont typeface="Arial" panose="020B0604020202020204" pitchFamily="34" charset="0"/>
              <a:buChar char="•"/>
            </a:pPr>
            <a:endParaRPr lang="en-GB" sz="2215" dirty="0">
              <a:latin typeface="Arial" panose="020B0604020202020204" pitchFamily="34" charset="0"/>
              <a:cs typeface="Arial" panose="020B0604020202020204" pitchFamily="34" charset="0"/>
            </a:endParaRPr>
          </a:p>
          <a:p>
            <a:pPr marL="738572" lvl="1" indent="-316531">
              <a:buFont typeface="Arial Narrow" pitchFamily="34" charset="0"/>
              <a:buChar char="–"/>
            </a:pPr>
            <a:r>
              <a:rPr lang="en-GB" sz="2215" dirty="0">
                <a:latin typeface="Arial" panose="020B0604020202020204" pitchFamily="34" charset="0"/>
                <a:cs typeface="Arial" panose="020B0604020202020204" pitchFamily="34" charset="0"/>
              </a:rPr>
              <a:t>Bogus pipeline procedure – People are told the pipeline can detect their ‘true’ attitudes</a:t>
            </a:r>
          </a:p>
          <a:p>
            <a:pPr marL="738572" lvl="1" indent="-316531">
              <a:buFont typeface="Arial Narrow" pitchFamily="34" charset="0"/>
              <a:buChar char="–"/>
            </a:pPr>
            <a:endParaRPr lang="en-GB" sz="2215" dirty="0">
              <a:latin typeface="Arial" panose="020B0604020202020204" pitchFamily="34" charset="0"/>
              <a:cs typeface="Arial" panose="020B0604020202020204" pitchFamily="34" charset="0"/>
            </a:endParaRPr>
          </a:p>
          <a:p>
            <a:pPr marL="738572" lvl="1" indent="-316531">
              <a:buFont typeface="Arial Narrow" pitchFamily="34" charset="0"/>
              <a:buChar char="–"/>
            </a:pPr>
            <a:r>
              <a:rPr lang="en-GB" sz="2215" dirty="0">
                <a:latin typeface="Arial" panose="020B0604020202020204" pitchFamily="34" charset="0"/>
                <a:cs typeface="Arial" panose="020B0604020202020204" pitchFamily="34" charset="0"/>
              </a:rPr>
              <a:t>EMG – Measures the electrical activity of muscles in the face</a:t>
            </a:r>
          </a:p>
          <a:p>
            <a:pPr marL="738572" lvl="1" indent="-316531">
              <a:buFont typeface="Arial Narrow" pitchFamily="34" charset="0"/>
              <a:buChar char="–"/>
            </a:pPr>
            <a:endParaRPr lang="en-GB" sz="2215" dirty="0">
              <a:latin typeface="Arial" panose="020B0604020202020204" pitchFamily="34" charset="0"/>
              <a:cs typeface="Arial" panose="020B0604020202020204" pitchFamily="34" charset="0"/>
            </a:endParaRPr>
          </a:p>
          <a:p>
            <a:pPr marL="738572" lvl="1" indent="-316531">
              <a:buFont typeface="Arial Narrow" pitchFamily="34" charset="0"/>
              <a:buChar char="–"/>
            </a:pPr>
            <a:r>
              <a:rPr lang="en-GB" sz="2215" dirty="0">
                <a:latin typeface="Arial" panose="020B0604020202020204" pitchFamily="34" charset="0"/>
                <a:cs typeface="Arial" panose="020B0604020202020204" pitchFamily="34" charset="0"/>
              </a:rPr>
              <a:t>Neuroscience – ERPs observed using EEG; fMRI scans</a:t>
            </a:r>
          </a:p>
          <a:p>
            <a:pPr marL="738572" lvl="1" indent="-316531">
              <a:buFont typeface="Arial Narrow" pitchFamily="34" charset="0"/>
              <a:buChar char="–"/>
            </a:pPr>
            <a:endParaRPr lang="en-GB" sz="2215" dirty="0">
              <a:latin typeface="Arial" panose="020B0604020202020204" pitchFamily="34" charset="0"/>
              <a:cs typeface="Arial" panose="020B0604020202020204" pitchFamily="34" charset="0"/>
            </a:endParaRPr>
          </a:p>
          <a:p>
            <a:pPr marL="738572" lvl="1" indent="-316531">
              <a:buFont typeface="Arial Narrow" pitchFamily="34" charset="0"/>
              <a:buChar char="–"/>
            </a:pPr>
            <a:r>
              <a:rPr lang="en-GB" sz="2215" dirty="0">
                <a:latin typeface="Arial" panose="020B0604020202020204" pitchFamily="34" charset="0"/>
                <a:cs typeface="Arial" panose="020B0604020202020204" pitchFamily="34" charset="0"/>
              </a:rPr>
              <a:t>Performance measures – GNAT and IAT</a:t>
            </a:r>
            <a:endParaRPr lang="en-GB" sz="2215" dirty="0">
              <a:latin typeface="Arial" panose="020B0604020202020204" pitchFamily="34" charset="0"/>
              <a:cs typeface="Arial" panose="020B0604020202020204" pitchFamily="34" charset="0"/>
            </a:endParaRPr>
          </a:p>
        </p:txBody>
      </p:sp>
      <p:pic>
        <p:nvPicPr>
          <p:cNvPr id="921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67847" y="2112175"/>
            <a:ext cx="2999908" cy="26888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264529" y="4825484"/>
            <a:ext cx="1861130" cy="234360"/>
          </a:xfrm>
          <a:prstGeom prst="rect">
            <a:avLst/>
          </a:prstGeom>
          <a:noFill/>
        </p:spPr>
        <p:txBody>
          <a:bodyPr wrap="square" rtlCol="0">
            <a:spAutoFit/>
          </a:bodyPr>
          <a:lstStyle/>
          <a:p>
            <a:r>
              <a:rPr lang="en-GB" sz="923" dirty="0"/>
              <a:t>© Marcus Scholz/Fotolia.com</a:t>
            </a:r>
            <a:endParaRPr lang="en-GB" sz="923" dirty="0"/>
          </a:p>
        </p:txBody>
      </p:sp>
      <p:sp>
        <p:nvSpPr>
          <p:cNvPr id="3" name="TextBox 2"/>
          <p:cNvSpPr txBox="1"/>
          <p:nvPr/>
        </p:nvSpPr>
        <p:spPr>
          <a:xfrm>
            <a:off x="5834910" y="5157192"/>
            <a:ext cx="3057570" cy="923330"/>
          </a:xfrm>
          <a:prstGeom prst="rect">
            <a:avLst/>
          </a:prstGeom>
          <a:noFill/>
        </p:spPr>
        <p:txBody>
          <a:bodyPr wrap="square" rtlCol="0">
            <a:spAutoFit/>
          </a:bodyPr>
          <a:lstStyle/>
          <a:p>
            <a:r>
              <a:rPr lang="en-GB" dirty="0">
                <a:hlinkClick r:id="rId3"/>
              </a:rPr>
              <a:t>https://implicit.harvard.edu/implicit</a:t>
            </a:r>
            <a:r>
              <a:rPr lang="en-GB" dirty="0" smtClean="0">
                <a:hlinkClick r:id="rId3"/>
              </a:rPr>
              <a:t>/</a:t>
            </a:r>
            <a:endParaRPr lang="en-GB" dirty="0" smtClean="0"/>
          </a:p>
          <a:p>
            <a:endParaRPr lang="en-GB" dirty="0"/>
          </a:p>
        </p:txBody>
      </p:sp>
    </p:spTree>
    <p:extLst>
      <p:ext uri="{BB962C8B-B14F-4D97-AF65-F5344CB8AC3E}">
        <p14:creationId xmlns:p14="http://schemas.microsoft.com/office/powerpoint/2010/main" val="3290276302"/>
      </p:ext>
    </p:extLst>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329595"/>
          </a:xfrm>
        </p:spPr>
        <p:txBody>
          <a:bodyPr/>
          <a:lstStyle/>
          <a:p>
            <a:r>
              <a:rPr lang="en-US" dirty="0" smtClean="0"/>
              <a:t>Relationship between implicit and explicit attitudes</a:t>
            </a:r>
            <a:endParaRPr lang="en-US" dirty="0"/>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748728" y="1772816"/>
            <a:ext cx="7646544" cy="33822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84161" y="5517232"/>
            <a:ext cx="8175678" cy="433196"/>
          </a:xfrm>
          <a:prstGeom prst="rect">
            <a:avLst/>
          </a:prstGeom>
          <a:noFill/>
        </p:spPr>
        <p:txBody>
          <a:bodyPr wrap="square" rtlCol="0">
            <a:spAutoFit/>
          </a:bodyPr>
          <a:lstStyle/>
          <a:p>
            <a:pPr marL="263776" indent="-263776">
              <a:buFont typeface="Arial" panose="020B0604020202020204" pitchFamily="34" charset="0"/>
              <a:buChar char="•"/>
            </a:pPr>
            <a:r>
              <a:rPr lang="en-GB" sz="2215" dirty="0">
                <a:latin typeface="Arial" panose="020B0604020202020204" pitchFamily="34" charset="0"/>
                <a:cs typeface="Arial" panose="020B0604020202020204" pitchFamily="34" charset="0"/>
              </a:rPr>
              <a:t>Associative-propositional evaluation (APE) model</a:t>
            </a:r>
            <a:endParaRPr lang="en-GB" sz="221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6202902"/>
      </p:ext>
    </p:extLst>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hangingPunct="1">
              <a:defRPr/>
            </a:pPr>
            <a:r>
              <a:rPr lang="en-GB" dirty="0" smtClean="0"/>
              <a:t>What are attitudes for? FUNCTION</a:t>
            </a:r>
          </a:p>
        </p:txBody>
      </p:sp>
      <p:sp>
        <p:nvSpPr>
          <p:cNvPr id="3" name="Content Placeholder 2"/>
          <p:cNvSpPr>
            <a:spLocks noGrp="1"/>
          </p:cNvSpPr>
          <p:nvPr>
            <p:ph idx="1"/>
          </p:nvPr>
        </p:nvSpPr>
        <p:spPr>
          <a:xfrm>
            <a:off x="381000" y="1412875"/>
            <a:ext cx="8382000" cy="4869025"/>
          </a:xfrm>
        </p:spPr>
        <p:txBody>
          <a:bodyPr/>
          <a:lstStyle/>
          <a:p>
            <a:pPr eaLnBrk="1" hangingPunct="1">
              <a:defRPr/>
            </a:pPr>
            <a:r>
              <a:rPr lang="en-GB" sz="2800" dirty="0" smtClean="0"/>
              <a:t>The rapid and automatic evaluation of rewarding or harmful objects confers a substantial survival advantage (Fazio, 1989).</a:t>
            </a:r>
          </a:p>
          <a:p>
            <a:pPr eaLnBrk="1" hangingPunct="1">
              <a:defRPr/>
            </a:pPr>
            <a:r>
              <a:rPr lang="en-GB" sz="2800" i="1" dirty="0" smtClean="0"/>
              <a:t>How is this so?</a:t>
            </a:r>
          </a:p>
          <a:p>
            <a:pPr eaLnBrk="1" hangingPunct="1">
              <a:buFont typeface="Wingdings" panose="05000000000000000000" pitchFamily="2" charset="2"/>
              <a:buNone/>
              <a:defRPr/>
            </a:pPr>
            <a:r>
              <a:rPr lang="en-GB" sz="2800" i="1" dirty="0" smtClean="0"/>
              <a:t> - </a:t>
            </a:r>
            <a:r>
              <a:rPr lang="en-GB" sz="2800" dirty="0" smtClean="0"/>
              <a:t>Attitudes form rapidly and easily...</a:t>
            </a:r>
          </a:p>
          <a:p>
            <a:pPr eaLnBrk="1" hangingPunct="1">
              <a:buFont typeface="Wingdings" panose="05000000000000000000" pitchFamily="2" charset="2"/>
              <a:buNone/>
              <a:defRPr/>
            </a:pPr>
            <a:r>
              <a:rPr lang="en-GB" sz="2800" dirty="0" smtClean="0"/>
              <a:t>   </a:t>
            </a:r>
            <a:r>
              <a:rPr lang="en-GB" sz="2800" dirty="0" err="1" smtClean="0"/>
              <a:t>Zajonc</a:t>
            </a:r>
            <a:r>
              <a:rPr lang="en-GB" sz="2800" dirty="0" smtClean="0"/>
              <a:t> (1980) argues that attitudes are primitive (in an evolutionary sense).</a:t>
            </a:r>
          </a:p>
          <a:p>
            <a:pPr eaLnBrk="1" hangingPunct="1">
              <a:buFontTx/>
              <a:buChar char="-"/>
              <a:defRPr/>
            </a:pPr>
            <a:r>
              <a:rPr lang="en-GB" sz="2800" i="1" dirty="0" smtClean="0"/>
              <a:t>How would this work?</a:t>
            </a:r>
          </a:p>
          <a:p>
            <a:pPr eaLnBrk="1" hangingPunct="1">
              <a:buFontTx/>
              <a:buChar char="-"/>
              <a:defRPr/>
            </a:pPr>
            <a:r>
              <a:rPr lang="en-GB" sz="2800" dirty="0" smtClean="0"/>
              <a:t>Favourable attitude =&gt; approach/purchase!</a:t>
            </a:r>
          </a:p>
          <a:p>
            <a:pPr eaLnBrk="1" hangingPunct="1">
              <a:buFontTx/>
              <a:buChar char="-"/>
              <a:defRPr/>
            </a:pPr>
            <a:r>
              <a:rPr lang="en-GB" sz="2800" dirty="0" smtClean="0"/>
              <a:t>Unfavourable attitude =&gt; avoid/ do not buy!</a:t>
            </a:r>
          </a:p>
          <a:p>
            <a:pPr eaLnBrk="1" hangingPunct="1">
              <a:defRPr/>
            </a:pPr>
            <a:endParaRPr lang="en-GB" sz="2800" dirty="0" smtClean="0"/>
          </a:p>
        </p:txBody>
      </p:sp>
    </p:spTree>
    <p:extLst>
      <p:ext uri="{BB962C8B-B14F-4D97-AF65-F5344CB8AC3E}">
        <p14:creationId xmlns:p14="http://schemas.microsoft.com/office/powerpoint/2010/main" val="1762062017"/>
      </p:ext>
    </p:extLst>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hangingPunct="1">
              <a:defRPr/>
            </a:pPr>
            <a:r>
              <a:rPr lang="en-GB" dirty="0" smtClean="0"/>
              <a:t>What are attitudes for?</a:t>
            </a:r>
          </a:p>
        </p:txBody>
      </p:sp>
      <p:sp>
        <p:nvSpPr>
          <p:cNvPr id="3" name="Content Placeholder 2"/>
          <p:cNvSpPr>
            <a:spLocks noGrp="1"/>
          </p:cNvSpPr>
          <p:nvPr>
            <p:ph idx="1"/>
          </p:nvPr>
        </p:nvSpPr>
        <p:spPr>
          <a:xfrm>
            <a:off x="381000" y="1412875"/>
            <a:ext cx="8382000" cy="5127558"/>
          </a:xfrm>
        </p:spPr>
        <p:txBody>
          <a:bodyPr/>
          <a:lstStyle/>
          <a:p>
            <a:pPr eaLnBrk="1" hangingPunct="1">
              <a:defRPr/>
            </a:pPr>
            <a:r>
              <a:rPr lang="en-GB" sz="2400" dirty="0" smtClean="0"/>
              <a:t>Fazio (1989) views attitudes as utilitarian – they serve the basic function of object appraisal.</a:t>
            </a:r>
          </a:p>
          <a:p>
            <a:pPr eaLnBrk="1" hangingPunct="1">
              <a:defRPr/>
            </a:pPr>
            <a:r>
              <a:rPr lang="en-GB" sz="2400" dirty="0" smtClean="0"/>
              <a:t>E.g. </a:t>
            </a:r>
            <a:r>
              <a:rPr lang="en-GB" sz="2400" dirty="0" err="1" smtClean="0"/>
              <a:t>Roskos</a:t>
            </a:r>
            <a:r>
              <a:rPr lang="en-GB" sz="2400" dirty="0" smtClean="0"/>
              <a:t> –</a:t>
            </a:r>
            <a:r>
              <a:rPr lang="en-GB" sz="2400" dirty="0" err="1" smtClean="0"/>
              <a:t>Ewoldsen</a:t>
            </a:r>
            <a:r>
              <a:rPr lang="en-GB" sz="2400" dirty="0" smtClean="0"/>
              <a:t> &amp; Fazio (1992) view attitudes as mental short-cuts which...</a:t>
            </a:r>
          </a:p>
          <a:p>
            <a:pPr eaLnBrk="1" hangingPunct="1">
              <a:buFont typeface="Wingdings" panose="05000000000000000000" pitchFamily="2" charset="2"/>
              <a:buNone/>
              <a:defRPr/>
            </a:pPr>
            <a:r>
              <a:rPr lang="en-GB" sz="2400" dirty="0" smtClean="0"/>
              <a:t> - </a:t>
            </a:r>
            <a:r>
              <a:rPr lang="en-GB" sz="2400" dirty="0" smtClean="0">
                <a:solidFill>
                  <a:schemeClr val="tx2"/>
                </a:solidFill>
              </a:rPr>
              <a:t>focus attention on salient objects in the environment</a:t>
            </a:r>
          </a:p>
          <a:p>
            <a:pPr eaLnBrk="1" hangingPunct="1">
              <a:buFont typeface="Wingdings" panose="05000000000000000000" pitchFamily="2" charset="2"/>
              <a:buNone/>
              <a:defRPr/>
            </a:pPr>
            <a:r>
              <a:rPr lang="en-GB" sz="2400" dirty="0" smtClean="0">
                <a:solidFill>
                  <a:schemeClr val="tx2"/>
                </a:solidFill>
              </a:rPr>
              <a:t> - influence interpretation of information </a:t>
            </a:r>
          </a:p>
          <a:p>
            <a:pPr eaLnBrk="1" hangingPunct="1">
              <a:buFont typeface="Wingdings" panose="05000000000000000000" pitchFamily="2" charset="2"/>
              <a:buNone/>
              <a:defRPr/>
            </a:pPr>
            <a:r>
              <a:rPr lang="en-GB" sz="2400" dirty="0" smtClean="0">
                <a:solidFill>
                  <a:schemeClr val="tx2"/>
                </a:solidFill>
              </a:rPr>
              <a:t> - automatically guide behaviour  </a:t>
            </a:r>
          </a:p>
          <a:p>
            <a:pPr eaLnBrk="1" hangingPunct="1">
              <a:defRPr/>
            </a:pPr>
            <a:r>
              <a:rPr lang="en-GB" sz="2400" dirty="0" smtClean="0"/>
              <a:t>Katz (1960) - four functions of attitudes</a:t>
            </a:r>
          </a:p>
          <a:p>
            <a:pPr eaLnBrk="1" hangingPunct="1">
              <a:buFont typeface="Arial" pitchFamily="34" charset="0"/>
              <a:buChar char="•"/>
              <a:defRPr/>
            </a:pPr>
            <a:r>
              <a:rPr lang="en-GB" sz="2400" dirty="0" smtClean="0">
                <a:solidFill>
                  <a:schemeClr val="tx2"/>
                </a:solidFill>
              </a:rPr>
              <a:t>Knowledge</a:t>
            </a:r>
          </a:p>
          <a:p>
            <a:pPr eaLnBrk="1" hangingPunct="1">
              <a:buFont typeface="Arial" pitchFamily="34" charset="0"/>
              <a:buChar char="•"/>
              <a:defRPr/>
            </a:pPr>
            <a:r>
              <a:rPr lang="en-GB" sz="2400" dirty="0" smtClean="0">
                <a:solidFill>
                  <a:schemeClr val="tx2"/>
                </a:solidFill>
              </a:rPr>
              <a:t>Utilitarian/instrumental</a:t>
            </a:r>
          </a:p>
          <a:p>
            <a:pPr eaLnBrk="1" hangingPunct="1">
              <a:buFont typeface="Arial" pitchFamily="34" charset="0"/>
              <a:buChar char="•"/>
              <a:defRPr/>
            </a:pPr>
            <a:r>
              <a:rPr lang="en-GB" sz="2400" dirty="0" smtClean="0">
                <a:solidFill>
                  <a:schemeClr val="tx2"/>
                </a:solidFill>
              </a:rPr>
              <a:t>Value-expressive</a:t>
            </a:r>
          </a:p>
          <a:p>
            <a:pPr eaLnBrk="1" hangingPunct="1">
              <a:buFont typeface="Arial" pitchFamily="34" charset="0"/>
              <a:buChar char="•"/>
              <a:defRPr/>
            </a:pPr>
            <a:r>
              <a:rPr lang="en-GB" sz="2400" dirty="0" smtClean="0">
                <a:solidFill>
                  <a:schemeClr val="tx2"/>
                </a:solidFill>
              </a:rPr>
              <a:t>Ego-defensive</a:t>
            </a:r>
          </a:p>
          <a:p>
            <a:pPr eaLnBrk="1" hangingPunct="1">
              <a:buFont typeface="Arial" pitchFamily="34" charset="0"/>
              <a:buChar char="•"/>
              <a:defRPr/>
            </a:pPr>
            <a:endParaRPr lang="en-GB" sz="2800" dirty="0" smtClean="0"/>
          </a:p>
        </p:txBody>
      </p:sp>
    </p:spTree>
    <p:extLst>
      <p:ext uri="{BB962C8B-B14F-4D97-AF65-F5344CB8AC3E}">
        <p14:creationId xmlns:p14="http://schemas.microsoft.com/office/powerpoint/2010/main" val="2106421782"/>
      </p:ext>
    </p:extLst>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Katz (1960) Four functions:</a:t>
            </a:r>
            <a:endParaRPr lang="en-GB" dirty="0"/>
          </a:p>
        </p:txBody>
      </p:sp>
      <p:sp>
        <p:nvSpPr>
          <p:cNvPr id="3" name="Text Placeholder 2"/>
          <p:cNvSpPr>
            <a:spLocks noGrp="1"/>
          </p:cNvSpPr>
          <p:nvPr>
            <p:ph type="body" sz="quarter" idx="10"/>
          </p:nvPr>
        </p:nvSpPr>
        <p:spPr/>
        <p:txBody>
          <a:bodyPr/>
          <a:lstStyle/>
          <a:p>
            <a:endParaRPr lang="en-GB"/>
          </a:p>
        </p:txBody>
      </p:sp>
      <p:pic>
        <p:nvPicPr>
          <p:cNvPr id="7170" name="Picture 2"/>
          <p:cNvPicPr>
            <a:picLocks noGrp="1" noChangeAspect="1" noChangeArrowheads="1"/>
          </p:cNvPicPr>
          <p:nvPr>
            <p:ph idx="4294967295"/>
          </p:nvPr>
        </p:nvPicPr>
        <p:blipFill>
          <a:blip r:embed="rId2" cstate="print"/>
          <a:srcRect/>
          <a:stretch>
            <a:fillRect/>
          </a:stretch>
        </p:blipFill>
        <p:spPr bwMode="auto">
          <a:xfrm>
            <a:off x="344788" y="1005994"/>
            <a:ext cx="8418211" cy="5588746"/>
          </a:xfrm>
          <a:prstGeom prst="rect">
            <a:avLst/>
          </a:prstGeom>
          <a:noFill/>
          <a:ln w="9525">
            <a:noFill/>
            <a:miter lim="800000"/>
            <a:headEnd/>
            <a:tailEnd/>
          </a:ln>
        </p:spPr>
      </p:pic>
    </p:spTree>
    <p:extLst>
      <p:ext uri="{BB962C8B-B14F-4D97-AF65-F5344CB8AC3E}">
        <p14:creationId xmlns:p14="http://schemas.microsoft.com/office/powerpoint/2010/main" val="1820261607"/>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329595"/>
          </a:xfrm>
        </p:spPr>
        <p:txBody>
          <a:bodyPr/>
          <a:lstStyle/>
          <a:p>
            <a:pPr algn="ctr">
              <a:defRPr/>
            </a:pPr>
            <a:r>
              <a:rPr lang="en-GB" dirty="0" smtClean="0"/>
              <a:t>How stable and strong are attitudes?</a:t>
            </a:r>
            <a:endParaRPr lang="en-GB" dirty="0"/>
          </a:p>
        </p:txBody>
      </p:sp>
      <p:sp>
        <p:nvSpPr>
          <p:cNvPr id="3" name="Content Placeholder 2"/>
          <p:cNvSpPr>
            <a:spLocks noGrp="1"/>
          </p:cNvSpPr>
          <p:nvPr>
            <p:ph idx="1"/>
          </p:nvPr>
        </p:nvSpPr>
        <p:spPr>
          <a:xfrm>
            <a:off x="381000" y="1988839"/>
            <a:ext cx="8382000" cy="1634897"/>
          </a:xfrm>
        </p:spPr>
        <p:txBody>
          <a:bodyPr/>
          <a:lstStyle/>
          <a:p>
            <a:pPr>
              <a:defRPr/>
            </a:pPr>
            <a:r>
              <a:rPr lang="en-GB" dirty="0" smtClean="0"/>
              <a:t>Attitude content, structure  and function are best considered together, as they enable us to look at stability over time as well as its strength.</a:t>
            </a:r>
          </a:p>
          <a:p>
            <a:pPr>
              <a:defRPr/>
            </a:pPr>
            <a:r>
              <a:rPr lang="en-GB" dirty="0" smtClean="0"/>
              <a:t>Strong attitudes differ from weak ones in a number of ways. </a:t>
            </a:r>
            <a:r>
              <a:rPr lang="en-GB" dirty="0" err="1" smtClean="0"/>
              <a:t>Krosnick</a:t>
            </a:r>
            <a:r>
              <a:rPr lang="en-GB" dirty="0" smtClean="0"/>
              <a:t> &amp; Petty (1995).</a:t>
            </a:r>
          </a:p>
          <a:p>
            <a:pPr>
              <a:defRPr/>
            </a:pPr>
            <a:r>
              <a:rPr lang="en-GB" dirty="0" smtClean="0"/>
              <a:t>Strong attitudes are persistent, more resistant, more likely to influence information processing and more likely to guide behaviour.</a:t>
            </a:r>
            <a:endParaRPr lang="en-GB" dirty="0"/>
          </a:p>
        </p:txBody>
      </p:sp>
    </p:spTree>
    <p:extLst>
      <p:ext uri="{BB962C8B-B14F-4D97-AF65-F5344CB8AC3E}">
        <p14:creationId xmlns:p14="http://schemas.microsoft.com/office/powerpoint/2010/main" val="3555329723"/>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Attitude complexity</a:t>
            </a:r>
            <a:endParaRPr lang="en-US" dirty="0"/>
          </a:p>
        </p:txBody>
      </p:sp>
      <p:sp>
        <p:nvSpPr>
          <p:cNvPr id="3" name="Content Placeholder 2"/>
          <p:cNvSpPr>
            <a:spLocks noGrp="1"/>
          </p:cNvSpPr>
          <p:nvPr>
            <p:ph idx="1"/>
          </p:nvPr>
        </p:nvSpPr>
        <p:spPr>
          <a:xfrm>
            <a:off x="384458" y="1434932"/>
            <a:ext cx="4918700" cy="4054604"/>
          </a:xfrm>
        </p:spPr>
        <p:txBody>
          <a:bodyPr>
            <a:normAutofit fontScale="70000" lnSpcReduction="20000"/>
          </a:bodyPr>
          <a:lstStyle/>
          <a:p>
            <a:r>
              <a:rPr lang="en-US" dirty="0" smtClean="0"/>
              <a:t>Attitudes towards dogs can be simple (based on only a small number of aspects or dimensions of dogs), or complex (many dimensions such as the way they smell, look and the mess they can make)</a:t>
            </a:r>
          </a:p>
          <a:p>
            <a:endParaRPr lang="en-US" dirty="0" smtClean="0"/>
          </a:p>
          <a:p>
            <a:r>
              <a:rPr lang="en-US" dirty="0" smtClean="0"/>
              <a:t>Attitudes may be evaluatively inconsistent </a:t>
            </a:r>
          </a:p>
          <a:p>
            <a:pPr lvl="1"/>
            <a:r>
              <a:rPr lang="en-US" dirty="0" smtClean="0"/>
              <a:t>e.g. ‘I hate the smell of dogs’ and ‘dogs are cute’</a:t>
            </a:r>
          </a:p>
          <a:p>
            <a:endParaRPr lang="en-US" dirty="0" smtClean="0"/>
          </a:p>
          <a:p>
            <a:r>
              <a:rPr lang="en-US" dirty="0" smtClean="0"/>
              <a:t>Attitudes become stronger if they are both complex and evaluatively consistent (Judd &amp; Lusk, 1984)</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69628" y="1833746"/>
            <a:ext cx="3578469" cy="3015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47792121"/>
      </p:ext>
    </p:extLst>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332656"/>
            <a:ext cx="8382000" cy="664797"/>
          </a:xfrm>
        </p:spPr>
        <p:txBody>
          <a:bodyPr/>
          <a:lstStyle/>
          <a:p>
            <a:r>
              <a:rPr lang="en-US" dirty="0" smtClean="0"/>
              <a:t>Attitude consistency</a:t>
            </a:r>
            <a:endParaRPr lang="en-US" dirty="0"/>
          </a:p>
        </p:txBody>
      </p:sp>
      <p:sp>
        <p:nvSpPr>
          <p:cNvPr id="3" name="Content Placeholder 2"/>
          <p:cNvSpPr>
            <a:spLocks noGrp="1"/>
          </p:cNvSpPr>
          <p:nvPr>
            <p:ph idx="1"/>
          </p:nvPr>
        </p:nvSpPr>
        <p:spPr>
          <a:xfrm>
            <a:off x="450927" y="1567870"/>
            <a:ext cx="7577457" cy="4054604"/>
          </a:xfrm>
        </p:spPr>
        <p:txBody>
          <a:bodyPr>
            <a:normAutofit/>
          </a:bodyPr>
          <a:lstStyle/>
          <a:p>
            <a:r>
              <a:rPr lang="en-US" sz="2585" dirty="0"/>
              <a:t>Attitude consistency and balance</a:t>
            </a:r>
          </a:p>
          <a:p>
            <a:pPr lvl="1"/>
            <a:r>
              <a:rPr lang="en-US" sz="2585" dirty="0"/>
              <a:t>When attitudes are consistent with each other they are in a state of balance and form a coherent whole or unit</a:t>
            </a:r>
          </a:p>
          <a:p>
            <a:pPr lvl="1"/>
            <a:r>
              <a:rPr lang="en-US" sz="2585" dirty="0"/>
              <a:t>If we have a positive attitude to an object we will form positive attitudes to </a:t>
            </a:r>
            <a:r>
              <a:rPr lang="en-US" sz="2585" dirty="0"/>
              <a:t>o</a:t>
            </a:r>
            <a:r>
              <a:rPr lang="en-US" sz="2585" dirty="0"/>
              <a:t>bjects positively related to it</a:t>
            </a:r>
          </a:p>
          <a:p>
            <a:pPr lvl="1"/>
            <a:r>
              <a:rPr lang="en-US" sz="2585" dirty="0"/>
              <a:t>Attitudes are more likely to change if they are unbalanced</a:t>
            </a:r>
          </a:p>
          <a:p>
            <a:endParaRPr lang="en-US" sz="2585" dirty="0"/>
          </a:p>
        </p:txBody>
      </p:sp>
    </p:spTree>
    <p:extLst>
      <p:ext uri="{BB962C8B-B14F-4D97-AF65-F5344CB8AC3E}">
        <p14:creationId xmlns:p14="http://schemas.microsoft.com/office/powerpoint/2010/main" val="474547371"/>
      </p:ext>
    </p:extLst>
  </p:cSld>
  <p:clrMapOvr>
    <a:masterClrMapping/>
  </p:clrMapOvr>
  <p:transition>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dirty="0" err="1" smtClean="0"/>
              <a:t>Heider</a:t>
            </a:r>
            <a:r>
              <a:rPr lang="en-GB" dirty="0" smtClean="0"/>
              <a:t> </a:t>
            </a:r>
            <a:r>
              <a:rPr lang="en-GB" dirty="0" smtClean="0"/>
              <a:t>(1958)</a:t>
            </a:r>
            <a:endParaRPr lang="en-GB" dirty="0"/>
          </a:p>
        </p:txBody>
      </p:sp>
      <p:pic>
        <p:nvPicPr>
          <p:cNvPr id="4"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817667" y="1916832"/>
            <a:ext cx="7508665" cy="32903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54246629"/>
      </p:ext>
    </p:extLst>
  </p:cSld>
  <p:clrMapOvr>
    <a:masterClrMapping/>
  </p:clrMapOvr>
  <p:transition>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defRPr/>
            </a:pPr>
            <a:r>
              <a:rPr lang="en-GB" dirty="0" smtClean="0"/>
              <a:t>Can attitudes predict behaviour?</a:t>
            </a:r>
            <a:endParaRPr lang="en-GB" dirty="0"/>
          </a:p>
        </p:txBody>
      </p:sp>
      <p:sp>
        <p:nvSpPr>
          <p:cNvPr id="3" name="Content Placeholder 2"/>
          <p:cNvSpPr>
            <a:spLocks noGrp="1"/>
          </p:cNvSpPr>
          <p:nvPr>
            <p:ph idx="1"/>
          </p:nvPr>
        </p:nvSpPr>
        <p:spPr>
          <a:xfrm>
            <a:off x="381000" y="1484784"/>
            <a:ext cx="8382000" cy="4308872"/>
          </a:xfrm>
        </p:spPr>
        <p:txBody>
          <a:bodyPr/>
          <a:lstStyle/>
          <a:p>
            <a:pPr algn="ctr">
              <a:buFont typeface="Arial" panose="020B0604020202020204" pitchFamily="34" charset="0"/>
              <a:buChar char="•"/>
              <a:defRPr/>
            </a:pPr>
            <a:r>
              <a:rPr lang="en-GB" sz="2400" dirty="0" smtClean="0"/>
              <a:t>Change  attitudes &gt; change behaviour? </a:t>
            </a:r>
          </a:p>
          <a:p>
            <a:pPr>
              <a:defRPr/>
            </a:pPr>
            <a:r>
              <a:rPr lang="en-GB" sz="2400" dirty="0" smtClean="0"/>
              <a:t>Social scientists have questioned this assumption (see Gregson &amp; Stacey, 1981; </a:t>
            </a:r>
            <a:r>
              <a:rPr lang="en-GB" sz="2400" dirty="0" err="1" smtClean="0"/>
              <a:t>LaPiere</a:t>
            </a:r>
            <a:r>
              <a:rPr lang="en-GB" sz="2400" dirty="0" smtClean="0"/>
              <a:t>, 1934; Wicker, 1969)</a:t>
            </a:r>
          </a:p>
          <a:p>
            <a:pPr marL="0" indent="0">
              <a:buNone/>
              <a:defRPr/>
            </a:pPr>
            <a:endParaRPr lang="en-GB" sz="2400" dirty="0" smtClean="0"/>
          </a:p>
          <a:p>
            <a:pPr>
              <a:defRPr/>
            </a:pPr>
            <a:r>
              <a:rPr lang="en-GB" sz="2400" dirty="0" smtClean="0"/>
              <a:t>Conditions can promote or disrupt attitude-behaviour consistency. Can depend on  whether:</a:t>
            </a:r>
          </a:p>
          <a:p>
            <a:pPr>
              <a:buFont typeface="Wingdings" panose="05000000000000000000" pitchFamily="2" charset="2"/>
              <a:buNone/>
              <a:defRPr/>
            </a:pPr>
            <a:r>
              <a:rPr lang="en-GB" sz="2400" dirty="0" smtClean="0"/>
              <a:t> </a:t>
            </a:r>
            <a:r>
              <a:rPr lang="en-GB" sz="2400" dirty="0" smtClean="0">
                <a:solidFill>
                  <a:schemeClr val="accent1">
                    <a:lumMod val="40000"/>
                    <a:lumOff val="60000"/>
                  </a:schemeClr>
                </a:solidFill>
              </a:rPr>
              <a:t>- an attitude is more, rather than less, accessible</a:t>
            </a:r>
          </a:p>
          <a:p>
            <a:pPr>
              <a:buFont typeface="Wingdings" panose="05000000000000000000" pitchFamily="2" charset="2"/>
              <a:buNone/>
              <a:defRPr/>
            </a:pPr>
            <a:r>
              <a:rPr lang="en-GB" sz="2400" dirty="0" smtClean="0">
                <a:solidFill>
                  <a:schemeClr val="accent1">
                    <a:lumMod val="40000"/>
                    <a:lumOff val="60000"/>
                  </a:schemeClr>
                </a:solidFill>
              </a:rPr>
              <a:t> - an attitude is expressed publicly or privately</a:t>
            </a:r>
          </a:p>
          <a:p>
            <a:pPr>
              <a:buFont typeface="Wingdings" panose="05000000000000000000" pitchFamily="2" charset="2"/>
              <a:buNone/>
              <a:defRPr/>
            </a:pPr>
            <a:r>
              <a:rPr lang="en-GB" sz="2400" dirty="0" smtClean="0">
                <a:solidFill>
                  <a:schemeClr val="accent1">
                    <a:lumMod val="40000"/>
                    <a:lumOff val="60000"/>
                  </a:schemeClr>
                </a:solidFill>
              </a:rPr>
              <a:t>-  an individual identifies strongly or weakly with a group for which the attitude is normative</a:t>
            </a:r>
          </a:p>
          <a:p>
            <a:pPr>
              <a:defRPr/>
            </a:pPr>
            <a:endParaRPr lang="en-GB" dirty="0">
              <a:solidFill>
                <a:schemeClr val="tx2"/>
              </a:solidFill>
            </a:endParaRPr>
          </a:p>
        </p:txBody>
      </p:sp>
    </p:spTree>
    <p:extLst>
      <p:ext uri="{BB962C8B-B14F-4D97-AF65-F5344CB8AC3E}">
        <p14:creationId xmlns:p14="http://schemas.microsoft.com/office/powerpoint/2010/main" val="3419610961"/>
      </p:ext>
    </p:extLst>
  </p:cSld>
  <p:clrMapOvr>
    <a:masterClrMapping/>
  </p:clrMapOvr>
  <p:transition>
    <p:fad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329595"/>
          </a:xfrm>
        </p:spPr>
        <p:txBody>
          <a:bodyPr/>
          <a:lstStyle/>
          <a:p>
            <a:pPr algn="ctr">
              <a:defRPr/>
            </a:pPr>
            <a:r>
              <a:rPr lang="en-GB" dirty="0" smtClean="0"/>
              <a:t>When do attitudes predict behaviour?</a:t>
            </a:r>
            <a:endParaRPr lang="en-GB" dirty="0"/>
          </a:p>
        </p:txBody>
      </p:sp>
      <p:sp>
        <p:nvSpPr>
          <p:cNvPr id="3" name="Content Placeholder 2"/>
          <p:cNvSpPr>
            <a:spLocks noGrp="1"/>
          </p:cNvSpPr>
          <p:nvPr>
            <p:ph idx="1"/>
          </p:nvPr>
        </p:nvSpPr>
        <p:spPr>
          <a:xfrm>
            <a:off x="381000" y="1628801"/>
            <a:ext cx="8382000" cy="5269135"/>
          </a:xfrm>
        </p:spPr>
        <p:txBody>
          <a:bodyPr/>
          <a:lstStyle/>
          <a:p>
            <a:pPr>
              <a:defRPr/>
            </a:pPr>
            <a:r>
              <a:rPr lang="en-GB" dirty="0" smtClean="0"/>
              <a:t>Domain/topic under investigation (Kraus 1995)- direct experience and being fully informed (e.g. buying a car).</a:t>
            </a:r>
          </a:p>
          <a:p>
            <a:pPr>
              <a:defRPr/>
            </a:pPr>
            <a:r>
              <a:rPr lang="en-GB" dirty="0" smtClean="0"/>
              <a:t>Strength (Norman 1975)- readily accessible and confident attitudes.</a:t>
            </a:r>
          </a:p>
          <a:p>
            <a:pPr>
              <a:defRPr/>
            </a:pPr>
            <a:r>
              <a:rPr lang="en-GB" dirty="0" smtClean="0"/>
              <a:t>Individual (</a:t>
            </a:r>
            <a:r>
              <a:rPr lang="en-GB" dirty="0" err="1" smtClean="0"/>
              <a:t>Syder</a:t>
            </a:r>
            <a:r>
              <a:rPr lang="en-GB" dirty="0" smtClean="0"/>
              <a:t> &amp; </a:t>
            </a:r>
            <a:r>
              <a:rPr lang="en-GB" dirty="0" err="1" smtClean="0"/>
              <a:t>Kendzierski</a:t>
            </a:r>
            <a:r>
              <a:rPr lang="en-GB" dirty="0" smtClean="0"/>
              <a:t> 1982): low or high self monitors. Aware of media influence or not… sense of media reality…</a:t>
            </a:r>
          </a:p>
          <a:p>
            <a:pPr>
              <a:defRPr/>
            </a:pPr>
            <a:r>
              <a:rPr lang="en-GB" dirty="0" smtClean="0"/>
              <a:t>Situation (Jamieson &amp; </a:t>
            </a:r>
            <a:r>
              <a:rPr lang="en-GB" dirty="0" err="1" smtClean="0"/>
              <a:t>Zanna</a:t>
            </a:r>
            <a:r>
              <a:rPr lang="en-GB" dirty="0" smtClean="0"/>
              <a:t> 1989) time/pressure. Automatic activation or not…</a:t>
            </a:r>
          </a:p>
          <a:p>
            <a:pPr marL="0" indent="0">
              <a:buFont typeface="Wingdings" panose="05000000000000000000" pitchFamily="2" charset="2"/>
              <a:buNone/>
              <a:defRPr/>
            </a:pPr>
            <a:endParaRPr lang="en-GB" dirty="0"/>
          </a:p>
        </p:txBody>
      </p:sp>
    </p:spTree>
    <p:extLst>
      <p:ext uri="{BB962C8B-B14F-4D97-AF65-F5344CB8AC3E}">
        <p14:creationId xmlns:p14="http://schemas.microsoft.com/office/powerpoint/2010/main" val="3478610912"/>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Where do our attitudes come from?</a:t>
            </a:r>
          </a:p>
        </p:txBody>
      </p:sp>
      <p:sp>
        <p:nvSpPr>
          <p:cNvPr id="3" name="Content Placeholder 2"/>
          <p:cNvSpPr>
            <a:spLocks noGrp="1"/>
          </p:cNvSpPr>
          <p:nvPr>
            <p:ph idx="1"/>
          </p:nvPr>
        </p:nvSpPr>
        <p:spPr>
          <a:xfrm>
            <a:off x="381000" y="1052736"/>
            <a:ext cx="8382000" cy="5629175"/>
          </a:xfrm>
        </p:spPr>
        <p:txBody>
          <a:bodyPr/>
          <a:lstStyle/>
          <a:p>
            <a:pPr marL="514350" indent="-514350" eaLnBrk="1" hangingPunct="1">
              <a:buFont typeface="+mj-lt"/>
              <a:buAutoNum type="arabicPeriod"/>
              <a:defRPr/>
            </a:pPr>
            <a:r>
              <a:rPr lang="en-GB" dirty="0" smtClean="0"/>
              <a:t>Cognitive information- the facts we know and our resultant beliefs.</a:t>
            </a:r>
          </a:p>
          <a:p>
            <a:pPr marL="514350" indent="-514350" eaLnBrk="1" hangingPunct="1">
              <a:buFont typeface="+mj-lt"/>
              <a:buAutoNum type="arabicPeriod"/>
              <a:defRPr/>
            </a:pPr>
            <a:r>
              <a:rPr lang="en-GB" dirty="0" smtClean="0"/>
              <a:t>Experience- related to events stored in our memory and ties in with accessibility.</a:t>
            </a:r>
          </a:p>
          <a:p>
            <a:pPr marL="514350" indent="-514350" eaLnBrk="1" hangingPunct="1">
              <a:buFont typeface="+mj-lt"/>
              <a:buAutoNum type="arabicPeriod"/>
              <a:defRPr/>
            </a:pPr>
            <a:r>
              <a:rPr lang="en-GB" dirty="0" smtClean="0"/>
              <a:t>Conditioning- the role of others in shaping our attitudes.</a:t>
            </a:r>
          </a:p>
          <a:p>
            <a:pPr marL="514350" indent="-514350" eaLnBrk="1" hangingPunct="1">
              <a:buFont typeface="+mj-lt"/>
              <a:buAutoNum type="arabicPeriod"/>
              <a:defRPr/>
            </a:pPr>
            <a:r>
              <a:rPr lang="en-GB" dirty="0" smtClean="0"/>
              <a:t>Behavioural information- knowledge about how we usually behave in a situation will guide our attitude.</a:t>
            </a:r>
          </a:p>
          <a:p>
            <a:pPr marL="514350" indent="-514350" eaLnBrk="1" hangingPunct="1">
              <a:buFont typeface="+mj-lt"/>
              <a:buAutoNum type="arabicPeriod"/>
              <a:defRPr/>
            </a:pPr>
            <a:r>
              <a:rPr lang="en-GB" dirty="0" smtClean="0"/>
              <a:t>Affective influences- how we feel when in a given scenario/situation.</a:t>
            </a:r>
          </a:p>
        </p:txBody>
      </p:sp>
    </p:spTree>
    <p:extLst>
      <p:ext uri="{BB962C8B-B14F-4D97-AF65-F5344CB8AC3E}">
        <p14:creationId xmlns:p14="http://schemas.microsoft.com/office/powerpoint/2010/main" val="2358921369"/>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764705"/>
            <a:ext cx="8382000" cy="5644622"/>
          </a:xfrm>
        </p:spPr>
        <p:txBody>
          <a:bodyPr/>
          <a:lstStyle/>
          <a:p>
            <a:pPr marL="514350" indent="-514350" eaLnBrk="1" hangingPunct="1">
              <a:buFont typeface="+mj-lt"/>
              <a:buAutoNum type="arabicPeriod"/>
              <a:defRPr/>
            </a:pPr>
            <a:r>
              <a:rPr lang="en-GB" sz="2800" u="sng" dirty="0" smtClean="0">
                <a:solidFill>
                  <a:srgbClr val="FF9933"/>
                </a:solidFill>
              </a:rPr>
              <a:t>Attitudes arising from cognitive information</a:t>
            </a:r>
          </a:p>
          <a:p>
            <a:pPr marL="514350" indent="-514350" eaLnBrk="1" hangingPunct="1">
              <a:buFont typeface="Wingdings" panose="05000000000000000000" pitchFamily="2" charset="2"/>
              <a:buNone/>
              <a:defRPr/>
            </a:pPr>
            <a:r>
              <a:rPr lang="en-GB" sz="2800" dirty="0" smtClean="0"/>
              <a:t> -  evaluation of what we know about an object determines our attitude</a:t>
            </a:r>
          </a:p>
          <a:p>
            <a:pPr marL="514350" indent="-514350" eaLnBrk="1" hangingPunct="1">
              <a:buFont typeface="Wingdings" panose="05000000000000000000" pitchFamily="2" charset="2"/>
              <a:buNone/>
              <a:defRPr/>
            </a:pPr>
            <a:r>
              <a:rPr lang="en-GB" sz="2800" u="sng" dirty="0" smtClean="0"/>
              <a:t>Theory of Reasoned Action (TRA: </a:t>
            </a:r>
            <a:r>
              <a:rPr lang="en-GB" sz="2800" u="sng" dirty="0" err="1" smtClean="0"/>
              <a:t>Fishbein</a:t>
            </a:r>
            <a:r>
              <a:rPr lang="en-GB" sz="2800" u="sng" dirty="0" smtClean="0"/>
              <a:t> &amp; </a:t>
            </a:r>
            <a:r>
              <a:rPr lang="en-GB" sz="2800" u="sng" dirty="0" err="1" smtClean="0"/>
              <a:t>Ajzen</a:t>
            </a:r>
            <a:r>
              <a:rPr lang="en-GB" sz="2800" u="sng" dirty="0" smtClean="0"/>
              <a:t>, 1975)</a:t>
            </a:r>
          </a:p>
          <a:p>
            <a:pPr marL="514350" indent="-514350" eaLnBrk="1" hangingPunct="1">
              <a:buFont typeface="Wingdings" panose="05000000000000000000" pitchFamily="2" charset="2"/>
              <a:buNone/>
              <a:defRPr/>
            </a:pPr>
            <a:r>
              <a:rPr lang="en-GB" sz="2800" dirty="0" smtClean="0"/>
              <a:t>Identifies how knowledge and evaluation combine to determine attitudes</a:t>
            </a:r>
          </a:p>
          <a:p>
            <a:pPr marL="514350" indent="-514350" eaLnBrk="1" hangingPunct="1">
              <a:buFont typeface="Arial" pitchFamily="34" charset="0"/>
              <a:buChar char="•"/>
              <a:defRPr/>
            </a:pPr>
            <a:r>
              <a:rPr lang="en-GB" sz="2800" dirty="0" smtClean="0"/>
              <a:t>What we know about an object is encompassed as </a:t>
            </a:r>
            <a:r>
              <a:rPr lang="en-GB" sz="2800" i="1" dirty="0" smtClean="0"/>
              <a:t>beliefs</a:t>
            </a:r>
          </a:p>
          <a:p>
            <a:pPr marL="514350" indent="-514350" eaLnBrk="1" hangingPunct="1">
              <a:buFont typeface="Arial" pitchFamily="34" charset="0"/>
              <a:buChar char="•"/>
              <a:defRPr/>
            </a:pPr>
            <a:r>
              <a:rPr lang="en-GB" sz="2800" dirty="0" smtClean="0"/>
              <a:t>Attitudes are a product of a series of beliefs and associated evaluations</a:t>
            </a:r>
          </a:p>
          <a:p>
            <a:pPr marL="514350" indent="-514350" eaLnBrk="1" hangingPunct="1">
              <a:buFont typeface="Wingdings" panose="05000000000000000000" pitchFamily="2" charset="2"/>
              <a:buNone/>
              <a:defRPr/>
            </a:pPr>
            <a:r>
              <a:rPr lang="en-GB" sz="2800" i="1" dirty="0" smtClean="0"/>
              <a:t>Note that this model is concerned with </a:t>
            </a:r>
            <a:r>
              <a:rPr lang="en-GB" sz="2800" i="1" u="sng" dirty="0" smtClean="0"/>
              <a:t>behaviour</a:t>
            </a:r>
            <a:r>
              <a:rPr lang="en-GB" sz="2800" dirty="0" smtClean="0"/>
              <a:t> </a:t>
            </a:r>
          </a:p>
          <a:p>
            <a:pPr marL="514350" indent="-514350" eaLnBrk="1" hangingPunct="1">
              <a:buFont typeface="Wingdings" panose="05000000000000000000" pitchFamily="2" charset="2"/>
              <a:buNone/>
              <a:defRPr/>
            </a:pPr>
            <a:r>
              <a:rPr lang="en-GB" sz="2800" dirty="0" smtClean="0"/>
              <a:t>Leading on from this model is the Theory of Planned Behaviour (TPB, </a:t>
            </a:r>
            <a:r>
              <a:rPr lang="en-GB" sz="2800" dirty="0" err="1" smtClean="0"/>
              <a:t>Ajzen</a:t>
            </a:r>
            <a:r>
              <a:rPr lang="en-GB" sz="2800" dirty="0" smtClean="0"/>
              <a:t>, 1985).</a:t>
            </a:r>
          </a:p>
        </p:txBody>
      </p:sp>
    </p:spTree>
    <p:extLst>
      <p:ext uri="{BB962C8B-B14F-4D97-AF65-F5344CB8AC3E}">
        <p14:creationId xmlns:p14="http://schemas.microsoft.com/office/powerpoint/2010/main" val="471073946"/>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Theory of Planned Behaviour</a:t>
            </a:r>
            <a:endParaRPr lang="en-GB" dirty="0"/>
          </a:p>
        </p:txBody>
      </p:sp>
      <p:pic>
        <p:nvPicPr>
          <p:cNvPr id="6" name="Content Placeholder 5"/>
          <p:cNvPicPr>
            <a:picLocks noGrp="1" noChangeAspect="1"/>
          </p:cNvPicPr>
          <p:nvPr>
            <p:ph idx="1"/>
          </p:nvPr>
        </p:nvPicPr>
        <p:blipFill>
          <a:blip r:embed="rId2"/>
          <a:stretch>
            <a:fillRect/>
          </a:stretch>
        </p:blipFill>
        <p:spPr>
          <a:xfrm>
            <a:off x="1857624" y="1700808"/>
            <a:ext cx="5428752" cy="3658939"/>
          </a:xfrm>
          <a:prstGeom prst="rect">
            <a:avLst/>
          </a:prstGeom>
        </p:spPr>
      </p:pic>
    </p:spTree>
    <p:extLst>
      <p:ext uri="{BB962C8B-B14F-4D97-AF65-F5344CB8AC3E}">
        <p14:creationId xmlns:p14="http://schemas.microsoft.com/office/powerpoint/2010/main" val="245352711"/>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The role of direct experience</a:t>
            </a:r>
            <a:endParaRPr lang="en-GB" dirty="0"/>
          </a:p>
        </p:txBody>
      </p:sp>
      <p:sp>
        <p:nvSpPr>
          <p:cNvPr id="3" name="Content Placeholder 2"/>
          <p:cNvSpPr>
            <a:spLocks noGrp="1"/>
          </p:cNvSpPr>
          <p:nvPr>
            <p:ph idx="1"/>
          </p:nvPr>
        </p:nvSpPr>
        <p:spPr>
          <a:xfrm>
            <a:off x="381000" y="1412875"/>
            <a:ext cx="8382000" cy="3742563"/>
          </a:xfrm>
        </p:spPr>
        <p:txBody>
          <a:bodyPr/>
          <a:lstStyle/>
          <a:p>
            <a:pPr>
              <a:defRPr/>
            </a:pPr>
            <a:r>
              <a:rPr lang="en-GB" dirty="0" smtClean="0"/>
              <a:t>Makes an attitude become more accessible as direct experience with the attitude object increases. The more you shop somewhere, the more you will internalise this behaviour.</a:t>
            </a:r>
          </a:p>
          <a:p>
            <a:pPr>
              <a:defRPr/>
            </a:pPr>
            <a:endParaRPr lang="en-GB" dirty="0"/>
          </a:p>
          <a:p>
            <a:pPr>
              <a:defRPr/>
            </a:pPr>
            <a:r>
              <a:rPr lang="en-GB" dirty="0" smtClean="0"/>
              <a:t>Attitudes formed through direct experience are more consistently related to behaviour (Doll &amp; </a:t>
            </a:r>
            <a:r>
              <a:rPr lang="en-GB" dirty="0" err="1" smtClean="0"/>
              <a:t>Ajzen</a:t>
            </a:r>
            <a:r>
              <a:rPr lang="en-GB" dirty="0" smtClean="0"/>
              <a:t>, 1992; Regan &amp; Fazio, 1977)  </a:t>
            </a:r>
            <a:endParaRPr lang="en-GB" dirty="0"/>
          </a:p>
        </p:txBody>
      </p:sp>
    </p:spTree>
    <p:extLst>
      <p:ext uri="{BB962C8B-B14F-4D97-AF65-F5344CB8AC3E}">
        <p14:creationId xmlns:p14="http://schemas.microsoft.com/office/powerpoint/2010/main" val="1014252347"/>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329595"/>
          </a:xfrm>
        </p:spPr>
        <p:txBody>
          <a:bodyPr/>
          <a:lstStyle/>
          <a:p>
            <a:pPr algn="ctr" eaLnBrk="1" hangingPunct="1">
              <a:defRPr/>
            </a:pPr>
            <a:r>
              <a:rPr lang="en-GB" dirty="0" smtClean="0"/>
              <a:t>Behavioural approaches to attitude formation </a:t>
            </a:r>
          </a:p>
        </p:txBody>
      </p:sp>
      <p:sp>
        <p:nvSpPr>
          <p:cNvPr id="3" name="Content Placeholder 2"/>
          <p:cNvSpPr>
            <a:spLocks noGrp="1"/>
          </p:cNvSpPr>
          <p:nvPr>
            <p:ph idx="1"/>
          </p:nvPr>
        </p:nvSpPr>
        <p:spPr>
          <a:xfrm>
            <a:off x="381000" y="1700808"/>
            <a:ext cx="8382000" cy="3984006"/>
          </a:xfrm>
        </p:spPr>
        <p:txBody>
          <a:bodyPr/>
          <a:lstStyle/>
          <a:p>
            <a:pPr marL="0" indent="0" eaLnBrk="1" hangingPunct="1">
              <a:buFont typeface="Wingdings" panose="05000000000000000000" pitchFamily="2" charset="2"/>
              <a:buNone/>
              <a:defRPr/>
            </a:pPr>
            <a:r>
              <a:rPr lang="en-GB" sz="2400" u="sng" dirty="0" smtClean="0">
                <a:solidFill>
                  <a:srgbClr val="FF9933"/>
                </a:solidFill>
              </a:rPr>
              <a:t>2. Attitudes arising from direct experience and affect</a:t>
            </a:r>
          </a:p>
          <a:p>
            <a:pPr marL="0" indent="0" eaLnBrk="1" hangingPunct="1">
              <a:buFont typeface="Wingdings" panose="05000000000000000000" pitchFamily="2" charset="2"/>
              <a:buNone/>
              <a:defRPr/>
            </a:pPr>
            <a:r>
              <a:rPr lang="en-GB" sz="2000" i="1" u="sng" dirty="0" smtClean="0"/>
              <a:t>Mere exposure</a:t>
            </a:r>
          </a:p>
          <a:p>
            <a:pPr marL="0" indent="0" eaLnBrk="1" hangingPunct="1">
              <a:buFont typeface="Wingdings" panose="05000000000000000000" pitchFamily="2" charset="2"/>
              <a:buNone/>
              <a:defRPr/>
            </a:pPr>
            <a:r>
              <a:rPr lang="en-GB" sz="2000" dirty="0" err="1" smtClean="0"/>
              <a:t>Zajonc</a:t>
            </a:r>
            <a:r>
              <a:rPr lang="en-GB" sz="2000" dirty="0" smtClean="0"/>
              <a:t> (1968)</a:t>
            </a:r>
          </a:p>
          <a:p>
            <a:pPr marL="0" indent="0" eaLnBrk="1" hangingPunct="1">
              <a:buFont typeface="Wingdings" panose="05000000000000000000" pitchFamily="2" charset="2"/>
              <a:buNone/>
              <a:defRPr/>
            </a:pPr>
            <a:r>
              <a:rPr lang="en-GB" sz="2000" dirty="0" smtClean="0"/>
              <a:t>Mere exposure to a novel object repeatedly can affect our evaluations of it. Familiar things make you feel good because they are safe.</a:t>
            </a:r>
          </a:p>
          <a:p>
            <a:pPr marL="0" indent="0" eaLnBrk="1" hangingPunct="1">
              <a:buFont typeface="Wingdings" panose="05000000000000000000" pitchFamily="2" charset="2"/>
              <a:buNone/>
              <a:defRPr/>
            </a:pPr>
            <a:r>
              <a:rPr lang="en-GB" sz="2000" dirty="0" err="1" smtClean="0"/>
              <a:t>Zajonc</a:t>
            </a:r>
            <a:r>
              <a:rPr lang="en-GB" sz="2000" dirty="0" smtClean="0"/>
              <a:t> (1980)</a:t>
            </a:r>
          </a:p>
          <a:p>
            <a:pPr marL="0" indent="0" eaLnBrk="1" hangingPunct="1">
              <a:buFont typeface="Wingdings" panose="05000000000000000000" pitchFamily="2" charset="2"/>
              <a:buNone/>
              <a:defRPr/>
            </a:pPr>
            <a:r>
              <a:rPr lang="en-GB" sz="2000" dirty="0" smtClean="0"/>
              <a:t>Examined subliminal presentation of stimuli and subsequent preference choices</a:t>
            </a:r>
          </a:p>
          <a:p>
            <a:pPr eaLnBrk="1" hangingPunct="1">
              <a:buFont typeface="Arial" pitchFamily="34" charset="0"/>
              <a:buChar char="•"/>
              <a:defRPr/>
            </a:pPr>
            <a:r>
              <a:rPr lang="en-GB" sz="2000" dirty="0" smtClean="0"/>
              <a:t>Participants presented with subliminal melodies or images</a:t>
            </a:r>
          </a:p>
          <a:p>
            <a:pPr eaLnBrk="1" hangingPunct="1">
              <a:buFont typeface="Arial" pitchFamily="34" charset="0"/>
              <a:buChar char="•"/>
              <a:defRPr/>
            </a:pPr>
            <a:r>
              <a:rPr lang="en-GB" sz="2000" dirty="0" smtClean="0"/>
              <a:t>Participants make preference judgements from choice of melodies/images which are embedded in those subliminally presented</a:t>
            </a:r>
          </a:p>
          <a:p>
            <a:pPr eaLnBrk="1" hangingPunct="1">
              <a:buFont typeface="Arial" pitchFamily="34" charset="0"/>
              <a:buChar char="•"/>
              <a:defRPr/>
            </a:pPr>
            <a:r>
              <a:rPr lang="en-GB" sz="2000" dirty="0" smtClean="0"/>
              <a:t>Participants show preference for those previously presented   </a:t>
            </a:r>
          </a:p>
          <a:p>
            <a:pPr eaLnBrk="1" hangingPunct="1">
              <a:buFont typeface="Arial" pitchFamily="34" charset="0"/>
              <a:buChar char="•"/>
              <a:defRPr/>
            </a:pPr>
            <a:endParaRPr lang="en-GB" sz="2000" dirty="0"/>
          </a:p>
          <a:p>
            <a:pPr marL="0" indent="0" eaLnBrk="1" hangingPunct="1">
              <a:buNone/>
              <a:defRPr/>
            </a:pPr>
            <a:r>
              <a:rPr lang="en-GB" sz="2000" dirty="0" smtClean="0"/>
              <a:t>Think about your shopping habits; how stable are they?</a:t>
            </a:r>
          </a:p>
        </p:txBody>
      </p:sp>
    </p:spTree>
    <p:extLst>
      <p:ext uri="{BB962C8B-B14F-4D97-AF65-F5344CB8AC3E}">
        <p14:creationId xmlns:p14="http://schemas.microsoft.com/office/powerpoint/2010/main" val="3139725278"/>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6334042"/>
          </a:xfrm>
        </p:spPr>
        <p:txBody>
          <a:bodyPr/>
          <a:lstStyle/>
          <a:p>
            <a:pPr>
              <a:defRPr/>
            </a:pPr>
            <a:r>
              <a:rPr lang="en-GB" sz="2800" dirty="0" smtClean="0"/>
              <a:t>Mere exposure works by dual processing (Bornstein 1989).</a:t>
            </a:r>
          </a:p>
          <a:p>
            <a:pPr>
              <a:defRPr/>
            </a:pPr>
            <a:r>
              <a:rPr lang="en-GB" sz="2800" dirty="0" smtClean="0"/>
              <a:t>Conscious processing allows for recognition of the stimulus, which reduces uncertainty.</a:t>
            </a:r>
          </a:p>
          <a:p>
            <a:pPr>
              <a:defRPr/>
            </a:pPr>
            <a:r>
              <a:rPr lang="en-GB" sz="2800" dirty="0" smtClean="0"/>
              <a:t>Non conscious habituation occurs via subliminal exposure </a:t>
            </a:r>
            <a:r>
              <a:rPr lang="en-GB" sz="2800" dirty="0"/>
              <a:t>(</a:t>
            </a:r>
            <a:r>
              <a:rPr lang="en-GB" sz="2800" dirty="0" smtClean="0"/>
              <a:t>perceptual fluency) which has an automatic positive effect due to ease of processing.</a:t>
            </a:r>
          </a:p>
          <a:p>
            <a:pPr>
              <a:defRPr/>
            </a:pPr>
            <a:r>
              <a:rPr lang="en-GB" sz="2800" dirty="0" smtClean="0"/>
              <a:t>In other words, perceptual fluency elicits positive effect because if you think you know it via prior experience, you will like it!</a:t>
            </a:r>
          </a:p>
          <a:p>
            <a:pPr>
              <a:defRPr/>
            </a:pPr>
            <a:r>
              <a:rPr lang="en-GB" sz="2800" dirty="0" smtClean="0"/>
              <a:t>BUT…</a:t>
            </a:r>
          </a:p>
          <a:p>
            <a:pPr>
              <a:defRPr/>
            </a:pPr>
            <a:r>
              <a:rPr lang="en-GB" sz="2800" dirty="0"/>
              <a:t>Can mere exposure have the opposite effect? Yes, due to boredom: the opposite of habituation the driving force behind mere exposure</a:t>
            </a:r>
            <a:r>
              <a:rPr lang="en-GB" sz="2800" dirty="0" smtClean="0"/>
              <a:t>. </a:t>
            </a:r>
            <a:endParaRPr lang="en-GB" sz="2800" dirty="0"/>
          </a:p>
          <a:p>
            <a:pPr>
              <a:defRPr/>
            </a:pPr>
            <a:endParaRPr lang="en-GB" sz="2800" dirty="0"/>
          </a:p>
        </p:txBody>
      </p:sp>
    </p:spTree>
    <p:extLst>
      <p:ext uri="{BB962C8B-B14F-4D97-AF65-F5344CB8AC3E}">
        <p14:creationId xmlns:p14="http://schemas.microsoft.com/office/powerpoint/2010/main" val="3115519718"/>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613"/>
            <a:ext cx="8229600" cy="4838248"/>
          </a:xfrm>
        </p:spPr>
        <p:txBody>
          <a:bodyPr/>
          <a:lstStyle/>
          <a:p>
            <a:pPr marL="0" indent="0" eaLnBrk="1" hangingPunct="1">
              <a:buFont typeface="Wingdings" panose="05000000000000000000" pitchFamily="2" charset="2"/>
              <a:buNone/>
              <a:defRPr/>
            </a:pPr>
            <a:r>
              <a:rPr lang="en-GB" sz="2400" u="sng" dirty="0" smtClean="0">
                <a:solidFill>
                  <a:srgbClr val="FF9933"/>
                </a:solidFill>
              </a:rPr>
              <a:t>3. Conditioning</a:t>
            </a:r>
          </a:p>
          <a:p>
            <a:pPr marL="0" indent="0" eaLnBrk="1" hangingPunct="1">
              <a:buFont typeface="Wingdings" panose="05000000000000000000" pitchFamily="2" charset="2"/>
              <a:buNone/>
              <a:defRPr/>
            </a:pPr>
            <a:r>
              <a:rPr lang="en-GB" sz="2400" dirty="0" smtClean="0"/>
              <a:t>Attitudes can be influenced by classical and operant conditioning (pairing).</a:t>
            </a:r>
          </a:p>
          <a:p>
            <a:pPr marL="0" indent="0" eaLnBrk="1" hangingPunct="1">
              <a:buFont typeface="Wingdings" panose="05000000000000000000" pitchFamily="2" charset="2"/>
              <a:buNone/>
              <a:defRPr/>
            </a:pPr>
            <a:r>
              <a:rPr lang="en-GB" sz="2400" i="1" dirty="0" smtClean="0"/>
              <a:t>Classical </a:t>
            </a:r>
            <a:r>
              <a:rPr lang="en-GB" sz="2400" i="1" dirty="0" smtClean="0"/>
              <a:t>Conditioning: </a:t>
            </a:r>
            <a:r>
              <a:rPr lang="en-GB" sz="2400" dirty="0" err="1" smtClean="0"/>
              <a:t>Griffit</a:t>
            </a:r>
            <a:r>
              <a:rPr lang="en-GB" sz="2400" dirty="0" smtClean="0"/>
              <a:t> </a:t>
            </a:r>
            <a:r>
              <a:rPr lang="en-GB" sz="2400" dirty="0" smtClean="0"/>
              <a:t>&amp; Veitch (1971) </a:t>
            </a:r>
          </a:p>
          <a:p>
            <a:pPr marL="0" indent="0" eaLnBrk="1" hangingPunct="1">
              <a:buFont typeface="Wingdings" panose="05000000000000000000" pitchFamily="2" charset="2"/>
              <a:buNone/>
              <a:defRPr/>
            </a:pPr>
            <a:r>
              <a:rPr lang="en-GB" sz="2400" dirty="0" smtClean="0"/>
              <a:t>Groups of subjects did several tasks in comfortable or unpleasant room conditions and then provided an evaluation of an anonymous stranger</a:t>
            </a:r>
          </a:p>
          <a:p>
            <a:pPr marL="0" indent="0" eaLnBrk="1" hangingPunct="1">
              <a:buFont typeface="Wingdings" panose="05000000000000000000" pitchFamily="2" charset="2"/>
              <a:buNone/>
              <a:defRPr/>
            </a:pPr>
            <a:r>
              <a:rPr lang="en-GB" sz="2400" dirty="0" smtClean="0"/>
              <a:t>Participants in unpleasant room condition provided more negative evaluations of stranger than those in comfortable conditions</a:t>
            </a:r>
          </a:p>
          <a:p>
            <a:pPr marL="0" indent="0" eaLnBrk="1" hangingPunct="1">
              <a:buFont typeface="Wingdings" panose="05000000000000000000" pitchFamily="2" charset="2"/>
              <a:buNone/>
              <a:defRPr/>
            </a:pPr>
            <a:r>
              <a:rPr lang="en-GB" sz="2400" dirty="0" smtClean="0"/>
              <a:t>Conclude: negative feelings caused by the room conditions were paired with the stranger    </a:t>
            </a:r>
          </a:p>
          <a:p>
            <a:pPr marL="0" indent="0" eaLnBrk="1" hangingPunct="1">
              <a:buFont typeface="Wingdings" panose="05000000000000000000" pitchFamily="2" charset="2"/>
              <a:buNone/>
              <a:defRPr/>
            </a:pPr>
            <a:endParaRPr lang="en-GB" sz="2400" dirty="0"/>
          </a:p>
          <a:p>
            <a:pPr marL="0" indent="0" eaLnBrk="1" hangingPunct="1">
              <a:buFont typeface="Wingdings" panose="05000000000000000000" pitchFamily="2" charset="2"/>
              <a:buNone/>
              <a:defRPr/>
            </a:pPr>
            <a:r>
              <a:rPr lang="en-GB" sz="2400" dirty="0" smtClean="0"/>
              <a:t>Have you ever had a negative shopping experience?</a:t>
            </a:r>
          </a:p>
        </p:txBody>
      </p:sp>
    </p:spTree>
    <p:extLst>
      <p:ext uri="{BB962C8B-B14F-4D97-AF65-F5344CB8AC3E}">
        <p14:creationId xmlns:p14="http://schemas.microsoft.com/office/powerpoint/2010/main" val="1412240133"/>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37898"/>
            <a:ext cx="8208912" cy="1063503"/>
          </a:xfrm>
        </p:spPr>
        <p:txBody>
          <a:bodyPr>
            <a:normAutofit fontScale="90000"/>
          </a:bodyPr>
          <a:lstStyle/>
          <a:p>
            <a:r>
              <a:rPr lang="en-US" dirty="0" smtClean="0"/>
              <a:t>Social representations: the social formation of attitudes</a:t>
            </a:r>
            <a:endParaRPr lang="en-US" dirty="0"/>
          </a:p>
        </p:txBody>
      </p:sp>
      <p:sp>
        <p:nvSpPr>
          <p:cNvPr id="3" name="Content Placeholder 2"/>
          <p:cNvSpPr>
            <a:spLocks noGrp="1"/>
          </p:cNvSpPr>
          <p:nvPr>
            <p:ph idx="1"/>
          </p:nvPr>
        </p:nvSpPr>
        <p:spPr>
          <a:xfrm>
            <a:off x="466991" y="1988840"/>
            <a:ext cx="5649858" cy="4054604"/>
          </a:xfrm>
        </p:spPr>
        <p:txBody>
          <a:bodyPr>
            <a:normAutofit/>
          </a:bodyPr>
          <a:lstStyle/>
          <a:p>
            <a:r>
              <a:rPr lang="en-US" sz="2585" dirty="0"/>
              <a:t>Theory that beliefs about the social world are formed through processes of social interaction (Moscovici, 1963)</a:t>
            </a:r>
          </a:p>
          <a:p>
            <a:r>
              <a:rPr lang="en-US" sz="2585" dirty="0"/>
              <a:t>Attitudes are formed by our group and cultural memberships and are built up by social and cultural practices</a:t>
            </a:r>
          </a:p>
          <a:p>
            <a:r>
              <a:rPr lang="en-US" sz="2585" dirty="0"/>
              <a:t>Attracted criticisms</a:t>
            </a:r>
          </a:p>
          <a:p>
            <a:pPr lvl="1"/>
            <a:r>
              <a:rPr lang="en-US" sz="2585" dirty="0"/>
              <a:t>Provides a theory but not a account of how</a:t>
            </a:r>
            <a:r>
              <a:rPr lang="en-US" sz="2585" i="1" dirty="0"/>
              <a:t> </a:t>
            </a:r>
            <a:r>
              <a:rPr lang="en-US" sz="2585" dirty="0"/>
              <a:t>this works (Potter &amp; Litton, 1985)</a:t>
            </a:r>
          </a:p>
          <a:p>
            <a:endParaRPr lang="en-US" b="1" dirty="0" smtClean="0"/>
          </a:p>
        </p:txBody>
      </p:sp>
      <p:pic>
        <p:nvPicPr>
          <p:cNvPr id="819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84575" y="2060848"/>
            <a:ext cx="2208498" cy="3251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7696039" y="4777676"/>
            <a:ext cx="997034" cy="234360"/>
          </a:xfrm>
          <a:prstGeom prst="rect">
            <a:avLst/>
          </a:prstGeom>
          <a:noFill/>
        </p:spPr>
        <p:txBody>
          <a:bodyPr wrap="square" rtlCol="0">
            <a:spAutoFit/>
          </a:bodyPr>
          <a:lstStyle/>
          <a:p>
            <a:r>
              <a:rPr lang="en-GB" sz="923" dirty="0"/>
              <a:t>© Bananastock</a:t>
            </a:r>
            <a:endParaRPr lang="en-GB" sz="923" dirty="0"/>
          </a:p>
        </p:txBody>
      </p:sp>
    </p:spTree>
    <p:extLst>
      <p:ext uri="{BB962C8B-B14F-4D97-AF65-F5344CB8AC3E}">
        <p14:creationId xmlns:p14="http://schemas.microsoft.com/office/powerpoint/2010/main" val="3127611056"/>
      </p:ext>
    </p:extLst>
  </p:cSld>
  <p:clrMapOvr>
    <a:masterClrMapping/>
  </p:clrMapOvr>
  <p:transition>
    <p:fad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107996"/>
          </a:xfrm>
        </p:spPr>
        <p:txBody>
          <a:bodyPr/>
          <a:lstStyle/>
          <a:p>
            <a:pPr algn="ctr"/>
            <a:r>
              <a:rPr lang="en-GB" sz="4000" dirty="0" smtClean="0"/>
              <a:t>So… the feedback cycle of attitudes and behaviour</a:t>
            </a:r>
            <a:endParaRPr lang="en-GB" sz="4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35155167"/>
              </p:ext>
            </p:extLst>
          </p:nvPr>
        </p:nvGraphicFramePr>
        <p:xfrm>
          <a:off x="381000" y="2420887"/>
          <a:ext cx="8382000" cy="41037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bwMode="auto">
          <a:xfrm>
            <a:off x="3023828" y="1464364"/>
            <a:ext cx="3096344" cy="576064"/>
          </a:xfrm>
          <a:prstGeom prst="rect">
            <a:avLst/>
          </a:prstGeom>
          <a:solidFill>
            <a:schemeClr val="accent1">
              <a:lumMod val="40000"/>
              <a:lumOff val="60000"/>
            </a:schemeClr>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36" tIns="45718" rIns="91436" bIns="45718" numCol="1" rtlCol="0" anchor="ctr" anchorCtr="0" compatLnSpc="1">
            <a:prstTxWarp prst="textNoShape">
              <a:avLst/>
            </a:prstTxWarp>
          </a:bodyPr>
          <a:lstStyle/>
          <a:p>
            <a:pPr algn="ctr" defTabSz="914099" fontAlgn="base">
              <a:spcBef>
                <a:spcPct val="0"/>
              </a:spcBef>
              <a:spcAft>
                <a:spcPct val="0"/>
              </a:spcAft>
            </a:pPr>
            <a:r>
              <a:rPr lang="en-GB" sz="2000" dirty="0" smtClean="0">
                <a:solidFill>
                  <a:srgbClr val="FF0000"/>
                </a:solidFill>
                <a:effectLst>
                  <a:outerShdw blurRad="38100" dist="38100" dir="2700000" algn="tl">
                    <a:srgbClr val="000000">
                      <a:alpha val="43137"/>
                    </a:srgbClr>
                  </a:outerShdw>
                </a:effectLst>
                <a:latin typeface="Segoe" pitchFamily="34" charset="0"/>
              </a:rPr>
              <a:t>Views and opinions of others</a:t>
            </a:r>
          </a:p>
        </p:txBody>
      </p:sp>
      <p:sp>
        <p:nvSpPr>
          <p:cNvPr id="6" name="Rectangle 5"/>
          <p:cNvSpPr/>
          <p:nvPr/>
        </p:nvSpPr>
        <p:spPr bwMode="auto">
          <a:xfrm>
            <a:off x="179512" y="2166608"/>
            <a:ext cx="3096344" cy="576064"/>
          </a:xfrm>
          <a:prstGeom prst="rect">
            <a:avLst/>
          </a:prstGeom>
          <a:solidFill>
            <a:schemeClr val="accent1">
              <a:lumMod val="40000"/>
              <a:lumOff val="60000"/>
            </a:schemeClr>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36" tIns="45718" rIns="91436" bIns="45718" numCol="1" rtlCol="0" anchor="ctr" anchorCtr="0" compatLnSpc="1">
            <a:prstTxWarp prst="textNoShape">
              <a:avLst/>
            </a:prstTxWarp>
          </a:bodyPr>
          <a:lstStyle/>
          <a:p>
            <a:pPr algn="ctr" defTabSz="914099" fontAlgn="base">
              <a:spcBef>
                <a:spcPct val="0"/>
              </a:spcBef>
              <a:spcAft>
                <a:spcPct val="0"/>
              </a:spcAft>
            </a:pPr>
            <a:r>
              <a:rPr lang="en-GB" sz="2300" dirty="0" smtClean="0">
                <a:solidFill>
                  <a:srgbClr val="FF0000"/>
                </a:solidFill>
                <a:effectLst>
                  <a:outerShdw blurRad="38100" dist="38100" dir="2700000" algn="tl">
                    <a:srgbClr val="000000">
                      <a:alpha val="43137"/>
                    </a:srgbClr>
                  </a:outerShdw>
                </a:effectLst>
                <a:latin typeface="Segoe" pitchFamily="34" charset="0"/>
              </a:rPr>
              <a:t>Advertising</a:t>
            </a:r>
          </a:p>
        </p:txBody>
      </p:sp>
      <p:sp>
        <p:nvSpPr>
          <p:cNvPr id="7" name="Rectangle 6"/>
          <p:cNvSpPr/>
          <p:nvPr/>
        </p:nvSpPr>
        <p:spPr bwMode="auto">
          <a:xfrm>
            <a:off x="5796136" y="2166608"/>
            <a:ext cx="3096344" cy="576064"/>
          </a:xfrm>
          <a:prstGeom prst="rect">
            <a:avLst/>
          </a:prstGeom>
          <a:solidFill>
            <a:schemeClr val="accent1">
              <a:lumMod val="40000"/>
              <a:lumOff val="60000"/>
            </a:schemeClr>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36" tIns="45718" rIns="91436" bIns="45718" numCol="1" rtlCol="0" anchor="ctr" anchorCtr="0" compatLnSpc="1">
            <a:prstTxWarp prst="textNoShape">
              <a:avLst/>
            </a:prstTxWarp>
          </a:bodyPr>
          <a:lstStyle/>
          <a:p>
            <a:pPr algn="ctr" defTabSz="914099" fontAlgn="base">
              <a:spcBef>
                <a:spcPct val="0"/>
              </a:spcBef>
              <a:spcAft>
                <a:spcPct val="0"/>
              </a:spcAft>
            </a:pPr>
            <a:r>
              <a:rPr lang="en-GB" sz="2300" dirty="0" smtClean="0">
                <a:solidFill>
                  <a:srgbClr val="FF0000"/>
                </a:solidFill>
                <a:effectLst>
                  <a:outerShdw blurRad="38100" dist="38100" dir="2700000" algn="tl">
                    <a:srgbClr val="000000">
                      <a:alpha val="43137"/>
                    </a:srgbClr>
                  </a:outerShdw>
                </a:effectLst>
                <a:latin typeface="Segoe" pitchFamily="34" charset="0"/>
              </a:rPr>
              <a:t>Media</a:t>
            </a:r>
            <a:r>
              <a:rPr lang="en-GB" sz="2300" dirty="0" smtClean="0">
                <a:solidFill>
                  <a:srgbClr val="FFFFFF"/>
                </a:solidFill>
                <a:effectLst>
                  <a:outerShdw blurRad="38100" dist="38100" dir="2700000" algn="tl">
                    <a:srgbClr val="000000">
                      <a:alpha val="43137"/>
                    </a:srgbClr>
                  </a:outerShdw>
                </a:effectLst>
                <a:latin typeface="Segoe" pitchFamily="34" charset="0"/>
              </a:rPr>
              <a:t> </a:t>
            </a:r>
          </a:p>
        </p:txBody>
      </p:sp>
      <p:cxnSp>
        <p:nvCxnSpPr>
          <p:cNvPr id="9" name="Straight Arrow Connector 8"/>
          <p:cNvCxnSpPr/>
          <p:nvPr/>
        </p:nvCxnSpPr>
        <p:spPr>
          <a:xfrm flipV="1">
            <a:off x="1727684" y="1628524"/>
            <a:ext cx="1350150" cy="538084"/>
          </a:xfrm>
          <a:prstGeom prst="straightConnector1">
            <a:avLst/>
          </a:prstGeom>
          <a:ln w="57150">
            <a:solidFill>
              <a:schemeClr val="accent1">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6012160" y="1592464"/>
            <a:ext cx="1332147" cy="574144"/>
          </a:xfrm>
          <a:prstGeom prst="straightConnector1">
            <a:avLst/>
          </a:prstGeom>
          <a:ln w="57150">
            <a:solidFill>
              <a:schemeClr val="accent1">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1727684" y="2742672"/>
            <a:ext cx="2217041" cy="359348"/>
          </a:xfrm>
          <a:prstGeom prst="straightConnector1">
            <a:avLst/>
          </a:prstGeom>
          <a:ln w="57150">
            <a:solidFill>
              <a:schemeClr val="accent1">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7" idx="2"/>
          </p:cNvCxnSpPr>
          <p:nvPr/>
        </p:nvCxnSpPr>
        <p:spPr>
          <a:xfrm flipH="1">
            <a:off x="5220071" y="2742672"/>
            <a:ext cx="2124237" cy="360308"/>
          </a:xfrm>
          <a:prstGeom prst="straightConnector1">
            <a:avLst/>
          </a:prstGeom>
          <a:ln w="57150">
            <a:solidFill>
              <a:schemeClr val="accent1">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5" idx="2"/>
            <a:endCxn id="4" idx="0"/>
          </p:cNvCxnSpPr>
          <p:nvPr/>
        </p:nvCxnSpPr>
        <p:spPr>
          <a:xfrm>
            <a:off x="4572000" y="2040428"/>
            <a:ext cx="0" cy="380459"/>
          </a:xfrm>
          <a:prstGeom prst="straightConnector1">
            <a:avLst/>
          </a:prstGeom>
          <a:ln w="57150">
            <a:solidFill>
              <a:schemeClr val="accent1">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7141074"/>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about conflicts in attitudes?</a:t>
            </a:r>
            <a:endParaRPr lang="en-US" dirty="0"/>
          </a:p>
        </p:txBody>
      </p:sp>
      <p:sp>
        <p:nvSpPr>
          <p:cNvPr id="3" name="Content Placeholder 2"/>
          <p:cNvSpPr>
            <a:spLocks noGrp="1"/>
          </p:cNvSpPr>
          <p:nvPr>
            <p:ph idx="1"/>
          </p:nvPr>
        </p:nvSpPr>
        <p:spPr>
          <a:xfrm>
            <a:off x="381000" y="1412875"/>
            <a:ext cx="8382000" cy="4622804"/>
          </a:xfrm>
        </p:spPr>
        <p:txBody>
          <a:bodyPr/>
          <a:lstStyle/>
          <a:p>
            <a:r>
              <a:rPr lang="en-GB" dirty="0" smtClean="0"/>
              <a:t>Private vs. Public attitudes</a:t>
            </a:r>
          </a:p>
          <a:p>
            <a:r>
              <a:rPr lang="en-GB" dirty="0" smtClean="0"/>
              <a:t>Attitudes vs. Situation</a:t>
            </a:r>
          </a:p>
          <a:p>
            <a:r>
              <a:rPr lang="en-GB" dirty="0" smtClean="0"/>
              <a:t>Attitude towards the adverts vs. Attitudes towards the brand</a:t>
            </a:r>
          </a:p>
          <a:p>
            <a:pPr lvl="1"/>
            <a:r>
              <a:rPr lang="en-GB" dirty="0" smtClean="0"/>
              <a:t>Two different concepts because the brand is more influential due to cognitive element. People with NFC will be less swayed by ad.</a:t>
            </a:r>
          </a:p>
          <a:p>
            <a:r>
              <a:rPr lang="en-GB" dirty="0" smtClean="0"/>
              <a:t>General vs. Specific attitudes</a:t>
            </a:r>
          </a:p>
          <a:p>
            <a:pPr lvl="1"/>
            <a:r>
              <a:rPr lang="en-GB" dirty="0" smtClean="0"/>
              <a:t>Specific attitudes more likely to predict behaviour; e.g. loving wine, expect for Liebfraumilch!  </a:t>
            </a:r>
            <a:endParaRPr lang="en-US" dirty="0"/>
          </a:p>
        </p:txBody>
      </p:sp>
    </p:spTree>
    <p:extLst>
      <p:ext uri="{BB962C8B-B14F-4D97-AF65-F5344CB8AC3E}">
        <p14:creationId xmlns:p14="http://schemas.microsoft.com/office/powerpoint/2010/main" val="4064329426"/>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Attitude change and persuasion</a:t>
            </a:r>
            <a:endParaRPr lang="en-GB" dirty="0"/>
          </a:p>
        </p:txBody>
      </p:sp>
      <p:sp>
        <p:nvSpPr>
          <p:cNvPr id="3" name="Content Placeholder 2"/>
          <p:cNvSpPr>
            <a:spLocks noGrp="1"/>
          </p:cNvSpPr>
          <p:nvPr>
            <p:ph idx="1"/>
          </p:nvPr>
        </p:nvSpPr>
        <p:spPr>
          <a:xfrm>
            <a:off x="381000" y="1412875"/>
            <a:ext cx="8382000" cy="2609945"/>
          </a:xfrm>
        </p:spPr>
        <p:txBody>
          <a:bodyPr/>
          <a:lstStyle/>
          <a:p>
            <a:r>
              <a:rPr lang="en-GB" dirty="0" smtClean="0"/>
              <a:t>The ingredients to persuasion:</a:t>
            </a:r>
          </a:p>
          <a:p>
            <a:endParaRPr lang="en-GB" dirty="0"/>
          </a:p>
          <a:p>
            <a:r>
              <a:rPr lang="en-GB" dirty="0" smtClean="0"/>
              <a:t>The source</a:t>
            </a:r>
          </a:p>
          <a:p>
            <a:r>
              <a:rPr lang="en-GB" dirty="0" smtClean="0"/>
              <a:t>The message itself</a:t>
            </a:r>
          </a:p>
          <a:p>
            <a:r>
              <a:rPr lang="en-GB" dirty="0" smtClean="0"/>
              <a:t>The target/audience                                </a:t>
            </a:r>
            <a:endParaRPr lang="en-GB" dirty="0"/>
          </a:p>
        </p:txBody>
      </p:sp>
      <p:pic>
        <p:nvPicPr>
          <p:cNvPr id="4" name="Picture 3"/>
          <p:cNvPicPr>
            <a:picLocks noChangeAspect="1"/>
          </p:cNvPicPr>
          <p:nvPr/>
        </p:nvPicPr>
        <p:blipFill>
          <a:blip r:embed="rId2"/>
          <a:stretch>
            <a:fillRect/>
          </a:stretch>
        </p:blipFill>
        <p:spPr>
          <a:xfrm>
            <a:off x="5508104" y="3212976"/>
            <a:ext cx="3370684" cy="3370684"/>
          </a:xfrm>
          <a:prstGeom prst="rect">
            <a:avLst/>
          </a:prstGeom>
        </p:spPr>
      </p:pic>
    </p:spTree>
    <p:extLst>
      <p:ext uri="{BB962C8B-B14F-4D97-AF65-F5344CB8AC3E}">
        <p14:creationId xmlns:p14="http://schemas.microsoft.com/office/powerpoint/2010/main" val="1271006654"/>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source…</a:t>
            </a:r>
            <a:endParaRPr lang="en-GB" dirty="0"/>
          </a:p>
        </p:txBody>
      </p:sp>
      <p:sp>
        <p:nvSpPr>
          <p:cNvPr id="3" name="Content Placeholder 2"/>
          <p:cNvSpPr>
            <a:spLocks noGrp="1"/>
          </p:cNvSpPr>
          <p:nvPr>
            <p:ph idx="1"/>
          </p:nvPr>
        </p:nvSpPr>
        <p:spPr>
          <a:xfrm>
            <a:off x="381000" y="1412875"/>
            <a:ext cx="8382000" cy="4235006"/>
          </a:xfrm>
        </p:spPr>
        <p:txBody>
          <a:bodyPr/>
          <a:lstStyle/>
          <a:p>
            <a:r>
              <a:rPr lang="en-GB" sz="2400" dirty="0" smtClean="0"/>
              <a:t>Attractiveness</a:t>
            </a:r>
            <a:r>
              <a:rPr lang="en-GB" sz="2400" dirty="0"/>
              <a:t>, likeability and </a:t>
            </a:r>
            <a:r>
              <a:rPr lang="en-GB" sz="2400" dirty="0" smtClean="0"/>
              <a:t>similarity</a:t>
            </a:r>
            <a:endParaRPr lang="en-GB" sz="2400" dirty="0"/>
          </a:p>
          <a:p>
            <a:r>
              <a:rPr lang="en-GB" sz="2400" dirty="0"/>
              <a:t>The more attractive a person, the more successful the persuasive </a:t>
            </a:r>
            <a:r>
              <a:rPr lang="en-GB" sz="2400" dirty="0" smtClean="0"/>
              <a:t>attempt</a:t>
            </a:r>
          </a:p>
          <a:p>
            <a:r>
              <a:rPr lang="en-GB" sz="2400" dirty="0"/>
              <a:t>The more likeable they seem, the more successful the attempt</a:t>
            </a:r>
          </a:p>
          <a:p>
            <a:r>
              <a:rPr lang="en-GB" sz="2400" dirty="0"/>
              <a:t>no effect in written persuasion but significant in audio or visual (distracts us from the message and towards the characteristics of the source; </a:t>
            </a:r>
            <a:r>
              <a:rPr lang="en-GB" sz="2400" dirty="0" err="1"/>
              <a:t>Chaiken</a:t>
            </a:r>
            <a:r>
              <a:rPr lang="en-GB" sz="2400" dirty="0"/>
              <a:t> and </a:t>
            </a:r>
            <a:r>
              <a:rPr lang="en-GB" sz="2400" dirty="0" err="1"/>
              <a:t>Eagly</a:t>
            </a:r>
            <a:r>
              <a:rPr lang="en-GB" sz="2400" dirty="0"/>
              <a:t>, 1983</a:t>
            </a:r>
            <a:r>
              <a:rPr lang="en-GB" sz="2400" dirty="0" smtClean="0"/>
              <a:t>)</a:t>
            </a:r>
            <a:endParaRPr lang="en-GB" sz="2400" dirty="0"/>
          </a:p>
          <a:p>
            <a:r>
              <a:rPr lang="en-GB" sz="2400" dirty="0"/>
              <a:t>The more similar to us they seem, the more successful </a:t>
            </a:r>
          </a:p>
          <a:p>
            <a:r>
              <a:rPr lang="en-GB" sz="2400" dirty="0"/>
              <a:t>they appear more likeable and we are more influenced by members of our own group (e.g., Haslam et al., 1996</a:t>
            </a:r>
            <a:r>
              <a:rPr lang="en-GB" sz="2400" dirty="0" smtClean="0"/>
              <a:t>)</a:t>
            </a:r>
            <a:endParaRPr lang="en-GB" dirty="0"/>
          </a:p>
          <a:p>
            <a:pPr marL="0" indent="0">
              <a:buNone/>
            </a:pPr>
            <a:endParaRPr lang="en-GB" dirty="0"/>
          </a:p>
        </p:txBody>
      </p:sp>
    </p:spTree>
    <p:extLst>
      <p:ext uri="{BB962C8B-B14F-4D97-AF65-F5344CB8AC3E}">
        <p14:creationId xmlns:p14="http://schemas.microsoft.com/office/powerpoint/2010/main" val="3128125607"/>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382000" cy="5244513"/>
          </a:xfrm>
        </p:spPr>
        <p:txBody>
          <a:bodyPr/>
          <a:lstStyle/>
          <a:p>
            <a:r>
              <a:rPr lang="en-GB" sz="2400" dirty="0"/>
              <a:t>Similarity (cont.)</a:t>
            </a:r>
          </a:p>
          <a:p>
            <a:r>
              <a:rPr lang="en-GB" sz="2400" dirty="0"/>
              <a:t>…But people do not accept any message from the </a:t>
            </a:r>
            <a:r>
              <a:rPr lang="en-GB" sz="2400" dirty="0" err="1"/>
              <a:t>ingroup</a:t>
            </a:r>
            <a:r>
              <a:rPr lang="en-GB" sz="2400" dirty="0"/>
              <a:t> (Mackie, Worth &amp; Asuncion, 1990)</a:t>
            </a:r>
          </a:p>
          <a:p>
            <a:r>
              <a:rPr lang="en-GB" sz="2400" dirty="0"/>
              <a:t>People who act in a similar way (e.g., gestures) are more persuasive (e.g., van </a:t>
            </a:r>
            <a:r>
              <a:rPr lang="en-GB" sz="2400" dirty="0" err="1"/>
              <a:t>Baaren</a:t>
            </a:r>
            <a:r>
              <a:rPr lang="en-GB" sz="2400" dirty="0"/>
              <a:t> et al., 2003)</a:t>
            </a:r>
          </a:p>
          <a:p>
            <a:r>
              <a:rPr lang="en-GB" sz="2400" dirty="0"/>
              <a:t>Mimicry is often used in the sales </a:t>
            </a:r>
            <a:r>
              <a:rPr lang="en-GB" sz="2400" dirty="0" smtClean="0"/>
              <a:t>industry</a:t>
            </a:r>
          </a:p>
          <a:p>
            <a:r>
              <a:rPr lang="en-GB" sz="2400" dirty="0"/>
              <a:t>Perceived credibility, expertise and trustworthiness</a:t>
            </a:r>
          </a:p>
          <a:p>
            <a:r>
              <a:rPr lang="en-GB" sz="2400" dirty="0"/>
              <a:t>Those perceived to be expert/competent are more persuasive than those who lack credibility (e.g. sportspeople advertising sports equipment; </a:t>
            </a:r>
            <a:r>
              <a:rPr lang="en-GB" sz="2400" dirty="0" err="1"/>
              <a:t>Chaiken</a:t>
            </a:r>
            <a:r>
              <a:rPr lang="en-GB" sz="2400" dirty="0"/>
              <a:t> &amp; </a:t>
            </a:r>
            <a:r>
              <a:rPr lang="en-GB" sz="2400" dirty="0" err="1"/>
              <a:t>Maheswaran</a:t>
            </a:r>
            <a:r>
              <a:rPr lang="en-GB" sz="2400" dirty="0"/>
              <a:t>, 1994)</a:t>
            </a:r>
          </a:p>
          <a:p>
            <a:r>
              <a:rPr lang="en-GB" sz="2400" dirty="0"/>
              <a:t>We are more persuaded by those who appear to be trustworthy, (e.g. those acting against their own interests; </a:t>
            </a:r>
            <a:r>
              <a:rPr lang="en-GB" sz="2400" dirty="0" err="1"/>
              <a:t>Eagly</a:t>
            </a:r>
            <a:r>
              <a:rPr lang="en-GB" sz="2400" dirty="0"/>
              <a:t> et al., 1978</a:t>
            </a:r>
            <a:r>
              <a:rPr lang="en-GB" sz="2400" dirty="0" smtClean="0"/>
              <a:t>)</a:t>
            </a:r>
            <a:endParaRPr lang="en-GB" sz="2400" dirty="0"/>
          </a:p>
          <a:p>
            <a:endParaRPr lang="en-GB" sz="2400" dirty="0"/>
          </a:p>
          <a:p>
            <a:pPr marL="0" indent="0">
              <a:buNone/>
            </a:pPr>
            <a:endParaRPr lang="en-GB" sz="2400" dirty="0"/>
          </a:p>
        </p:txBody>
      </p:sp>
    </p:spTree>
    <p:extLst>
      <p:ext uri="{BB962C8B-B14F-4D97-AF65-F5344CB8AC3E}">
        <p14:creationId xmlns:p14="http://schemas.microsoft.com/office/powerpoint/2010/main" val="3377947843"/>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412875"/>
            <a:ext cx="8382000" cy="4284250"/>
          </a:xfrm>
        </p:spPr>
        <p:txBody>
          <a:bodyPr/>
          <a:lstStyle/>
          <a:p>
            <a:r>
              <a:rPr lang="en-GB" dirty="0"/>
              <a:t>People seem more trustworthy if they speak fast (Miller et al., 1976)</a:t>
            </a:r>
          </a:p>
          <a:p>
            <a:r>
              <a:rPr lang="en-GB" dirty="0"/>
              <a:t>Recent exposure to a non-credible message increases susceptibility to a trustworthy persuasive source (</a:t>
            </a:r>
            <a:r>
              <a:rPr lang="en-GB" dirty="0" err="1"/>
              <a:t>Tormala</a:t>
            </a:r>
            <a:r>
              <a:rPr lang="en-GB" dirty="0"/>
              <a:t> &amp; Clarkson, 2007)</a:t>
            </a:r>
          </a:p>
          <a:p>
            <a:r>
              <a:rPr lang="en-GB" dirty="0"/>
              <a:t>…But non-credible information isn’t always lost - The sleeper effect occurs over time if the source is forgotten (</a:t>
            </a:r>
            <a:r>
              <a:rPr lang="en-GB" dirty="0" err="1"/>
              <a:t>Pratkanis</a:t>
            </a:r>
            <a:r>
              <a:rPr lang="en-GB" dirty="0"/>
              <a:t> et al., 1988)</a:t>
            </a:r>
          </a:p>
          <a:p>
            <a:pPr marL="0" indent="0">
              <a:buNone/>
            </a:pPr>
            <a:endParaRPr lang="en-GB" dirty="0"/>
          </a:p>
        </p:txBody>
      </p:sp>
    </p:spTree>
    <p:extLst>
      <p:ext uri="{BB962C8B-B14F-4D97-AF65-F5344CB8AC3E}">
        <p14:creationId xmlns:p14="http://schemas.microsoft.com/office/powerpoint/2010/main" val="3354602082"/>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message…</a:t>
            </a:r>
            <a:endParaRPr lang="en-GB" dirty="0"/>
          </a:p>
        </p:txBody>
      </p:sp>
      <p:sp>
        <p:nvSpPr>
          <p:cNvPr id="3" name="Content Placeholder 2"/>
          <p:cNvSpPr>
            <a:spLocks noGrp="1"/>
          </p:cNvSpPr>
          <p:nvPr>
            <p:ph idx="1"/>
          </p:nvPr>
        </p:nvSpPr>
        <p:spPr>
          <a:xfrm>
            <a:off x="381000" y="1412875"/>
            <a:ext cx="8382000" cy="3693319"/>
          </a:xfrm>
        </p:spPr>
        <p:txBody>
          <a:bodyPr/>
          <a:lstStyle/>
          <a:p>
            <a:r>
              <a:rPr lang="en-GB" dirty="0" smtClean="0"/>
              <a:t>The length…</a:t>
            </a:r>
          </a:p>
          <a:p>
            <a:r>
              <a:rPr lang="en-GB" dirty="0" smtClean="0"/>
              <a:t>The consistency…</a:t>
            </a:r>
          </a:p>
          <a:p>
            <a:r>
              <a:rPr lang="en-GB" dirty="0" smtClean="0"/>
              <a:t>The repetition…</a:t>
            </a:r>
          </a:p>
          <a:p>
            <a:r>
              <a:rPr lang="en-GB" dirty="0" smtClean="0"/>
              <a:t>The level of fear arousal…</a:t>
            </a:r>
          </a:p>
          <a:p>
            <a:r>
              <a:rPr lang="en-GB" dirty="0" smtClean="0"/>
              <a:t>Factual vs emotional appeal…</a:t>
            </a:r>
          </a:p>
          <a:p>
            <a:r>
              <a:rPr lang="en-GB" dirty="0" smtClean="0"/>
              <a:t>Primacy vs </a:t>
            </a:r>
            <a:r>
              <a:rPr lang="en-GB" dirty="0" err="1" smtClean="0"/>
              <a:t>recency</a:t>
            </a:r>
            <a:r>
              <a:rPr lang="en-GB" dirty="0" smtClean="0"/>
              <a:t> effect…</a:t>
            </a:r>
          </a:p>
          <a:p>
            <a:r>
              <a:rPr lang="en-GB" dirty="0" smtClean="0"/>
              <a:t>The medium itself…</a:t>
            </a:r>
            <a:endParaRPr lang="en-GB" dirty="0"/>
          </a:p>
        </p:txBody>
      </p:sp>
      <p:pic>
        <p:nvPicPr>
          <p:cNvPr id="4" name="Picture 3"/>
          <p:cNvPicPr>
            <a:picLocks noChangeAspect="1"/>
          </p:cNvPicPr>
          <p:nvPr/>
        </p:nvPicPr>
        <p:blipFill>
          <a:blip r:embed="rId2"/>
          <a:stretch>
            <a:fillRect/>
          </a:stretch>
        </p:blipFill>
        <p:spPr>
          <a:xfrm>
            <a:off x="5292080" y="4179789"/>
            <a:ext cx="3598912" cy="2461021"/>
          </a:xfrm>
          <a:prstGeom prst="rect">
            <a:avLst/>
          </a:prstGeom>
        </p:spPr>
      </p:pic>
    </p:spTree>
    <p:extLst>
      <p:ext uri="{BB962C8B-B14F-4D97-AF65-F5344CB8AC3E}">
        <p14:creationId xmlns:p14="http://schemas.microsoft.com/office/powerpoint/2010/main" val="1841701283"/>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81000" y="1412875"/>
            <a:ext cx="8382000" cy="4038029"/>
          </a:xfrm>
        </p:spPr>
        <p:txBody>
          <a:bodyPr/>
          <a:lstStyle/>
          <a:p>
            <a:r>
              <a:rPr lang="en-GB" dirty="0"/>
              <a:t>Length</a:t>
            </a:r>
          </a:p>
          <a:p>
            <a:r>
              <a:rPr lang="en-GB" dirty="0"/>
              <a:t>Long messages more effective if strong, but less so if weak (Petty &amp; </a:t>
            </a:r>
            <a:r>
              <a:rPr lang="en-GB" dirty="0" err="1"/>
              <a:t>Cacioppo</a:t>
            </a:r>
            <a:r>
              <a:rPr lang="en-GB" dirty="0"/>
              <a:t>, 1984)</a:t>
            </a:r>
          </a:p>
          <a:p>
            <a:r>
              <a:rPr lang="en-GB" dirty="0"/>
              <a:t>Long weak messages less impactful than short, strong messages (Friedrich et al., 1996)</a:t>
            </a:r>
          </a:p>
          <a:p>
            <a:r>
              <a:rPr lang="en-GB" dirty="0"/>
              <a:t>Strong messages = facts, central to the issue</a:t>
            </a:r>
          </a:p>
          <a:p>
            <a:r>
              <a:rPr lang="en-GB" dirty="0"/>
              <a:t>Weak messages = peripheral to the issue</a:t>
            </a:r>
          </a:p>
          <a:p>
            <a:pPr marL="0" indent="0">
              <a:buNone/>
            </a:pPr>
            <a:endParaRPr lang="en-GB" dirty="0"/>
          </a:p>
        </p:txBody>
      </p:sp>
    </p:spTree>
    <p:extLst>
      <p:ext uri="{BB962C8B-B14F-4D97-AF65-F5344CB8AC3E}">
        <p14:creationId xmlns:p14="http://schemas.microsoft.com/office/powerpoint/2010/main" val="4249913187"/>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message (cont.)</a:t>
            </a:r>
            <a:endParaRPr lang="en-US" dirty="0"/>
          </a:p>
        </p:txBody>
      </p:sp>
      <p:sp>
        <p:nvSpPr>
          <p:cNvPr id="3" name="Content Placeholder 2"/>
          <p:cNvSpPr>
            <a:spLocks noGrp="1"/>
          </p:cNvSpPr>
          <p:nvPr>
            <p:ph idx="1"/>
          </p:nvPr>
        </p:nvSpPr>
        <p:spPr>
          <a:xfrm>
            <a:off x="562708" y="1501401"/>
            <a:ext cx="7664489" cy="2133020"/>
          </a:xfrm>
        </p:spPr>
        <p:txBody>
          <a:bodyPr/>
          <a:lstStyle/>
          <a:p>
            <a:pPr marL="328254" indent="-328254">
              <a:buFont typeface="Arial"/>
              <a:buChar char="•"/>
            </a:pPr>
            <a:r>
              <a:rPr lang="en-US" sz="2585" dirty="0"/>
              <a:t>Consistency</a:t>
            </a:r>
          </a:p>
          <a:p>
            <a:pPr marL="697541" lvl="1" indent="-328254">
              <a:buFont typeface="Arial"/>
              <a:buChar char="•"/>
            </a:pPr>
            <a:r>
              <a:rPr lang="en-US" sz="2585" dirty="0"/>
              <a:t>If message is too distant from audience’s attitude, it is likely to be ignored (Lord et al.,1979)</a:t>
            </a:r>
          </a:p>
          <a:p>
            <a:pPr marL="0" indent="0">
              <a:buNone/>
            </a:pPr>
            <a:endParaRPr lang="en-US" sz="2585" dirty="0"/>
          </a:p>
          <a:p>
            <a:pPr marL="0" indent="0">
              <a:buNone/>
            </a:pPr>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0221" y="3163124"/>
            <a:ext cx="3499338" cy="25673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5077" y="3217985"/>
            <a:ext cx="2884770" cy="20876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2461846" y="5398477"/>
            <a:ext cx="1462316" cy="234360"/>
          </a:xfrm>
          <a:prstGeom prst="rect">
            <a:avLst/>
          </a:prstGeom>
          <a:noFill/>
        </p:spPr>
        <p:txBody>
          <a:bodyPr wrap="square" rtlCol="0">
            <a:spAutoFit/>
          </a:bodyPr>
          <a:lstStyle/>
          <a:p>
            <a:r>
              <a:rPr lang="en-GB" sz="923" dirty="0"/>
              <a:t>© Corepics/Fotolia.com</a:t>
            </a:r>
            <a:endParaRPr lang="en-GB" sz="923" dirty="0"/>
          </a:p>
        </p:txBody>
      </p:sp>
    </p:spTree>
    <p:extLst>
      <p:ext uri="{BB962C8B-B14F-4D97-AF65-F5344CB8AC3E}">
        <p14:creationId xmlns:p14="http://schemas.microsoft.com/office/powerpoint/2010/main" val="2461245492"/>
      </p:ext>
    </p:extLst>
  </p:cSld>
  <p:clrMapOvr>
    <a:masterClrMapping/>
  </p:clrMapOvr>
  <p:transition>
    <p:fade/>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message (cont.)</a:t>
            </a:r>
            <a:endParaRPr lang="en-US" dirty="0"/>
          </a:p>
        </p:txBody>
      </p:sp>
      <p:sp>
        <p:nvSpPr>
          <p:cNvPr id="3" name="Content Placeholder 2"/>
          <p:cNvSpPr>
            <a:spLocks noGrp="1"/>
          </p:cNvSpPr>
          <p:nvPr>
            <p:ph idx="1"/>
          </p:nvPr>
        </p:nvSpPr>
        <p:spPr>
          <a:xfrm>
            <a:off x="562708" y="1529862"/>
            <a:ext cx="8117819" cy="4082883"/>
          </a:xfrm>
        </p:spPr>
        <p:txBody>
          <a:bodyPr>
            <a:normAutofit/>
          </a:bodyPr>
          <a:lstStyle/>
          <a:p>
            <a:pPr>
              <a:buFont typeface="Arial"/>
              <a:buChar char="•"/>
            </a:pPr>
            <a:r>
              <a:rPr lang="en-US" sz="2585" dirty="0"/>
              <a:t>Repetition</a:t>
            </a:r>
          </a:p>
          <a:p>
            <a:pPr lvl="1">
              <a:buFont typeface="Arial"/>
              <a:buChar char="•"/>
            </a:pPr>
            <a:r>
              <a:rPr lang="en-US" sz="2585" dirty="0"/>
              <a:t>Advertisements most effective when people are exposed to them 2-3 times a week (Tellis, 1987)</a:t>
            </a:r>
          </a:p>
          <a:p>
            <a:pPr lvl="1">
              <a:buFont typeface="Arial"/>
              <a:buChar char="•"/>
            </a:pPr>
            <a:r>
              <a:rPr lang="en-US" sz="2585" dirty="0"/>
              <a:t>…But works best when people already familiar with object of advert and had initially positive reaction Campbell &amp; Keller, 2003)</a:t>
            </a:r>
          </a:p>
          <a:p>
            <a:pPr lvl="1">
              <a:buFont typeface="Arial"/>
              <a:buChar char="•"/>
            </a:pPr>
            <a:r>
              <a:rPr lang="en-US" sz="2585" dirty="0"/>
              <a:t>Effect can ‘wear out’ after repeated exposure</a:t>
            </a:r>
          </a:p>
          <a:p>
            <a:pPr>
              <a:buNone/>
            </a:pPr>
            <a:endParaRPr lang="en-US" sz="2585" dirty="0"/>
          </a:p>
        </p:txBody>
      </p:sp>
    </p:spTree>
    <p:extLst>
      <p:ext uri="{BB962C8B-B14F-4D97-AF65-F5344CB8AC3E}">
        <p14:creationId xmlns:p14="http://schemas.microsoft.com/office/powerpoint/2010/main" val="1587462447"/>
      </p:ext>
    </p:extLst>
  </p:cSld>
  <p:clrMapOvr>
    <a:masterClrMapping/>
  </p:clrMapOvr>
  <p:transition>
    <p:fade/>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message (cont.)</a:t>
            </a:r>
            <a:endParaRPr lang="en-US" dirty="0"/>
          </a:p>
        </p:txBody>
      </p:sp>
      <p:sp>
        <p:nvSpPr>
          <p:cNvPr id="3" name="Content Placeholder 2"/>
          <p:cNvSpPr>
            <a:spLocks noGrp="1"/>
          </p:cNvSpPr>
          <p:nvPr>
            <p:ph idx="1"/>
          </p:nvPr>
        </p:nvSpPr>
        <p:spPr>
          <a:xfrm>
            <a:off x="457200" y="1529862"/>
            <a:ext cx="7842738" cy="4388831"/>
          </a:xfrm>
        </p:spPr>
        <p:txBody>
          <a:bodyPr>
            <a:normAutofit/>
          </a:bodyPr>
          <a:lstStyle/>
          <a:p>
            <a:r>
              <a:rPr lang="en-US" sz="2585" dirty="0"/>
              <a:t>Fear arousal</a:t>
            </a:r>
          </a:p>
          <a:p>
            <a:pPr lvl="1">
              <a:buFont typeface="Arial"/>
              <a:buChar char="•"/>
            </a:pPr>
            <a:r>
              <a:rPr lang="en-US" sz="2585" dirty="0"/>
              <a:t>Frequently used in health campaigns but doesn’t always work as people engage in denial if problem seems unsolvable (Aronson, 1997)</a:t>
            </a:r>
          </a:p>
          <a:p>
            <a:pPr lvl="1">
              <a:buFont typeface="Arial"/>
              <a:buChar char="•"/>
            </a:pPr>
            <a:r>
              <a:rPr lang="en-US" sz="2585" dirty="0"/>
              <a:t>See also the scarcity technique - ‘While stocks last’ (Worchel et al., 1975)</a:t>
            </a:r>
            <a:endParaRPr lang="en-US" sz="2585" i="1" dirty="0"/>
          </a:p>
          <a:p>
            <a:endParaRPr lang="en-US" sz="2585" dirty="0"/>
          </a:p>
        </p:txBody>
      </p:sp>
    </p:spTree>
    <p:extLst>
      <p:ext uri="{BB962C8B-B14F-4D97-AF65-F5344CB8AC3E}">
        <p14:creationId xmlns:p14="http://schemas.microsoft.com/office/powerpoint/2010/main" val="2657712454"/>
      </p:ext>
    </p:extLst>
  </p:cSld>
  <p:clrMapOvr>
    <a:masterClrMapping/>
  </p:clrMapOvr>
  <p:transition>
    <p:fade/>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message (cont.)</a:t>
            </a:r>
            <a:endParaRPr lang="en-US" dirty="0"/>
          </a:p>
        </p:txBody>
      </p:sp>
      <p:sp>
        <p:nvSpPr>
          <p:cNvPr id="3" name="Content Placeholder 2"/>
          <p:cNvSpPr>
            <a:spLocks noGrp="1"/>
          </p:cNvSpPr>
          <p:nvPr>
            <p:ph idx="1"/>
          </p:nvPr>
        </p:nvSpPr>
        <p:spPr/>
        <p:txBody>
          <a:bodyPr>
            <a:normAutofit/>
          </a:bodyPr>
          <a:lstStyle/>
          <a:p>
            <a:r>
              <a:rPr lang="en-US" sz="2585" dirty="0"/>
              <a:t>A moderate amount of fear is optimal (McGuire, 1969)</a:t>
            </a:r>
            <a:endParaRPr lang="en-US" sz="2585"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8123" y="3077308"/>
            <a:ext cx="1899138" cy="1719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9292" y="2584938"/>
            <a:ext cx="4614138" cy="2743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2465523"/>
      </p:ext>
    </p:extLst>
  </p:cSld>
  <p:clrMapOvr>
    <a:masterClrMapping/>
  </p:clrMapOvr>
  <p:transition>
    <p:fade/>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message (cont.)</a:t>
            </a:r>
            <a:endParaRPr lang="en-US" dirty="0"/>
          </a:p>
        </p:txBody>
      </p:sp>
      <p:sp>
        <p:nvSpPr>
          <p:cNvPr id="3" name="Content Placeholder 2"/>
          <p:cNvSpPr>
            <a:spLocks noGrp="1"/>
          </p:cNvSpPr>
          <p:nvPr>
            <p:ph idx="1"/>
          </p:nvPr>
        </p:nvSpPr>
        <p:spPr>
          <a:xfrm>
            <a:off x="562708" y="1567870"/>
            <a:ext cx="7455877" cy="4014533"/>
          </a:xfrm>
        </p:spPr>
        <p:txBody>
          <a:bodyPr>
            <a:normAutofit/>
          </a:bodyPr>
          <a:lstStyle/>
          <a:p>
            <a:pPr>
              <a:buFont typeface="Arial"/>
              <a:buChar char="•"/>
            </a:pPr>
            <a:r>
              <a:rPr lang="en-US" sz="2585" dirty="0"/>
              <a:t>Factual appeal vs. emotional appeal </a:t>
            </a:r>
          </a:p>
          <a:p>
            <a:pPr lvl="1">
              <a:buFont typeface="Arial"/>
              <a:buChar char="•"/>
            </a:pPr>
            <a:r>
              <a:rPr lang="en-US" sz="2585" dirty="0"/>
              <a:t>Factual advertising (e.g., statistics, technical details) appeals more to analytical people (Cacioppo et al., 1983)</a:t>
            </a:r>
          </a:p>
          <a:p>
            <a:pPr lvl="1">
              <a:buFont typeface="Arial"/>
              <a:buChar char="•"/>
            </a:pPr>
            <a:r>
              <a:rPr lang="en-US" sz="2585" dirty="0"/>
              <a:t>Evaluative advertising (e.g., a particular opinion) appeals more to disengaged or disinterested people (Chaiken, 1980)</a:t>
            </a:r>
          </a:p>
          <a:p>
            <a:pPr lvl="1">
              <a:buFont typeface="Arial"/>
              <a:buChar char="•"/>
            </a:pPr>
            <a:r>
              <a:rPr lang="en-US" sz="2585" dirty="0"/>
              <a:t>Also depends how how the original attitude was acquired</a:t>
            </a:r>
          </a:p>
        </p:txBody>
      </p:sp>
    </p:spTree>
    <p:extLst>
      <p:ext uri="{BB962C8B-B14F-4D97-AF65-F5344CB8AC3E}">
        <p14:creationId xmlns:p14="http://schemas.microsoft.com/office/powerpoint/2010/main" val="4117211452"/>
      </p:ext>
    </p:extLst>
  </p:cSld>
  <p:clrMapOvr>
    <a:masterClrMapping/>
  </p:clrMapOvr>
  <p:transition>
    <p:fade/>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method</a:t>
            </a:r>
            <a:endParaRPr lang="en-US" dirty="0"/>
          </a:p>
        </p:txBody>
      </p:sp>
      <p:sp>
        <p:nvSpPr>
          <p:cNvPr id="3" name="Content Placeholder 2"/>
          <p:cNvSpPr>
            <a:spLocks noGrp="1"/>
          </p:cNvSpPr>
          <p:nvPr>
            <p:ph idx="1"/>
          </p:nvPr>
        </p:nvSpPr>
        <p:spPr>
          <a:xfrm>
            <a:off x="562708" y="1529862"/>
            <a:ext cx="8018585" cy="3893207"/>
          </a:xfrm>
        </p:spPr>
        <p:txBody>
          <a:bodyPr>
            <a:noAutofit/>
          </a:bodyPr>
          <a:lstStyle/>
          <a:p>
            <a:pPr marL="328254" indent="-328254">
              <a:buFont typeface="Arial"/>
              <a:buChar char="•"/>
            </a:pPr>
            <a:r>
              <a:rPr lang="en-US" sz="2585" dirty="0"/>
              <a:t>Two-sided messages</a:t>
            </a:r>
          </a:p>
          <a:p>
            <a:pPr marL="697541" lvl="1" indent="-328254">
              <a:buFont typeface="Arial"/>
              <a:buChar char="•"/>
            </a:pPr>
            <a:r>
              <a:rPr lang="en-US" sz="2585" dirty="0"/>
              <a:t>When persuasive attempts acknowledge counterarguments they are more successful, such as when a defense lawyer pre-empts an argument from the prosecution (Jones &amp; Brehm, 1970)</a:t>
            </a:r>
          </a:p>
          <a:p>
            <a:pPr marL="328254" indent="-328254">
              <a:buFont typeface="Arial"/>
              <a:buChar char="•"/>
            </a:pPr>
            <a:r>
              <a:rPr lang="en-US" sz="2585" dirty="0"/>
              <a:t>Framing</a:t>
            </a:r>
          </a:p>
          <a:p>
            <a:pPr marL="697541" lvl="1" indent="-328254">
              <a:buFont typeface="Arial"/>
              <a:buChar char="•"/>
            </a:pPr>
            <a:r>
              <a:rPr lang="en-US" sz="2585" dirty="0"/>
              <a:t>A message which emphasises gain rather than something negative (e.g. well-being from exercise rather than losing weight) is more persuasive (Bosveld et al., 1997)</a:t>
            </a:r>
          </a:p>
          <a:p>
            <a:pPr marL="328254" indent="-328254">
              <a:buNone/>
            </a:pPr>
            <a:endParaRPr lang="en-US" sz="2585" dirty="0"/>
          </a:p>
        </p:txBody>
      </p:sp>
    </p:spTree>
    <p:extLst>
      <p:ext uri="{BB962C8B-B14F-4D97-AF65-F5344CB8AC3E}">
        <p14:creationId xmlns:p14="http://schemas.microsoft.com/office/powerpoint/2010/main" val="2383679794"/>
      </p:ext>
    </p:extLst>
  </p:cSld>
  <p:clrMapOvr>
    <a:masterClrMapping/>
  </p:clrMapOvr>
  <p:transition>
    <p:fade/>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method (cont.)</a:t>
            </a:r>
            <a:endParaRPr lang="en-US" dirty="0"/>
          </a:p>
        </p:txBody>
      </p:sp>
      <p:sp>
        <p:nvSpPr>
          <p:cNvPr id="3" name="Content Placeholder 2"/>
          <p:cNvSpPr>
            <a:spLocks noGrp="1"/>
          </p:cNvSpPr>
          <p:nvPr>
            <p:ph idx="1"/>
          </p:nvPr>
        </p:nvSpPr>
        <p:spPr>
          <a:xfrm>
            <a:off x="492369" y="1600200"/>
            <a:ext cx="8466580" cy="3868615"/>
          </a:xfrm>
        </p:spPr>
        <p:txBody>
          <a:bodyPr>
            <a:normAutofit fontScale="92500"/>
          </a:bodyPr>
          <a:lstStyle/>
          <a:p>
            <a:pPr marL="328254" indent="-328254">
              <a:buFont typeface="Arial"/>
              <a:buChar char="•"/>
            </a:pPr>
            <a:r>
              <a:rPr lang="en-US" sz="2585" dirty="0"/>
              <a:t>Primacy effect</a:t>
            </a:r>
          </a:p>
          <a:p>
            <a:pPr marL="697541" lvl="1" indent="-328254">
              <a:buFont typeface="Arial"/>
              <a:buChar char="•"/>
            </a:pPr>
            <a:r>
              <a:rPr lang="en-US" sz="2585" dirty="0"/>
              <a:t>Information presented first is the most persuasive (Asch, 1946)</a:t>
            </a:r>
          </a:p>
          <a:p>
            <a:pPr marL="697541" lvl="1" indent="-328254">
              <a:buFont typeface="Arial"/>
              <a:buChar char="•"/>
            </a:pPr>
            <a:r>
              <a:rPr lang="en-US" sz="2585" dirty="0"/>
              <a:t>People favour arguments presented first and choose the first option they see in relation to everyday product choices</a:t>
            </a:r>
          </a:p>
          <a:p>
            <a:pPr marL="328254" indent="-328254">
              <a:buFont typeface="Arial"/>
              <a:buChar char="•"/>
            </a:pPr>
            <a:endParaRPr lang="en-US" sz="2585" dirty="0"/>
          </a:p>
          <a:p>
            <a:pPr marL="328254" indent="-328254">
              <a:buFont typeface="Arial"/>
              <a:buChar char="•"/>
            </a:pPr>
            <a:r>
              <a:rPr lang="en-US" sz="2585" dirty="0"/>
              <a:t>Recency effect</a:t>
            </a:r>
          </a:p>
          <a:p>
            <a:pPr marL="697541" lvl="1" indent="-328254">
              <a:buFont typeface="Arial"/>
              <a:buChar char="•"/>
            </a:pPr>
            <a:r>
              <a:rPr lang="en-US" sz="2585" dirty="0"/>
              <a:t>Information presented last sometimes most persuasive as people forget what they were presented with first, especially if there is a delay between the two sets of information</a:t>
            </a:r>
          </a:p>
          <a:p>
            <a:pPr marL="0" indent="0">
              <a:buNone/>
            </a:pPr>
            <a:endParaRPr lang="en-US" dirty="0" smtClean="0"/>
          </a:p>
        </p:txBody>
      </p:sp>
    </p:spTree>
    <p:extLst>
      <p:ext uri="{BB962C8B-B14F-4D97-AF65-F5344CB8AC3E}">
        <p14:creationId xmlns:p14="http://schemas.microsoft.com/office/powerpoint/2010/main" val="275448904"/>
      </p:ext>
    </p:extLst>
  </p:cSld>
  <p:clrMapOvr>
    <a:masterClrMapping/>
  </p:clrMapOvr>
  <p:transition>
    <p:fade/>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method (cont.)</a:t>
            </a:r>
            <a:endParaRPr lang="en-US" dirty="0"/>
          </a:p>
        </p:txBody>
      </p:sp>
      <p:sp>
        <p:nvSpPr>
          <p:cNvPr id="4" name="Rectangle 3"/>
          <p:cNvSpPr/>
          <p:nvPr/>
        </p:nvSpPr>
        <p:spPr>
          <a:xfrm>
            <a:off x="583865" y="1634339"/>
            <a:ext cx="7843333" cy="3672544"/>
          </a:xfrm>
          <a:prstGeom prst="rect">
            <a:avLst/>
          </a:prstGeom>
        </p:spPr>
        <p:txBody>
          <a:bodyPr wrap="square">
            <a:spAutoFit/>
          </a:bodyPr>
          <a:lstStyle/>
          <a:p>
            <a:pPr marL="316531" indent="-316531">
              <a:buFont typeface="Arial" panose="020B0604020202020204" pitchFamily="34" charset="0"/>
              <a:buChar char="•"/>
            </a:pPr>
            <a:r>
              <a:rPr lang="en-US" sz="2585" dirty="0">
                <a:latin typeface="Arial Narrow"/>
              </a:rPr>
              <a:t>Primacy effects are more common if first set of information stimulates </a:t>
            </a:r>
            <a:r>
              <a:rPr lang="en-US" sz="2585" dirty="0">
                <a:latin typeface="Arial Narrow"/>
              </a:rPr>
              <a:t>thinking (Haugtvedt &amp; Wegener, 1994)</a:t>
            </a:r>
          </a:p>
          <a:p>
            <a:pPr marL="316531" indent="-316531">
              <a:buFont typeface="Arial" panose="020B0604020202020204" pitchFamily="34" charset="0"/>
              <a:buChar char="•"/>
            </a:pPr>
            <a:endParaRPr lang="en-US" sz="2585" dirty="0">
              <a:latin typeface="Arial Narrow"/>
            </a:endParaRPr>
          </a:p>
          <a:p>
            <a:pPr marL="316531" indent="-316531">
              <a:buFont typeface="Arial" panose="020B0604020202020204" pitchFamily="34" charset="0"/>
              <a:buChar char="•"/>
            </a:pPr>
            <a:r>
              <a:rPr lang="en-US" sz="2585" dirty="0">
                <a:latin typeface="Arial Narrow"/>
              </a:rPr>
              <a:t>More </a:t>
            </a:r>
            <a:r>
              <a:rPr lang="en-US" sz="2585" dirty="0">
                <a:latin typeface="Arial Narrow"/>
              </a:rPr>
              <a:t>common as people form strong first impressions that are difficult to </a:t>
            </a:r>
            <a:r>
              <a:rPr lang="en-US" sz="2585" dirty="0">
                <a:latin typeface="Arial Narrow"/>
              </a:rPr>
              <a:t>change (Anderson, 1975)</a:t>
            </a:r>
          </a:p>
          <a:p>
            <a:pPr marL="316531" indent="-316531">
              <a:buFont typeface="Arial" panose="020B0604020202020204" pitchFamily="34" charset="0"/>
              <a:buChar char="•"/>
            </a:pPr>
            <a:endParaRPr lang="en-US" sz="2585" dirty="0">
              <a:latin typeface="Arial Narrow"/>
            </a:endParaRPr>
          </a:p>
          <a:p>
            <a:pPr marL="316531" indent="-316531">
              <a:buFont typeface="Arial" panose="020B0604020202020204" pitchFamily="34" charset="0"/>
              <a:buChar char="•"/>
            </a:pPr>
            <a:r>
              <a:rPr lang="en-US" sz="2585" dirty="0">
                <a:latin typeface="Arial Narrow"/>
              </a:rPr>
              <a:t>…But </a:t>
            </a:r>
            <a:r>
              <a:rPr lang="en-US" sz="2585" dirty="0">
                <a:latin typeface="Arial Narrow"/>
              </a:rPr>
              <a:t>if people asked to make decision straight after last set of information, a recency effect is likely to </a:t>
            </a:r>
            <a:r>
              <a:rPr lang="en-US" sz="2585" dirty="0">
                <a:latin typeface="Arial Narrow"/>
              </a:rPr>
              <a:t>occur</a:t>
            </a:r>
          </a:p>
          <a:p>
            <a:pPr marL="316531" indent="-316531">
              <a:buFont typeface="Arial" panose="020B0604020202020204" pitchFamily="34" charset="0"/>
              <a:buChar char="•"/>
            </a:pPr>
            <a:endParaRPr lang="en-US" sz="2585" dirty="0">
              <a:latin typeface="Arial Narrow" panose="020B0606020202030204" pitchFamily="34" charset="0"/>
            </a:endParaRPr>
          </a:p>
        </p:txBody>
      </p:sp>
    </p:spTree>
    <p:extLst>
      <p:ext uri="{BB962C8B-B14F-4D97-AF65-F5344CB8AC3E}">
        <p14:creationId xmlns:p14="http://schemas.microsoft.com/office/powerpoint/2010/main" val="3315101120"/>
      </p:ext>
    </p:extLst>
  </p:cSld>
  <p:clrMapOvr>
    <a:masterClrMapping/>
  </p:clrMapOvr>
  <p:transition>
    <p:fade/>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method (cont.)</a:t>
            </a:r>
            <a:endParaRPr lang="en-US" dirty="0"/>
          </a:p>
        </p:txBody>
      </p:sp>
      <p:sp>
        <p:nvSpPr>
          <p:cNvPr id="3" name="Content Placeholder 2"/>
          <p:cNvSpPr>
            <a:spLocks noGrp="1"/>
          </p:cNvSpPr>
          <p:nvPr>
            <p:ph idx="1"/>
          </p:nvPr>
        </p:nvSpPr>
        <p:spPr/>
        <p:txBody>
          <a:bodyPr>
            <a:normAutofit fontScale="92500"/>
          </a:bodyPr>
          <a:lstStyle/>
          <a:p>
            <a:pPr>
              <a:buFont typeface="Arial"/>
              <a:buChar char="•"/>
            </a:pPr>
            <a:r>
              <a:rPr lang="en-US" sz="2585" dirty="0">
                <a:latin typeface="Arial Narrow"/>
              </a:rPr>
              <a:t>The channel</a:t>
            </a:r>
          </a:p>
          <a:p>
            <a:pPr lvl="1">
              <a:buFont typeface="Arial"/>
              <a:buChar char="•"/>
            </a:pPr>
            <a:r>
              <a:rPr lang="en-US" sz="2585" dirty="0">
                <a:latin typeface="Arial Narrow"/>
              </a:rPr>
              <a:t>Visual and face-to-face channels are usually the most persuasive</a:t>
            </a:r>
          </a:p>
          <a:p>
            <a:pPr lvl="1">
              <a:buFont typeface="Arial"/>
              <a:buChar char="•"/>
            </a:pPr>
            <a:r>
              <a:rPr lang="en-US" sz="2585" dirty="0">
                <a:latin typeface="Arial Narrow"/>
              </a:rPr>
              <a:t>E.g., effect of TV adverts on US presidential campaigns (Grush, 1980)</a:t>
            </a:r>
          </a:p>
          <a:p>
            <a:pPr lvl="1">
              <a:buFont typeface="Arial"/>
              <a:buChar char="•"/>
            </a:pPr>
            <a:r>
              <a:rPr lang="en-US" sz="2585" dirty="0">
                <a:latin typeface="Arial Narrow"/>
              </a:rPr>
              <a:t>…But if information is complex, written channels can be more effective (Chaiken &amp; Eagly, 1976)</a:t>
            </a:r>
          </a:p>
          <a:p>
            <a:endParaRPr lang="en-US" sz="2585" dirty="0"/>
          </a:p>
        </p:txBody>
      </p:sp>
    </p:spTree>
    <p:extLst>
      <p:ext uri="{BB962C8B-B14F-4D97-AF65-F5344CB8AC3E}">
        <p14:creationId xmlns:p14="http://schemas.microsoft.com/office/powerpoint/2010/main" val="280200819"/>
      </p:ext>
    </p:extLst>
  </p:cSld>
  <p:clrMapOvr>
    <a:masterClrMapping/>
  </p:clrMapOvr>
  <p:transition>
    <p:fade/>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target…</a:t>
            </a:r>
            <a:endParaRPr lang="en-GB" dirty="0"/>
          </a:p>
        </p:txBody>
      </p:sp>
      <p:sp>
        <p:nvSpPr>
          <p:cNvPr id="3" name="Content Placeholder 2"/>
          <p:cNvSpPr>
            <a:spLocks noGrp="1"/>
          </p:cNvSpPr>
          <p:nvPr>
            <p:ph idx="1"/>
          </p:nvPr>
        </p:nvSpPr>
        <p:spPr>
          <a:xfrm>
            <a:off x="381000" y="1412875"/>
            <a:ext cx="8382000" cy="2068259"/>
          </a:xfrm>
        </p:spPr>
        <p:txBody>
          <a:bodyPr/>
          <a:lstStyle/>
          <a:p>
            <a:r>
              <a:rPr lang="en-GB" dirty="0" smtClean="0"/>
              <a:t>Gender</a:t>
            </a:r>
          </a:p>
          <a:p>
            <a:r>
              <a:rPr lang="en-GB" dirty="0" smtClean="0"/>
              <a:t>Age</a:t>
            </a:r>
          </a:p>
          <a:p>
            <a:r>
              <a:rPr lang="en-GB" dirty="0" smtClean="0"/>
              <a:t>Personality (NFCC)</a:t>
            </a:r>
          </a:p>
          <a:p>
            <a:r>
              <a:rPr lang="en-GB" dirty="0" smtClean="0"/>
              <a:t>Mood </a:t>
            </a:r>
            <a:endParaRPr lang="en-GB" dirty="0"/>
          </a:p>
        </p:txBody>
      </p:sp>
      <p:pic>
        <p:nvPicPr>
          <p:cNvPr id="4" name="Picture 3"/>
          <p:cNvPicPr>
            <a:picLocks noChangeAspect="1"/>
          </p:cNvPicPr>
          <p:nvPr/>
        </p:nvPicPr>
        <p:blipFill>
          <a:blip r:embed="rId2"/>
          <a:stretch>
            <a:fillRect/>
          </a:stretch>
        </p:blipFill>
        <p:spPr>
          <a:xfrm>
            <a:off x="3275856" y="3421534"/>
            <a:ext cx="5296247" cy="2975818"/>
          </a:xfrm>
          <a:prstGeom prst="rect">
            <a:avLst/>
          </a:prstGeom>
        </p:spPr>
      </p:pic>
    </p:spTree>
    <p:extLst>
      <p:ext uri="{BB962C8B-B14F-4D97-AF65-F5344CB8AC3E}">
        <p14:creationId xmlns:p14="http://schemas.microsoft.com/office/powerpoint/2010/main" val="2032679283"/>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The target or audience</a:t>
            </a:r>
            <a:endParaRPr lang="en-US" dirty="0"/>
          </a:p>
        </p:txBody>
      </p:sp>
      <p:sp>
        <p:nvSpPr>
          <p:cNvPr id="3" name="Content Placeholder 2"/>
          <p:cNvSpPr>
            <a:spLocks noGrp="1"/>
          </p:cNvSpPr>
          <p:nvPr>
            <p:ph idx="1"/>
          </p:nvPr>
        </p:nvSpPr>
        <p:spPr>
          <a:xfrm>
            <a:off x="562708" y="1634340"/>
            <a:ext cx="7877908" cy="3921666"/>
          </a:xfrm>
        </p:spPr>
        <p:txBody>
          <a:bodyPr>
            <a:normAutofit/>
          </a:bodyPr>
          <a:lstStyle/>
          <a:p>
            <a:pPr marL="328254" indent="-328254">
              <a:buFont typeface="Arial"/>
              <a:buChar char="•"/>
            </a:pPr>
            <a:r>
              <a:rPr lang="en-US" sz="2585" dirty="0"/>
              <a:t>Gender </a:t>
            </a:r>
          </a:p>
          <a:p>
            <a:pPr marL="697541" lvl="1" indent="-328254">
              <a:buFont typeface="Arial"/>
              <a:buChar char="•"/>
            </a:pPr>
            <a:r>
              <a:rPr lang="en-US" sz="2585" dirty="0"/>
              <a:t>Women more susceptible to persuasive attempts, especially face to face attempts, than men </a:t>
            </a:r>
          </a:p>
          <a:p>
            <a:pPr marL="697541" lvl="1" indent="-328254">
              <a:buFont typeface="Arial"/>
              <a:buChar char="•"/>
            </a:pPr>
            <a:r>
              <a:rPr lang="en-US" sz="2585" dirty="0"/>
              <a:t>More co-operation focused and ‘socially sensitive’? (Eagly &amp; Carli, 1981)</a:t>
            </a:r>
          </a:p>
          <a:p>
            <a:pPr marL="697541" lvl="1" indent="-328254">
              <a:buFont typeface="Arial"/>
              <a:buChar char="•"/>
            </a:pPr>
            <a:r>
              <a:rPr lang="en-US" sz="2585" dirty="0"/>
              <a:t>…But depends on topic of persuasion (Sistrunk &amp; McDavid, 1971)</a:t>
            </a:r>
          </a:p>
          <a:p>
            <a:pPr marL="697541" lvl="1" indent="-328254">
              <a:buFont typeface="Arial"/>
              <a:buChar char="•"/>
            </a:pPr>
            <a:r>
              <a:rPr lang="en-US" sz="2585" dirty="0"/>
              <a:t>Important to consider the gender fairness of research tasks</a:t>
            </a:r>
          </a:p>
          <a:p>
            <a:pPr marL="0" indent="0">
              <a:buNone/>
            </a:pPr>
            <a:endParaRPr lang="en-US" sz="2585" dirty="0"/>
          </a:p>
          <a:p>
            <a:pPr marL="0" indent="0">
              <a:buNone/>
            </a:pPr>
            <a:endParaRPr lang="en-US" sz="2585" dirty="0"/>
          </a:p>
        </p:txBody>
      </p:sp>
    </p:spTree>
    <p:extLst>
      <p:ext uri="{BB962C8B-B14F-4D97-AF65-F5344CB8AC3E}">
        <p14:creationId xmlns:p14="http://schemas.microsoft.com/office/powerpoint/2010/main" val="2875231076"/>
      </p:ext>
    </p:extLst>
  </p:cSld>
  <p:clrMapOvr>
    <a:masterClrMapping/>
  </p:clrMapOvr>
  <p:transition>
    <p:fade/>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target or audience (cont.)</a:t>
            </a:r>
            <a:endParaRPr lang="en-US" dirty="0"/>
          </a:p>
        </p:txBody>
      </p:sp>
      <p:sp>
        <p:nvSpPr>
          <p:cNvPr id="3" name="Content Placeholder 2"/>
          <p:cNvSpPr>
            <a:spLocks noGrp="1"/>
          </p:cNvSpPr>
          <p:nvPr>
            <p:ph idx="1"/>
          </p:nvPr>
        </p:nvSpPr>
        <p:spPr>
          <a:xfrm>
            <a:off x="492369" y="1567870"/>
            <a:ext cx="7666892" cy="4054604"/>
          </a:xfrm>
        </p:spPr>
        <p:txBody>
          <a:bodyPr>
            <a:normAutofit/>
          </a:bodyPr>
          <a:lstStyle/>
          <a:p>
            <a:pPr>
              <a:buFont typeface="Arial"/>
              <a:buChar char="•"/>
            </a:pPr>
            <a:r>
              <a:rPr lang="en-US" sz="2585" dirty="0"/>
              <a:t>Age</a:t>
            </a:r>
          </a:p>
          <a:p>
            <a:pPr lvl="1">
              <a:buFont typeface="Arial"/>
              <a:buChar char="•"/>
            </a:pPr>
            <a:r>
              <a:rPr lang="en-US" sz="2585" dirty="0"/>
              <a:t>Late adolescents &amp; young adults most susceptible, probably because have less stable attitudes and show less resistance to authority (Krosnick &amp; Alwin, 1989)</a:t>
            </a:r>
          </a:p>
          <a:p>
            <a:pPr lvl="1">
              <a:buFont typeface="Arial"/>
              <a:buChar char="•"/>
            </a:pPr>
            <a:r>
              <a:rPr lang="en-US" sz="2585" dirty="0"/>
              <a:t>People generally open to attitude change across lifespan but core attitudes &amp; values resistant to change throughout (Visser &amp; Krosnick, 1998)</a:t>
            </a:r>
          </a:p>
          <a:p>
            <a:pPr>
              <a:buFont typeface="Arial"/>
              <a:buChar char="•"/>
            </a:pPr>
            <a:endParaRPr lang="en-US" sz="2585" dirty="0"/>
          </a:p>
        </p:txBody>
      </p:sp>
    </p:spTree>
    <p:extLst>
      <p:ext uri="{BB962C8B-B14F-4D97-AF65-F5344CB8AC3E}">
        <p14:creationId xmlns:p14="http://schemas.microsoft.com/office/powerpoint/2010/main" val="482332241"/>
      </p:ext>
    </p:extLst>
  </p:cSld>
  <p:clrMapOvr>
    <a:masterClrMapping/>
  </p:clrMapOvr>
  <p:transition>
    <p:fade/>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target or audience (cont.)</a:t>
            </a:r>
            <a:endParaRPr lang="en-US" dirty="0"/>
          </a:p>
        </p:txBody>
      </p:sp>
      <p:sp>
        <p:nvSpPr>
          <p:cNvPr id="3" name="Content Placeholder 2"/>
          <p:cNvSpPr>
            <a:spLocks noGrp="1"/>
          </p:cNvSpPr>
          <p:nvPr>
            <p:ph idx="1"/>
          </p:nvPr>
        </p:nvSpPr>
        <p:spPr>
          <a:xfrm>
            <a:off x="457200" y="1670540"/>
            <a:ext cx="7842738" cy="4248153"/>
          </a:xfrm>
        </p:spPr>
        <p:txBody>
          <a:bodyPr>
            <a:normAutofit/>
          </a:bodyPr>
          <a:lstStyle/>
          <a:p>
            <a:pPr>
              <a:buFont typeface="Arial"/>
              <a:buChar char="•"/>
            </a:pPr>
            <a:r>
              <a:rPr lang="en-US" sz="2585" dirty="0"/>
              <a:t>Personality and individual differences determine persuasion</a:t>
            </a:r>
          </a:p>
          <a:p>
            <a:pPr lvl="1">
              <a:buFont typeface="Arial"/>
              <a:buChar char="•"/>
            </a:pPr>
            <a:r>
              <a:rPr lang="en-US" sz="2585" dirty="0"/>
              <a:t>Need for cognition (NFC; Cacioppo &amp; Petty, 1982</a:t>
            </a:r>
            <a:r>
              <a:rPr lang="en-US" sz="2585" i="1" dirty="0"/>
              <a:t>)</a:t>
            </a:r>
            <a:r>
              <a:rPr lang="en-US" sz="2585" dirty="0"/>
              <a:t> – The extent to which someone derives fulfillment &amp; enjoyment from thinking about things</a:t>
            </a:r>
          </a:p>
          <a:p>
            <a:pPr lvl="1">
              <a:buFont typeface="Arial"/>
              <a:buChar char="•"/>
            </a:pPr>
            <a:r>
              <a:rPr lang="en-US" sz="2585" dirty="0"/>
              <a:t>Need for cognitive closure (NFCC; Kruglanski et al., 1993) – the extent to which a person is close-minded, desiring quick and/or certain answers to questions and resistant to ambiguity or disconfirmation</a:t>
            </a:r>
          </a:p>
          <a:p>
            <a:pPr lvl="1">
              <a:buFont typeface="Arial"/>
              <a:buChar char="•"/>
            </a:pPr>
            <a:endParaRPr lang="en-US" sz="2585" dirty="0"/>
          </a:p>
          <a:p>
            <a:endParaRPr lang="en-US" sz="2585" dirty="0"/>
          </a:p>
        </p:txBody>
      </p:sp>
    </p:spTree>
    <p:extLst>
      <p:ext uri="{BB962C8B-B14F-4D97-AF65-F5344CB8AC3E}">
        <p14:creationId xmlns:p14="http://schemas.microsoft.com/office/powerpoint/2010/main" val="1974595245"/>
      </p:ext>
    </p:extLst>
  </p:cSld>
  <p:clrMapOvr>
    <a:masterClrMapping/>
  </p:clrMapOvr>
  <p:transition>
    <p:fade/>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target or audience (cont.)</a:t>
            </a:r>
            <a:endParaRPr lang="en-US" dirty="0"/>
          </a:p>
        </p:txBody>
      </p:sp>
      <p:sp>
        <p:nvSpPr>
          <p:cNvPr id="3" name="Content Placeholder 2"/>
          <p:cNvSpPr>
            <a:spLocks noGrp="1"/>
          </p:cNvSpPr>
          <p:nvPr>
            <p:ph idx="1"/>
          </p:nvPr>
        </p:nvSpPr>
        <p:spPr>
          <a:xfrm>
            <a:off x="562708" y="1740880"/>
            <a:ext cx="7315200" cy="4177812"/>
          </a:xfrm>
        </p:spPr>
        <p:txBody>
          <a:bodyPr>
            <a:normAutofit/>
          </a:bodyPr>
          <a:lstStyle/>
          <a:p>
            <a:pPr marL="328254" indent="-328254">
              <a:buFont typeface="Arial"/>
              <a:buChar char="•"/>
            </a:pPr>
            <a:r>
              <a:rPr lang="en-US" sz="2585" dirty="0"/>
              <a:t>Mood</a:t>
            </a:r>
          </a:p>
          <a:p>
            <a:pPr marL="697541" lvl="1" indent="-328254">
              <a:buFont typeface="Arial"/>
              <a:buChar char="•"/>
            </a:pPr>
            <a:r>
              <a:rPr lang="en-US" sz="2585" dirty="0"/>
              <a:t>Good feelings enhance positive thinking which can lead to impulsive decision-making, so messages which promote these can be persuasive (Bodenhausen, 1993)</a:t>
            </a:r>
          </a:p>
          <a:p>
            <a:pPr marL="697541" lvl="1" indent="-328254">
              <a:buFont typeface="Arial"/>
              <a:buChar char="•"/>
            </a:pPr>
            <a:r>
              <a:rPr lang="en-US" sz="2585" dirty="0"/>
              <a:t>Also, when people are already in a good mood they can associate this with the message (Janis et al., 1965)</a:t>
            </a:r>
          </a:p>
        </p:txBody>
      </p:sp>
    </p:spTree>
    <p:extLst>
      <p:ext uri="{BB962C8B-B14F-4D97-AF65-F5344CB8AC3E}">
        <p14:creationId xmlns:p14="http://schemas.microsoft.com/office/powerpoint/2010/main" val="3803788116"/>
      </p:ext>
    </p:extLst>
  </p:cSld>
  <p:clrMapOvr>
    <a:masterClrMapping/>
  </p:clrMapOvr>
  <p:transition>
    <p:fade/>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664797"/>
          </a:xfrm>
        </p:spPr>
        <p:txBody>
          <a:bodyPr/>
          <a:lstStyle/>
          <a:p>
            <a:pPr algn="ctr"/>
            <a:r>
              <a:rPr lang="en-GB" dirty="0" smtClean="0"/>
              <a:t>Changing attitudes via beliefs</a:t>
            </a:r>
            <a:endParaRPr lang="en-GB" dirty="0"/>
          </a:p>
        </p:txBody>
      </p:sp>
      <p:sp>
        <p:nvSpPr>
          <p:cNvPr id="3" name="Content Placeholder 2"/>
          <p:cNvSpPr>
            <a:spLocks noGrp="1"/>
          </p:cNvSpPr>
          <p:nvPr>
            <p:ph idx="1"/>
          </p:nvPr>
        </p:nvSpPr>
        <p:spPr>
          <a:xfrm>
            <a:off x="381000" y="1412875"/>
            <a:ext cx="8382000" cy="4727448"/>
          </a:xfrm>
        </p:spPr>
        <p:txBody>
          <a:bodyPr/>
          <a:lstStyle/>
          <a:p>
            <a:r>
              <a:rPr lang="en-GB" dirty="0" smtClean="0"/>
              <a:t>If the 3 components of an attitude are congruent, then attitude change may be difficult.</a:t>
            </a:r>
          </a:p>
          <a:p>
            <a:r>
              <a:rPr lang="en-GB" dirty="0" smtClean="0"/>
              <a:t>The most effective way to change someone's attitude is by changing their beliefs.</a:t>
            </a:r>
          </a:p>
          <a:p>
            <a:r>
              <a:rPr lang="en-GB" dirty="0" smtClean="0"/>
              <a:t>Attempting to change beliefs involves creating inconsistencies amongst the 3 components by introducing information or a negative experience. </a:t>
            </a:r>
          </a:p>
          <a:p>
            <a:pPr marL="0" indent="0">
              <a:buNone/>
            </a:pPr>
            <a:endParaRPr lang="en-GB" dirty="0"/>
          </a:p>
        </p:txBody>
      </p:sp>
    </p:spTree>
    <p:extLst>
      <p:ext uri="{BB962C8B-B14F-4D97-AF65-F5344CB8AC3E}">
        <p14:creationId xmlns:p14="http://schemas.microsoft.com/office/powerpoint/2010/main" val="2187478778"/>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Changing attitudes</a:t>
            </a:r>
            <a:endParaRPr lang="en-GB" dirty="0"/>
          </a:p>
        </p:txBody>
      </p:sp>
      <p:sp>
        <p:nvSpPr>
          <p:cNvPr id="3" name="Content Placeholder 2"/>
          <p:cNvSpPr>
            <a:spLocks noGrp="1"/>
          </p:cNvSpPr>
          <p:nvPr>
            <p:ph idx="1"/>
          </p:nvPr>
        </p:nvSpPr>
        <p:spPr/>
        <p:txBody>
          <a:bodyPr/>
          <a:lstStyle/>
          <a:p>
            <a:endParaRPr lang="en-GB" dirty="0"/>
          </a:p>
        </p:txBody>
      </p:sp>
      <p:pic>
        <p:nvPicPr>
          <p:cNvPr id="4" name="Picture 2"/>
          <p:cNvPicPr>
            <a:picLocks noChangeAspect="1" noChangeArrowheads="1"/>
          </p:cNvPicPr>
          <p:nvPr/>
        </p:nvPicPr>
        <p:blipFill>
          <a:blip r:embed="rId2" cstate="print"/>
          <a:srcRect/>
          <a:stretch>
            <a:fillRect/>
          </a:stretch>
        </p:blipFill>
        <p:spPr bwMode="auto">
          <a:xfrm>
            <a:off x="381000" y="1005434"/>
            <a:ext cx="8382000" cy="5408762"/>
          </a:xfrm>
          <a:prstGeom prst="rect">
            <a:avLst/>
          </a:prstGeom>
          <a:noFill/>
          <a:ln w="9525">
            <a:noFill/>
            <a:miter lim="800000"/>
            <a:headEnd/>
            <a:tailEnd/>
          </a:ln>
        </p:spPr>
      </p:pic>
      <p:sp>
        <p:nvSpPr>
          <p:cNvPr id="5" name="Rectangular Callout 4"/>
          <p:cNvSpPr/>
          <p:nvPr/>
        </p:nvSpPr>
        <p:spPr bwMode="auto">
          <a:xfrm>
            <a:off x="539552" y="4221088"/>
            <a:ext cx="3600400" cy="2088232"/>
          </a:xfrm>
          <a:prstGeom prst="wedgeRectCallout">
            <a:avLst>
              <a:gd name="adj1" fmla="val 37804"/>
              <a:gd name="adj2" fmla="val -74491"/>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36" tIns="45718" rIns="91436" bIns="45718" numCol="1" rtlCol="0" anchor="ctr" anchorCtr="0" compatLnSpc="1">
            <a:prstTxWarp prst="textNoShape">
              <a:avLst/>
            </a:prstTxWarp>
          </a:bodyPr>
          <a:lstStyle/>
          <a:p>
            <a:pPr algn="ctr" defTabSz="914099" fontAlgn="base">
              <a:spcBef>
                <a:spcPct val="0"/>
              </a:spcBef>
              <a:spcAft>
                <a:spcPct val="0"/>
              </a:spcAft>
            </a:pPr>
            <a:endParaRPr lang="en-GB" dirty="0" smtClean="0">
              <a:solidFill>
                <a:srgbClr val="FFFFFF"/>
              </a:solidFill>
              <a:effectLst>
                <a:outerShdw blurRad="38100" dist="38100" dir="2700000" algn="tl">
                  <a:srgbClr val="000000">
                    <a:alpha val="43137"/>
                  </a:srgbClr>
                </a:outerShdw>
              </a:effectLst>
              <a:latin typeface="Segoe" pitchFamily="34" charset="0"/>
            </a:endParaRPr>
          </a:p>
          <a:p>
            <a:pPr algn="ctr" defTabSz="914099" fontAlgn="base">
              <a:spcBef>
                <a:spcPct val="0"/>
              </a:spcBef>
              <a:spcAft>
                <a:spcPct val="0"/>
              </a:spcAft>
            </a:pPr>
            <a:r>
              <a:rPr lang="en-GB" b="1" dirty="0" smtClean="0">
                <a:solidFill>
                  <a:srgbClr val="FFFFFF"/>
                </a:solidFill>
                <a:effectLst>
                  <a:outerShdw blurRad="38100" dist="38100" dir="2700000" algn="tl">
                    <a:srgbClr val="000000">
                      <a:alpha val="43137"/>
                    </a:srgbClr>
                  </a:outerShdw>
                </a:effectLst>
                <a:latin typeface="Segoe" pitchFamily="34" charset="0"/>
              </a:rPr>
              <a:t>Think of </a:t>
            </a:r>
            <a:r>
              <a:rPr lang="en-GB" b="1" dirty="0" err="1" smtClean="0">
                <a:solidFill>
                  <a:srgbClr val="FFFFFF"/>
                </a:solidFill>
                <a:effectLst>
                  <a:outerShdw blurRad="38100" dist="38100" dir="2700000" algn="tl">
                    <a:srgbClr val="000000">
                      <a:alpha val="43137"/>
                    </a:srgbClr>
                  </a:outerShdw>
                </a:effectLst>
                <a:latin typeface="Segoe" pitchFamily="34" charset="0"/>
              </a:rPr>
              <a:t>Wetherspoons</a:t>
            </a:r>
            <a:r>
              <a:rPr lang="en-GB" b="1" dirty="0" smtClean="0">
                <a:solidFill>
                  <a:srgbClr val="FFFFFF"/>
                </a:solidFill>
                <a:effectLst>
                  <a:outerShdw blurRad="38100" dist="38100" dir="2700000" algn="tl">
                    <a:srgbClr val="000000">
                      <a:alpha val="43137"/>
                    </a:srgbClr>
                  </a:outerShdw>
                </a:effectLst>
                <a:latin typeface="Segoe" pitchFamily="34" charset="0"/>
              </a:rPr>
              <a:t>:</a:t>
            </a:r>
          </a:p>
          <a:p>
            <a:pPr algn="ctr" defTabSz="914099" fontAlgn="base">
              <a:spcBef>
                <a:spcPct val="0"/>
              </a:spcBef>
              <a:spcAft>
                <a:spcPct val="0"/>
              </a:spcAft>
            </a:pPr>
            <a:r>
              <a:rPr lang="en-GB" dirty="0" smtClean="0">
                <a:solidFill>
                  <a:srgbClr val="FFFFFF"/>
                </a:solidFill>
                <a:effectLst>
                  <a:outerShdw blurRad="38100" dist="38100" dir="2700000" algn="tl">
                    <a:srgbClr val="000000">
                      <a:alpha val="43137"/>
                    </a:srgbClr>
                  </a:outerShdw>
                </a:effectLst>
                <a:latin typeface="Segoe" pitchFamily="34" charset="0"/>
              </a:rPr>
              <a:t>Now showing live rugby </a:t>
            </a:r>
          </a:p>
          <a:p>
            <a:pPr algn="ctr" defTabSz="914099" fontAlgn="base">
              <a:spcBef>
                <a:spcPct val="0"/>
              </a:spcBef>
              <a:spcAft>
                <a:spcPct val="0"/>
              </a:spcAft>
            </a:pPr>
            <a:r>
              <a:rPr lang="en-GB" dirty="0" smtClean="0">
                <a:solidFill>
                  <a:srgbClr val="FFFFFF"/>
                </a:solidFill>
                <a:effectLst>
                  <a:outerShdw blurRad="38100" dist="38100" dir="2700000" algn="tl">
                    <a:srgbClr val="000000">
                      <a:alpha val="43137"/>
                    </a:srgbClr>
                  </a:outerShdw>
                </a:effectLst>
                <a:latin typeface="Segoe" pitchFamily="34" charset="0"/>
              </a:rPr>
              <a:t>They always serve Heinz</a:t>
            </a:r>
          </a:p>
          <a:p>
            <a:pPr algn="ctr" defTabSz="914099" fontAlgn="base">
              <a:spcBef>
                <a:spcPct val="0"/>
              </a:spcBef>
              <a:spcAft>
                <a:spcPct val="0"/>
              </a:spcAft>
            </a:pPr>
            <a:r>
              <a:rPr lang="en-GB" dirty="0" smtClean="0">
                <a:solidFill>
                  <a:srgbClr val="FFFFFF"/>
                </a:solidFill>
                <a:effectLst>
                  <a:outerShdw blurRad="38100" dist="38100" dir="2700000" algn="tl">
                    <a:srgbClr val="000000">
                      <a:alpha val="43137"/>
                    </a:srgbClr>
                  </a:outerShdw>
                </a:effectLst>
                <a:latin typeface="Segoe" pitchFamily="34" charset="0"/>
              </a:rPr>
              <a:t>They always get your food out quickly</a:t>
            </a:r>
          </a:p>
          <a:p>
            <a:pPr algn="ctr" defTabSz="914099" fontAlgn="base">
              <a:spcBef>
                <a:spcPct val="0"/>
              </a:spcBef>
              <a:spcAft>
                <a:spcPct val="0"/>
              </a:spcAft>
            </a:pPr>
            <a:r>
              <a:rPr lang="en-GB" dirty="0" smtClean="0">
                <a:solidFill>
                  <a:srgbClr val="FFFFFF"/>
                </a:solidFill>
                <a:effectLst>
                  <a:outerShdw blurRad="38100" dist="38100" dir="2700000" algn="tl">
                    <a:srgbClr val="000000">
                      <a:alpha val="43137"/>
                    </a:srgbClr>
                  </a:outerShdw>
                </a:effectLst>
                <a:latin typeface="Segoe" pitchFamily="34" charset="0"/>
              </a:rPr>
              <a:t>They do not tolerate rowdy behaviour</a:t>
            </a:r>
          </a:p>
          <a:p>
            <a:pPr algn="ctr" defTabSz="914099" fontAlgn="base">
              <a:spcBef>
                <a:spcPct val="0"/>
              </a:spcBef>
              <a:spcAft>
                <a:spcPct val="0"/>
              </a:spcAft>
            </a:pPr>
            <a:endParaRPr lang="en-GB" sz="2300" dirty="0" smtClean="0">
              <a:solidFill>
                <a:srgbClr val="FFFFFF"/>
              </a:solidFill>
              <a:effectLst>
                <a:outerShdw blurRad="38100" dist="38100" dir="2700000" algn="tl">
                  <a:srgbClr val="000000">
                    <a:alpha val="43137"/>
                  </a:srgbClr>
                </a:outerShdw>
              </a:effectLst>
              <a:latin typeface="Segoe" pitchFamily="34" charset="0"/>
            </a:endParaRPr>
          </a:p>
        </p:txBody>
      </p:sp>
    </p:spTree>
    <p:extLst>
      <p:ext uri="{BB962C8B-B14F-4D97-AF65-F5344CB8AC3E}">
        <p14:creationId xmlns:p14="http://schemas.microsoft.com/office/powerpoint/2010/main" val="3598468451"/>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Cognitive dissonance</a:t>
            </a:r>
            <a:endParaRPr lang="en-US" dirty="0"/>
          </a:p>
        </p:txBody>
      </p:sp>
      <p:sp>
        <p:nvSpPr>
          <p:cNvPr id="3" name="Content Placeholder 2"/>
          <p:cNvSpPr>
            <a:spLocks noGrp="1"/>
          </p:cNvSpPr>
          <p:nvPr>
            <p:ph idx="1"/>
          </p:nvPr>
        </p:nvSpPr>
        <p:spPr>
          <a:xfrm>
            <a:off x="450927" y="1567870"/>
            <a:ext cx="8242146" cy="4054604"/>
          </a:xfrm>
        </p:spPr>
        <p:txBody>
          <a:bodyPr>
            <a:normAutofit/>
          </a:bodyPr>
          <a:lstStyle/>
          <a:p>
            <a:r>
              <a:rPr lang="en-US" dirty="0" smtClean="0"/>
              <a:t>An unpleasant psychological state which occurs when people notice that their attitudes and behaviours (or different attitudes) are inconsistent with each other (Festinger, 1957)</a:t>
            </a:r>
          </a:p>
          <a:p>
            <a:endParaRPr lang="en-US" dirty="0" smtClean="0"/>
          </a:p>
          <a:p>
            <a:endParaRPr lang="en-US" dirty="0" smtClean="0"/>
          </a:p>
          <a:p>
            <a:endParaRPr lang="en-US" dirty="0" smtClean="0"/>
          </a:p>
        </p:txBody>
      </p:sp>
      <p:pic>
        <p:nvPicPr>
          <p:cNvPr id="307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9592" y="3599122"/>
            <a:ext cx="3437792" cy="2356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50197" y="3595171"/>
            <a:ext cx="2142083" cy="29724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0926205"/>
      </p:ext>
    </p:extLst>
  </p:cSld>
  <p:clrMapOvr>
    <a:masterClrMapping/>
  </p:clrMapOvr>
  <p:transition>
    <p:fade/>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Cognitive dissonance (cont.)</a:t>
            </a:r>
            <a:endParaRPr lang="en-GB" dirty="0"/>
          </a:p>
        </p:txBody>
      </p:sp>
      <p:sp>
        <p:nvSpPr>
          <p:cNvPr id="3" name="Content Placeholder 2"/>
          <p:cNvSpPr>
            <a:spLocks noGrp="1"/>
          </p:cNvSpPr>
          <p:nvPr>
            <p:ph idx="1"/>
          </p:nvPr>
        </p:nvSpPr>
        <p:spPr>
          <a:xfrm>
            <a:off x="381000" y="1340768"/>
            <a:ext cx="8229600" cy="4431983"/>
          </a:xfrm>
        </p:spPr>
        <p:txBody>
          <a:bodyPr/>
          <a:lstStyle/>
          <a:p>
            <a:r>
              <a:rPr lang="en-GB" sz="2400" dirty="0" smtClean="0"/>
              <a:t>To deal with dissonance, people change the way they think rather than behave (i.e., change their attitudes; Festinger, 1957)</a:t>
            </a:r>
          </a:p>
          <a:p>
            <a:endParaRPr lang="en-GB" sz="2400" dirty="0" smtClean="0"/>
          </a:p>
          <a:p>
            <a:r>
              <a:rPr lang="en-GB" sz="2400" dirty="0" smtClean="0"/>
              <a:t>Cooper and Fazio (1984) argued that four conditions need to be satisfied for dissonance to produce these types of effects</a:t>
            </a:r>
          </a:p>
          <a:p>
            <a:pPr lvl="1"/>
            <a:r>
              <a:rPr lang="en-GB" sz="2400" dirty="0" smtClean="0"/>
              <a:t>The individual has to realise the inconsistency has negative effects</a:t>
            </a:r>
            <a:endParaRPr lang="en-GB" sz="2400" dirty="0"/>
          </a:p>
          <a:p>
            <a:pPr lvl="1"/>
            <a:r>
              <a:rPr lang="en-GB" sz="2400" dirty="0" smtClean="0"/>
              <a:t>The individual has to take responsibility for the action</a:t>
            </a:r>
          </a:p>
          <a:p>
            <a:pPr lvl="1"/>
            <a:r>
              <a:rPr lang="en-GB" sz="2400" dirty="0" smtClean="0"/>
              <a:t>The individual has to experience physiological arousal</a:t>
            </a:r>
          </a:p>
          <a:p>
            <a:pPr lvl="1"/>
            <a:r>
              <a:rPr lang="en-GB" sz="2400" dirty="0" smtClean="0"/>
              <a:t>The individual has to attribute the above feeling to the action itself</a:t>
            </a:r>
          </a:p>
        </p:txBody>
      </p:sp>
    </p:spTree>
    <p:extLst>
      <p:ext uri="{BB962C8B-B14F-4D97-AF65-F5344CB8AC3E}">
        <p14:creationId xmlns:p14="http://schemas.microsoft.com/office/powerpoint/2010/main" val="4031172158"/>
      </p:ext>
    </p:extLst>
  </p:cSld>
  <p:clrMapOvr>
    <a:masterClrMapping/>
  </p:clrMapOvr>
  <p:transition>
    <p:fade/>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Reducing dissonance</a:t>
            </a:r>
            <a:endParaRPr lang="en-US" dirty="0"/>
          </a:p>
        </p:txBody>
      </p:sp>
      <p:sp>
        <p:nvSpPr>
          <p:cNvPr id="3" name="Content Placeholder 2"/>
          <p:cNvSpPr>
            <a:spLocks noGrp="1"/>
          </p:cNvSpPr>
          <p:nvPr>
            <p:ph idx="1"/>
          </p:nvPr>
        </p:nvSpPr>
        <p:spPr>
          <a:xfrm>
            <a:off x="457200" y="1700807"/>
            <a:ext cx="8235873" cy="3655792"/>
          </a:xfrm>
        </p:spPr>
        <p:txBody>
          <a:bodyPr>
            <a:normAutofit/>
          </a:bodyPr>
          <a:lstStyle/>
          <a:p>
            <a:r>
              <a:rPr lang="en-US" sz="2400" dirty="0">
                <a:latin typeface="Arial" panose="020B0604020202020204" pitchFamily="34" charset="0"/>
                <a:cs typeface="Arial" panose="020B0604020202020204" pitchFamily="34" charset="0"/>
              </a:rPr>
              <a:t>Changing attitudes to match behaviours</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Reducing the importance of the dissonance</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Reducing discomfort by self-affirmation (restoring positive self-views; Steele, 1988)</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But people do not always seek to reduce dissonance (e.g., smokers)</a:t>
            </a:r>
          </a:p>
          <a:p>
            <a:endParaRPr lang="en-US" sz="2400" dirty="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755719940"/>
      </p:ext>
    </p:extLst>
  </p:cSld>
  <p:clrMapOvr>
    <a:masterClrMapping/>
  </p:clrMapOvr>
  <p:transition>
    <p:fade/>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Embodied social cognition</a:t>
            </a:r>
            <a:endParaRPr lang="en-GB" dirty="0"/>
          </a:p>
        </p:txBody>
      </p:sp>
      <p:sp>
        <p:nvSpPr>
          <p:cNvPr id="3" name="Content Placeholder 2"/>
          <p:cNvSpPr>
            <a:spLocks noGrp="1"/>
          </p:cNvSpPr>
          <p:nvPr>
            <p:ph idx="1"/>
          </p:nvPr>
        </p:nvSpPr>
        <p:spPr>
          <a:xfrm>
            <a:off x="450927" y="1501401"/>
            <a:ext cx="7843333" cy="3921666"/>
          </a:xfrm>
        </p:spPr>
        <p:txBody>
          <a:bodyPr>
            <a:normAutofit fontScale="70000" lnSpcReduction="20000"/>
          </a:bodyPr>
          <a:lstStyle/>
          <a:p>
            <a:r>
              <a:rPr lang="en-GB" dirty="0" smtClean="0">
                <a:latin typeface="Arial" panose="020B0604020202020204" pitchFamily="34" charset="0"/>
                <a:cs typeface="Arial" panose="020B0604020202020204" pitchFamily="34" charset="0"/>
              </a:rPr>
              <a:t>People become aware of their own attitudes by looking at what they do (Bem, 1967; 1972)</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Attitudes, social perception and emotion can be influenced by bodily states</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Engaging in positive behaviours that typically accompany positive attitudes </a:t>
            </a:r>
            <a:r>
              <a:rPr lang="en-GB" dirty="0" smtClean="0">
                <a:latin typeface="Arial" panose="020B0604020202020204" pitchFamily="34" charset="0"/>
                <a:cs typeface="Arial" panose="020B0604020202020204" pitchFamily="34" charset="0"/>
                <a:sym typeface="Wingdings" pitchFamily="2" charset="2"/>
              </a:rPr>
              <a:t> more positive evaluations</a:t>
            </a:r>
          </a:p>
          <a:p>
            <a:endParaRPr lang="en-GB" dirty="0" smtClean="0">
              <a:latin typeface="Arial" panose="020B0604020202020204" pitchFamily="34" charset="0"/>
              <a:cs typeface="Arial" panose="020B0604020202020204" pitchFamily="34" charset="0"/>
              <a:sym typeface="Wingdings" pitchFamily="2" charset="2"/>
            </a:endParaRPr>
          </a:p>
          <a:p>
            <a:r>
              <a:rPr lang="en-GB" dirty="0" smtClean="0">
                <a:latin typeface="Arial" panose="020B0604020202020204" pitchFamily="34" charset="0"/>
                <a:cs typeface="Arial" panose="020B0604020202020204" pitchFamily="34" charset="0"/>
                <a:sym typeface="Wingdings" pitchFamily="2" charset="2"/>
              </a:rPr>
              <a:t>Engaging in negative behaviours that typically accompany negative attitudes  negative evaluations</a:t>
            </a:r>
          </a:p>
          <a:p>
            <a:endParaRPr lang="en-GB" dirty="0" smtClean="0">
              <a:latin typeface="Arial" panose="020B0604020202020204" pitchFamily="34" charset="0"/>
              <a:cs typeface="Arial" panose="020B0604020202020204" pitchFamily="34" charset="0"/>
              <a:sym typeface="Wingdings" pitchFamily="2" charset="2"/>
            </a:endParaRPr>
          </a:p>
          <a:p>
            <a:r>
              <a:rPr lang="en-GB" dirty="0" smtClean="0">
                <a:latin typeface="Arial" panose="020B0604020202020204" pitchFamily="34" charset="0"/>
                <a:cs typeface="Arial" panose="020B0604020202020204" pitchFamily="34" charset="0"/>
                <a:sym typeface="Wingdings" pitchFamily="2" charset="2"/>
              </a:rPr>
              <a:t>Ability to perceive our bodily position (proprioception) plays a fundamental role in our thoughts, feelings and actions</a:t>
            </a:r>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smtClean="0"/>
          </a:p>
          <a:p>
            <a:endParaRPr lang="en-GB" dirty="0" smtClean="0"/>
          </a:p>
          <a:p>
            <a:endParaRPr lang="en-GB" dirty="0"/>
          </a:p>
        </p:txBody>
      </p:sp>
    </p:spTree>
    <p:extLst>
      <p:ext uri="{BB962C8B-B14F-4D97-AF65-F5344CB8AC3E}">
        <p14:creationId xmlns:p14="http://schemas.microsoft.com/office/powerpoint/2010/main" val="3228619767"/>
      </p:ext>
    </p:extLst>
  </p:cSld>
  <p:clrMapOvr>
    <a:masterClrMapping/>
  </p:clrMapOvr>
  <p:transition>
    <p:fade/>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Embodied social cognition (cont.)</a:t>
            </a:r>
            <a:endParaRPr lang="en-GB" dirty="0"/>
          </a:p>
        </p:txBody>
      </p:sp>
      <p:pic>
        <p:nvPicPr>
          <p:cNvPr id="4" name="Content Placeholder 3"/>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580899" y="2033153"/>
            <a:ext cx="2064422" cy="28337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3186" y="1633202"/>
            <a:ext cx="2766761" cy="3704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2463309"/>
      </p:ext>
    </p:extLst>
  </p:cSld>
  <p:clrMapOvr>
    <a:masterClrMapping/>
  </p:clrMapOvr>
  <p:transition>
    <p:fade/>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Embodied social cognition (cont.)</a:t>
            </a:r>
            <a:endParaRPr lang="en-GB" dirty="0"/>
          </a:p>
        </p:txBody>
      </p:sp>
      <p:sp>
        <p:nvSpPr>
          <p:cNvPr id="3" name="Content Placeholder 2"/>
          <p:cNvSpPr>
            <a:spLocks noGrp="1"/>
          </p:cNvSpPr>
          <p:nvPr>
            <p:ph idx="1"/>
          </p:nvPr>
        </p:nvSpPr>
        <p:spPr>
          <a:xfrm>
            <a:off x="457200" y="1052736"/>
            <a:ext cx="8229600" cy="5170646"/>
          </a:xfrm>
        </p:spPr>
        <p:txBody>
          <a:bodyPr/>
          <a:lstStyle/>
          <a:p>
            <a:r>
              <a:rPr lang="en-GB" sz="2400" dirty="0" smtClean="0"/>
              <a:t>Mimicry &amp; imitation</a:t>
            </a:r>
          </a:p>
          <a:p>
            <a:pPr lvl="1"/>
            <a:r>
              <a:rPr lang="en-GB" sz="2400" dirty="0" smtClean="0"/>
              <a:t>When people embody the behaviours of others in their presence by imitating or mimicking their actions</a:t>
            </a:r>
          </a:p>
          <a:p>
            <a:pPr lvl="1"/>
            <a:r>
              <a:rPr lang="en-GB" sz="2400" dirty="0" smtClean="0"/>
              <a:t>Facilitates cooperation and empathy (e.g., Hatfield et al., 1994)</a:t>
            </a:r>
          </a:p>
          <a:p>
            <a:pPr marL="517525" lvl="1" indent="0">
              <a:buNone/>
            </a:pPr>
            <a:endParaRPr lang="en-GB" sz="2400" dirty="0" smtClean="0"/>
          </a:p>
          <a:p>
            <a:r>
              <a:rPr lang="en-GB" sz="2400" dirty="0" smtClean="0"/>
              <a:t>Embodiment of emotions </a:t>
            </a:r>
          </a:p>
          <a:p>
            <a:pPr lvl="1"/>
            <a:r>
              <a:rPr lang="en-GB" sz="2400" dirty="0" smtClean="0"/>
              <a:t>Emotions are brief, specific psychological and physical responses to an object or event, e.g. displaying expressions of disgust</a:t>
            </a:r>
          </a:p>
          <a:p>
            <a:pPr lvl="1"/>
            <a:r>
              <a:rPr lang="en-GB" sz="2400" dirty="0" smtClean="0"/>
              <a:t>Imitation of others’ emotions often seems automatic/unconscious – helps process emotional expressions (Niedenthal et al., 2001)</a:t>
            </a:r>
          </a:p>
          <a:p>
            <a:endParaRPr lang="en-GB" sz="2400" dirty="0"/>
          </a:p>
        </p:txBody>
      </p:sp>
    </p:spTree>
    <p:extLst>
      <p:ext uri="{BB962C8B-B14F-4D97-AF65-F5344CB8AC3E}">
        <p14:creationId xmlns:p14="http://schemas.microsoft.com/office/powerpoint/2010/main" val="598559228"/>
      </p:ext>
    </p:extLst>
  </p:cSld>
  <p:clrMapOvr>
    <a:masterClrMapping/>
  </p:clrMapOvr>
  <p:transition>
    <p:fade/>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persuasion?</a:t>
            </a:r>
            <a:endParaRPr lang="en-US" dirty="0"/>
          </a:p>
        </p:txBody>
      </p:sp>
      <p:sp>
        <p:nvSpPr>
          <p:cNvPr id="3" name="Content Placeholder 2"/>
          <p:cNvSpPr>
            <a:spLocks noGrp="1"/>
          </p:cNvSpPr>
          <p:nvPr>
            <p:ph idx="1"/>
          </p:nvPr>
        </p:nvSpPr>
        <p:spPr>
          <a:xfrm>
            <a:off x="457200" y="1740880"/>
            <a:ext cx="8435280" cy="3803926"/>
          </a:xfrm>
        </p:spPr>
        <p:txBody>
          <a:bodyPr/>
          <a:lstStyle/>
          <a:p>
            <a:r>
              <a:rPr lang="en-US" sz="2585" dirty="0"/>
              <a:t>The process by which a message changes a person’s attitudes (how they evaluate an object) or behaviours </a:t>
            </a:r>
          </a:p>
          <a:p>
            <a:endParaRPr lang="en-US" sz="2585" dirty="0"/>
          </a:p>
          <a:p>
            <a:r>
              <a:rPr lang="en-US" sz="2585" dirty="0"/>
              <a:t>Essential in marketing, consumer studies, health and politics</a:t>
            </a:r>
          </a:p>
          <a:p>
            <a:endParaRPr lang="en-US" sz="2585" dirty="0"/>
          </a:p>
          <a:p>
            <a:r>
              <a:rPr lang="en-US" sz="2585" dirty="0"/>
              <a:t>Can be very powerful</a:t>
            </a:r>
          </a:p>
          <a:p>
            <a:pPr lvl="1"/>
            <a:r>
              <a:rPr lang="en-US" sz="2585" dirty="0"/>
              <a:t>e.g. ‘quit smoking’ campaigns; millions of German votes for Nazi Party</a:t>
            </a:r>
          </a:p>
          <a:p>
            <a:endParaRPr lang="en-US" dirty="0"/>
          </a:p>
        </p:txBody>
      </p:sp>
    </p:spTree>
    <p:extLst>
      <p:ext uri="{BB962C8B-B14F-4D97-AF65-F5344CB8AC3E}">
        <p14:creationId xmlns:p14="http://schemas.microsoft.com/office/powerpoint/2010/main" val="3310847786"/>
      </p:ext>
    </p:extLst>
  </p:cSld>
  <p:clrMapOvr>
    <a:masterClrMapping/>
  </p:clrMapOvr>
  <p:transition>
    <p:fade/>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Persuasion </a:t>
            </a:r>
            <a:endParaRPr lang="en-GB" dirty="0"/>
          </a:p>
        </p:txBody>
      </p:sp>
      <p:pic>
        <p:nvPicPr>
          <p:cNvPr id="4" name="Picture 3"/>
          <p:cNvPicPr>
            <a:picLocks noChangeAspect="1"/>
          </p:cNvPicPr>
          <p:nvPr/>
        </p:nvPicPr>
        <p:blipFill>
          <a:blip r:embed="rId2"/>
          <a:stretch>
            <a:fillRect/>
          </a:stretch>
        </p:blipFill>
        <p:spPr>
          <a:xfrm>
            <a:off x="97148" y="1895723"/>
            <a:ext cx="8949704" cy="3066554"/>
          </a:xfrm>
          <a:prstGeom prst="rect">
            <a:avLst/>
          </a:prstGeom>
        </p:spPr>
      </p:pic>
      <p:pic>
        <p:nvPicPr>
          <p:cNvPr id="5" name="Picture 4"/>
          <p:cNvPicPr>
            <a:picLocks noChangeAspect="1"/>
          </p:cNvPicPr>
          <p:nvPr/>
        </p:nvPicPr>
        <p:blipFill>
          <a:blip r:embed="rId3"/>
          <a:stretch>
            <a:fillRect/>
          </a:stretch>
        </p:blipFill>
        <p:spPr>
          <a:xfrm>
            <a:off x="4283968" y="4725144"/>
            <a:ext cx="2865368" cy="2024047"/>
          </a:xfrm>
          <a:prstGeom prst="rect">
            <a:avLst/>
          </a:prstGeom>
        </p:spPr>
      </p:pic>
    </p:spTree>
    <p:extLst>
      <p:ext uri="{BB962C8B-B14F-4D97-AF65-F5344CB8AC3E}">
        <p14:creationId xmlns:p14="http://schemas.microsoft.com/office/powerpoint/2010/main" val="2093908908"/>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4"/>
          <p:cNvSpPr>
            <a:spLocks noGrp="1" noChangeArrowheads="1"/>
          </p:cNvSpPr>
          <p:nvPr>
            <p:ph type="title"/>
          </p:nvPr>
        </p:nvSpPr>
        <p:spPr/>
        <p:txBody>
          <a:bodyPr/>
          <a:lstStyle/>
          <a:p>
            <a:r>
              <a:rPr lang="en-GB" altLang="en-US" sz="4000" smtClean="0"/>
              <a:t>Superficial Processing: Persuasion Shortcuts</a:t>
            </a:r>
            <a:endParaRPr lang="en-US" altLang="en-US" sz="4000" smtClean="0"/>
          </a:p>
        </p:txBody>
      </p:sp>
      <p:sp>
        <p:nvSpPr>
          <p:cNvPr id="36867" name="Rectangle 3"/>
          <p:cNvSpPr>
            <a:spLocks noGrp="1" noChangeArrowheads="1"/>
          </p:cNvSpPr>
          <p:nvPr>
            <p:ph idx="1"/>
          </p:nvPr>
        </p:nvSpPr>
        <p:spPr>
          <a:xfrm>
            <a:off x="381000" y="1412875"/>
            <a:ext cx="8382000" cy="4893647"/>
          </a:xfrm>
        </p:spPr>
        <p:txBody>
          <a:bodyPr/>
          <a:lstStyle/>
          <a:p>
            <a:r>
              <a:rPr lang="en-US" altLang="en-US" sz="2800" dirty="0" smtClean="0">
                <a:hlinkClick r:id="" action="ppaction://noaction"/>
              </a:rPr>
              <a:t>Persuasion</a:t>
            </a:r>
            <a:r>
              <a:rPr lang="en-US" altLang="en-US" sz="2800" dirty="0" smtClean="0"/>
              <a:t> is the process of forming, strengthening, or changing attitudes by communication</a:t>
            </a:r>
          </a:p>
          <a:p>
            <a:pPr>
              <a:buFontTx/>
              <a:buNone/>
            </a:pPr>
            <a:endParaRPr lang="en-US" altLang="en-US" sz="2800" dirty="0" smtClean="0"/>
          </a:p>
          <a:p>
            <a:pPr lvl="1"/>
            <a:r>
              <a:rPr lang="en-US" altLang="en-US" sz="2400" i="1" dirty="0" smtClean="0"/>
              <a:t>Rational messages</a:t>
            </a:r>
            <a:r>
              <a:rPr lang="en-US" altLang="en-US" sz="2400" dirty="0" smtClean="0"/>
              <a:t> provide cognitive information about an attitude object</a:t>
            </a:r>
          </a:p>
          <a:p>
            <a:pPr lvl="1"/>
            <a:endParaRPr lang="en-US" altLang="en-US" sz="2400" dirty="0" smtClean="0"/>
          </a:p>
          <a:p>
            <a:pPr marL="517525" lvl="1" indent="0">
              <a:buNone/>
            </a:pPr>
            <a:endParaRPr lang="en-US" altLang="en-US" sz="2400" dirty="0"/>
          </a:p>
          <a:p>
            <a:pPr marL="517525" lvl="1" indent="0">
              <a:buNone/>
            </a:pPr>
            <a:endParaRPr lang="en-US" altLang="en-US" sz="2400" dirty="0" smtClean="0"/>
          </a:p>
          <a:p>
            <a:pPr lvl="1"/>
            <a:r>
              <a:rPr lang="en-US" altLang="en-US" sz="2400" i="1" dirty="0" smtClean="0"/>
              <a:t>Emotional appeals</a:t>
            </a:r>
            <a:r>
              <a:rPr lang="en-US" altLang="en-US" sz="2400" dirty="0" smtClean="0"/>
              <a:t> associate affective information with the attitude object </a:t>
            </a:r>
          </a:p>
          <a:p>
            <a:endParaRPr lang="en-US" altLang="en-US" sz="2800" dirty="0" smtClean="0"/>
          </a:p>
          <a:p>
            <a:pPr>
              <a:buFontTx/>
              <a:buNone/>
            </a:pPr>
            <a:endParaRPr lang="en-US" altLang="en-US" sz="2800" dirty="0" smtClean="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1560" y="3140968"/>
            <a:ext cx="2232248" cy="14854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5157192"/>
            <a:ext cx="3095625" cy="1476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4365165"/>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en-US" sz="4000" smtClean="0"/>
              <a:t>Systematic and Superficial Routes to Persuasion</a:t>
            </a:r>
          </a:p>
        </p:txBody>
      </p:sp>
      <p:sp>
        <p:nvSpPr>
          <p:cNvPr id="37891" name="Rectangle 3"/>
          <p:cNvSpPr>
            <a:spLocks noGrp="1" noChangeArrowheads="1"/>
          </p:cNvSpPr>
          <p:nvPr>
            <p:ph idx="1"/>
          </p:nvPr>
        </p:nvSpPr>
        <p:spPr/>
        <p:txBody>
          <a:bodyPr/>
          <a:lstStyle/>
          <a:p>
            <a:r>
              <a:rPr lang="en-US" altLang="en-US" smtClean="0">
                <a:solidFill>
                  <a:srgbClr val="FFFF00"/>
                </a:solidFill>
              </a:rPr>
              <a:t>Superficial processing</a:t>
            </a:r>
            <a:r>
              <a:rPr lang="en-US" altLang="en-US" smtClean="0"/>
              <a:t>: Focusing on </a:t>
            </a:r>
            <a:r>
              <a:rPr lang="en-US" altLang="en-US" smtClean="0">
                <a:solidFill>
                  <a:srgbClr val="FFFF00"/>
                </a:solidFill>
              </a:rPr>
              <a:t>accessible</a:t>
            </a:r>
            <a:r>
              <a:rPr lang="en-US" altLang="en-US" smtClean="0"/>
              <a:t> or salient information to make simple evaluative inferences about the attitude object</a:t>
            </a:r>
          </a:p>
          <a:p>
            <a:endParaRPr lang="en-US" altLang="en-US" smtClean="0"/>
          </a:p>
          <a:p>
            <a:r>
              <a:rPr lang="en-US" altLang="en-US" smtClean="0">
                <a:solidFill>
                  <a:srgbClr val="FFFF00"/>
                </a:solidFill>
              </a:rPr>
              <a:t>Systematic processing</a:t>
            </a:r>
            <a:r>
              <a:rPr lang="en-US" altLang="en-US" i="1" smtClean="0"/>
              <a:t>: </a:t>
            </a:r>
            <a:r>
              <a:rPr lang="en-US" altLang="en-US" smtClean="0"/>
              <a:t>Considering the validity  and importance of attitude-relevant information about the attitude object </a:t>
            </a:r>
          </a:p>
          <a:p>
            <a:endParaRPr lang="en-US" altLang="en-US" smtClean="0"/>
          </a:p>
          <a:p>
            <a:r>
              <a:rPr lang="en-US" altLang="en-US" smtClean="0"/>
              <a:t>Most of the time people process superficially</a:t>
            </a:r>
          </a:p>
          <a:p>
            <a:endParaRPr lang="en-US" altLang="en-US" smtClean="0"/>
          </a:p>
        </p:txBody>
      </p:sp>
    </p:spTree>
    <p:extLst>
      <p:ext uri="{BB962C8B-B14F-4D97-AF65-F5344CB8AC3E}">
        <p14:creationId xmlns:p14="http://schemas.microsoft.com/office/powerpoint/2010/main" val="3692159623"/>
      </p:ext>
    </p:extLst>
  </p:cSld>
  <p:clrMapOvr>
    <a:masterClrMapping/>
  </p:clrMapOvr>
  <p:transition>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does persuasion work? (cont.)</a:t>
            </a:r>
            <a:endParaRPr lang="en-US" dirty="0"/>
          </a:p>
        </p:txBody>
      </p:sp>
      <p:sp>
        <p:nvSpPr>
          <p:cNvPr id="3" name="Content Placeholder 2"/>
          <p:cNvSpPr>
            <a:spLocks noGrp="1"/>
          </p:cNvSpPr>
          <p:nvPr>
            <p:ph idx="1"/>
          </p:nvPr>
        </p:nvSpPr>
        <p:spPr>
          <a:xfrm>
            <a:off x="0" y="1459523"/>
            <a:ext cx="8651631" cy="4459170"/>
          </a:xfrm>
        </p:spPr>
        <p:txBody>
          <a:bodyPr>
            <a:noAutofit/>
          </a:bodyPr>
          <a:lstStyle/>
          <a:p>
            <a:pPr lvl="1">
              <a:buFont typeface="Arial" panose="020B0604020202020204" pitchFamily="34" charset="0"/>
              <a:buChar char="•"/>
            </a:pPr>
            <a:r>
              <a:rPr lang="en-US" sz="2400" dirty="0"/>
              <a:t>The persuasive target’s motivation to process</a:t>
            </a:r>
          </a:p>
          <a:p>
            <a:pPr lvl="2"/>
            <a:r>
              <a:rPr lang="en-US" dirty="0"/>
              <a:t>As involvement in a topic increases, motivation to engage in central/systematic processing increases</a:t>
            </a:r>
          </a:p>
          <a:p>
            <a:pPr lvl="2"/>
            <a:r>
              <a:rPr lang="en-US" dirty="0"/>
              <a:t>This can be affected by an individual’s NFC (Maheswaran &amp; Chaiken, 1991)</a:t>
            </a:r>
          </a:p>
          <a:p>
            <a:pPr lvl="2"/>
            <a:r>
              <a:rPr lang="en-US" dirty="0"/>
              <a:t>Being in a good mood can enhance elaboration (Bruner, 1990)</a:t>
            </a:r>
          </a:p>
          <a:p>
            <a:pPr lvl="2"/>
            <a:endParaRPr lang="en-US" dirty="0"/>
          </a:p>
          <a:p>
            <a:pPr lvl="2"/>
            <a:r>
              <a:rPr lang="en-US" dirty="0"/>
              <a:t>Generally, persuasion via the central/systematic route is more effective and peripheral route persuasion often results in temporary or superficial attitude change</a:t>
            </a:r>
          </a:p>
        </p:txBody>
      </p:sp>
    </p:spTree>
    <p:extLst>
      <p:ext uri="{BB962C8B-B14F-4D97-AF65-F5344CB8AC3E}">
        <p14:creationId xmlns:p14="http://schemas.microsoft.com/office/powerpoint/2010/main" val="3356045965"/>
      </p:ext>
    </p:extLst>
  </p:cSld>
  <p:clrMapOvr>
    <a:masterClrMapping/>
  </p:clrMapOvr>
  <p:transition>
    <p:fade/>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altLang="en-US" sz="4000" smtClean="0">
                <a:solidFill>
                  <a:srgbClr val="FFFF00"/>
                </a:solidFill>
              </a:rPr>
              <a:t>Superficial Processing</a:t>
            </a:r>
            <a:r>
              <a:rPr lang="en-US" altLang="en-US" sz="4000" smtClean="0"/>
              <a:t>: Persuasion Heuristics</a:t>
            </a:r>
          </a:p>
        </p:txBody>
      </p:sp>
      <p:sp>
        <p:nvSpPr>
          <p:cNvPr id="38915" name="Rectangle 3"/>
          <p:cNvSpPr>
            <a:spLocks noGrp="1" noChangeArrowheads="1"/>
          </p:cNvSpPr>
          <p:nvPr>
            <p:ph idx="1"/>
          </p:nvPr>
        </p:nvSpPr>
        <p:spPr>
          <a:xfrm>
            <a:off x="381000" y="1412875"/>
            <a:ext cx="8382000" cy="4924425"/>
          </a:xfrm>
        </p:spPr>
        <p:txBody>
          <a:bodyPr/>
          <a:lstStyle/>
          <a:p>
            <a:r>
              <a:rPr lang="en-US" altLang="en-US" dirty="0" smtClean="0">
                <a:hlinkClick r:id="" action="ppaction://noaction"/>
              </a:rPr>
              <a:t>Persuasion heuristic</a:t>
            </a:r>
            <a:r>
              <a:rPr lang="en-US" altLang="en-US" dirty="0" smtClean="0"/>
              <a:t>: An association of superficial cues with positive or negative  evaluations</a:t>
            </a:r>
          </a:p>
          <a:p>
            <a:endParaRPr lang="en-US" altLang="en-US" dirty="0" smtClean="0"/>
          </a:p>
          <a:p>
            <a:pPr marL="0" indent="0">
              <a:buNone/>
            </a:pPr>
            <a:endParaRPr lang="en-US" altLang="en-US" dirty="0" smtClean="0"/>
          </a:p>
          <a:p>
            <a:r>
              <a:rPr lang="en-US" altLang="en-US" dirty="0" smtClean="0"/>
              <a:t>Heuristic processing: Relying on persuasion heuristics to evaluate an attitude object quickly and without much thought</a:t>
            </a:r>
          </a:p>
          <a:p>
            <a:endParaRPr lang="en-US" altLang="en-US" dirty="0" smtClean="0"/>
          </a:p>
          <a:p>
            <a:r>
              <a:rPr lang="en-US" altLang="en-US" dirty="0" smtClean="0"/>
              <a:t>Superficial processing can lead us astray!</a:t>
            </a:r>
          </a:p>
        </p:txBody>
      </p:sp>
    </p:spTree>
    <p:extLst>
      <p:ext uri="{BB962C8B-B14F-4D97-AF65-F5344CB8AC3E}">
        <p14:creationId xmlns:p14="http://schemas.microsoft.com/office/powerpoint/2010/main" val="1484550479"/>
      </p:ext>
    </p:extLst>
  </p:cSld>
  <p:clrMapOvr>
    <a:masterClrMapping/>
  </p:clrMapOvr>
  <p:transition>
    <p:fad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ltLang="en-US" smtClean="0"/>
              <a:t>Persuasion Heuristics</a:t>
            </a:r>
          </a:p>
        </p:txBody>
      </p:sp>
      <p:sp>
        <p:nvSpPr>
          <p:cNvPr id="39939" name="Rectangle 3"/>
          <p:cNvSpPr>
            <a:spLocks noGrp="1" noChangeArrowheads="1"/>
          </p:cNvSpPr>
          <p:nvPr>
            <p:ph idx="1"/>
          </p:nvPr>
        </p:nvSpPr>
        <p:spPr/>
        <p:txBody>
          <a:bodyPr/>
          <a:lstStyle/>
          <a:p>
            <a:r>
              <a:rPr lang="en-US" altLang="en-US" smtClean="0"/>
              <a:t>Evaluative conditioning</a:t>
            </a:r>
          </a:p>
          <a:p>
            <a:r>
              <a:rPr lang="en-US" altLang="en-US" smtClean="0"/>
              <a:t>Familiarity heuristic</a:t>
            </a:r>
          </a:p>
          <a:p>
            <a:r>
              <a:rPr lang="en-US" altLang="en-US" smtClean="0"/>
              <a:t>Attractiveness heuristic</a:t>
            </a:r>
          </a:p>
          <a:p>
            <a:r>
              <a:rPr lang="en-US" altLang="en-US" smtClean="0"/>
              <a:t>Expertise heuristic</a:t>
            </a:r>
          </a:p>
          <a:p>
            <a:r>
              <a:rPr lang="en-US" altLang="en-US" smtClean="0"/>
              <a:t>Message-length heuristic</a:t>
            </a:r>
          </a:p>
          <a:p>
            <a:r>
              <a:rPr lang="en-US" altLang="en-US" smtClean="0"/>
              <a:t>Moods as heuristic cues</a:t>
            </a:r>
          </a:p>
          <a:p>
            <a:endParaRPr lang="en-US" altLang="en-US" smtClean="0"/>
          </a:p>
          <a:p>
            <a:endParaRPr lang="en-US" altLang="en-US" smtClean="0"/>
          </a:p>
        </p:txBody>
      </p:sp>
    </p:spTree>
    <p:extLst>
      <p:ext uri="{BB962C8B-B14F-4D97-AF65-F5344CB8AC3E}">
        <p14:creationId xmlns:p14="http://schemas.microsoft.com/office/powerpoint/2010/main" val="990611535"/>
      </p:ext>
    </p:extLst>
  </p:cSld>
  <p:clrMapOvr>
    <a:masterClrMapping/>
  </p:clrMapOvr>
  <p:transition>
    <p:fade/>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altLang="en-US" smtClean="0"/>
              <a:t>Evaluative Conditioning</a:t>
            </a:r>
          </a:p>
        </p:txBody>
      </p:sp>
      <p:sp>
        <p:nvSpPr>
          <p:cNvPr id="40963" name="Rectangle 3"/>
          <p:cNvSpPr>
            <a:spLocks noGrp="1" noChangeArrowheads="1"/>
          </p:cNvSpPr>
          <p:nvPr>
            <p:ph idx="1"/>
          </p:nvPr>
        </p:nvSpPr>
        <p:spPr>
          <a:xfrm>
            <a:off x="381000" y="1412875"/>
            <a:ext cx="8382000" cy="3397853"/>
          </a:xfrm>
        </p:spPr>
        <p:txBody>
          <a:bodyPr/>
          <a:lstStyle/>
          <a:p>
            <a:r>
              <a:rPr lang="en-US" altLang="en-US" dirty="0" smtClean="0"/>
              <a:t>Events/Celebrities are repeatedly associated with an attitude object</a:t>
            </a:r>
          </a:p>
          <a:p>
            <a:endParaRPr lang="en-US" altLang="en-US" dirty="0" smtClean="0"/>
          </a:p>
          <a:p>
            <a:r>
              <a:rPr lang="en-US" altLang="en-US" dirty="0" smtClean="0"/>
              <a:t>The attitude object soon comes to elicit the positive or negative feelings associated with those events/celebrities</a:t>
            </a:r>
          </a:p>
          <a:p>
            <a:pPr>
              <a:buFontTx/>
              <a:buNone/>
            </a:pPr>
            <a:endParaRPr lang="en-US" altLang="en-US" dirty="0" smtClean="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4023970"/>
            <a:ext cx="3403079" cy="25490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3782556"/>
      </p:ext>
    </p:extLst>
  </p:cSld>
  <p:clrMapOvr>
    <a:masterClrMapping/>
  </p:clrMapOvr>
  <p:transition>
    <p:fade/>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en-US" smtClean="0"/>
              <a:t>Familiarity Heuristic</a:t>
            </a:r>
          </a:p>
        </p:txBody>
      </p:sp>
      <p:sp>
        <p:nvSpPr>
          <p:cNvPr id="43011" name="Rectangle 3"/>
          <p:cNvSpPr>
            <a:spLocks noGrp="1" noChangeArrowheads="1"/>
          </p:cNvSpPr>
          <p:nvPr>
            <p:ph idx="1"/>
          </p:nvPr>
        </p:nvSpPr>
        <p:spPr>
          <a:xfrm>
            <a:off x="468313" y="2349500"/>
            <a:ext cx="6888162" cy="4616648"/>
          </a:xfrm>
        </p:spPr>
        <p:txBody>
          <a:bodyPr/>
          <a:lstStyle/>
          <a:p>
            <a:r>
              <a:rPr lang="en-US" altLang="en-US" sz="2800" dirty="0" smtClean="0"/>
              <a:t>People prefer things to which they have been exposed more frequently</a:t>
            </a:r>
          </a:p>
          <a:p>
            <a:pPr lvl="1"/>
            <a:r>
              <a:rPr lang="en-US" altLang="en-US" sz="2400" dirty="0" smtClean="0"/>
              <a:t>The </a:t>
            </a:r>
            <a:r>
              <a:rPr lang="en-US" altLang="en-US" sz="2400" dirty="0" smtClean="0">
                <a:solidFill>
                  <a:srgbClr val="12BC0F"/>
                </a:solidFill>
                <a:hlinkClick r:id="" action="ppaction://noaction"/>
              </a:rPr>
              <a:t>mere exposure effect</a:t>
            </a:r>
            <a:r>
              <a:rPr lang="en-US" altLang="en-US" sz="2400" dirty="0" smtClean="0">
                <a:hlinkClick r:id="" action="ppaction://noaction"/>
              </a:rPr>
              <a:t> </a:t>
            </a:r>
            <a:r>
              <a:rPr lang="en-US" altLang="en-US" sz="2400" dirty="0" smtClean="0"/>
              <a:t>(</a:t>
            </a:r>
            <a:r>
              <a:rPr lang="en-US" altLang="en-US" sz="2400" dirty="0" err="1" smtClean="0"/>
              <a:t>Zajonc</a:t>
            </a:r>
            <a:r>
              <a:rPr lang="en-US" altLang="en-US" sz="2400" dirty="0" smtClean="0"/>
              <a:t>, 1968) </a:t>
            </a:r>
          </a:p>
          <a:p>
            <a:pPr lvl="1"/>
            <a:endParaRPr lang="en-US" altLang="en-US" sz="2400" dirty="0" smtClean="0"/>
          </a:p>
          <a:p>
            <a:r>
              <a:rPr lang="en-US" altLang="en-US" sz="2800" dirty="0" smtClean="0"/>
              <a:t>People are more likely to accept </a:t>
            </a:r>
          </a:p>
          <a:p>
            <a:pPr lvl="1"/>
            <a:r>
              <a:rPr lang="en-US" altLang="en-US" sz="2400" dirty="0" smtClean="0"/>
              <a:t>familiar information</a:t>
            </a:r>
          </a:p>
          <a:p>
            <a:pPr lvl="1"/>
            <a:r>
              <a:rPr lang="en-US" altLang="en-US" sz="2400" dirty="0" smtClean="0"/>
              <a:t>information from familiar sources</a:t>
            </a:r>
          </a:p>
          <a:p>
            <a:pPr lvl="1"/>
            <a:endParaRPr lang="en-US" altLang="en-US" sz="2400" dirty="0" smtClean="0"/>
          </a:p>
          <a:p>
            <a:pPr lvl="1"/>
            <a:r>
              <a:rPr lang="en-US" altLang="en-US" dirty="0" smtClean="0"/>
              <a:t>E.g., Familiar contestants did better in the `X` Factor or Britain's Got Talent!</a:t>
            </a:r>
          </a:p>
          <a:p>
            <a:pPr lvl="1">
              <a:buFontTx/>
              <a:buNone/>
            </a:pPr>
            <a:endParaRPr lang="en-US" altLang="en-US"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176" y="116631"/>
            <a:ext cx="2899023" cy="21714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5999" y="3789040"/>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5414824"/>
      </p:ext>
    </p:extLst>
  </p:cSld>
  <p:clrMapOvr>
    <a:masterClrMapping/>
  </p:clrMapOvr>
  <p:transition>
    <p:fade/>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en-US" smtClean="0"/>
              <a:t>Attractiveness Heuristic</a:t>
            </a:r>
          </a:p>
        </p:txBody>
      </p:sp>
      <p:sp>
        <p:nvSpPr>
          <p:cNvPr id="47107" name="Rectangle 3"/>
          <p:cNvSpPr>
            <a:spLocks noGrp="1" noChangeArrowheads="1"/>
          </p:cNvSpPr>
          <p:nvPr>
            <p:ph idx="1"/>
          </p:nvPr>
        </p:nvSpPr>
        <p:spPr/>
        <p:txBody>
          <a:bodyPr/>
          <a:lstStyle/>
          <a:p>
            <a:pPr>
              <a:defRPr/>
            </a:pPr>
            <a:r>
              <a:rPr lang="en-US" altLang="en-US" sz="2800" dirty="0" smtClean="0"/>
              <a:t>Attractive sources are better liked </a:t>
            </a:r>
          </a:p>
          <a:p>
            <a:pPr>
              <a:defRPr/>
            </a:pPr>
            <a:endParaRPr lang="en-US" altLang="en-US" sz="2800" dirty="0" smtClean="0"/>
          </a:p>
          <a:p>
            <a:pPr>
              <a:defRPr/>
            </a:pPr>
            <a:r>
              <a:rPr lang="en-US" altLang="en-US" sz="2800" dirty="0" smtClean="0"/>
              <a:t>Attractive sources are more persuasive</a:t>
            </a:r>
          </a:p>
          <a:p>
            <a:pPr marL="0" indent="0">
              <a:buFont typeface="Arial" charset="0"/>
              <a:buNone/>
              <a:defRPr/>
            </a:pPr>
            <a:endParaRPr lang="en-US" altLang="en-US" sz="2800" dirty="0" smtClean="0"/>
          </a:p>
          <a:p>
            <a:pPr>
              <a:defRPr/>
            </a:pPr>
            <a:r>
              <a:rPr lang="en-US" altLang="en-US" sz="2800" dirty="0" smtClean="0"/>
              <a:t>Example: Celebrities or models used in advertisements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77783" y="692696"/>
            <a:ext cx="2857500" cy="16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1608" y="4869160"/>
            <a:ext cx="2733675" cy="167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4869160"/>
            <a:ext cx="2657475" cy="1724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0104301"/>
      </p:ext>
    </p:extLst>
  </p:cSld>
  <p:clrMapOvr>
    <a:masterClrMapping/>
  </p:clrMapOvr>
  <p:transition>
    <p:fade/>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US" altLang="en-US" smtClean="0"/>
              <a:t>Expertise Heuristic</a:t>
            </a:r>
          </a:p>
        </p:txBody>
      </p:sp>
      <p:sp>
        <p:nvSpPr>
          <p:cNvPr id="48131" name="Rectangle 3"/>
          <p:cNvSpPr>
            <a:spLocks noGrp="1" noChangeArrowheads="1"/>
          </p:cNvSpPr>
          <p:nvPr>
            <p:ph idx="1"/>
          </p:nvPr>
        </p:nvSpPr>
        <p:spPr>
          <a:xfrm>
            <a:off x="539750" y="2133600"/>
            <a:ext cx="6888163" cy="3598863"/>
          </a:xfrm>
        </p:spPr>
        <p:txBody>
          <a:bodyPr/>
          <a:lstStyle/>
          <a:p>
            <a:pPr>
              <a:defRPr/>
            </a:pPr>
            <a:r>
              <a:rPr lang="en-US" altLang="en-US" dirty="0" smtClean="0"/>
              <a:t>Because experts typically have compelling arguments, people are more persuaded by experts</a:t>
            </a:r>
          </a:p>
          <a:p>
            <a:pPr lvl="1">
              <a:defRPr/>
            </a:pPr>
            <a:r>
              <a:rPr lang="en-US" altLang="en-US" dirty="0" smtClean="0"/>
              <a:t>Competence</a:t>
            </a:r>
          </a:p>
          <a:p>
            <a:pPr lvl="1">
              <a:defRPr/>
            </a:pPr>
            <a:r>
              <a:rPr lang="en-US" altLang="en-US" dirty="0" smtClean="0"/>
              <a:t>Trustworthiness</a:t>
            </a:r>
          </a:p>
          <a:p>
            <a:pPr lvl="1">
              <a:defRPr/>
            </a:pPr>
            <a:endParaRPr lang="en-US" altLang="en-US" dirty="0" smtClean="0"/>
          </a:p>
          <a:p>
            <a:pPr>
              <a:defRPr/>
            </a:pPr>
            <a:r>
              <a:rPr lang="en-US" altLang="en-US" dirty="0" smtClean="0"/>
              <a:t>Attributional processing about why the source is making particular claims can undermine the expertise heuristic</a:t>
            </a:r>
          </a:p>
          <a:p>
            <a:pPr marL="0" indent="0">
              <a:buFont typeface="Arial" charset="0"/>
              <a:buNone/>
              <a:defRPr/>
            </a:pPr>
            <a:endParaRPr lang="en-US" altLang="en-US" dirty="0" smtClean="0"/>
          </a:p>
          <a:p>
            <a:pPr>
              <a:defRPr/>
            </a:pPr>
            <a:r>
              <a:rPr lang="en-US" altLang="en-US" dirty="0" smtClean="0"/>
              <a:t>Example: </a:t>
            </a:r>
            <a:r>
              <a:rPr lang="en-US" altLang="en-US" dirty="0" smtClean="0">
                <a:hlinkClick r:id="rId3"/>
              </a:rPr>
              <a:t>Doctor testimonials </a:t>
            </a:r>
            <a:r>
              <a:rPr lang="en-US" altLang="en-US" dirty="0" smtClean="0"/>
              <a:t>in support of a pharmaceutical</a:t>
            </a:r>
          </a:p>
          <a:p>
            <a:pPr lvl="1">
              <a:defRPr/>
            </a:pPr>
            <a:endParaRPr lang="en-US" altLang="en-US" dirty="0" smtClean="0"/>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0038" y="116632"/>
            <a:ext cx="4243742"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2160" y="3212975"/>
            <a:ext cx="2448272" cy="15579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1941510"/>
      </p:ext>
    </p:extLst>
  </p:cSld>
  <p:clrMapOvr>
    <a:masterClrMapping/>
  </p:clrMapOvr>
  <p:transition>
    <p:fade/>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1026"/>
          <p:cNvSpPr>
            <a:spLocks noGrp="1" noChangeArrowheads="1"/>
          </p:cNvSpPr>
          <p:nvPr>
            <p:ph type="title"/>
          </p:nvPr>
        </p:nvSpPr>
        <p:spPr/>
        <p:txBody>
          <a:bodyPr/>
          <a:lstStyle/>
          <a:p>
            <a:r>
              <a:rPr lang="en-US" altLang="en-US" smtClean="0"/>
              <a:t>Message-length Heuristic</a:t>
            </a:r>
          </a:p>
        </p:txBody>
      </p:sp>
      <p:sp>
        <p:nvSpPr>
          <p:cNvPr id="46083" name="Rectangle 1027"/>
          <p:cNvSpPr>
            <a:spLocks noGrp="1" noChangeArrowheads="1"/>
          </p:cNvSpPr>
          <p:nvPr>
            <p:ph idx="1"/>
          </p:nvPr>
        </p:nvSpPr>
        <p:spPr>
          <a:xfrm>
            <a:off x="381000" y="1412875"/>
            <a:ext cx="8382000" cy="1181862"/>
          </a:xfrm>
        </p:spPr>
        <p:txBody>
          <a:bodyPr/>
          <a:lstStyle/>
          <a:p>
            <a:r>
              <a:rPr lang="en-US" altLang="en-US" sz="2800" dirty="0" smtClean="0"/>
              <a:t>The more arguments in </a:t>
            </a:r>
            <a:r>
              <a:rPr lang="en-US" altLang="en-US" sz="2800" dirty="0" err="1" smtClean="0"/>
              <a:t>favour</a:t>
            </a:r>
            <a:r>
              <a:rPr lang="en-US" altLang="en-US" sz="2800" dirty="0" smtClean="0"/>
              <a:t> of an attitude object, the better the attitude object must be</a:t>
            </a:r>
          </a:p>
          <a:p>
            <a:pPr lvl="1"/>
            <a:r>
              <a:rPr lang="en-US" altLang="en-US" sz="2400" dirty="0" smtClean="0">
                <a:hlinkClick r:id="rId2"/>
              </a:rPr>
              <a:t>Caution:</a:t>
            </a:r>
            <a:r>
              <a:rPr lang="en-US" altLang="en-US" sz="2400" dirty="0" smtClean="0"/>
              <a:t> Quantity does not always equal quality</a:t>
            </a:r>
          </a:p>
        </p:txBody>
      </p:sp>
    </p:spTree>
    <p:extLst>
      <p:ext uri="{BB962C8B-B14F-4D97-AF65-F5344CB8AC3E}">
        <p14:creationId xmlns:p14="http://schemas.microsoft.com/office/powerpoint/2010/main" val="3239779381"/>
      </p:ext>
    </p:extLst>
  </p:cSld>
  <p:clrMapOvr>
    <a:masterClrMapping/>
  </p:clrMapOvr>
  <p:transition>
    <p:fade/>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altLang="en-US" sz="4000" smtClean="0">
                <a:solidFill>
                  <a:srgbClr val="FFFF00"/>
                </a:solidFill>
              </a:rPr>
              <a:t>Systematic Processing: Thinking Persuasion Through</a:t>
            </a:r>
          </a:p>
        </p:txBody>
      </p:sp>
      <p:sp>
        <p:nvSpPr>
          <p:cNvPr id="47107" name="Rectangle 3"/>
          <p:cNvSpPr>
            <a:spLocks noGrp="1" noChangeArrowheads="1"/>
          </p:cNvSpPr>
          <p:nvPr>
            <p:ph idx="1"/>
          </p:nvPr>
        </p:nvSpPr>
        <p:spPr/>
        <p:txBody>
          <a:bodyPr/>
          <a:lstStyle/>
          <a:p>
            <a:r>
              <a:rPr lang="en-US" altLang="en-US" smtClean="0"/>
              <a:t>Systematic processing involves careful processing of arguments or information provided</a:t>
            </a:r>
          </a:p>
          <a:p>
            <a:pPr lvl="1"/>
            <a:r>
              <a:rPr lang="en-US" altLang="en-US" smtClean="0"/>
              <a:t>Attending to the information</a:t>
            </a:r>
          </a:p>
          <a:p>
            <a:pPr lvl="1"/>
            <a:endParaRPr lang="en-US" altLang="en-US" sz="1600" smtClean="0"/>
          </a:p>
          <a:p>
            <a:pPr lvl="1"/>
            <a:r>
              <a:rPr lang="en-US" altLang="en-US" smtClean="0"/>
              <a:t>Comprehending the information</a:t>
            </a:r>
          </a:p>
          <a:p>
            <a:pPr lvl="1"/>
            <a:endParaRPr lang="en-US" altLang="en-US" sz="1800" smtClean="0"/>
          </a:p>
          <a:p>
            <a:pPr lvl="1"/>
            <a:r>
              <a:rPr lang="en-US" altLang="en-US" smtClean="0"/>
              <a:t>Reacting to information with </a:t>
            </a:r>
            <a:r>
              <a:rPr lang="en-US" altLang="en-US" smtClean="0">
                <a:solidFill>
                  <a:srgbClr val="12BC0F"/>
                </a:solidFill>
                <a:hlinkClick r:id="" action="ppaction://noaction"/>
              </a:rPr>
              <a:t>elaboration</a:t>
            </a:r>
            <a:r>
              <a:rPr lang="en-US" altLang="en-US" smtClean="0"/>
              <a:t>: The generation of favorable or unfavorable reactions to information</a:t>
            </a:r>
          </a:p>
          <a:p>
            <a:pPr lvl="1"/>
            <a:endParaRPr lang="en-US" altLang="en-US" sz="1600" smtClean="0"/>
          </a:p>
          <a:p>
            <a:pPr lvl="1"/>
            <a:r>
              <a:rPr lang="en-US" altLang="en-US" smtClean="0"/>
              <a:t>Accepting the advocated position</a:t>
            </a:r>
          </a:p>
        </p:txBody>
      </p:sp>
    </p:spTree>
    <p:extLst>
      <p:ext uri="{BB962C8B-B14F-4D97-AF65-F5344CB8AC3E}">
        <p14:creationId xmlns:p14="http://schemas.microsoft.com/office/powerpoint/2010/main" val="2217368053"/>
      </p:ext>
    </p:extLst>
  </p:cSld>
  <p:clrMapOvr>
    <a:masterClrMapping/>
  </p:clrMapOvr>
  <p:transition>
    <p:fade/>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en-US" sz="4000" smtClean="0"/>
              <a:t>Consequences of Systematic Processing</a:t>
            </a:r>
          </a:p>
        </p:txBody>
      </p:sp>
      <p:sp>
        <p:nvSpPr>
          <p:cNvPr id="48131" name="Rectangle 3"/>
          <p:cNvSpPr>
            <a:spLocks noGrp="1" noChangeArrowheads="1"/>
          </p:cNvSpPr>
          <p:nvPr>
            <p:ph idx="1"/>
          </p:nvPr>
        </p:nvSpPr>
        <p:spPr/>
        <p:txBody>
          <a:bodyPr/>
          <a:lstStyle/>
          <a:p>
            <a:r>
              <a:rPr lang="en-US" altLang="en-US" sz="2800" smtClean="0"/>
              <a:t>Systematic processing creates attitudes that are</a:t>
            </a:r>
          </a:p>
          <a:p>
            <a:pPr lvl="1"/>
            <a:r>
              <a:rPr lang="en-US" altLang="en-US" sz="2400" smtClean="0"/>
              <a:t>Stable and long-lasting</a:t>
            </a:r>
          </a:p>
          <a:p>
            <a:pPr lvl="1"/>
            <a:r>
              <a:rPr lang="en-US" altLang="en-US" sz="2400" smtClean="0"/>
              <a:t>Resistant to future persuasion attempts</a:t>
            </a:r>
          </a:p>
          <a:p>
            <a:pPr>
              <a:buFontTx/>
              <a:buNone/>
            </a:pPr>
            <a:endParaRPr lang="en-US" altLang="en-US" smtClean="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3" y="3079642"/>
            <a:ext cx="5225026" cy="29608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9871315"/>
      </p:ext>
    </p:extLst>
  </p:cSld>
  <p:clrMapOvr>
    <a:masterClrMapping/>
  </p:clrMapOvr>
  <p:transition>
    <p:fade/>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US" altLang="en-US" smtClean="0"/>
              <a:t>Systematic Processing</a:t>
            </a:r>
          </a:p>
        </p:txBody>
      </p:sp>
      <p:pic>
        <p:nvPicPr>
          <p:cNvPr id="49155" name="Picture 4" descr="\\UKFS11\Bks_Digipub\COMPANION WEBSITE HANDOVERS\EDITORIAL\Smith et al Social Psychology 4e\Instructor Resources\PowerPoints\FIGURES FOR POWERPOINTS\fig 7.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4025" y="0"/>
            <a:ext cx="1871663" cy="687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2204864"/>
            <a:ext cx="5225026" cy="29608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58095376"/>
      </p:ext>
    </p:extLst>
  </p:cSld>
  <p:clrMapOvr>
    <a:masterClrMapping/>
  </p:clrMapOvr>
  <p:transition>
    <p:fade/>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542628"/>
          </a:xfrm>
        </p:spPr>
        <p:txBody>
          <a:bodyPr/>
          <a:lstStyle/>
          <a:p>
            <a:pPr algn="ctr">
              <a:defRPr/>
            </a:pPr>
            <a:r>
              <a:rPr lang="en-GB" dirty="0" smtClean="0"/>
              <a:t>Elaboration Likelihood Model </a:t>
            </a:r>
            <a:br>
              <a:rPr lang="en-GB" dirty="0" smtClean="0"/>
            </a:br>
            <a:r>
              <a:rPr lang="en-GB" dirty="0" smtClean="0"/>
              <a:t>(Petty &amp; </a:t>
            </a:r>
            <a:r>
              <a:rPr lang="en-GB" dirty="0" err="1" smtClean="0"/>
              <a:t>Cacioppo</a:t>
            </a:r>
            <a:r>
              <a:rPr lang="en-GB" dirty="0" smtClean="0"/>
              <a:t> (1983).</a:t>
            </a:r>
            <a:endParaRPr lang="en-GB" dirty="0"/>
          </a:p>
        </p:txBody>
      </p:sp>
      <p:sp>
        <p:nvSpPr>
          <p:cNvPr id="3" name="Content Placeholder 2"/>
          <p:cNvSpPr>
            <a:spLocks noGrp="1"/>
          </p:cNvSpPr>
          <p:nvPr>
            <p:ph idx="1"/>
          </p:nvPr>
        </p:nvSpPr>
        <p:spPr>
          <a:xfrm>
            <a:off x="381000" y="2348880"/>
            <a:ext cx="8382000" cy="3533275"/>
          </a:xfrm>
        </p:spPr>
        <p:txBody>
          <a:bodyPr/>
          <a:lstStyle/>
          <a:p>
            <a:pPr>
              <a:defRPr/>
            </a:pPr>
            <a:r>
              <a:rPr lang="en-GB" sz="2800" dirty="0" smtClean="0"/>
              <a:t>We are motivated to hold correct attitudes.</a:t>
            </a:r>
          </a:p>
          <a:p>
            <a:pPr>
              <a:defRPr/>
            </a:pPr>
            <a:r>
              <a:rPr lang="en-GB" sz="2800" dirty="0" smtClean="0"/>
              <a:t>The amount of relevant information can vary.</a:t>
            </a:r>
          </a:p>
          <a:p>
            <a:pPr>
              <a:defRPr/>
            </a:pPr>
            <a:r>
              <a:rPr lang="en-GB" sz="2800" dirty="0" smtClean="0"/>
              <a:t>Variables affect attitudes by determining the amount of elaboration.</a:t>
            </a:r>
          </a:p>
          <a:p>
            <a:pPr>
              <a:defRPr/>
            </a:pPr>
            <a:r>
              <a:rPr lang="en-GB" sz="2800" dirty="0" smtClean="0"/>
              <a:t>The motivation to process a message elicits scrutiny.</a:t>
            </a:r>
          </a:p>
          <a:p>
            <a:pPr>
              <a:defRPr/>
            </a:pPr>
            <a:r>
              <a:rPr lang="en-GB" sz="2800" dirty="0" smtClean="0"/>
              <a:t>Biased processing leads to biased thoughts.</a:t>
            </a:r>
          </a:p>
          <a:p>
            <a:pPr>
              <a:defRPr/>
            </a:pPr>
            <a:r>
              <a:rPr lang="en-GB" sz="2800" dirty="0" smtClean="0"/>
              <a:t>Elaboration of an argument produces new strong arguments.</a:t>
            </a:r>
          </a:p>
        </p:txBody>
      </p:sp>
    </p:spTree>
    <p:extLst>
      <p:ext uri="{BB962C8B-B14F-4D97-AF65-F5344CB8AC3E}">
        <p14:creationId xmlns:p14="http://schemas.microsoft.com/office/powerpoint/2010/main" val="170756669"/>
      </p:ext>
    </p:extLst>
  </p:cSld>
  <p:clrMapOvr>
    <a:masterClrMapping/>
  </p:clrMapOvr>
  <p:transition>
    <p:fade/>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Elaboration Likelihood Model</a:t>
            </a:r>
            <a:endParaRPr lang="en-GB" dirty="0"/>
          </a:p>
        </p:txBody>
      </p:sp>
      <p:sp>
        <p:nvSpPr>
          <p:cNvPr id="3" name="Content Placeholder 2"/>
          <p:cNvSpPr>
            <a:spLocks noGrp="1"/>
          </p:cNvSpPr>
          <p:nvPr>
            <p:ph idx="1"/>
          </p:nvPr>
        </p:nvSpPr>
        <p:spPr>
          <a:xfrm>
            <a:off x="381000" y="1052736"/>
            <a:ext cx="8382000" cy="2142125"/>
          </a:xfrm>
        </p:spPr>
        <p:txBody>
          <a:bodyPr/>
          <a:lstStyle/>
          <a:p>
            <a:r>
              <a:rPr lang="en-GB" sz="2400" dirty="0" smtClean="0"/>
              <a:t>This model is based on the degree of product involvement with the customer, if you are motivated, you will pay more attention to the ad and elaborate the meanings. Both motivation and ability will impact on this.</a:t>
            </a:r>
          </a:p>
          <a:p>
            <a:pPr marL="0" indent="0">
              <a:buNone/>
            </a:pPr>
            <a:endParaRPr lang="en-GB" sz="2400" dirty="0" smtClean="0"/>
          </a:p>
          <a:p>
            <a:pPr marL="0" indent="0">
              <a:buNone/>
            </a:pPr>
            <a:endParaRPr lang="en-GB" sz="2400" dirty="0"/>
          </a:p>
        </p:txBody>
      </p:sp>
      <p:sp>
        <p:nvSpPr>
          <p:cNvPr id="4" name="TextBox 3"/>
          <p:cNvSpPr txBox="1"/>
          <p:nvPr/>
        </p:nvSpPr>
        <p:spPr>
          <a:xfrm>
            <a:off x="467544" y="2852937"/>
            <a:ext cx="8208912" cy="3447098"/>
          </a:xfrm>
          <a:prstGeom prst="rect">
            <a:avLst/>
          </a:prstGeom>
          <a:solidFill>
            <a:schemeClr val="accent1">
              <a:lumMod val="40000"/>
              <a:lumOff val="60000"/>
            </a:schemeClr>
          </a:solidFill>
        </p:spPr>
        <p:txBody>
          <a:bodyPr wrap="square" rtlCol="0">
            <a:spAutoFit/>
          </a:bodyPr>
          <a:lstStyle/>
          <a:p>
            <a:r>
              <a:rPr lang="en-GB" sz="2000" dirty="0" smtClean="0">
                <a:solidFill>
                  <a:schemeClr val="bg2">
                    <a:lumMod val="75000"/>
                  </a:schemeClr>
                </a:solidFill>
              </a:rPr>
              <a:t>However, Heath &amp; </a:t>
            </a:r>
            <a:r>
              <a:rPr lang="en-GB" sz="2000" dirty="0" err="1" smtClean="0">
                <a:solidFill>
                  <a:schemeClr val="bg2">
                    <a:lumMod val="75000"/>
                  </a:schemeClr>
                </a:solidFill>
              </a:rPr>
              <a:t>Feldwick</a:t>
            </a:r>
            <a:r>
              <a:rPr lang="en-GB" sz="2000" dirty="0" smtClean="0">
                <a:solidFill>
                  <a:schemeClr val="bg2">
                    <a:lumMod val="75000"/>
                  </a:schemeClr>
                </a:solidFill>
              </a:rPr>
              <a:t> have criticised these so called IP approaches and argues that they are flawed in a number of ways:</a:t>
            </a:r>
          </a:p>
          <a:p>
            <a:pPr marL="342900" indent="-342900">
              <a:buAutoNum type="arabicPeriod"/>
            </a:pPr>
            <a:r>
              <a:rPr lang="en-GB" sz="2000" dirty="0" smtClean="0">
                <a:solidFill>
                  <a:schemeClr val="bg2">
                    <a:lumMod val="75000"/>
                  </a:schemeClr>
                </a:solidFill>
              </a:rPr>
              <a:t>Modern day advertising relates very much to the peripheral route. E.g. </a:t>
            </a:r>
            <a:r>
              <a:rPr lang="en-GB" sz="2000" dirty="0" err="1" smtClean="0">
                <a:solidFill>
                  <a:schemeClr val="bg2">
                    <a:lumMod val="75000"/>
                  </a:schemeClr>
                </a:solidFill>
              </a:rPr>
              <a:t>Andrex</a:t>
            </a:r>
            <a:r>
              <a:rPr lang="en-GB" sz="2000" dirty="0" smtClean="0">
                <a:solidFill>
                  <a:schemeClr val="bg2">
                    <a:lumMod val="75000"/>
                  </a:schemeClr>
                </a:solidFill>
              </a:rPr>
              <a:t> toilet tissue.</a:t>
            </a:r>
          </a:p>
          <a:p>
            <a:pPr marL="342900" indent="-342900">
              <a:buAutoNum type="arabicPeriod"/>
            </a:pPr>
            <a:r>
              <a:rPr lang="en-GB" sz="2000" dirty="0" smtClean="0">
                <a:solidFill>
                  <a:schemeClr val="bg2">
                    <a:lumMod val="75000"/>
                  </a:schemeClr>
                </a:solidFill>
              </a:rPr>
              <a:t>The IP approach relies on the consumer to identify a coherent unambiguous message, think about the 3 mobile ad…</a:t>
            </a:r>
          </a:p>
          <a:p>
            <a:r>
              <a:rPr lang="en-GB" sz="2000" dirty="0">
                <a:solidFill>
                  <a:schemeClr val="bg2">
                    <a:lumMod val="75000"/>
                  </a:schemeClr>
                </a:solidFill>
                <a:hlinkClick r:id="rId2"/>
              </a:rPr>
              <a:t>https://</a:t>
            </a:r>
            <a:r>
              <a:rPr lang="en-GB" sz="2000" dirty="0" smtClean="0">
                <a:solidFill>
                  <a:schemeClr val="bg2">
                    <a:lumMod val="75000"/>
                  </a:schemeClr>
                </a:solidFill>
                <a:hlinkClick r:id="rId2"/>
              </a:rPr>
              <a:t>www.youtube.com/watch?v=U3JEORDUEqc</a:t>
            </a:r>
            <a:endParaRPr lang="en-GB" sz="2000" dirty="0" smtClean="0">
              <a:solidFill>
                <a:schemeClr val="bg2">
                  <a:lumMod val="75000"/>
                </a:schemeClr>
              </a:solidFill>
            </a:endParaRPr>
          </a:p>
          <a:p>
            <a:endParaRPr lang="en-GB" sz="2000" dirty="0">
              <a:solidFill>
                <a:schemeClr val="bg2">
                  <a:lumMod val="75000"/>
                </a:schemeClr>
              </a:solidFill>
            </a:endParaRPr>
          </a:p>
          <a:p>
            <a:r>
              <a:rPr lang="en-GB" sz="2000" dirty="0" smtClean="0">
                <a:solidFill>
                  <a:schemeClr val="bg2">
                    <a:lumMod val="75000"/>
                  </a:schemeClr>
                </a:solidFill>
              </a:rPr>
              <a:t>3. A model based on these principles would find these adverts confusing and irrelevant!</a:t>
            </a:r>
          </a:p>
          <a:p>
            <a:endParaRPr lang="en-GB" dirty="0" smtClean="0"/>
          </a:p>
        </p:txBody>
      </p:sp>
    </p:spTree>
    <p:extLst>
      <p:ext uri="{BB962C8B-B14F-4D97-AF65-F5344CB8AC3E}">
        <p14:creationId xmlns:p14="http://schemas.microsoft.com/office/powerpoint/2010/main" val="1847132013"/>
      </p:ext>
    </p:extLst>
  </p:cSld>
  <p:clrMapOvr>
    <a:masterClrMapping/>
  </p:clrMapOvr>
  <p:transition>
    <p:fade/>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perceptual approach</a:t>
            </a:r>
            <a:endParaRPr lang="en-GB" dirty="0"/>
          </a:p>
        </p:txBody>
      </p:sp>
      <p:sp>
        <p:nvSpPr>
          <p:cNvPr id="3" name="Content Placeholder 2"/>
          <p:cNvSpPr>
            <a:spLocks noGrp="1"/>
          </p:cNvSpPr>
          <p:nvPr>
            <p:ph idx="1"/>
          </p:nvPr>
        </p:nvSpPr>
        <p:spPr>
          <a:xfrm>
            <a:off x="381000" y="980728"/>
            <a:ext cx="8382000" cy="1661993"/>
          </a:xfrm>
          <a:solidFill>
            <a:schemeClr val="accent1">
              <a:lumMod val="40000"/>
              <a:lumOff val="60000"/>
            </a:schemeClr>
          </a:solidFill>
        </p:spPr>
        <p:txBody>
          <a:bodyPr/>
          <a:lstStyle/>
          <a:p>
            <a:pPr algn="ctr"/>
            <a:r>
              <a:rPr lang="en-GB" sz="2400" dirty="0" smtClean="0">
                <a:solidFill>
                  <a:schemeClr val="bg2">
                    <a:lumMod val="75000"/>
                  </a:schemeClr>
                </a:solidFill>
              </a:rPr>
              <a:t>The information processing approaches have been criticised as not considering emotion and perceptual processes. If Heath &amp; </a:t>
            </a:r>
            <a:r>
              <a:rPr lang="en-GB" sz="2400" dirty="0" err="1" smtClean="0">
                <a:solidFill>
                  <a:schemeClr val="bg2">
                    <a:lumMod val="75000"/>
                  </a:schemeClr>
                </a:solidFill>
              </a:rPr>
              <a:t>Feldwick</a:t>
            </a:r>
            <a:r>
              <a:rPr lang="en-GB" sz="2400" dirty="0" smtClean="0">
                <a:solidFill>
                  <a:schemeClr val="bg2">
                    <a:lumMod val="75000"/>
                  </a:schemeClr>
                </a:solidFill>
              </a:rPr>
              <a:t> (2007) are correct  then we must consider the perceptual processes underlying our interpretation of the messages.</a:t>
            </a:r>
            <a:endParaRPr lang="en-GB" sz="2400" dirty="0">
              <a:solidFill>
                <a:schemeClr val="bg2">
                  <a:lumMod val="75000"/>
                </a:schemeClr>
              </a:solidFill>
            </a:endParaRPr>
          </a:p>
        </p:txBody>
      </p:sp>
      <p:sp>
        <p:nvSpPr>
          <p:cNvPr id="4" name="TextBox 3"/>
          <p:cNvSpPr txBox="1"/>
          <p:nvPr/>
        </p:nvSpPr>
        <p:spPr>
          <a:xfrm>
            <a:off x="395536" y="2780928"/>
            <a:ext cx="3096344" cy="1754326"/>
          </a:xfrm>
          <a:prstGeom prst="rect">
            <a:avLst/>
          </a:prstGeom>
          <a:solidFill>
            <a:schemeClr val="accent6">
              <a:lumMod val="60000"/>
              <a:lumOff val="40000"/>
            </a:schemeClr>
          </a:solidFill>
        </p:spPr>
        <p:txBody>
          <a:bodyPr wrap="square" rtlCol="0">
            <a:spAutoFit/>
          </a:bodyPr>
          <a:lstStyle/>
          <a:p>
            <a:pPr algn="ctr"/>
            <a:r>
              <a:rPr lang="en-GB" dirty="0" smtClean="0">
                <a:solidFill>
                  <a:schemeClr val="bg1"/>
                </a:solidFill>
              </a:rPr>
              <a:t>As a result there is a whole debate surrounding subliminal processing, unconscious processing and the role of iconic memory.</a:t>
            </a:r>
          </a:p>
          <a:p>
            <a:endParaRPr lang="en-GB" dirty="0"/>
          </a:p>
        </p:txBody>
      </p:sp>
      <p:sp>
        <p:nvSpPr>
          <p:cNvPr id="5" name="Rounded Rectangular Callout 4"/>
          <p:cNvSpPr/>
          <p:nvPr/>
        </p:nvSpPr>
        <p:spPr bwMode="auto">
          <a:xfrm>
            <a:off x="3923928" y="2780928"/>
            <a:ext cx="5040560" cy="1944216"/>
          </a:xfrm>
          <a:prstGeom prst="wedgeRoundRectCallout">
            <a:avLst>
              <a:gd name="adj1" fmla="val -59625"/>
              <a:gd name="adj2" fmla="val -9247"/>
              <a:gd name="adj3" fmla="val 16667"/>
            </a:avLst>
          </a:prstGeom>
          <a:solidFill>
            <a:schemeClr val="tx2">
              <a:lumMod val="90000"/>
            </a:schemeClr>
          </a:solidFill>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91436" tIns="45718" rIns="91436" bIns="45718" numCol="1" rtlCol="0" anchor="ctr" anchorCtr="0" compatLnSpc="1">
            <a:prstTxWarp prst="textNoShape">
              <a:avLst/>
            </a:prstTxWarp>
          </a:bodyPr>
          <a:lstStyle/>
          <a:p>
            <a:pPr algn="ctr" defTabSz="914099" fontAlgn="base">
              <a:spcBef>
                <a:spcPct val="0"/>
              </a:spcBef>
              <a:spcAft>
                <a:spcPct val="0"/>
              </a:spcAft>
            </a:pPr>
            <a:r>
              <a:rPr lang="en-GB" sz="2000" dirty="0" smtClean="0">
                <a:solidFill>
                  <a:schemeClr val="bg2">
                    <a:lumMod val="75000"/>
                  </a:schemeClr>
                </a:solidFill>
                <a:latin typeface="Segoe" pitchFamily="34" charset="0"/>
              </a:rPr>
              <a:t>Courbet et al., (2008) inserted 3 second pop up ads within a TV viewing. 8 days later pp`s denied ever seeing the adverts for mineral water, but rated it significantly more positively than a control group! </a:t>
            </a:r>
          </a:p>
        </p:txBody>
      </p:sp>
      <p:sp>
        <p:nvSpPr>
          <p:cNvPr id="6" name="TextBox 5"/>
          <p:cNvSpPr txBox="1"/>
          <p:nvPr/>
        </p:nvSpPr>
        <p:spPr>
          <a:xfrm>
            <a:off x="467544" y="5013176"/>
            <a:ext cx="5184576" cy="1200329"/>
          </a:xfrm>
          <a:prstGeom prst="rect">
            <a:avLst/>
          </a:prstGeom>
          <a:solidFill>
            <a:schemeClr val="accent1"/>
          </a:solidFill>
        </p:spPr>
        <p:txBody>
          <a:bodyPr wrap="square" rtlCol="0">
            <a:spAutoFit/>
          </a:bodyPr>
          <a:lstStyle/>
          <a:p>
            <a:r>
              <a:rPr lang="en-GB" dirty="0" smtClean="0">
                <a:solidFill>
                  <a:schemeClr val="bg2">
                    <a:lumMod val="75000"/>
                  </a:schemeClr>
                </a:solidFill>
              </a:rPr>
              <a:t>We know that brand awareness develops like this: think mere exposure. This has led to product placement, for example Reese`s nuts in E.T. !!! 65% increase in one month.</a:t>
            </a:r>
            <a:endParaRPr lang="en-GB" dirty="0">
              <a:solidFill>
                <a:schemeClr val="bg2">
                  <a:lumMod val="75000"/>
                </a:schemeClr>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4587944"/>
            <a:ext cx="214312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2647704"/>
      </p:ext>
    </p:extLst>
  </p:cSld>
  <p:clrMapOvr>
    <a:masterClrMapping/>
  </p:clrMapOvr>
  <p:transition>
    <p:fade/>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68313" y="620713"/>
            <a:ext cx="8218487" cy="997196"/>
          </a:xfrm>
        </p:spPr>
        <p:txBody>
          <a:bodyPr/>
          <a:lstStyle/>
          <a:p>
            <a:pPr algn="ctr"/>
            <a:r>
              <a:rPr lang="en-US" altLang="en-US" sz="3600" dirty="0" smtClean="0"/>
              <a:t>Superficial and Systematic Processing: Which Strategy and When?</a:t>
            </a:r>
          </a:p>
        </p:txBody>
      </p:sp>
      <p:sp>
        <p:nvSpPr>
          <p:cNvPr id="50179" name="Rectangle 3"/>
          <p:cNvSpPr>
            <a:spLocks noGrp="1" noChangeArrowheads="1"/>
          </p:cNvSpPr>
          <p:nvPr>
            <p:ph idx="1"/>
          </p:nvPr>
        </p:nvSpPr>
        <p:spPr>
          <a:xfrm>
            <a:off x="457200" y="1916113"/>
            <a:ext cx="8229600" cy="4210050"/>
          </a:xfrm>
        </p:spPr>
        <p:txBody>
          <a:bodyPr/>
          <a:lstStyle/>
          <a:p>
            <a:pPr>
              <a:buFontTx/>
              <a:buNone/>
            </a:pPr>
            <a:endParaRPr lang="en-US" altLang="en-US" sz="2800" dirty="0" smtClean="0">
              <a:solidFill>
                <a:srgbClr val="FF0000"/>
              </a:solidFill>
            </a:endParaRPr>
          </a:p>
          <a:p>
            <a:r>
              <a:rPr lang="en-GB" altLang="en-US" sz="2800" dirty="0" smtClean="0"/>
              <a:t>How does motivation influence systematic processing?</a:t>
            </a:r>
          </a:p>
          <a:p>
            <a:endParaRPr lang="en-US" altLang="en-US" sz="1800" dirty="0" smtClean="0"/>
          </a:p>
          <a:p>
            <a:r>
              <a:rPr lang="en-US" altLang="en-US" sz="2800" dirty="0" smtClean="0">
                <a:solidFill>
                  <a:srgbClr val="FFFF00"/>
                </a:solidFill>
              </a:rPr>
              <a:t>Mastery motivation</a:t>
            </a:r>
            <a:r>
              <a:rPr lang="en-US" altLang="en-US" sz="2800" dirty="0" smtClean="0"/>
              <a:t> increases systematic processing</a:t>
            </a:r>
          </a:p>
          <a:p>
            <a:pPr lvl="1"/>
            <a:r>
              <a:rPr lang="en-US" altLang="en-US" sz="2400" dirty="0" smtClean="0"/>
              <a:t>importance of accuracy and accountability</a:t>
            </a:r>
          </a:p>
          <a:p>
            <a:pPr lvl="1"/>
            <a:r>
              <a:rPr lang="en-US" altLang="en-US" sz="2400" dirty="0" smtClean="0"/>
              <a:t>Influenced by need for cognition</a:t>
            </a:r>
          </a:p>
          <a:p>
            <a:pPr lvl="1"/>
            <a:endParaRPr lang="en-US" altLang="en-US" dirty="0" smtClean="0"/>
          </a:p>
          <a:p>
            <a:pPr lvl="1">
              <a:buFontTx/>
              <a:buNone/>
            </a:pPr>
            <a:endParaRPr lang="en-US" altLang="en-US" sz="2400" dirty="0" smtClean="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4573611"/>
            <a:ext cx="3470855" cy="21689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4819871"/>
            <a:ext cx="3084190" cy="1897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2113168"/>
      </p:ext>
    </p:extLst>
  </p:cSld>
  <p:clrMapOvr>
    <a:masterClrMapping/>
  </p:clrMapOvr>
  <p:transition>
    <p:fade/>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899592" y="620688"/>
            <a:ext cx="7127875" cy="997196"/>
          </a:xfrm>
        </p:spPr>
        <p:txBody>
          <a:bodyPr/>
          <a:lstStyle/>
          <a:p>
            <a:pPr algn="ctr"/>
            <a:r>
              <a:rPr lang="en-US" altLang="en-US" sz="3600" dirty="0" smtClean="0"/>
              <a:t>Superficial and Systematic Processing: Which Strategy and When?</a:t>
            </a:r>
          </a:p>
        </p:txBody>
      </p:sp>
      <p:sp>
        <p:nvSpPr>
          <p:cNvPr id="52227" name="Rectangle 3"/>
          <p:cNvSpPr>
            <a:spLocks noGrp="1" noChangeArrowheads="1"/>
          </p:cNvSpPr>
          <p:nvPr>
            <p:ph idx="1"/>
          </p:nvPr>
        </p:nvSpPr>
        <p:spPr>
          <a:xfrm>
            <a:off x="457200" y="1916113"/>
            <a:ext cx="8229600" cy="4210050"/>
          </a:xfrm>
        </p:spPr>
        <p:txBody>
          <a:bodyPr/>
          <a:lstStyle/>
          <a:p>
            <a:pPr>
              <a:buFontTx/>
              <a:buNone/>
            </a:pPr>
            <a:endParaRPr lang="en-US" altLang="en-US" sz="2800" dirty="0" smtClean="0">
              <a:solidFill>
                <a:srgbClr val="FF0000"/>
              </a:solidFill>
            </a:endParaRPr>
          </a:p>
          <a:p>
            <a:r>
              <a:rPr lang="en-US" altLang="en-US" sz="2800" dirty="0" smtClean="0">
                <a:solidFill>
                  <a:srgbClr val="FFFF00"/>
                </a:solidFill>
              </a:rPr>
              <a:t>Connectedness</a:t>
            </a:r>
            <a:r>
              <a:rPr lang="en-US" altLang="en-US" sz="2800" dirty="0" smtClean="0"/>
              <a:t> and </a:t>
            </a:r>
            <a:r>
              <a:rPr lang="en-US" altLang="en-US" sz="2800" dirty="0" smtClean="0">
                <a:solidFill>
                  <a:srgbClr val="FFFF00"/>
                </a:solidFill>
              </a:rPr>
              <a:t>valuing me-and-mine </a:t>
            </a:r>
            <a:r>
              <a:rPr lang="en-US" altLang="en-US" sz="2800" dirty="0" smtClean="0"/>
              <a:t>motivation increases systematic processing </a:t>
            </a:r>
          </a:p>
          <a:p>
            <a:pPr lvl="1"/>
            <a:endParaRPr lang="en-US" altLang="en-US" sz="2400" dirty="0" smtClean="0"/>
          </a:p>
          <a:p>
            <a:pPr lvl="1"/>
            <a:r>
              <a:rPr lang="en-US" altLang="en-US" sz="2400" dirty="0" smtClean="0"/>
              <a:t>influence of self-monitoring</a:t>
            </a:r>
          </a:p>
          <a:p>
            <a:pPr lvl="1"/>
            <a:endParaRPr lang="en-US" altLang="en-US" sz="2400" dirty="0" smtClean="0"/>
          </a:p>
          <a:p>
            <a:pPr lvl="1"/>
            <a:r>
              <a:rPr lang="en-US" altLang="en-US" sz="2400" dirty="0" smtClean="0"/>
              <a:t>importance of self relevance</a:t>
            </a:r>
          </a:p>
          <a:p>
            <a:pPr lvl="1"/>
            <a:endParaRPr lang="en-US" altLang="en-US" sz="2400" dirty="0" smtClean="0"/>
          </a:p>
          <a:p>
            <a:pPr lvl="1">
              <a:buFontTx/>
              <a:buNone/>
            </a:pPr>
            <a:endParaRPr lang="en-US" altLang="en-US" sz="2400" dirty="0" smtClean="0"/>
          </a:p>
        </p:txBody>
      </p:sp>
    </p:spTree>
    <p:extLst>
      <p:ext uri="{BB962C8B-B14F-4D97-AF65-F5344CB8AC3E}">
        <p14:creationId xmlns:p14="http://schemas.microsoft.com/office/powerpoint/2010/main" val="4014604829"/>
      </p:ext>
    </p:extLst>
  </p:cSld>
  <p:clrMapOvr>
    <a:masterClrMapping/>
  </p:clrMapOvr>
  <p:transition>
    <p:fade/>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r>
              <a:rPr lang="en-US" altLang="en-US" smtClean="0"/>
              <a:t>Connectedness Motivation</a:t>
            </a:r>
          </a:p>
        </p:txBody>
      </p:sp>
      <p:sp>
        <p:nvSpPr>
          <p:cNvPr id="53251" name="Rectangle 3"/>
          <p:cNvSpPr>
            <a:spLocks noGrp="1" noChangeArrowheads="1"/>
          </p:cNvSpPr>
          <p:nvPr>
            <p:ph idx="1"/>
          </p:nvPr>
        </p:nvSpPr>
        <p:spPr>
          <a:xfrm>
            <a:off x="1763688" y="1412875"/>
            <a:ext cx="6264696" cy="3527119"/>
          </a:xfrm>
        </p:spPr>
        <p:txBody>
          <a:bodyPr/>
          <a:lstStyle/>
          <a:p>
            <a:r>
              <a:rPr lang="en-US" altLang="en-US" dirty="0" smtClean="0"/>
              <a:t>Self-monitoring: The extent to which people care about self-expression versus self- presentation</a:t>
            </a:r>
          </a:p>
          <a:p>
            <a:pPr lvl="1"/>
            <a:r>
              <a:rPr lang="en-US" altLang="en-US" dirty="0" smtClean="0"/>
              <a:t>High self-monitors process image-focused information more systematically</a:t>
            </a:r>
          </a:p>
          <a:p>
            <a:pPr lvl="1"/>
            <a:r>
              <a:rPr lang="en-US" altLang="en-US" dirty="0" smtClean="0"/>
              <a:t>Low self-monitors process value-expressive information more systematically</a:t>
            </a:r>
          </a:p>
          <a:p>
            <a:pPr marL="517525" lvl="1" indent="0">
              <a:buNone/>
            </a:pPr>
            <a:endParaRPr lang="en-US" altLang="en-US" dirty="0" smtClean="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8304" y="4077072"/>
            <a:ext cx="1724025" cy="2657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4119934"/>
            <a:ext cx="1781175" cy="2571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95428127"/>
      </p:ext>
    </p:extLst>
  </p:cSld>
  <p:clrMapOvr>
    <a:masterClrMapping/>
  </p:clrMapOvr>
  <p:transition>
    <p:fade/>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US" altLang="en-US" smtClean="0"/>
              <a:t>Me and Mine Motivation</a:t>
            </a:r>
          </a:p>
        </p:txBody>
      </p:sp>
      <p:sp>
        <p:nvSpPr>
          <p:cNvPr id="56323" name="Rectangle 3"/>
          <p:cNvSpPr>
            <a:spLocks noGrp="1" noChangeArrowheads="1"/>
          </p:cNvSpPr>
          <p:nvPr>
            <p:ph idx="1"/>
          </p:nvPr>
        </p:nvSpPr>
        <p:spPr>
          <a:xfrm>
            <a:off x="381000" y="1412875"/>
            <a:ext cx="8382000" cy="3871829"/>
          </a:xfrm>
        </p:spPr>
        <p:txBody>
          <a:bodyPr/>
          <a:lstStyle/>
          <a:p>
            <a:r>
              <a:rPr lang="en-US" altLang="en-US" sz="3200" dirty="0" smtClean="0"/>
              <a:t>Promotion/Prevention focus</a:t>
            </a:r>
          </a:p>
          <a:p>
            <a:pPr marL="0" indent="0">
              <a:buNone/>
            </a:pPr>
            <a:endParaRPr lang="en-US" altLang="en-US" sz="3200" dirty="0" smtClean="0"/>
          </a:p>
          <a:p>
            <a:pPr lvl="1"/>
            <a:r>
              <a:rPr lang="en-US" altLang="en-US" sz="2800" dirty="0" smtClean="0"/>
              <a:t>Promotion focused - more persuaded by gain-oriented appeals. </a:t>
            </a:r>
            <a:r>
              <a:rPr lang="en-US" altLang="en-US" sz="2800" dirty="0" err="1" smtClean="0"/>
              <a:t>E.g</a:t>
            </a:r>
            <a:r>
              <a:rPr lang="en-US" altLang="en-US" sz="2800" dirty="0" smtClean="0"/>
              <a:t> adopting a healthy lifestyle in order to minimize or reduce the risk of CVD.</a:t>
            </a:r>
          </a:p>
          <a:p>
            <a:pPr lvl="1"/>
            <a:r>
              <a:rPr lang="en-US" altLang="en-US" sz="2800" dirty="0" smtClean="0"/>
              <a:t>Prevention focused - find messages that talk about avoiding losses more compelling. E.g. adopting a healthy lifestyle to live longer and more fulfilling lives!</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6438" y="44624"/>
            <a:ext cx="2172841" cy="24176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1760" y="4869160"/>
            <a:ext cx="2457450" cy="185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802933"/>
      </p:ext>
    </p:extLst>
  </p:cSld>
  <p:clrMapOvr>
    <a:masterClrMapping/>
  </p:clrMapOvr>
  <p:transition>
    <p:fade/>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329595"/>
          </a:xfrm>
        </p:spPr>
        <p:txBody>
          <a:bodyPr/>
          <a:lstStyle/>
          <a:p>
            <a:r>
              <a:rPr lang="en-US" dirty="0" smtClean="0"/>
              <a:t>What can people do to persuade others?</a:t>
            </a:r>
            <a:endParaRPr lang="en-US" dirty="0"/>
          </a:p>
        </p:txBody>
      </p:sp>
      <p:sp>
        <p:nvSpPr>
          <p:cNvPr id="3" name="Content Placeholder 2"/>
          <p:cNvSpPr>
            <a:spLocks noGrp="1"/>
          </p:cNvSpPr>
          <p:nvPr>
            <p:ph idx="1"/>
          </p:nvPr>
        </p:nvSpPr>
        <p:spPr>
          <a:xfrm>
            <a:off x="492369" y="1567870"/>
            <a:ext cx="8200704" cy="4054604"/>
          </a:xfrm>
        </p:spPr>
        <p:txBody>
          <a:bodyPr>
            <a:normAutofit lnSpcReduction="10000"/>
          </a:bodyPr>
          <a:lstStyle/>
          <a:p>
            <a:pPr>
              <a:buFont typeface="Arial"/>
              <a:buChar char="•"/>
            </a:pPr>
            <a:r>
              <a:rPr lang="en-US" sz="2585" dirty="0"/>
              <a:t>Ingratiation</a:t>
            </a:r>
          </a:p>
          <a:p>
            <a:pPr lvl="1">
              <a:buFont typeface="Arial"/>
              <a:buChar char="•"/>
            </a:pPr>
            <a:r>
              <a:rPr lang="en-US" sz="2585" dirty="0"/>
              <a:t>Making the target like you in order to persuade them </a:t>
            </a:r>
          </a:p>
          <a:p>
            <a:pPr marL="0" indent="0">
              <a:buFont typeface="Arial"/>
              <a:buChar char="•"/>
            </a:pPr>
            <a:endParaRPr lang="en-US" sz="2585" dirty="0"/>
          </a:p>
          <a:p>
            <a:pPr>
              <a:buFont typeface="Arial"/>
              <a:buChar char="•"/>
            </a:pPr>
            <a:r>
              <a:rPr lang="en-US" sz="2585" dirty="0"/>
              <a:t>Reciprocity principle</a:t>
            </a:r>
          </a:p>
          <a:p>
            <a:pPr lvl="1">
              <a:buFont typeface="Arial"/>
              <a:buChar char="•"/>
            </a:pPr>
            <a:r>
              <a:rPr lang="en-US" sz="2585" dirty="0"/>
              <a:t>‘Doing a favour’ for a person before asking them to do something for you</a:t>
            </a:r>
          </a:p>
          <a:p>
            <a:pPr marL="0" indent="0">
              <a:buFont typeface="Arial"/>
              <a:buChar char="•"/>
            </a:pPr>
            <a:endParaRPr lang="en-US" sz="2585" dirty="0"/>
          </a:p>
          <a:p>
            <a:pPr>
              <a:buFont typeface="Arial"/>
              <a:buChar char="•"/>
            </a:pPr>
            <a:r>
              <a:rPr lang="en-US" sz="2585" dirty="0"/>
              <a:t>Door-in-the-face technique</a:t>
            </a:r>
          </a:p>
          <a:p>
            <a:pPr lvl="1">
              <a:buFont typeface="Arial"/>
              <a:buChar char="•"/>
            </a:pPr>
            <a:r>
              <a:rPr lang="en-US" sz="2585" dirty="0"/>
              <a:t>making a large, unrealistic request before making a smaller, more realistic request that is likely to be successful</a:t>
            </a:r>
          </a:p>
          <a:p>
            <a:endParaRPr lang="en-US" dirty="0" smtClean="0"/>
          </a:p>
          <a:p>
            <a:endParaRPr lang="en-US" dirty="0" smtClean="0"/>
          </a:p>
          <a:p>
            <a:endParaRPr lang="en-US" dirty="0" smtClean="0"/>
          </a:p>
        </p:txBody>
      </p:sp>
    </p:spTree>
    <p:extLst>
      <p:ext uri="{BB962C8B-B14F-4D97-AF65-F5344CB8AC3E}">
        <p14:creationId xmlns:p14="http://schemas.microsoft.com/office/powerpoint/2010/main" val="1572207465"/>
      </p:ext>
    </p:extLst>
  </p:cSld>
  <p:clrMapOvr>
    <a:masterClrMapping/>
  </p:clrMapOvr>
  <p:transition>
    <p:fade/>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329595"/>
          </a:xfrm>
        </p:spPr>
        <p:txBody>
          <a:bodyPr/>
          <a:lstStyle/>
          <a:p>
            <a:r>
              <a:rPr lang="en-GB" dirty="0" smtClean="0"/>
              <a:t>What can people do to persuade others? (cont.)</a:t>
            </a:r>
            <a:endParaRPr lang="en-GB" dirty="0"/>
          </a:p>
        </p:txBody>
      </p:sp>
      <p:sp>
        <p:nvSpPr>
          <p:cNvPr id="3" name="Content Placeholder 2"/>
          <p:cNvSpPr>
            <a:spLocks noGrp="1"/>
          </p:cNvSpPr>
          <p:nvPr>
            <p:ph idx="1"/>
          </p:nvPr>
        </p:nvSpPr>
        <p:spPr>
          <a:xfrm>
            <a:off x="457200" y="1529862"/>
            <a:ext cx="8546123" cy="4159083"/>
          </a:xfrm>
        </p:spPr>
        <p:txBody>
          <a:bodyPr>
            <a:normAutofit fontScale="92500" lnSpcReduction="20000"/>
          </a:bodyPr>
          <a:lstStyle/>
          <a:p>
            <a:pPr>
              <a:buFont typeface="Arial"/>
              <a:buChar char="•"/>
            </a:pPr>
            <a:r>
              <a:rPr lang="en-US" dirty="0"/>
              <a:t>That’s-not-all </a:t>
            </a:r>
            <a:r>
              <a:rPr lang="en-US" dirty="0" smtClean="0"/>
              <a:t>technique</a:t>
            </a:r>
          </a:p>
          <a:p>
            <a:pPr lvl="1">
              <a:buFont typeface="Arial"/>
              <a:buChar char="•"/>
            </a:pPr>
            <a:r>
              <a:rPr lang="en-US" dirty="0" smtClean="0"/>
              <a:t>Making </a:t>
            </a:r>
            <a:r>
              <a:rPr lang="en-US" dirty="0"/>
              <a:t>a request, but afterwards throwing in some ‘added extras’ to pressure the target to </a:t>
            </a:r>
            <a:r>
              <a:rPr lang="en-US" dirty="0" smtClean="0"/>
              <a:t>reciprocate</a:t>
            </a:r>
          </a:p>
          <a:p>
            <a:pPr marL="0" indent="0">
              <a:buFont typeface="Arial"/>
              <a:buChar char="•"/>
            </a:pPr>
            <a:endParaRPr lang="en-US" dirty="0"/>
          </a:p>
          <a:p>
            <a:pPr>
              <a:buFont typeface="Arial"/>
              <a:buChar char="•"/>
            </a:pPr>
            <a:r>
              <a:rPr lang="en-US" dirty="0"/>
              <a:t>Foot-in-the-door </a:t>
            </a:r>
            <a:r>
              <a:rPr lang="en-US" dirty="0" smtClean="0"/>
              <a:t>technique</a:t>
            </a:r>
          </a:p>
          <a:p>
            <a:pPr lvl="1">
              <a:buFont typeface="Arial"/>
              <a:buChar char="•"/>
            </a:pPr>
            <a:r>
              <a:rPr lang="en-US" dirty="0" smtClean="0"/>
              <a:t>Making </a:t>
            </a:r>
            <a:r>
              <a:rPr lang="en-US" dirty="0"/>
              <a:t>a small</a:t>
            </a:r>
            <a:r>
              <a:rPr lang="en-US" dirty="0" smtClean="0"/>
              <a:t> and </a:t>
            </a:r>
            <a:r>
              <a:rPr lang="en-US" dirty="0"/>
              <a:t>unobtrusive request before making the larger </a:t>
            </a:r>
            <a:r>
              <a:rPr lang="en-US" dirty="0" smtClean="0"/>
              <a:t>request</a:t>
            </a:r>
          </a:p>
          <a:p>
            <a:pPr marL="0" indent="0">
              <a:buFont typeface="Arial"/>
              <a:buChar char="•"/>
            </a:pPr>
            <a:endParaRPr lang="en-US" dirty="0"/>
          </a:p>
          <a:p>
            <a:pPr>
              <a:buFont typeface="Arial"/>
              <a:buChar char="•"/>
            </a:pPr>
            <a:r>
              <a:rPr lang="en-US" dirty="0"/>
              <a:t>Lowball </a:t>
            </a:r>
            <a:r>
              <a:rPr lang="en-US" dirty="0" smtClean="0"/>
              <a:t>tactic</a:t>
            </a:r>
          </a:p>
          <a:p>
            <a:pPr lvl="1">
              <a:buFont typeface="Arial"/>
              <a:buChar char="•"/>
            </a:pPr>
            <a:r>
              <a:rPr lang="en-US" dirty="0" smtClean="0"/>
              <a:t>Changing </a:t>
            </a:r>
            <a:r>
              <a:rPr lang="en-US" dirty="0"/>
              <a:t>the terms of the agreement during the interaction by introducing hidden </a:t>
            </a:r>
            <a:r>
              <a:rPr lang="en-US" dirty="0" smtClean="0"/>
              <a:t>costs – the target has already committed </a:t>
            </a:r>
            <a:r>
              <a:rPr lang="en-US" dirty="0"/>
              <a:t>to the action</a:t>
            </a:r>
          </a:p>
          <a:p>
            <a:pPr>
              <a:buFont typeface="Arial"/>
              <a:buChar char="•"/>
            </a:pPr>
            <a:endParaRPr lang="en-GB" dirty="0"/>
          </a:p>
        </p:txBody>
      </p:sp>
    </p:spTree>
    <p:extLst>
      <p:ext uri="{BB962C8B-B14F-4D97-AF65-F5344CB8AC3E}">
        <p14:creationId xmlns:p14="http://schemas.microsoft.com/office/powerpoint/2010/main" val="3153326120"/>
      </p:ext>
    </p:extLst>
  </p:cSld>
  <p:clrMapOvr>
    <a:masterClrMapping/>
  </p:clrMapOvr>
  <p:transition>
    <p:fade/>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US" altLang="en-US" sz="4000" smtClean="0"/>
              <a:t>How Capacity Influences Systematic Processing</a:t>
            </a:r>
          </a:p>
        </p:txBody>
      </p:sp>
      <p:sp>
        <p:nvSpPr>
          <p:cNvPr id="63491" name="Rectangle 3"/>
          <p:cNvSpPr>
            <a:spLocks noGrp="1" noChangeArrowheads="1"/>
          </p:cNvSpPr>
          <p:nvPr>
            <p:ph idx="1"/>
          </p:nvPr>
        </p:nvSpPr>
        <p:spPr>
          <a:xfrm>
            <a:off x="381000" y="1412875"/>
            <a:ext cx="8382000" cy="3754874"/>
          </a:xfrm>
        </p:spPr>
        <p:txBody>
          <a:bodyPr/>
          <a:lstStyle/>
          <a:p>
            <a:pPr>
              <a:buFont typeface="Arial" panose="020B0604020202020204" pitchFamily="34" charset="0"/>
              <a:buChar char="•"/>
              <a:defRPr/>
            </a:pPr>
            <a:r>
              <a:rPr lang="en-US" altLang="en-US" sz="2800" dirty="0" smtClean="0"/>
              <a:t>Systematic processing increased by</a:t>
            </a:r>
          </a:p>
          <a:p>
            <a:pPr lvl="1">
              <a:buFont typeface="Arial" panose="020B0604020202020204" pitchFamily="34" charset="0"/>
              <a:buChar char="•"/>
              <a:defRPr/>
            </a:pPr>
            <a:r>
              <a:rPr lang="en-US" altLang="en-US" sz="2400" dirty="0" smtClean="0"/>
              <a:t>Ability to understand information</a:t>
            </a:r>
          </a:p>
          <a:p>
            <a:pPr lvl="1">
              <a:buFont typeface="Arial" panose="020B0604020202020204" pitchFamily="34" charset="0"/>
              <a:buChar char="•"/>
              <a:defRPr/>
            </a:pPr>
            <a:r>
              <a:rPr lang="en-US" altLang="en-US" sz="2400" dirty="0" smtClean="0"/>
              <a:t>Time to process</a:t>
            </a:r>
          </a:p>
          <a:p>
            <a:pPr lvl="1">
              <a:buFont typeface="Arial" panose="020B0604020202020204" pitchFamily="34" charset="0"/>
              <a:buChar char="•"/>
              <a:defRPr/>
            </a:pPr>
            <a:r>
              <a:rPr lang="en-US" altLang="en-US" sz="2400" dirty="0" smtClean="0"/>
              <a:t>Freedom from distraction</a:t>
            </a:r>
          </a:p>
          <a:p>
            <a:pPr lvl="1">
              <a:buFont typeface="Arial" panose="020B0604020202020204" pitchFamily="34" charset="0"/>
              <a:buChar char="•"/>
              <a:defRPr/>
            </a:pPr>
            <a:r>
              <a:rPr lang="en-US" altLang="en-US" sz="2400" dirty="0" smtClean="0"/>
              <a:t>Relevant knowledge</a:t>
            </a:r>
          </a:p>
          <a:p>
            <a:pPr lvl="1">
              <a:buFont typeface="Arial" panose="020B0604020202020204" pitchFamily="34" charset="0"/>
              <a:buChar char="•"/>
              <a:defRPr/>
            </a:pPr>
            <a:endParaRPr lang="en-US" altLang="en-US" sz="2400" dirty="0" smtClean="0"/>
          </a:p>
          <a:p>
            <a:pPr>
              <a:buFont typeface="Arial" panose="020B0604020202020204" pitchFamily="34" charset="0"/>
              <a:buChar char="•"/>
              <a:defRPr/>
            </a:pPr>
            <a:r>
              <a:rPr lang="en-US" altLang="en-US" sz="2800" dirty="0" smtClean="0">
                <a:solidFill>
                  <a:schemeClr val="accent1">
                    <a:lumMod val="60000"/>
                    <a:lumOff val="40000"/>
                  </a:schemeClr>
                </a:solidFill>
              </a:rPr>
              <a:t>Children are often unaware that advertisements are trying to persuade them</a:t>
            </a:r>
          </a:p>
          <a:p>
            <a:pPr marL="0" indent="0">
              <a:buNone/>
              <a:defRPr/>
            </a:pPr>
            <a:endParaRPr lang="en-US" altLang="en-US" sz="2800" dirty="0" smtClean="0">
              <a:solidFill>
                <a:schemeClr val="accent1">
                  <a:lumMod val="60000"/>
                  <a:lumOff val="40000"/>
                </a:schemeClr>
              </a:solidFill>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984" y="4322030"/>
            <a:ext cx="3932551" cy="2519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89834980"/>
      </p:ext>
    </p:extLst>
  </p:cSld>
  <p:clrMapOvr>
    <a:masterClrMapping/>
  </p:clrMapOvr>
  <p:transition>
    <p:fade/>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US" altLang="en-US" smtClean="0"/>
              <a:t>How Moods and Emotions Influence Persuasive Processing</a:t>
            </a:r>
            <a:endParaRPr lang="en-US" altLang="en-US" sz="2000" smtClean="0"/>
          </a:p>
        </p:txBody>
      </p:sp>
      <p:sp>
        <p:nvSpPr>
          <p:cNvPr id="60419" name="Rectangle 3"/>
          <p:cNvSpPr>
            <a:spLocks noGrp="1" noChangeArrowheads="1"/>
          </p:cNvSpPr>
          <p:nvPr>
            <p:ph idx="1"/>
          </p:nvPr>
        </p:nvSpPr>
        <p:spPr>
          <a:xfrm>
            <a:off x="381000" y="1412875"/>
            <a:ext cx="8382000" cy="4838248"/>
          </a:xfrm>
        </p:spPr>
        <p:txBody>
          <a:bodyPr/>
          <a:lstStyle/>
          <a:p>
            <a:endParaRPr lang="en-US" altLang="en-US" sz="2800" dirty="0" smtClean="0"/>
          </a:p>
          <a:p>
            <a:r>
              <a:rPr lang="en-US" altLang="en-US" sz="2800" dirty="0" smtClean="0"/>
              <a:t>Positive emotions </a:t>
            </a:r>
          </a:p>
          <a:p>
            <a:pPr lvl="1"/>
            <a:r>
              <a:rPr lang="en-US" altLang="en-US" sz="2400" dirty="0" smtClean="0"/>
              <a:t>Happiness can motivate increased or decreased processing</a:t>
            </a:r>
          </a:p>
          <a:p>
            <a:pPr lvl="1"/>
            <a:r>
              <a:rPr lang="en-US" altLang="en-US" sz="2400" dirty="0" smtClean="0"/>
              <a:t>Happiness can reduce capacity, decrease processing</a:t>
            </a:r>
          </a:p>
          <a:p>
            <a:pPr lvl="2"/>
            <a:r>
              <a:rPr lang="en-US" altLang="en-US" sz="2000" dirty="0" smtClean="0"/>
              <a:t>Unless people are given special strategies</a:t>
            </a:r>
          </a:p>
          <a:p>
            <a:pPr marL="914400" lvl="2" indent="0">
              <a:buNone/>
            </a:pPr>
            <a:endParaRPr lang="en-US" altLang="en-US" sz="2000" dirty="0" smtClean="0"/>
          </a:p>
          <a:p>
            <a:pPr marL="914400" lvl="2" indent="0">
              <a:buNone/>
            </a:pPr>
            <a:endParaRPr lang="en-US" altLang="en-US" sz="2000" dirty="0" smtClean="0"/>
          </a:p>
          <a:p>
            <a:pPr lvl="2"/>
            <a:endParaRPr lang="en-US" altLang="en-US" sz="2000" dirty="0" smtClean="0"/>
          </a:p>
          <a:p>
            <a:r>
              <a:rPr lang="en-US" altLang="en-US" sz="2800" dirty="0" smtClean="0"/>
              <a:t>Most often, positive emotion decreases systematic processing</a:t>
            </a:r>
          </a:p>
          <a:p>
            <a:endParaRPr lang="en-US" altLang="en-US" sz="2800" dirty="0"/>
          </a:p>
          <a:p>
            <a:r>
              <a:rPr lang="en-US" altLang="en-US" sz="2800" dirty="0" smtClean="0"/>
              <a:t>What are the implications for health campaigns?</a:t>
            </a:r>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4168" y="3140968"/>
            <a:ext cx="2514055" cy="1343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09011617"/>
      </p:ext>
    </p:extLst>
  </p:cSld>
  <p:clrMapOvr>
    <a:masterClrMapping/>
  </p:clrMapOvr>
  <p:transition>
    <p:fade/>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US" altLang="en-US" smtClean="0"/>
              <a:t>How Moods and Emotions Influence Persuasive Processing</a:t>
            </a:r>
            <a:endParaRPr lang="en-US" altLang="en-US" sz="2000" smtClean="0"/>
          </a:p>
        </p:txBody>
      </p:sp>
      <p:sp>
        <p:nvSpPr>
          <p:cNvPr id="61443" name="Rectangle 3"/>
          <p:cNvSpPr>
            <a:spLocks noGrp="1" noChangeArrowheads="1"/>
          </p:cNvSpPr>
          <p:nvPr>
            <p:ph idx="1"/>
          </p:nvPr>
        </p:nvSpPr>
        <p:spPr>
          <a:xfrm>
            <a:off x="381000" y="1412875"/>
            <a:ext cx="8382000" cy="3348609"/>
          </a:xfrm>
        </p:spPr>
        <p:txBody>
          <a:bodyPr/>
          <a:lstStyle/>
          <a:p>
            <a:endParaRPr lang="en-US" altLang="en-US" sz="3200" dirty="0" smtClean="0"/>
          </a:p>
          <a:p>
            <a:r>
              <a:rPr lang="en-US" altLang="en-US" sz="3200" dirty="0" smtClean="0"/>
              <a:t>Negative emotions</a:t>
            </a:r>
          </a:p>
          <a:p>
            <a:pPr lvl="1"/>
            <a:r>
              <a:rPr lang="en-US" altLang="en-US" sz="2400" dirty="0" smtClean="0"/>
              <a:t>Anxiety can lead to less cognitive space being available, resulting in superficial processing</a:t>
            </a:r>
          </a:p>
          <a:p>
            <a:pPr lvl="1"/>
            <a:endParaRPr lang="en-US" altLang="en-US" sz="2400" dirty="0" smtClean="0"/>
          </a:p>
          <a:p>
            <a:pPr lvl="1"/>
            <a:r>
              <a:rPr lang="en-US" altLang="en-US" sz="2400" dirty="0" smtClean="0"/>
              <a:t>Feelings of guilt make us more susceptible to persuasion-</a:t>
            </a:r>
          </a:p>
          <a:p>
            <a:pPr lvl="1"/>
            <a:endParaRPr lang="en-US" altLang="en-US" sz="2400" dirty="0"/>
          </a:p>
          <a:p>
            <a:pPr marL="517525" lvl="1" indent="0">
              <a:buNone/>
            </a:pPr>
            <a:endParaRPr lang="en-US" altLang="en-US" sz="2400" dirty="0" smtClean="0"/>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4005064"/>
            <a:ext cx="4896544" cy="27420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7840742"/>
      </p:ext>
    </p:extLst>
  </p:cSld>
  <p:clrMapOvr>
    <a:masterClrMapping/>
  </p:clrMapOvr>
  <p:transition>
    <p:fade/>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a:xfrm>
            <a:off x="381000" y="230188"/>
            <a:ext cx="8382000" cy="886397"/>
          </a:xfrm>
        </p:spPr>
        <p:txBody>
          <a:bodyPr/>
          <a:lstStyle/>
          <a:p>
            <a:pPr algn="ctr"/>
            <a:r>
              <a:rPr lang="en-US" altLang="en-US" sz="3200" dirty="0" smtClean="0"/>
              <a:t>Motivation and Capacity Consequences of Fear-inducing Health Messages</a:t>
            </a:r>
          </a:p>
        </p:txBody>
      </p:sp>
      <p:sp>
        <p:nvSpPr>
          <p:cNvPr id="63491" name="Rectangle 3"/>
          <p:cNvSpPr>
            <a:spLocks noGrp="1" noChangeArrowheads="1"/>
          </p:cNvSpPr>
          <p:nvPr>
            <p:ph idx="1"/>
          </p:nvPr>
        </p:nvSpPr>
        <p:spPr/>
        <p:txBody>
          <a:bodyPr/>
          <a:lstStyle/>
          <a:p>
            <a:r>
              <a:rPr lang="en-US" altLang="en-US" smtClean="0"/>
              <a:t>Fear</a:t>
            </a:r>
          </a:p>
          <a:p>
            <a:pPr lvl="1"/>
            <a:r>
              <a:rPr lang="en-US" altLang="en-US" smtClean="0"/>
              <a:t>Fear can motivate processing</a:t>
            </a:r>
          </a:p>
          <a:p>
            <a:pPr lvl="2"/>
            <a:r>
              <a:rPr lang="en-US" altLang="en-US" smtClean="0"/>
              <a:t>Unless fear is too intense, which decreases motivation to process</a:t>
            </a:r>
          </a:p>
          <a:p>
            <a:pPr lvl="1"/>
            <a:r>
              <a:rPr lang="en-US" altLang="en-US" smtClean="0"/>
              <a:t>Too much fear can undermine ability to process messages (Jepson &amp; Chaiken, 1990)</a:t>
            </a:r>
          </a:p>
          <a:p>
            <a:pPr lvl="1"/>
            <a:endParaRPr lang="en-US" altLang="en-US" smtClean="0"/>
          </a:p>
          <a:p>
            <a:r>
              <a:rPr lang="en-GB" altLang="en-US" smtClean="0"/>
              <a:t>When a message includes instructions on how to eliminate the threat/fear, then people will be more likely to change their behavior</a:t>
            </a:r>
            <a:endParaRPr lang="en-US" altLang="en-US" sz="2800" smtClean="0"/>
          </a:p>
        </p:txBody>
      </p:sp>
    </p:spTree>
    <p:extLst>
      <p:ext uri="{BB962C8B-B14F-4D97-AF65-F5344CB8AC3E}">
        <p14:creationId xmlns:p14="http://schemas.microsoft.com/office/powerpoint/2010/main" val="2430727735"/>
      </p:ext>
    </p:extLst>
  </p:cSld>
  <p:clrMapOvr>
    <a:masterClrMapping/>
  </p:clrMapOvr>
  <p:transition>
    <p:fade/>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When persuasion does not work</a:t>
            </a:r>
            <a:endParaRPr lang="en-US" dirty="0"/>
          </a:p>
        </p:txBody>
      </p:sp>
      <p:sp>
        <p:nvSpPr>
          <p:cNvPr id="3" name="Content Placeholder 2"/>
          <p:cNvSpPr>
            <a:spLocks noGrp="1"/>
          </p:cNvSpPr>
          <p:nvPr>
            <p:ph idx="1"/>
          </p:nvPr>
        </p:nvSpPr>
        <p:spPr>
          <a:xfrm>
            <a:off x="562708" y="1529863"/>
            <a:ext cx="6003360" cy="3959675"/>
          </a:xfrm>
        </p:spPr>
        <p:txBody>
          <a:bodyPr>
            <a:noAutofit/>
          </a:bodyPr>
          <a:lstStyle/>
          <a:p>
            <a:pPr marL="328254">
              <a:buFont typeface="Arial"/>
              <a:buChar char="•"/>
            </a:pPr>
            <a:r>
              <a:rPr lang="en-US" sz="2400" dirty="0"/>
              <a:t>In general, people are highly resistant to persuasion. Why is this? </a:t>
            </a:r>
          </a:p>
          <a:p>
            <a:pPr marL="697541" lvl="1">
              <a:buFont typeface="Arial"/>
              <a:buChar char="•"/>
            </a:pPr>
            <a:r>
              <a:rPr lang="en-US" sz="2400" dirty="0"/>
              <a:t>Reactance/Negative attitude change – When people react strongly against blatant or persistent influence attempts because such they are direct threats to personal freedom (Brehm, 1966)</a:t>
            </a:r>
          </a:p>
          <a:p>
            <a:pPr marL="697541" lvl="1">
              <a:buFont typeface="Arial"/>
              <a:buChar char="•"/>
            </a:pPr>
            <a:r>
              <a:rPr lang="en-US" sz="2400" dirty="0"/>
              <a:t>Forewarning – Prior knowledge of a persuasion attempt that often renders the attempt less effective (Cialdini &amp; Petty, 1979)</a:t>
            </a:r>
          </a:p>
          <a:p>
            <a:pPr marL="328254">
              <a:buFont typeface="Arial"/>
              <a:buChar char="•"/>
            </a:pPr>
            <a:endParaRPr lang="en-US" sz="2400" dirty="0"/>
          </a:p>
        </p:txBody>
      </p:sp>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82154" y="1670539"/>
            <a:ext cx="2060537" cy="25821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7174523" y="4343400"/>
            <a:ext cx="1661723" cy="234360"/>
          </a:xfrm>
          <a:prstGeom prst="rect">
            <a:avLst/>
          </a:prstGeom>
          <a:noFill/>
        </p:spPr>
        <p:txBody>
          <a:bodyPr wrap="square" rtlCol="0">
            <a:spAutoFit/>
          </a:bodyPr>
          <a:lstStyle/>
          <a:p>
            <a:r>
              <a:rPr lang="en-GB" sz="923" dirty="0"/>
              <a:t>© Kmiragaya/Fotolia.com</a:t>
            </a:r>
            <a:endParaRPr lang="en-GB" sz="923" dirty="0"/>
          </a:p>
        </p:txBody>
      </p:sp>
    </p:spTree>
    <p:extLst>
      <p:ext uri="{BB962C8B-B14F-4D97-AF65-F5344CB8AC3E}">
        <p14:creationId xmlns:p14="http://schemas.microsoft.com/office/powerpoint/2010/main" val="2386166282"/>
      </p:ext>
    </p:extLst>
  </p:cSld>
  <p:clrMapOvr>
    <a:masterClrMapping/>
  </p:clrMapOvr>
  <p:transition>
    <p:fade/>
  </p:transition>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329595"/>
          </a:xfrm>
        </p:spPr>
        <p:txBody>
          <a:bodyPr/>
          <a:lstStyle/>
          <a:p>
            <a:r>
              <a:rPr lang="en-GB" dirty="0" smtClean="0"/>
              <a:t>When persuasion does not work (cont.)</a:t>
            </a:r>
            <a:endParaRPr lang="en-GB" dirty="0"/>
          </a:p>
        </p:txBody>
      </p:sp>
      <p:sp>
        <p:nvSpPr>
          <p:cNvPr id="3" name="Content Placeholder 2"/>
          <p:cNvSpPr>
            <a:spLocks noGrp="1"/>
          </p:cNvSpPr>
          <p:nvPr>
            <p:ph idx="1"/>
          </p:nvPr>
        </p:nvSpPr>
        <p:spPr>
          <a:xfrm>
            <a:off x="457200" y="1740880"/>
            <a:ext cx="8229600" cy="3748657"/>
          </a:xfrm>
        </p:spPr>
        <p:txBody>
          <a:bodyPr>
            <a:normAutofit/>
          </a:bodyPr>
          <a:lstStyle/>
          <a:p>
            <a:pPr>
              <a:buFont typeface="Arial"/>
              <a:buChar char="•"/>
            </a:pPr>
            <a:r>
              <a:rPr lang="en-GB" sz="2585" dirty="0"/>
              <a:t>Attitude inoculation</a:t>
            </a:r>
          </a:p>
          <a:p>
            <a:pPr lvl="1">
              <a:buFont typeface="Arial"/>
              <a:buChar char="•"/>
            </a:pPr>
            <a:r>
              <a:rPr lang="en-GB" sz="2585" dirty="0"/>
              <a:t>Presenting people with weak, attitude-inconsistent attacks prior to a stronger persuasive attempt helps them to resist the message (McGuire, 1961)</a:t>
            </a:r>
          </a:p>
          <a:p>
            <a:pPr marL="0" indent="0">
              <a:buFont typeface="Arial"/>
              <a:buChar char="•"/>
            </a:pPr>
            <a:endParaRPr lang="en-GB" sz="2585" dirty="0"/>
          </a:p>
          <a:p>
            <a:pPr>
              <a:buFont typeface="Arial"/>
              <a:buChar char="•"/>
            </a:pPr>
            <a:r>
              <a:rPr lang="en-GB" sz="2585" dirty="0"/>
              <a:t>Selective avoidance</a:t>
            </a:r>
          </a:p>
          <a:p>
            <a:pPr lvl="1">
              <a:buFont typeface="Arial"/>
              <a:buChar char="•"/>
            </a:pPr>
            <a:r>
              <a:rPr lang="en-GB" sz="2585" dirty="0"/>
              <a:t>People’s tendency to filter out information which is inconsistent with their pre-existing attitudes (Martin et al., 2003)</a:t>
            </a:r>
          </a:p>
          <a:p>
            <a:pPr>
              <a:buFont typeface="Arial"/>
              <a:buChar char="•"/>
            </a:pPr>
            <a:endParaRPr lang="en-GB" dirty="0"/>
          </a:p>
        </p:txBody>
      </p:sp>
    </p:spTree>
    <p:extLst>
      <p:ext uri="{BB962C8B-B14F-4D97-AF65-F5344CB8AC3E}">
        <p14:creationId xmlns:p14="http://schemas.microsoft.com/office/powerpoint/2010/main" val="1066311479"/>
      </p:ext>
    </p:extLst>
  </p:cSld>
  <p:clrMapOvr>
    <a:masterClrMapping/>
  </p:clrMapOvr>
  <p:transition>
    <p:fade/>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30188"/>
            <a:ext cx="8382000" cy="1329595"/>
          </a:xfrm>
        </p:spPr>
        <p:txBody>
          <a:bodyPr/>
          <a:lstStyle/>
          <a:p>
            <a:r>
              <a:rPr lang="en-GB" dirty="0" smtClean="0"/>
              <a:t>When persuasion does not work (cont.)</a:t>
            </a:r>
            <a:endParaRPr lang="en-GB" dirty="0"/>
          </a:p>
        </p:txBody>
      </p:sp>
      <p:sp>
        <p:nvSpPr>
          <p:cNvPr id="3" name="Content Placeholder 2"/>
          <p:cNvSpPr>
            <a:spLocks noGrp="1"/>
          </p:cNvSpPr>
          <p:nvPr>
            <p:ph idx="1"/>
          </p:nvPr>
        </p:nvSpPr>
        <p:spPr>
          <a:xfrm>
            <a:off x="457200" y="1529862"/>
            <a:ext cx="8229600" cy="4026145"/>
          </a:xfrm>
        </p:spPr>
        <p:txBody>
          <a:bodyPr>
            <a:normAutofit fontScale="77500" lnSpcReduction="20000"/>
          </a:bodyPr>
          <a:lstStyle/>
          <a:p>
            <a:pPr>
              <a:buFont typeface="Arial"/>
              <a:buChar char="•"/>
            </a:pPr>
            <a:r>
              <a:rPr lang="en-GB" dirty="0" smtClean="0"/>
              <a:t>Attitude polarization</a:t>
            </a:r>
          </a:p>
          <a:p>
            <a:pPr lvl="1">
              <a:buFont typeface="Arial"/>
              <a:buChar char="•"/>
            </a:pPr>
            <a:r>
              <a:rPr lang="en-GB" dirty="0" smtClean="0"/>
              <a:t>People’s tendency to evaluate mixed information in a way that strengthens their pre-existing attitudes (Pomerantz et al., 1995)</a:t>
            </a:r>
          </a:p>
          <a:p>
            <a:pPr marL="0" indent="0">
              <a:buFont typeface="Arial"/>
              <a:buChar char="•"/>
            </a:pPr>
            <a:endParaRPr lang="en-GB" dirty="0" smtClean="0"/>
          </a:p>
          <a:p>
            <a:pPr>
              <a:buFont typeface="Arial"/>
              <a:buChar char="•"/>
            </a:pPr>
            <a:r>
              <a:rPr lang="en-GB" dirty="0" smtClean="0"/>
              <a:t>Biased assimilation</a:t>
            </a:r>
          </a:p>
          <a:p>
            <a:pPr lvl="1">
              <a:buFont typeface="Arial"/>
              <a:buChar char="•"/>
            </a:pPr>
            <a:r>
              <a:rPr lang="en-GB" dirty="0" smtClean="0"/>
              <a:t>People’s tendency to evaluate counterattitudinal information as biased or unreliable (Lord et al., 1979)</a:t>
            </a:r>
          </a:p>
          <a:p>
            <a:pPr marL="0" indent="0">
              <a:buFont typeface="Arial"/>
              <a:buChar char="•"/>
            </a:pPr>
            <a:endParaRPr lang="en-GB" dirty="0" smtClean="0"/>
          </a:p>
          <a:p>
            <a:pPr>
              <a:buFont typeface="Arial"/>
              <a:buChar char="•"/>
            </a:pPr>
            <a:r>
              <a:rPr lang="en-GB" dirty="0" smtClean="0"/>
              <a:t>Hostile media bias</a:t>
            </a:r>
          </a:p>
          <a:p>
            <a:pPr lvl="1">
              <a:buFont typeface="Arial"/>
              <a:buChar char="•"/>
            </a:pPr>
            <a:r>
              <a:rPr lang="en-GB" dirty="0" smtClean="0"/>
              <a:t>People’s tendency to view counterattitudinal media as biased &amp; untrustworthy (Vallone et al., 1985</a:t>
            </a:r>
            <a:r>
              <a:rPr lang="en-GB" dirty="0" smtClean="0"/>
              <a:t>)</a:t>
            </a:r>
          </a:p>
          <a:p>
            <a:pPr lvl="1">
              <a:buFont typeface="Arial"/>
              <a:buChar char="•"/>
            </a:pPr>
            <a:endParaRPr lang="en-GB" dirty="0"/>
          </a:p>
          <a:p>
            <a:pPr lvl="1">
              <a:buFont typeface="Arial"/>
              <a:buChar char="•"/>
            </a:pPr>
            <a:r>
              <a:rPr lang="en-GB" dirty="0" smtClean="0"/>
              <a:t>Towards </a:t>
            </a:r>
            <a:r>
              <a:rPr lang="en-GB" smtClean="0"/>
              <a:t>a conclusion…</a:t>
            </a:r>
            <a:endParaRPr lang="en-GB" dirty="0" smtClean="0"/>
          </a:p>
          <a:p>
            <a:pPr>
              <a:buFont typeface="Arial"/>
              <a:buChar char="•"/>
            </a:pPr>
            <a:endParaRPr lang="en-GB" dirty="0"/>
          </a:p>
        </p:txBody>
      </p:sp>
    </p:spTree>
    <p:extLst>
      <p:ext uri="{BB962C8B-B14F-4D97-AF65-F5344CB8AC3E}">
        <p14:creationId xmlns:p14="http://schemas.microsoft.com/office/powerpoint/2010/main" val="1671291630"/>
      </p:ext>
    </p:extLst>
  </p:cSld>
  <p:clrMapOvr>
    <a:masterClrMapping/>
  </p:clrMapOvr>
  <p:transition>
    <p:fade/>
  </p:transition>
  <p:timing>
    <p:tnLst>
      <p:par>
        <p:cTn id="1" dur="indefinite" restart="never" nodeType="tmRoot"/>
      </p:par>
    </p:tnLst>
  </p:timing>
</p:sld>
</file>

<file path=ppt/theme/theme1.xml><?xml version="1.0" encoding="utf-8"?>
<a:theme xmlns:a="http://schemas.openxmlformats.org/drawingml/2006/main" name="1_Light and shadow BERRY Segoe">
  <a:themeElements>
    <a:clrScheme name="Purple Template-Template">
      <a:dk1>
        <a:srgbClr val="000000"/>
      </a:dk1>
      <a:lt1>
        <a:srgbClr val="FFFFFF"/>
      </a:lt1>
      <a:dk2>
        <a:srgbClr val="663474"/>
      </a:dk2>
      <a:lt2>
        <a:srgbClr val="DBB7FF"/>
      </a:lt2>
      <a:accent1>
        <a:srgbClr val="FFC000"/>
      </a:accent1>
      <a:accent2>
        <a:srgbClr val="3497AE"/>
      </a:accent2>
      <a:accent3>
        <a:srgbClr val="DF8045"/>
      </a:accent3>
      <a:accent4>
        <a:srgbClr val="7DCC2E"/>
      </a:accent4>
      <a:accent5>
        <a:srgbClr val="FF9929"/>
      </a:accent5>
      <a:accent6>
        <a:srgbClr val="2681E6"/>
      </a:accent6>
      <a:hlink>
        <a:srgbClr val="F0ED7B"/>
      </a:hlink>
      <a:folHlink>
        <a:srgbClr val="F3EB4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300" dirty="0" smtClean="0">
            <a:solidFill>
              <a:srgbClr val="FFFFFF"/>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2.xml><?xml version="1.0" encoding="utf-8"?>
<a:theme xmlns:a="http://schemas.openxmlformats.org/drawingml/2006/main" name="White with Courier font for code slides">
  <a:themeElements>
    <a:clrScheme name="Blue Template-Template">
      <a:dk1>
        <a:srgbClr val="000000"/>
      </a:dk1>
      <a:lt1>
        <a:srgbClr val="FFFFFF"/>
      </a:lt1>
      <a:dk2>
        <a:srgbClr val="050595"/>
      </a:dk2>
      <a:lt2>
        <a:srgbClr val="FFFFFF"/>
      </a:lt2>
      <a:accent1>
        <a:srgbClr val="FFC000"/>
      </a:accent1>
      <a:accent2>
        <a:srgbClr val="3497AE"/>
      </a:accent2>
      <a:accent3>
        <a:srgbClr val="DF8045"/>
      </a:accent3>
      <a:accent4>
        <a:srgbClr val="7DCC2E"/>
      </a:accent4>
      <a:accent5>
        <a:srgbClr val="FF9929"/>
      </a:accent5>
      <a:accent6>
        <a:srgbClr val="7D3DA1"/>
      </a:accent6>
      <a:hlink>
        <a:srgbClr val="F3EB4F"/>
      </a:hlink>
      <a:folHlink>
        <a:srgbClr val="7DDD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109728" tIns="54864" rIns="109728" bIns="54864" numCol="1" rtlCol="0" anchor="ctr" anchorCtr="0" compatLnSpc="1">
        <a:prstTxWarp prst="textNoShape">
          <a:avLst/>
        </a:prstTxWarp>
      </a:bodyPr>
      <a:lstStyle>
        <a:defPPr marL="0" marR="0" indent="0" algn="ctr" defTabSz="1096963" rtl="0" eaLnBrk="1" fontAlgn="base" latinLnBrk="0" hangingPunct="1">
          <a:lnSpc>
            <a:spcPct val="100000"/>
          </a:lnSpc>
          <a:spcBef>
            <a:spcPct val="0"/>
          </a:spcBef>
          <a:spcAft>
            <a:spcPct val="0"/>
          </a:spcAft>
          <a:buClrTx/>
          <a:buSzTx/>
          <a:buFontTx/>
          <a:buNone/>
          <a:tabLst/>
          <a:defRPr kumimoji="0" sz="2800" b="0" i="0" u="none" strike="noStrike" cap="none" normalizeH="0" baseline="0" dirty="0" smtClean="0">
            <a:solidFill>
              <a:schemeClr val="tx1"/>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FE8BBDE3-6EF9-46EF-BD8C-5548CCD0692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1_Light and shadow BERRY Segoe</Template>
  <TotalTime>1085</TotalTime>
  <Words>5163</Words>
  <Application>Microsoft Office PowerPoint</Application>
  <PresentationFormat>On-screen Show (4:3)</PresentationFormat>
  <Paragraphs>612</Paragraphs>
  <Slides>97</Slides>
  <Notes>15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97</vt:i4>
      </vt:variant>
    </vt:vector>
  </HeadingPairs>
  <TitlesOfParts>
    <vt:vector size="105" baseType="lpstr">
      <vt:lpstr>Arial</vt:lpstr>
      <vt:lpstr>Arial Narrow</vt:lpstr>
      <vt:lpstr>Calibri</vt:lpstr>
      <vt:lpstr>Courier New</vt:lpstr>
      <vt:lpstr>Segoe</vt:lpstr>
      <vt:lpstr>Wingdings</vt:lpstr>
      <vt:lpstr>1_Light and shadow BERRY Segoe</vt:lpstr>
      <vt:lpstr>White with Courier font for code slides</vt:lpstr>
      <vt:lpstr>Lecture 8: Attitudes, Persuasion and advertising.</vt:lpstr>
      <vt:lpstr>Attitudes and persuasion. How can media influence our minds?</vt:lpstr>
      <vt:lpstr>Attitudes</vt:lpstr>
      <vt:lpstr>Attitude Functions</vt:lpstr>
      <vt:lpstr>Cultural Differences in Attitude Function</vt:lpstr>
      <vt:lpstr>Attitude Formation: The Informational Bases of Attitudes</vt:lpstr>
      <vt:lpstr>Components of an attitude</vt:lpstr>
      <vt:lpstr>Putting it all Together</vt:lpstr>
      <vt:lpstr>Putting it all Together</vt:lpstr>
      <vt:lpstr>Your presentation task:</vt:lpstr>
      <vt:lpstr>Measuring attitudes</vt:lpstr>
      <vt:lpstr>Historical perspective on the attitude concept</vt:lpstr>
      <vt:lpstr>Two-component models (e.g. Allport, 1935) Attitudes are...</vt:lpstr>
      <vt:lpstr>Historical perspective on the attitude concept</vt:lpstr>
      <vt:lpstr>Historical components continued…</vt:lpstr>
      <vt:lpstr>Tripartite model of attitudes</vt:lpstr>
      <vt:lpstr>Implicit and explicit attitudes </vt:lpstr>
      <vt:lpstr>PowerPoint Presentation</vt:lpstr>
      <vt:lpstr>Relationship between implicit and explicit attitudes</vt:lpstr>
      <vt:lpstr>What are attitudes for? FUNCTION</vt:lpstr>
      <vt:lpstr>What are attitudes for?</vt:lpstr>
      <vt:lpstr>Katz (1960) Four functions:</vt:lpstr>
      <vt:lpstr>How stable and strong are attitudes?</vt:lpstr>
      <vt:lpstr>Attitude complexity</vt:lpstr>
      <vt:lpstr>Attitude consistency</vt:lpstr>
      <vt:lpstr>                    Heider (1958)</vt:lpstr>
      <vt:lpstr>Can attitudes predict behaviour?</vt:lpstr>
      <vt:lpstr>When do attitudes predict behaviour?</vt:lpstr>
      <vt:lpstr>Where do our attitudes come from?</vt:lpstr>
      <vt:lpstr>PowerPoint Presentation</vt:lpstr>
      <vt:lpstr>Theory of Planned Behaviour</vt:lpstr>
      <vt:lpstr>The role of direct experience</vt:lpstr>
      <vt:lpstr>Behavioural approaches to attitude formation </vt:lpstr>
      <vt:lpstr>PowerPoint Presentation</vt:lpstr>
      <vt:lpstr>PowerPoint Presentation</vt:lpstr>
      <vt:lpstr>Social representations: the social formation of attitudes</vt:lpstr>
      <vt:lpstr>So… the feedback cycle of attitudes and behaviour</vt:lpstr>
      <vt:lpstr>What about conflicts in attitudes?</vt:lpstr>
      <vt:lpstr>Attitude change and persuasion</vt:lpstr>
      <vt:lpstr>The source…</vt:lpstr>
      <vt:lpstr>PowerPoint Presentation</vt:lpstr>
      <vt:lpstr>PowerPoint Presentation</vt:lpstr>
      <vt:lpstr>The message…</vt:lpstr>
      <vt:lpstr>PowerPoint Presentation</vt:lpstr>
      <vt:lpstr>The message (cont.)</vt:lpstr>
      <vt:lpstr>The message (cont.)</vt:lpstr>
      <vt:lpstr>The message (cont.)</vt:lpstr>
      <vt:lpstr>The message (cont.)</vt:lpstr>
      <vt:lpstr>The message (cont.)</vt:lpstr>
      <vt:lpstr>The method</vt:lpstr>
      <vt:lpstr>The method (cont.)</vt:lpstr>
      <vt:lpstr>The method (cont.)</vt:lpstr>
      <vt:lpstr>The method (cont.)</vt:lpstr>
      <vt:lpstr>The target…</vt:lpstr>
      <vt:lpstr>The target or audience</vt:lpstr>
      <vt:lpstr>The target or audience (cont.)</vt:lpstr>
      <vt:lpstr>The target or audience (cont.)</vt:lpstr>
      <vt:lpstr>The target or audience (cont.)</vt:lpstr>
      <vt:lpstr>Changing attitudes via beliefs</vt:lpstr>
      <vt:lpstr>Changing attitudes</vt:lpstr>
      <vt:lpstr>Cognitive dissonance</vt:lpstr>
      <vt:lpstr>Cognitive dissonance (cont.)</vt:lpstr>
      <vt:lpstr>Reducing dissonance</vt:lpstr>
      <vt:lpstr>Embodied social cognition</vt:lpstr>
      <vt:lpstr>Embodied social cognition (cont.)</vt:lpstr>
      <vt:lpstr>Embodied social cognition (cont.)</vt:lpstr>
      <vt:lpstr>What is persuasion?</vt:lpstr>
      <vt:lpstr>Persuasion </vt:lpstr>
      <vt:lpstr>Superficial Processing: Persuasion Shortcuts</vt:lpstr>
      <vt:lpstr>Systematic and Superficial Routes to Persuasion</vt:lpstr>
      <vt:lpstr>How does persuasion work? (cont.)</vt:lpstr>
      <vt:lpstr>Superficial Processing: Persuasion Heuristics</vt:lpstr>
      <vt:lpstr>Persuasion Heuristics</vt:lpstr>
      <vt:lpstr>Evaluative Conditioning</vt:lpstr>
      <vt:lpstr>Familiarity Heuristic</vt:lpstr>
      <vt:lpstr>Attractiveness Heuristic</vt:lpstr>
      <vt:lpstr>Expertise Heuristic</vt:lpstr>
      <vt:lpstr>Message-length Heuristic</vt:lpstr>
      <vt:lpstr>Systematic Processing: Thinking Persuasion Through</vt:lpstr>
      <vt:lpstr>Consequences of Systematic Processing</vt:lpstr>
      <vt:lpstr>Systematic Processing</vt:lpstr>
      <vt:lpstr>Elaboration Likelihood Model  (Petty &amp; Cacioppo (1983).</vt:lpstr>
      <vt:lpstr>Elaboration Likelihood Model</vt:lpstr>
      <vt:lpstr>The perceptual approach</vt:lpstr>
      <vt:lpstr>Superficial and Systematic Processing: Which Strategy and When?</vt:lpstr>
      <vt:lpstr>Superficial and Systematic Processing: Which Strategy and When?</vt:lpstr>
      <vt:lpstr>Connectedness Motivation</vt:lpstr>
      <vt:lpstr>Me and Mine Motivation</vt:lpstr>
      <vt:lpstr>What can people do to persuade others?</vt:lpstr>
      <vt:lpstr>What can people do to persuade others? (cont.)</vt:lpstr>
      <vt:lpstr>How Capacity Influences Systematic Processing</vt:lpstr>
      <vt:lpstr>How Moods and Emotions Influence Persuasive Processing</vt:lpstr>
      <vt:lpstr>How Moods and Emotions Influence Persuasive Processing</vt:lpstr>
      <vt:lpstr>Motivation and Capacity Consequences of Fear-inducing Health Messages</vt:lpstr>
      <vt:lpstr>When persuasion does not work</vt:lpstr>
      <vt:lpstr>When persuasion does not work (cont.)</vt:lpstr>
      <vt:lpstr>When persuasion does not work (cont.)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5: Attitudes, Persuasion and advertising.</dc:title>
  <dc:creator>Administrator</dc:creator>
  <cp:lastModifiedBy>Karen EatonThomas</cp:lastModifiedBy>
  <cp:revision>36</cp:revision>
  <dcterms:created xsi:type="dcterms:W3CDTF">2015-02-23T16:32:11Z</dcterms:created>
  <dcterms:modified xsi:type="dcterms:W3CDTF">2018-03-06T12:48:10Z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TC102867499990</vt:lpwstr>
  </property>
</Properties>
</file>