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8"/>
  </p:notesMasterIdLst>
  <p:sldIdLst>
    <p:sldId id="275" r:id="rId2"/>
    <p:sldId id="276" r:id="rId3"/>
    <p:sldId id="306" r:id="rId4"/>
    <p:sldId id="257" r:id="rId5"/>
    <p:sldId id="259" r:id="rId6"/>
    <p:sldId id="280" r:id="rId7"/>
    <p:sldId id="281" r:id="rId8"/>
    <p:sldId id="291" r:id="rId9"/>
    <p:sldId id="258" r:id="rId10"/>
    <p:sldId id="283" r:id="rId11"/>
    <p:sldId id="284" r:id="rId12"/>
    <p:sldId id="285" r:id="rId13"/>
    <p:sldId id="286" r:id="rId14"/>
    <p:sldId id="287" r:id="rId15"/>
    <p:sldId id="293" r:id="rId16"/>
    <p:sldId id="294" r:id="rId17"/>
    <p:sldId id="267" r:id="rId18"/>
    <p:sldId id="274" r:id="rId19"/>
    <p:sldId id="282" r:id="rId20"/>
    <p:sldId id="288" r:id="rId21"/>
    <p:sldId id="289" r:id="rId22"/>
    <p:sldId id="271" r:id="rId23"/>
    <p:sldId id="308" r:id="rId24"/>
    <p:sldId id="309" r:id="rId25"/>
    <p:sldId id="299" r:id="rId26"/>
    <p:sldId id="300" r:id="rId27"/>
    <p:sldId id="295" r:id="rId28"/>
    <p:sldId id="296" r:id="rId29"/>
    <p:sldId id="297" r:id="rId30"/>
    <p:sldId id="298" r:id="rId31"/>
    <p:sldId id="301" r:id="rId32"/>
    <p:sldId id="302" r:id="rId33"/>
    <p:sldId id="277" r:id="rId34"/>
    <p:sldId id="303" r:id="rId35"/>
    <p:sldId id="307" r:id="rId36"/>
    <p:sldId id="304"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4" d="100"/>
          <a:sy n="64" d="100"/>
        </p:scale>
        <p:origin x="-2216"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notesMaster" Target="notesMasters/notesMaster1.xml"/><Relationship Id="rId39" Type="http://schemas.openxmlformats.org/officeDocument/2006/relationships/printerSettings" Target="printerSettings/printerSettings1.bin"/><Relationship Id="rId40" Type="http://schemas.openxmlformats.org/officeDocument/2006/relationships/presProps" Target="presProps.xml"/><Relationship Id="rId41" Type="http://schemas.openxmlformats.org/officeDocument/2006/relationships/viewProps" Target="viewProps.xml"/><Relationship Id="rId42" Type="http://schemas.openxmlformats.org/officeDocument/2006/relationships/theme" Target="theme/theme1.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BD8C25-C9E6-4543-AEDB-5EBA4F4D261A}" type="datetimeFigureOut">
              <a:rPr lang="en-US" smtClean="0"/>
              <a:t>05/10/17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3E1835-DB7F-394E-836E-607EBCA70B43}" type="slidenum">
              <a:rPr lang="en-GB" smtClean="0"/>
              <a:t>‹#›</a:t>
            </a:fld>
            <a:endParaRPr lang="en-GB"/>
          </a:p>
        </p:txBody>
      </p:sp>
    </p:spTree>
    <p:extLst>
      <p:ext uri="{BB962C8B-B14F-4D97-AF65-F5344CB8AC3E}">
        <p14:creationId xmlns:p14="http://schemas.microsoft.com/office/powerpoint/2010/main" val="200255040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3E1835-DB7F-394E-836E-607EBCA70B43}" type="slidenum">
              <a:rPr lang="en-GB" smtClean="0"/>
              <a:t>1</a:t>
            </a:fld>
            <a:endParaRPr lang="en-GB"/>
          </a:p>
        </p:txBody>
      </p:sp>
    </p:spTree>
    <p:extLst>
      <p:ext uri="{BB962C8B-B14F-4D97-AF65-F5344CB8AC3E}">
        <p14:creationId xmlns:p14="http://schemas.microsoft.com/office/powerpoint/2010/main" val="332876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3E1835-DB7F-394E-836E-607EBCA70B43}" type="slidenum">
              <a:rPr lang="en-GB" smtClean="0"/>
              <a:t>9</a:t>
            </a:fld>
            <a:endParaRPr lang="en-GB"/>
          </a:p>
        </p:txBody>
      </p:sp>
    </p:spTree>
    <p:extLst>
      <p:ext uri="{BB962C8B-B14F-4D97-AF65-F5344CB8AC3E}">
        <p14:creationId xmlns:p14="http://schemas.microsoft.com/office/powerpoint/2010/main" val="1271085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Seems</a:t>
            </a:r>
            <a:r>
              <a:rPr lang="en-GB" baseline="0" dirty="0" smtClean="0"/>
              <a:t> to be going for a rather allegorical approach!</a:t>
            </a:r>
            <a:endParaRPr lang="en-GB" dirty="0"/>
          </a:p>
        </p:txBody>
      </p:sp>
      <p:sp>
        <p:nvSpPr>
          <p:cNvPr id="4" name="Slide Number Placeholder 3"/>
          <p:cNvSpPr>
            <a:spLocks noGrp="1"/>
          </p:cNvSpPr>
          <p:nvPr>
            <p:ph type="sldNum" sz="quarter" idx="10"/>
          </p:nvPr>
        </p:nvSpPr>
        <p:spPr/>
        <p:txBody>
          <a:bodyPr/>
          <a:lstStyle/>
          <a:p>
            <a:fld id="{983E1835-DB7F-394E-836E-607EBCA70B43}" type="slidenum">
              <a:rPr lang="en-GB" smtClean="0"/>
              <a:t>18</a:t>
            </a:fld>
            <a:endParaRPr lang="en-GB"/>
          </a:p>
        </p:txBody>
      </p:sp>
    </p:spTree>
    <p:extLst>
      <p:ext uri="{BB962C8B-B14F-4D97-AF65-F5344CB8AC3E}">
        <p14:creationId xmlns:p14="http://schemas.microsoft.com/office/powerpoint/2010/main" val="3691403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a:r>
            <a:r>
              <a:rPr lang="en-GB" dirty="0" err="1" smtClean="0"/>
              <a:t>Hemaphrodites</a:t>
            </a:r>
            <a:r>
              <a:rPr lang="en-GB" dirty="0" smtClean="0"/>
              <a:t>.</a:t>
            </a:r>
            <a:r>
              <a:rPr lang="en-GB" baseline="0" dirty="0" smtClean="0"/>
              <a:t> Probably a statue? There were Herms, but this one is new. This is the first recorded usage of this word like this and we don’t really know what he’s referring to .</a:t>
            </a:r>
          </a:p>
        </p:txBody>
      </p:sp>
      <p:sp>
        <p:nvSpPr>
          <p:cNvPr id="4" name="Slide Number Placeholder 3"/>
          <p:cNvSpPr>
            <a:spLocks noGrp="1"/>
          </p:cNvSpPr>
          <p:nvPr>
            <p:ph type="sldNum" sz="quarter" idx="10"/>
          </p:nvPr>
        </p:nvSpPr>
        <p:spPr/>
        <p:txBody>
          <a:bodyPr/>
          <a:lstStyle/>
          <a:p>
            <a:fld id="{983E1835-DB7F-394E-836E-607EBCA70B43}" type="slidenum">
              <a:rPr lang="en-GB" smtClean="0"/>
              <a:t>29</a:t>
            </a:fld>
            <a:endParaRPr lang="en-GB"/>
          </a:p>
        </p:txBody>
      </p:sp>
    </p:spTree>
    <p:extLst>
      <p:ext uri="{BB962C8B-B14F-4D97-AF65-F5344CB8AC3E}">
        <p14:creationId xmlns:p14="http://schemas.microsoft.com/office/powerpoint/2010/main" val="827235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Squill</a:t>
            </a:r>
            <a:r>
              <a:rPr lang="en-GB" baseline="0" dirty="0" smtClean="0"/>
              <a:t> is the bulb of a sea onion plant. And yes, we are talking about sacrificing puppies. </a:t>
            </a:r>
          </a:p>
          <a:p>
            <a:r>
              <a:rPr lang="en-GB" baseline="0" dirty="0" smtClean="0"/>
              <a:t>But! All this scorn shows one thing: these religious professions were thriving in </a:t>
            </a:r>
            <a:r>
              <a:rPr lang="en-GB" baseline="0" dirty="0" err="1" smtClean="0"/>
              <a:t>greece</a:t>
            </a:r>
            <a:r>
              <a:rPr lang="en-GB" baseline="0" dirty="0" smtClean="0"/>
              <a:t>. There was a market for this. </a:t>
            </a:r>
            <a:endParaRPr lang="en-GB" dirty="0"/>
          </a:p>
        </p:txBody>
      </p:sp>
      <p:sp>
        <p:nvSpPr>
          <p:cNvPr id="4" name="Slide Number Placeholder 3"/>
          <p:cNvSpPr>
            <a:spLocks noGrp="1"/>
          </p:cNvSpPr>
          <p:nvPr>
            <p:ph type="sldNum" sz="quarter" idx="10"/>
          </p:nvPr>
        </p:nvSpPr>
        <p:spPr/>
        <p:txBody>
          <a:bodyPr/>
          <a:lstStyle/>
          <a:p>
            <a:fld id="{983E1835-DB7F-394E-836E-607EBCA70B43}" type="slidenum">
              <a:rPr lang="en-GB" smtClean="0"/>
              <a:t>30</a:t>
            </a:fld>
            <a:endParaRPr lang="en-GB"/>
          </a:p>
        </p:txBody>
      </p:sp>
    </p:spTree>
    <p:extLst>
      <p:ext uri="{BB962C8B-B14F-4D97-AF65-F5344CB8AC3E}">
        <p14:creationId xmlns:p14="http://schemas.microsoft.com/office/powerpoint/2010/main" val="814417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Socrates: </a:t>
            </a:r>
            <a:r>
              <a:rPr lang="en-GB" dirty="0" err="1" smtClean="0"/>
              <a:t>obv</a:t>
            </a:r>
            <a:r>
              <a:rPr lang="en-GB" dirty="0" smtClean="0"/>
              <a:t> the main reason</a:t>
            </a:r>
            <a:r>
              <a:rPr lang="en-GB" baseline="0" dirty="0" smtClean="0"/>
              <a:t> was that he was a pain the ass. The </a:t>
            </a:r>
            <a:r>
              <a:rPr lang="en-GB" baseline="0" dirty="0" err="1" smtClean="0"/>
              <a:t>daimon</a:t>
            </a:r>
            <a:r>
              <a:rPr lang="en-GB" baseline="0" dirty="0" smtClean="0"/>
              <a:t> thing was super convenient. But the fact that it would stick as part of the accusation is notable</a:t>
            </a:r>
            <a:endParaRPr lang="en-GB" dirty="0"/>
          </a:p>
        </p:txBody>
      </p:sp>
      <p:sp>
        <p:nvSpPr>
          <p:cNvPr id="4" name="Slide Number Placeholder 3"/>
          <p:cNvSpPr>
            <a:spLocks noGrp="1"/>
          </p:cNvSpPr>
          <p:nvPr>
            <p:ph type="sldNum" sz="quarter" idx="10"/>
          </p:nvPr>
        </p:nvSpPr>
        <p:spPr/>
        <p:txBody>
          <a:bodyPr/>
          <a:lstStyle/>
          <a:p>
            <a:fld id="{983E1835-DB7F-394E-836E-607EBCA70B43}" type="slidenum">
              <a:rPr lang="en-GB" smtClean="0"/>
              <a:t>31</a:t>
            </a:fld>
            <a:endParaRPr lang="en-GB"/>
          </a:p>
        </p:txBody>
      </p:sp>
    </p:spTree>
    <p:extLst>
      <p:ext uri="{BB962C8B-B14F-4D97-AF65-F5344CB8AC3E}">
        <p14:creationId xmlns:p14="http://schemas.microsoft.com/office/powerpoint/2010/main" val="2278078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Myth as the opposite of history </a:t>
            </a:r>
            <a:endParaRPr lang="en-GB" dirty="0"/>
          </a:p>
        </p:txBody>
      </p:sp>
      <p:sp>
        <p:nvSpPr>
          <p:cNvPr id="4" name="Slide Number Placeholder 3"/>
          <p:cNvSpPr>
            <a:spLocks noGrp="1"/>
          </p:cNvSpPr>
          <p:nvPr>
            <p:ph type="sldNum" sz="quarter" idx="10"/>
          </p:nvPr>
        </p:nvSpPr>
        <p:spPr/>
        <p:txBody>
          <a:bodyPr/>
          <a:lstStyle/>
          <a:p>
            <a:fld id="{983E1835-DB7F-394E-836E-607EBCA70B43}" type="slidenum">
              <a:rPr lang="en-GB" smtClean="0"/>
              <a:t>32</a:t>
            </a:fld>
            <a:endParaRPr lang="en-GB"/>
          </a:p>
        </p:txBody>
      </p:sp>
    </p:spTree>
    <p:extLst>
      <p:ext uri="{BB962C8B-B14F-4D97-AF65-F5344CB8AC3E}">
        <p14:creationId xmlns:p14="http://schemas.microsoft.com/office/powerpoint/2010/main" val="993293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0195ACBA-74EF-164F-89A0-9F25162DE0D8}" type="datetimeFigureOut">
              <a:rPr lang="en-US" smtClean="0"/>
              <a:t>05/10/17</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B40BD367-D17A-9D4A-A9C8-20C5662B0AF5}" type="slidenum">
              <a:rPr lang="en-GB" smtClean="0"/>
              <a:t>‹#›</a:t>
            </a:fld>
            <a:endParaRPr lang="en-GB"/>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x-none"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x-none"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smtClean="0"/>
              <a:t>Click to edit Master title style</a:t>
            </a:r>
            <a:endParaRPr lang="en-US"/>
          </a:p>
        </p:txBody>
      </p:sp>
      <p:sp>
        <p:nvSpPr>
          <p:cNvPr id="3" name="Content Placeholder 2"/>
          <p:cNvSpPr>
            <a:spLocks noGrp="1"/>
          </p:cNvSpPr>
          <p:nvPr>
            <p:ph idx="1"/>
          </p:nvPr>
        </p:nvSpPr>
        <p:spPr/>
        <p:txBody>
          <a:body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4" name="Date Placeholder 3"/>
          <p:cNvSpPr>
            <a:spLocks noGrp="1"/>
          </p:cNvSpPr>
          <p:nvPr>
            <p:ph type="dt" sz="half" idx="10"/>
          </p:nvPr>
        </p:nvSpPr>
        <p:spPr/>
        <p:txBody>
          <a:bodyPr/>
          <a:lstStyle/>
          <a:p>
            <a:fld id="{0195ACBA-74EF-164F-89A0-9F25162DE0D8}" type="datetimeFigureOut">
              <a:rPr lang="en-US" smtClean="0"/>
              <a:t>05/10/17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0BD367-D17A-9D4A-A9C8-20C5662B0AF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0195ACBA-74EF-164F-89A0-9F25162DE0D8}" type="datetimeFigureOut">
              <a:rPr lang="en-US" smtClean="0"/>
              <a:t>05/10/17</a:t>
            </a:fld>
            <a:endParaRPr lang="en-GB"/>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0BD367-D17A-9D4A-A9C8-20C5662B0AF5}" type="slidenum">
              <a:rPr lang="en-GB" smtClean="0"/>
              <a:t>‹#›</a:t>
            </a:fld>
            <a:endParaRPr lang="en-GB"/>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x-none"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x-none"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x-none"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dirty="0"/>
          </a:p>
        </p:txBody>
      </p:sp>
      <p:sp>
        <p:nvSpPr>
          <p:cNvPr id="5" name="Date Placeholder 4"/>
          <p:cNvSpPr>
            <a:spLocks noGrp="1"/>
          </p:cNvSpPr>
          <p:nvPr>
            <p:ph type="dt" sz="half" idx="10"/>
          </p:nvPr>
        </p:nvSpPr>
        <p:spPr/>
        <p:txBody>
          <a:bodyPr/>
          <a:lstStyle/>
          <a:p>
            <a:fld id="{0195ACBA-74EF-164F-89A0-9F25162DE0D8}" type="datetimeFigureOut">
              <a:rPr lang="en-US" smtClean="0"/>
              <a:t>05/10/17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0BD367-D17A-9D4A-A9C8-20C5662B0AF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x-none"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x-none"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x-none"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dirty="0"/>
          </a:p>
        </p:txBody>
      </p:sp>
      <p:sp>
        <p:nvSpPr>
          <p:cNvPr id="7" name="Date Placeholder 6"/>
          <p:cNvSpPr>
            <a:spLocks noGrp="1"/>
          </p:cNvSpPr>
          <p:nvPr>
            <p:ph type="dt" sz="half" idx="10"/>
          </p:nvPr>
        </p:nvSpPr>
        <p:spPr/>
        <p:txBody>
          <a:bodyPr/>
          <a:lstStyle/>
          <a:p>
            <a:fld id="{0195ACBA-74EF-164F-89A0-9F25162DE0D8}" type="datetimeFigureOut">
              <a:rPr lang="en-US" smtClean="0"/>
              <a:t>05/10/17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0BD367-D17A-9D4A-A9C8-20C5662B0AF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smtClean="0"/>
              <a:t>Click to edit Master title style</a:t>
            </a:r>
            <a:endParaRPr lang="en-US"/>
          </a:p>
        </p:txBody>
      </p:sp>
      <p:sp>
        <p:nvSpPr>
          <p:cNvPr id="3" name="Date Placeholder 2"/>
          <p:cNvSpPr>
            <a:spLocks noGrp="1"/>
          </p:cNvSpPr>
          <p:nvPr>
            <p:ph type="dt" sz="half" idx="10"/>
          </p:nvPr>
        </p:nvSpPr>
        <p:spPr/>
        <p:txBody>
          <a:bodyPr/>
          <a:lstStyle/>
          <a:p>
            <a:fld id="{0195ACBA-74EF-164F-89A0-9F25162DE0D8}" type="datetimeFigureOut">
              <a:rPr lang="en-US" smtClean="0"/>
              <a:t>05/10/17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0BD367-D17A-9D4A-A9C8-20C5662B0AF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0195ACBA-74EF-164F-89A0-9F25162DE0D8}" type="datetimeFigureOut">
              <a:rPr lang="en-US" smtClean="0"/>
              <a:t>05/10/17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0BD367-D17A-9D4A-A9C8-20C5662B0AF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dirty="0"/>
          </a:p>
        </p:txBody>
      </p:sp>
      <p:sp>
        <p:nvSpPr>
          <p:cNvPr id="5" name="Date Placeholder 4"/>
          <p:cNvSpPr>
            <a:spLocks noGrp="1"/>
          </p:cNvSpPr>
          <p:nvPr>
            <p:ph type="dt" sz="half" idx="10"/>
          </p:nvPr>
        </p:nvSpPr>
        <p:spPr/>
        <p:txBody>
          <a:bodyPr/>
          <a:lstStyle/>
          <a:p>
            <a:fld id="{0195ACBA-74EF-164F-89A0-9F25162DE0D8}" type="datetimeFigureOut">
              <a:rPr lang="en-US" smtClean="0"/>
              <a:t>05/10/17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0BD367-D17A-9D4A-A9C8-20C5662B0AF5}" type="slidenum">
              <a:rPr lang="en-GB" smtClean="0"/>
              <a:t>‹#›</a:t>
            </a:fld>
            <a:endParaRPr lang="en-GB"/>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x-none"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x-none"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x-none" smtClean="0"/>
              <a:t>Drag picture to placeholder or click icon to add</a:t>
            </a:r>
            <a:endParaRPr lang="en-US" dirty="0"/>
          </a:p>
        </p:txBody>
      </p:sp>
      <p:sp>
        <p:nvSpPr>
          <p:cNvPr id="5" name="Date Placeholder 4"/>
          <p:cNvSpPr>
            <a:spLocks noGrp="1"/>
          </p:cNvSpPr>
          <p:nvPr>
            <p:ph type="dt" sz="half" idx="10"/>
          </p:nvPr>
        </p:nvSpPr>
        <p:spPr/>
        <p:txBody>
          <a:bodyPr/>
          <a:lstStyle/>
          <a:p>
            <a:fld id="{0195ACBA-74EF-164F-89A0-9F25162DE0D8}" type="datetimeFigureOut">
              <a:rPr lang="en-US" smtClean="0"/>
              <a:t>05/10/17</a:t>
            </a:fld>
            <a:endParaRPr lang="en-GB"/>
          </a:p>
        </p:txBody>
      </p:sp>
      <p:sp>
        <p:nvSpPr>
          <p:cNvPr id="7" name="Slide Number Placeholder 6"/>
          <p:cNvSpPr>
            <a:spLocks noGrp="1"/>
          </p:cNvSpPr>
          <p:nvPr>
            <p:ph type="sldNum" sz="quarter" idx="12"/>
          </p:nvPr>
        </p:nvSpPr>
        <p:spPr/>
        <p:txBody>
          <a:bodyPr/>
          <a:lstStyle/>
          <a:p>
            <a:fld id="{B40BD367-D17A-9D4A-A9C8-20C5662B0AF5}" type="slidenum">
              <a:rPr lang="en-GB" smtClean="0"/>
              <a:t>‹#›</a:t>
            </a:fld>
            <a:endParaRPr lang="en-GB"/>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x-none"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x-none"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x-none"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a:p>
        </p:txBody>
      </p:sp>
      <p:sp>
        <p:nvSpPr>
          <p:cNvPr id="4" name="Date Placeholder 3"/>
          <p:cNvSpPr>
            <a:spLocks noGrp="1"/>
          </p:cNvSpPr>
          <p:nvPr>
            <p:ph type="dt" sz="half" idx="10"/>
          </p:nvPr>
        </p:nvSpPr>
        <p:spPr/>
        <p:txBody>
          <a:bodyPr/>
          <a:lstStyle/>
          <a:p>
            <a:fld id="{0195ACBA-74EF-164F-89A0-9F25162DE0D8}" type="datetimeFigureOut">
              <a:rPr lang="en-US" smtClean="0"/>
              <a:t>05/10/17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0BD367-D17A-9D4A-A9C8-20C5662B0AF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x-none"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dirty="0"/>
          </a:p>
        </p:txBody>
      </p:sp>
      <p:sp>
        <p:nvSpPr>
          <p:cNvPr id="4" name="Date Placeholder 3"/>
          <p:cNvSpPr>
            <a:spLocks noGrp="1"/>
          </p:cNvSpPr>
          <p:nvPr>
            <p:ph type="dt" sz="half" idx="10"/>
          </p:nvPr>
        </p:nvSpPr>
        <p:spPr/>
        <p:txBody>
          <a:bodyPr/>
          <a:lstStyle/>
          <a:p>
            <a:fld id="{0195ACBA-74EF-164F-89A0-9F25162DE0D8}" type="datetimeFigureOut">
              <a:rPr lang="en-US" smtClean="0"/>
              <a:t>05/10/17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0BD367-D17A-9D4A-A9C8-20C5662B0AF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0195ACBA-74EF-164F-89A0-9F25162DE0D8}" type="datetimeFigureOut">
              <a:rPr lang="en-US" smtClean="0"/>
              <a:t>05/10/17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B40BD367-D17A-9D4A-A9C8-20C5662B0AF5}" type="slidenum">
              <a:rPr lang="en-GB" smtClean="0"/>
              <a:t>‹#›</a:t>
            </a:fld>
            <a:endParaRPr lang="en-GB"/>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x-none"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 &amp; Art</a:t>
            </a:r>
            <a:endParaRPr lang="en-GB" dirty="0"/>
          </a:p>
        </p:txBody>
      </p:sp>
      <p:pic>
        <p:nvPicPr>
          <p:cNvPr id="5" name="Content Placeholder 4" descr="winged-victory-of-samothrace-3.jpg"/>
          <p:cNvPicPr>
            <a:picLocks noGrp="1" noChangeAspect="1"/>
          </p:cNvPicPr>
          <p:nvPr>
            <p:ph idx="1"/>
          </p:nvPr>
        </p:nvPicPr>
        <p:blipFill>
          <a:blip r:embed="rId3">
            <a:extLst>
              <a:ext uri="{28A0092B-C50C-407E-A947-70E740481C1C}">
                <a14:useLocalDpi xmlns:a14="http://schemas.microsoft.com/office/drawing/2010/main" val="0"/>
              </a:ext>
            </a:extLst>
          </a:blip>
          <a:srcRect t="10352" b="10352"/>
          <a:stretch>
            <a:fillRect/>
          </a:stretch>
        </p:blipFill>
        <p:spPr>
          <a:xfrm>
            <a:off x="457200" y="1752600"/>
            <a:ext cx="8229600" cy="4894263"/>
          </a:xfrm>
        </p:spPr>
      </p:pic>
    </p:spTree>
    <p:extLst>
      <p:ext uri="{BB962C8B-B14F-4D97-AF65-F5344CB8AC3E}">
        <p14:creationId xmlns:p14="http://schemas.microsoft.com/office/powerpoint/2010/main" val="3037681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 and Art 1: Myth</a:t>
            </a:r>
            <a:endParaRPr lang="en-GB" dirty="0"/>
          </a:p>
        </p:txBody>
      </p:sp>
      <p:sp>
        <p:nvSpPr>
          <p:cNvPr id="3" name="Content Placeholder 2"/>
          <p:cNvSpPr>
            <a:spLocks noGrp="1"/>
          </p:cNvSpPr>
          <p:nvPr>
            <p:ph idx="1"/>
          </p:nvPr>
        </p:nvSpPr>
        <p:spPr/>
        <p:txBody>
          <a:bodyPr/>
          <a:lstStyle/>
          <a:p>
            <a:r>
              <a:rPr lang="en-GB" dirty="0" smtClean="0"/>
              <a:t>What is ‘myth’ – the ancient ideas</a:t>
            </a:r>
          </a:p>
          <a:p>
            <a:r>
              <a:rPr lang="en-GB" dirty="0" smtClean="0"/>
              <a:t>How did the Greeks and Romans feel about their own myth?</a:t>
            </a:r>
          </a:p>
          <a:p>
            <a:r>
              <a:rPr lang="en-GB" dirty="0" smtClean="0"/>
              <a:t>Analysis of myth is not something new – ancient authors were engaged in this process themselves. </a:t>
            </a:r>
          </a:p>
          <a:p>
            <a:r>
              <a:rPr lang="en-GB" dirty="0" smtClean="0"/>
              <a:t>What were their approaches?</a:t>
            </a:r>
          </a:p>
          <a:p>
            <a:r>
              <a:rPr lang="en-GB" dirty="0" smtClean="0"/>
              <a:t>What is myth – the modern ideas. </a:t>
            </a:r>
          </a:p>
          <a:p>
            <a:r>
              <a:rPr lang="en-GB" dirty="0" smtClean="0"/>
              <a:t>Are any of these approaches still used today?</a:t>
            </a:r>
          </a:p>
          <a:p>
            <a:endParaRPr lang="en-GB" dirty="0"/>
          </a:p>
        </p:txBody>
      </p:sp>
    </p:spTree>
    <p:extLst>
      <p:ext uri="{BB962C8B-B14F-4D97-AF65-F5344CB8AC3E}">
        <p14:creationId xmlns:p14="http://schemas.microsoft.com/office/powerpoint/2010/main" val="3211139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Etiology</a:t>
            </a:r>
            <a:r>
              <a:rPr lang="en-GB" dirty="0" smtClean="0"/>
              <a:t>/Aetiology</a:t>
            </a:r>
            <a:endParaRPr lang="en-GB" dirty="0"/>
          </a:p>
        </p:txBody>
      </p:sp>
      <p:sp>
        <p:nvSpPr>
          <p:cNvPr id="3" name="Content Placeholder 2"/>
          <p:cNvSpPr>
            <a:spLocks noGrp="1"/>
          </p:cNvSpPr>
          <p:nvPr>
            <p:ph idx="1"/>
          </p:nvPr>
        </p:nvSpPr>
        <p:spPr>
          <a:xfrm>
            <a:off x="242783" y="1587284"/>
            <a:ext cx="8684114" cy="5270716"/>
          </a:xfrm>
        </p:spPr>
        <p:txBody>
          <a:bodyPr>
            <a:normAutofit fontScale="85000" lnSpcReduction="20000"/>
          </a:bodyPr>
          <a:lstStyle/>
          <a:p>
            <a:r>
              <a:rPr lang="en-GB" dirty="0" smtClean="0"/>
              <a:t>Myths explain the origin of some tradition or social structure. </a:t>
            </a:r>
          </a:p>
          <a:p>
            <a:endParaRPr lang="en-GB" dirty="0"/>
          </a:p>
          <a:p>
            <a:r>
              <a:rPr lang="en-GB" dirty="0" err="1" smtClean="0"/>
              <a:t>Andron</a:t>
            </a:r>
            <a:r>
              <a:rPr lang="en-GB" dirty="0" smtClean="0"/>
              <a:t> (possibly early 4</a:t>
            </a:r>
            <a:r>
              <a:rPr lang="en-GB" baseline="30000" dirty="0" smtClean="0"/>
              <a:t>th</a:t>
            </a:r>
            <a:r>
              <a:rPr lang="en-GB" dirty="0" smtClean="0"/>
              <a:t> C. Wrote in Greek): </a:t>
            </a:r>
          </a:p>
          <a:p>
            <a:endParaRPr lang="en-GB" dirty="0" smtClean="0"/>
          </a:p>
          <a:p>
            <a:pPr marL="114300" indent="0">
              <a:buNone/>
            </a:pPr>
            <a:r>
              <a:rPr lang="en-GB" dirty="0" smtClean="0"/>
              <a:t>Fr. 10: ‘This is the reason that the Greeks cremate corpses: </a:t>
            </a:r>
            <a:r>
              <a:rPr lang="en-GB" dirty="0" err="1" smtClean="0"/>
              <a:t>Argeios</a:t>
            </a:r>
            <a:r>
              <a:rPr lang="en-GB" dirty="0" smtClean="0"/>
              <a:t> son of </a:t>
            </a:r>
            <a:r>
              <a:rPr lang="en-GB" dirty="0" err="1" smtClean="0"/>
              <a:t>Licymnios</a:t>
            </a:r>
            <a:r>
              <a:rPr lang="en-GB" dirty="0" smtClean="0"/>
              <a:t> was the first to be buried in this fashion out of necessity by Heracles. They say that Heracles was gathering an army for an expedition to Ilion because </a:t>
            </a:r>
            <a:r>
              <a:rPr lang="en-GB" dirty="0" err="1" smtClean="0"/>
              <a:t>Laomedon</a:t>
            </a:r>
            <a:r>
              <a:rPr lang="en-GB" dirty="0" smtClean="0"/>
              <a:t> broke the agreement he had with Heracles, who had saved his daughter </a:t>
            </a:r>
            <a:r>
              <a:rPr lang="en-GB" dirty="0" err="1" smtClean="0"/>
              <a:t>Hesione</a:t>
            </a:r>
            <a:r>
              <a:rPr lang="en-GB" dirty="0"/>
              <a:t> </a:t>
            </a:r>
            <a:r>
              <a:rPr lang="en-GB" dirty="0" smtClean="0"/>
              <a:t>from the sea monster, by not giving him the horses he had promised in exchange for this good service. Heracles sought out </a:t>
            </a:r>
            <a:r>
              <a:rPr lang="en-GB" dirty="0" err="1" smtClean="0"/>
              <a:t>Argeios</a:t>
            </a:r>
            <a:r>
              <a:rPr lang="en-GB" dirty="0" smtClean="0"/>
              <a:t> because of their family connection. They say that </a:t>
            </a:r>
            <a:r>
              <a:rPr lang="en-GB" dirty="0" err="1" smtClean="0"/>
              <a:t>Argeios</a:t>
            </a:r>
            <a:r>
              <a:rPr lang="en-GB" dirty="0" smtClean="0"/>
              <a:t>’ father, </a:t>
            </a:r>
            <a:r>
              <a:rPr lang="en-GB" dirty="0" err="1" smtClean="0"/>
              <a:t>Licymnios</a:t>
            </a:r>
            <a:r>
              <a:rPr lang="en-GB" dirty="0" smtClean="0"/>
              <a:t>, was afraid because he had lost his older son when he sent him to </a:t>
            </a:r>
            <a:r>
              <a:rPr lang="en-GB" dirty="0" err="1" smtClean="0"/>
              <a:t>Lacedaimonia</a:t>
            </a:r>
            <a:r>
              <a:rPr lang="en-GB" dirty="0" smtClean="0"/>
              <a:t> with Heracles. So he was unwilling to let </a:t>
            </a:r>
            <a:r>
              <a:rPr lang="en-GB" dirty="0" err="1" smtClean="0"/>
              <a:t>Argeios</a:t>
            </a:r>
            <a:r>
              <a:rPr lang="en-GB" dirty="0" smtClean="0"/>
              <a:t> go until Heracles swore to bring him back home. When </a:t>
            </a:r>
            <a:r>
              <a:rPr lang="en-GB" dirty="0" err="1" smtClean="0"/>
              <a:t>Argeios</a:t>
            </a:r>
            <a:r>
              <a:rPr lang="en-GB" dirty="0" smtClean="0"/>
              <a:t> met with the end of his life, Heracles had no idea how he could fulfil his oath. So he burned the body, and they say that </a:t>
            </a:r>
            <a:r>
              <a:rPr lang="en-GB" dirty="0" err="1" smtClean="0"/>
              <a:t>Argeios</a:t>
            </a:r>
            <a:r>
              <a:rPr lang="en-GB" dirty="0" smtClean="0"/>
              <a:t> was the first to receive this treatment.’ </a:t>
            </a:r>
            <a:endParaRPr lang="en-GB" dirty="0"/>
          </a:p>
        </p:txBody>
      </p:sp>
    </p:spTree>
    <p:extLst>
      <p:ext uri="{BB962C8B-B14F-4D97-AF65-F5344CB8AC3E}">
        <p14:creationId xmlns:p14="http://schemas.microsoft.com/office/powerpoint/2010/main" val="358926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Euhemerism</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Myths are stories based on some kernel of truth. There is some historical fact at the heart of the story, which has been elaborated over time.</a:t>
            </a:r>
          </a:p>
          <a:p>
            <a:pPr marL="0" indent="0">
              <a:buNone/>
            </a:pPr>
            <a:r>
              <a:rPr lang="en-GB" dirty="0" smtClean="0"/>
              <a:t>Euhemeristic authors:</a:t>
            </a:r>
          </a:p>
          <a:p>
            <a:pPr>
              <a:buFontTx/>
              <a:buChar char="-"/>
            </a:pPr>
            <a:r>
              <a:rPr lang="en-GB" dirty="0" err="1" smtClean="0"/>
              <a:t>Euhemerus</a:t>
            </a:r>
            <a:r>
              <a:rPr lang="en-GB" dirty="0" smtClean="0"/>
              <a:t> (he wasn’t actually the first, though!)</a:t>
            </a:r>
          </a:p>
          <a:p>
            <a:pPr>
              <a:buFontTx/>
              <a:buChar char="-"/>
            </a:pPr>
            <a:r>
              <a:rPr lang="en-GB" dirty="0" err="1" smtClean="0"/>
              <a:t>Palaephatus</a:t>
            </a:r>
            <a:endParaRPr lang="en-GB" dirty="0" smtClean="0"/>
          </a:p>
          <a:p>
            <a:pPr>
              <a:buFontTx/>
              <a:buChar char="-"/>
            </a:pPr>
            <a:r>
              <a:rPr lang="en-GB" dirty="0" smtClean="0"/>
              <a:t>Xenophanes</a:t>
            </a:r>
          </a:p>
          <a:p>
            <a:pPr>
              <a:buFontTx/>
              <a:buChar char="-"/>
            </a:pPr>
            <a:r>
              <a:rPr lang="en-GB" dirty="0" smtClean="0"/>
              <a:t>Herodotus</a:t>
            </a:r>
          </a:p>
          <a:p>
            <a:pPr>
              <a:buFontTx/>
              <a:buChar char="-"/>
            </a:pPr>
            <a:endParaRPr lang="en-GB" dirty="0" smtClean="0"/>
          </a:p>
          <a:p>
            <a:pPr>
              <a:buFontTx/>
              <a:buChar char="-"/>
            </a:pPr>
            <a:endParaRPr lang="en-GB" dirty="0" smtClean="0"/>
          </a:p>
          <a:p>
            <a:pPr>
              <a:buFontTx/>
              <a:buChar char="-"/>
            </a:pPr>
            <a:endParaRPr lang="en-GB" dirty="0"/>
          </a:p>
        </p:txBody>
      </p:sp>
    </p:spTree>
    <p:extLst>
      <p:ext uri="{BB962C8B-B14F-4D97-AF65-F5344CB8AC3E}">
        <p14:creationId xmlns:p14="http://schemas.microsoft.com/office/powerpoint/2010/main" val="1088657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17457"/>
            <a:ext cx="8229600" cy="6237091"/>
          </a:xfrm>
        </p:spPr>
        <p:txBody>
          <a:bodyPr>
            <a:normAutofit fontScale="92500" lnSpcReduction="20000"/>
          </a:bodyPr>
          <a:lstStyle/>
          <a:p>
            <a:pPr marL="0" indent="0" algn="ctr">
              <a:buNone/>
            </a:pPr>
            <a:r>
              <a:rPr lang="en-GB" sz="3800" dirty="0" smtClean="0">
                <a:solidFill>
                  <a:schemeClr val="accent1">
                    <a:lumMod val="75000"/>
                  </a:schemeClr>
                </a:solidFill>
                <a:latin typeface="+mj-lt"/>
              </a:rPr>
              <a:t>PALAEPHATUS</a:t>
            </a:r>
          </a:p>
          <a:p>
            <a:pPr marL="0" indent="0" algn="ctr">
              <a:buNone/>
            </a:pPr>
            <a:r>
              <a:rPr lang="en-GB" sz="3800" dirty="0" smtClean="0">
                <a:solidFill>
                  <a:schemeClr val="accent1">
                    <a:lumMod val="75000"/>
                  </a:schemeClr>
                </a:solidFill>
                <a:latin typeface="+mj-lt"/>
              </a:rPr>
              <a:t>(maybe 3</a:t>
            </a:r>
            <a:r>
              <a:rPr lang="en-GB" sz="3800" baseline="30000" dirty="0" smtClean="0">
                <a:solidFill>
                  <a:schemeClr val="accent1">
                    <a:lumMod val="75000"/>
                  </a:schemeClr>
                </a:solidFill>
                <a:latin typeface="+mj-lt"/>
              </a:rPr>
              <a:t>RD</a:t>
            </a:r>
            <a:r>
              <a:rPr lang="en-GB" sz="3800" dirty="0" smtClean="0">
                <a:solidFill>
                  <a:schemeClr val="accent1">
                    <a:lumMod val="75000"/>
                  </a:schemeClr>
                </a:solidFill>
                <a:latin typeface="+mj-lt"/>
              </a:rPr>
              <a:t> / 4</a:t>
            </a:r>
            <a:r>
              <a:rPr lang="en-GB" sz="3800" baseline="30000" dirty="0" smtClean="0">
                <a:solidFill>
                  <a:schemeClr val="accent1">
                    <a:lumMod val="75000"/>
                  </a:schemeClr>
                </a:solidFill>
                <a:latin typeface="+mj-lt"/>
              </a:rPr>
              <a:t>TH</a:t>
            </a:r>
            <a:r>
              <a:rPr lang="en-GB" sz="3800" dirty="0" smtClean="0">
                <a:solidFill>
                  <a:schemeClr val="accent1">
                    <a:lumMod val="75000"/>
                  </a:schemeClr>
                </a:solidFill>
                <a:latin typeface="+mj-lt"/>
              </a:rPr>
              <a:t>  </a:t>
            </a:r>
            <a:r>
              <a:rPr lang="en-GB" sz="3800" dirty="0">
                <a:solidFill>
                  <a:schemeClr val="accent1">
                    <a:lumMod val="75000"/>
                  </a:schemeClr>
                </a:solidFill>
                <a:latin typeface="+mj-lt"/>
              </a:rPr>
              <a:t>C. BC, wrote in </a:t>
            </a:r>
            <a:r>
              <a:rPr lang="en-GB" sz="3800" dirty="0" smtClean="0">
                <a:solidFill>
                  <a:schemeClr val="accent1">
                    <a:lumMod val="75000"/>
                  </a:schemeClr>
                </a:solidFill>
                <a:latin typeface="+mj-lt"/>
              </a:rPr>
              <a:t>Greek) </a:t>
            </a:r>
            <a:endParaRPr lang="en-GB" sz="3800" dirty="0">
              <a:solidFill>
                <a:schemeClr val="accent1">
                  <a:lumMod val="75000"/>
                </a:schemeClr>
              </a:solidFill>
              <a:latin typeface="+mj-lt"/>
            </a:endParaRPr>
          </a:p>
          <a:p>
            <a:pPr marL="0" indent="0">
              <a:buNone/>
            </a:pPr>
            <a:r>
              <a:rPr lang="en-GB" dirty="0"/>
              <a:t> </a:t>
            </a:r>
          </a:p>
          <a:p>
            <a:pPr marL="0" indent="0">
              <a:buNone/>
            </a:pPr>
            <a:endParaRPr lang="en-GB" i="1" dirty="0" smtClean="0"/>
          </a:p>
          <a:p>
            <a:pPr marL="0" indent="0">
              <a:buNone/>
            </a:pPr>
            <a:r>
              <a:rPr lang="en-GB" i="1" dirty="0" smtClean="0"/>
              <a:t>On </a:t>
            </a:r>
            <a:r>
              <a:rPr lang="en-GB" i="1" dirty="0"/>
              <a:t>Unbelievable </a:t>
            </a:r>
            <a:r>
              <a:rPr lang="en-GB" i="1" dirty="0" smtClean="0"/>
              <a:t>Things</a:t>
            </a:r>
            <a:endParaRPr lang="en-GB" dirty="0"/>
          </a:p>
          <a:p>
            <a:pPr marL="0" indent="0">
              <a:buNone/>
            </a:pPr>
            <a:r>
              <a:rPr lang="en-GB" i="1" dirty="0"/>
              <a:t> </a:t>
            </a:r>
            <a:endParaRPr lang="en-GB" dirty="0"/>
          </a:p>
          <a:p>
            <a:pPr marL="0" indent="0">
              <a:buNone/>
            </a:pPr>
            <a:r>
              <a:rPr lang="en-GB" b="1" dirty="0"/>
              <a:t>Prologue: </a:t>
            </a:r>
            <a:r>
              <a:rPr lang="en-GB" dirty="0"/>
              <a:t>I have written this work about unbelievable things because gullible people, unacquainted with wisdom and scientific knowledge, believe everything they are told, while those who are naturally more intelligent and analytical disbelieve that any of these things happened at all</a:t>
            </a:r>
            <a:r>
              <a:rPr lang="en-GB" b="1" dirty="0"/>
              <a:t>. I think that all stories happened since names do not appear in isolation without any story behind them. No, first there was the reality, then accordingly the story about it. </a:t>
            </a:r>
            <a:r>
              <a:rPr lang="en-GB" dirty="0"/>
              <a:t>Whatever physical shapes and forms are said to have actually existed in the past but that do not exist now – such things never existed, for anything that has ever come into existence at any time both exists now and will exist in future</a:t>
            </a:r>
            <a:r>
              <a:rPr lang="en-GB" dirty="0" smtClean="0"/>
              <a:t>…</a:t>
            </a:r>
            <a:r>
              <a:rPr lang="en-GB" dirty="0"/>
              <a:t> </a:t>
            </a:r>
          </a:p>
          <a:p>
            <a:endParaRPr lang="en-GB" dirty="0"/>
          </a:p>
        </p:txBody>
      </p:sp>
    </p:spTree>
    <p:extLst>
      <p:ext uri="{BB962C8B-B14F-4D97-AF65-F5344CB8AC3E}">
        <p14:creationId xmlns:p14="http://schemas.microsoft.com/office/powerpoint/2010/main" val="1088203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9537" y="429500"/>
            <a:ext cx="8403983" cy="9879625"/>
          </a:xfrm>
          <a:prstGeom prst="rect">
            <a:avLst/>
          </a:prstGeom>
          <a:noFill/>
        </p:spPr>
        <p:txBody>
          <a:bodyPr wrap="square" rtlCol="0">
            <a:spAutoFit/>
          </a:bodyPr>
          <a:lstStyle/>
          <a:p>
            <a:r>
              <a:rPr lang="en-GB" sz="2800" dirty="0" smtClean="0">
                <a:solidFill>
                  <a:srgbClr val="564B3C"/>
                </a:solidFill>
              </a:rPr>
              <a:t>… </a:t>
            </a:r>
            <a:r>
              <a:rPr lang="en-GB" sz="2800" b="1" dirty="0" smtClean="0">
                <a:solidFill>
                  <a:srgbClr val="564B3C"/>
                </a:solidFill>
              </a:rPr>
              <a:t>The poets and chroniclers distorted certain events into something more incredible and astonishing so that people would be thrilled</a:t>
            </a:r>
            <a:r>
              <a:rPr lang="en-GB" sz="2800" dirty="0" smtClean="0">
                <a:solidFill>
                  <a:srgbClr val="564B3C"/>
                </a:solidFill>
              </a:rPr>
              <a:t>. I recognise that such things cannot happen as they are described, but I have also grasped this separate fact</a:t>
            </a:r>
            <a:r>
              <a:rPr lang="en-GB" sz="2800" b="1" dirty="0" smtClean="0">
                <a:solidFill>
                  <a:srgbClr val="564B3C"/>
                </a:solidFill>
              </a:rPr>
              <a:t>: if they did not happen at all, they would not have been turned into stories. I went to numerous lands and asked the old people what they had been told about each of these stories. I am writing what I learn from them. I personally saw what each of the locations is like today, and I have written these accounts not as they had been told me, but after I visited and investigated them in person. </a:t>
            </a:r>
          </a:p>
          <a:p>
            <a:endParaRPr lang="en-GB" sz="2800" dirty="0" smtClean="0">
              <a:solidFill>
                <a:srgbClr val="564B3C"/>
              </a:solidFill>
            </a:endParaRPr>
          </a:p>
          <a:p>
            <a:endParaRPr lang="en-GB" dirty="0" smtClean="0">
              <a:solidFill>
                <a:srgbClr val="564B3C"/>
              </a:solidFill>
            </a:endParaRPr>
          </a:p>
          <a:p>
            <a:endParaRPr lang="en-GB" dirty="0">
              <a:solidFill>
                <a:srgbClr val="564B3C"/>
              </a:solidFill>
            </a:endParaRPr>
          </a:p>
          <a:p>
            <a:endParaRPr lang="en-GB" dirty="0" smtClean="0">
              <a:solidFill>
                <a:srgbClr val="564B3C"/>
              </a:solidFill>
            </a:endParaRPr>
          </a:p>
          <a:p>
            <a:endParaRPr lang="en-GB" dirty="0">
              <a:solidFill>
                <a:srgbClr val="564B3C"/>
              </a:solidFill>
            </a:endParaRPr>
          </a:p>
          <a:p>
            <a:endParaRPr lang="en-GB" dirty="0" smtClean="0">
              <a:solidFill>
                <a:srgbClr val="564B3C"/>
              </a:solidFill>
            </a:endParaRPr>
          </a:p>
          <a:p>
            <a:endParaRPr lang="en-GB" dirty="0">
              <a:solidFill>
                <a:srgbClr val="564B3C"/>
              </a:solidFill>
            </a:endParaRPr>
          </a:p>
          <a:p>
            <a:endParaRPr lang="en-GB" dirty="0" smtClean="0">
              <a:solidFill>
                <a:srgbClr val="564B3C"/>
              </a:solidFill>
            </a:endParaRPr>
          </a:p>
          <a:p>
            <a:endParaRPr lang="en-GB" dirty="0">
              <a:solidFill>
                <a:srgbClr val="564B3C"/>
              </a:solidFill>
            </a:endParaRPr>
          </a:p>
          <a:p>
            <a:endParaRPr lang="en-GB" dirty="0" smtClean="0">
              <a:solidFill>
                <a:srgbClr val="564B3C"/>
              </a:solidFill>
            </a:endParaRPr>
          </a:p>
          <a:p>
            <a:endParaRPr lang="en-GB" dirty="0">
              <a:solidFill>
                <a:srgbClr val="564B3C"/>
              </a:solidFill>
            </a:endParaRPr>
          </a:p>
          <a:p>
            <a:endParaRPr lang="en-GB" dirty="0" smtClean="0">
              <a:solidFill>
                <a:srgbClr val="564B3C"/>
              </a:solidFill>
            </a:endParaRPr>
          </a:p>
          <a:p>
            <a:endParaRPr lang="en-GB" dirty="0">
              <a:solidFill>
                <a:srgbClr val="564B3C"/>
              </a:solidFill>
            </a:endParaRPr>
          </a:p>
        </p:txBody>
      </p:sp>
    </p:spTree>
    <p:extLst>
      <p:ext uri="{BB962C8B-B14F-4D97-AF65-F5344CB8AC3E}">
        <p14:creationId xmlns:p14="http://schemas.microsoft.com/office/powerpoint/2010/main" val="992723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1590" y="578892"/>
            <a:ext cx="8086499" cy="6740306"/>
          </a:xfrm>
          <a:prstGeom prst="rect">
            <a:avLst/>
          </a:prstGeom>
          <a:noFill/>
        </p:spPr>
        <p:txBody>
          <a:bodyPr wrap="square" rtlCol="0">
            <a:spAutoFit/>
          </a:bodyPr>
          <a:lstStyle/>
          <a:p>
            <a:r>
              <a:rPr lang="en-GB" sz="2400" b="1" dirty="0" smtClean="0">
                <a:solidFill>
                  <a:srgbClr val="564B3C"/>
                </a:solidFill>
              </a:rPr>
              <a:t>15. Europa</a:t>
            </a:r>
          </a:p>
          <a:p>
            <a:endParaRPr lang="en-GB" sz="2400" dirty="0" smtClean="0">
              <a:solidFill>
                <a:srgbClr val="564B3C"/>
              </a:solidFill>
            </a:endParaRPr>
          </a:p>
          <a:p>
            <a:r>
              <a:rPr lang="en-GB" sz="2400" dirty="0" smtClean="0">
                <a:solidFill>
                  <a:srgbClr val="564B3C"/>
                </a:solidFill>
              </a:rPr>
              <a:t>T</a:t>
            </a:r>
            <a:r>
              <a:rPr lang="en-GB" sz="2400" b="1" dirty="0" smtClean="0">
                <a:solidFill>
                  <a:srgbClr val="564B3C"/>
                </a:solidFill>
              </a:rPr>
              <a:t>hey say </a:t>
            </a:r>
            <a:r>
              <a:rPr lang="en-GB" sz="2400" dirty="0" smtClean="0">
                <a:solidFill>
                  <a:srgbClr val="564B3C"/>
                </a:solidFill>
              </a:rPr>
              <a:t>that Europa, daughter of </a:t>
            </a:r>
            <a:r>
              <a:rPr lang="en-GB" sz="2400" dirty="0" err="1" smtClean="0">
                <a:solidFill>
                  <a:srgbClr val="564B3C"/>
                </a:solidFill>
              </a:rPr>
              <a:t>Phoinix</a:t>
            </a:r>
            <a:r>
              <a:rPr lang="en-GB" sz="2400" dirty="0" smtClean="0">
                <a:solidFill>
                  <a:srgbClr val="564B3C"/>
                </a:solidFill>
              </a:rPr>
              <a:t> came across the sea from Tyre to Crete by riding on a bull. I do not think that a bull (or even a horse) would cross so much open sea. I also do not think that a girl would climb onto the back of a wild bull. And Zeus, if he wanted Europa to go to Crete, would have found a better way for her to cross. </a:t>
            </a:r>
          </a:p>
          <a:p>
            <a:r>
              <a:rPr lang="en-GB" sz="2400" dirty="0" smtClean="0">
                <a:solidFill>
                  <a:srgbClr val="564B3C"/>
                </a:solidFill>
              </a:rPr>
              <a:t>	</a:t>
            </a:r>
            <a:r>
              <a:rPr lang="en-GB" sz="2400" b="1" dirty="0" smtClean="0">
                <a:solidFill>
                  <a:srgbClr val="564B3C"/>
                </a:solidFill>
              </a:rPr>
              <a:t>The truth of the matter is this. </a:t>
            </a:r>
            <a:r>
              <a:rPr lang="en-GB" sz="2400" dirty="0" smtClean="0">
                <a:solidFill>
                  <a:srgbClr val="564B3C"/>
                </a:solidFill>
              </a:rPr>
              <a:t>A man from Cnossos named </a:t>
            </a:r>
            <a:r>
              <a:rPr lang="en-GB" sz="2400" dirty="0" err="1" smtClean="0">
                <a:solidFill>
                  <a:srgbClr val="564B3C"/>
                </a:solidFill>
              </a:rPr>
              <a:t>Tauros</a:t>
            </a:r>
            <a:r>
              <a:rPr lang="en-GB" sz="2400" dirty="0" smtClean="0">
                <a:solidFill>
                  <a:srgbClr val="564B3C"/>
                </a:solidFill>
              </a:rPr>
              <a:t> (‘bull’) was waging war against the land of Tyre. He ended up kidnapping many girls from Tyre, most notably the king’s daughter Europa. So people said, “</a:t>
            </a:r>
            <a:r>
              <a:rPr lang="en-GB" sz="2400" dirty="0" err="1" smtClean="0">
                <a:solidFill>
                  <a:srgbClr val="564B3C"/>
                </a:solidFill>
              </a:rPr>
              <a:t>Tauros</a:t>
            </a:r>
            <a:r>
              <a:rPr lang="en-GB" sz="2400" dirty="0" smtClean="0">
                <a:solidFill>
                  <a:srgbClr val="564B3C"/>
                </a:solidFill>
              </a:rPr>
              <a:t> left and took Europa, the king’s daughter.” </a:t>
            </a:r>
            <a:r>
              <a:rPr lang="en-GB" sz="2400" b="1" dirty="0" smtClean="0">
                <a:solidFill>
                  <a:srgbClr val="564B3C"/>
                </a:solidFill>
              </a:rPr>
              <a:t>These are the events that happened; the myth was based on them. </a:t>
            </a:r>
          </a:p>
          <a:p>
            <a:endParaRPr lang="en-GB" sz="2400" dirty="0" smtClean="0">
              <a:solidFill>
                <a:srgbClr val="564B3C"/>
              </a:solidFill>
            </a:endParaRPr>
          </a:p>
          <a:p>
            <a:endParaRPr lang="en-GB" sz="2400" dirty="0">
              <a:solidFill>
                <a:srgbClr val="564B3C"/>
              </a:solidFill>
            </a:endParaRPr>
          </a:p>
        </p:txBody>
      </p:sp>
    </p:spTree>
    <p:extLst>
      <p:ext uri="{BB962C8B-B14F-4D97-AF65-F5344CB8AC3E}">
        <p14:creationId xmlns:p14="http://schemas.microsoft.com/office/powerpoint/2010/main" val="126877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Diodorus</a:t>
            </a:r>
            <a:r>
              <a:rPr lang="en-GB" dirty="0" smtClean="0"/>
              <a:t> of Sicily </a:t>
            </a:r>
            <a:endParaRPr lang="en-GB" dirty="0"/>
          </a:p>
        </p:txBody>
      </p:sp>
      <p:sp>
        <p:nvSpPr>
          <p:cNvPr id="3" name="Content Placeholder 2"/>
          <p:cNvSpPr>
            <a:spLocks noGrp="1"/>
          </p:cNvSpPr>
          <p:nvPr>
            <p:ph idx="1"/>
          </p:nvPr>
        </p:nvSpPr>
        <p:spPr/>
        <p:txBody>
          <a:bodyPr>
            <a:normAutofit lnSpcReduction="10000"/>
          </a:bodyPr>
          <a:lstStyle/>
          <a:p>
            <a:pPr marL="114300" indent="0">
              <a:buNone/>
            </a:pPr>
            <a:r>
              <a:rPr lang="en-GB" dirty="0" smtClean="0"/>
              <a:t>[</a:t>
            </a:r>
            <a:r>
              <a:rPr lang="en-GB" dirty="0"/>
              <a:t>5.68] Demeter was the first to gather grain, to find methods for its preparation and storage, and to teach how to cultivate it. Earlier, it had grown randomly among the other vegetation and was unknown to humanity. She discovered grain before she gave birth to her daughter Persephone, but after she was born and </a:t>
            </a:r>
            <a:r>
              <a:rPr lang="en-GB" dirty="0" err="1"/>
              <a:t>Plouton</a:t>
            </a:r>
            <a:r>
              <a:rPr lang="en-GB" dirty="0"/>
              <a:t> abducted her, Demeter burned the entire crop because of her hostility toward Zeus and her grief over her daughter. But after Persephone was found, Demeter reconciled with Zeus and gave the seed-grain to </a:t>
            </a:r>
            <a:r>
              <a:rPr lang="en-GB" dirty="0" err="1"/>
              <a:t>Triptolemos</a:t>
            </a:r>
            <a:r>
              <a:rPr lang="en-GB" dirty="0"/>
              <a:t>. She instructed him to share the gift with all men and teach them about the production of grain. </a:t>
            </a:r>
          </a:p>
          <a:p>
            <a:endParaRPr lang="en-GB" dirty="0"/>
          </a:p>
        </p:txBody>
      </p:sp>
    </p:spTree>
    <p:extLst>
      <p:ext uri="{BB962C8B-B14F-4D97-AF65-F5344CB8AC3E}">
        <p14:creationId xmlns:p14="http://schemas.microsoft.com/office/powerpoint/2010/main" val="2885222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Allegory</a:t>
            </a:r>
            <a:endParaRPr lang="en-GB" dirty="0"/>
          </a:p>
        </p:txBody>
      </p:sp>
      <p:sp>
        <p:nvSpPr>
          <p:cNvPr id="3" name="Content Placeholder 2"/>
          <p:cNvSpPr>
            <a:spLocks noGrp="1"/>
          </p:cNvSpPr>
          <p:nvPr>
            <p:ph idx="1"/>
          </p:nvPr>
        </p:nvSpPr>
        <p:spPr>
          <a:xfrm>
            <a:off x="457200" y="1752600"/>
            <a:ext cx="8229600" cy="4835048"/>
          </a:xfrm>
        </p:spPr>
        <p:txBody>
          <a:bodyPr/>
          <a:lstStyle/>
          <a:p>
            <a:pPr marL="114300" indent="0">
              <a:buNone/>
            </a:pPr>
            <a:r>
              <a:rPr lang="en-GB" dirty="0" smtClean="0"/>
              <a:t>A story is interpreted to have a hidden meaning, often (but not always) a moral one. A type of metaphor. Most famous classical example is Plato’s allegory of the cave.</a:t>
            </a:r>
          </a:p>
          <a:p>
            <a:pPr marL="114300" indent="0">
              <a:buNone/>
            </a:pPr>
            <a:r>
              <a:rPr lang="en-GB" dirty="0" smtClean="0"/>
              <a:t>Modern examples? C. S. Lewis. – Narnia. </a:t>
            </a:r>
            <a:endParaRPr lang="en-GB" dirty="0" smtClean="0"/>
          </a:p>
          <a:p>
            <a:endParaRPr lang="en-GB" dirty="0" smtClean="0"/>
          </a:p>
          <a:p>
            <a:r>
              <a:rPr lang="en-GB" dirty="0" err="1" smtClean="0"/>
              <a:t>Fulgentius</a:t>
            </a:r>
            <a:endParaRPr lang="en-GB" dirty="0" smtClean="0"/>
          </a:p>
          <a:p>
            <a:r>
              <a:rPr lang="en-GB" dirty="0" err="1" smtClean="0"/>
              <a:t>Cornutus</a:t>
            </a:r>
            <a:endParaRPr lang="en-GB" dirty="0" smtClean="0"/>
          </a:p>
          <a:p>
            <a:r>
              <a:rPr lang="en-GB" dirty="0" err="1" smtClean="0"/>
              <a:t>Sallustius</a:t>
            </a:r>
            <a:endParaRPr lang="en-GB" dirty="0" smtClean="0"/>
          </a:p>
          <a:p>
            <a:r>
              <a:rPr lang="en-GB" dirty="0" smtClean="0"/>
              <a:t>Pausanias*</a:t>
            </a:r>
            <a:endParaRPr lang="en-GB" dirty="0"/>
          </a:p>
        </p:txBody>
      </p:sp>
    </p:spTree>
    <p:extLst>
      <p:ext uri="{BB962C8B-B14F-4D97-AF65-F5344CB8AC3E}">
        <p14:creationId xmlns:p14="http://schemas.microsoft.com/office/powerpoint/2010/main" val="3664336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541544"/>
            <a:ext cx="8260672" cy="906255"/>
          </a:xfrm>
        </p:spPr>
        <p:txBody>
          <a:bodyPr>
            <a:normAutofit fontScale="90000"/>
          </a:bodyPr>
          <a:lstStyle/>
          <a:p>
            <a:r>
              <a:rPr lang="en-GB" sz="3600" dirty="0" err="1"/>
              <a:t>Fulgentius</a:t>
            </a:r>
            <a:r>
              <a:rPr lang="en-GB" sz="3600" dirty="0"/>
              <a:t> </a:t>
            </a:r>
            <a:r>
              <a:rPr lang="en-GB" sz="3600" dirty="0" smtClean="0"/>
              <a:t/>
            </a:r>
            <a:br>
              <a:rPr lang="en-GB" sz="3600" dirty="0" smtClean="0"/>
            </a:br>
            <a:r>
              <a:rPr lang="en-GB" sz="2700" dirty="0" smtClean="0"/>
              <a:t>(</a:t>
            </a:r>
            <a:r>
              <a:rPr lang="en-GB" sz="2700" dirty="0"/>
              <a:t>early Christian writer)</a:t>
            </a:r>
            <a:br>
              <a:rPr lang="en-GB" sz="2700" dirty="0"/>
            </a:br>
            <a:endParaRPr lang="en-GB" sz="2700" dirty="0"/>
          </a:p>
        </p:txBody>
      </p:sp>
      <p:sp>
        <p:nvSpPr>
          <p:cNvPr id="3" name="Content Placeholder 2"/>
          <p:cNvSpPr>
            <a:spLocks noGrp="1"/>
          </p:cNvSpPr>
          <p:nvPr>
            <p:ph idx="1"/>
          </p:nvPr>
        </p:nvSpPr>
        <p:spPr>
          <a:xfrm>
            <a:off x="457200" y="1752600"/>
            <a:ext cx="8229600" cy="4895318"/>
          </a:xfrm>
        </p:spPr>
        <p:txBody>
          <a:bodyPr>
            <a:normAutofit fontScale="92500" lnSpcReduction="20000"/>
          </a:bodyPr>
          <a:lstStyle/>
          <a:p>
            <a:r>
              <a:rPr lang="en-GB" dirty="0" smtClean="0"/>
              <a:t>Also uses etymology</a:t>
            </a:r>
          </a:p>
          <a:p>
            <a:pPr marL="0" indent="0">
              <a:buNone/>
            </a:pPr>
            <a:endParaRPr lang="en-GB" dirty="0"/>
          </a:p>
          <a:p>
            <a:pPr marL="0" indent="0">
              <a:buNone/>
            </a:pPr>
            <a:r>
              <a:rPr lang="en-GB" i="1" dirty="0"/>
              <a:t>Myths</a:t>
            </a:r>
            <a:endParaRPr lang="en-GB" dirty="0"/>
          </a:p>
          <a:p>
            <a:pPr marL="0" indent="0">
              <a:buNone/>
            </a:pPr>
            <a:r>
              <a:rPr lang="en-GB" dirty="0"/>
              <a:t>2.11 The Story of Vulcan and Minerva </a:t>
            </a:r>
          </a:p>
          <a:p>
            <a:pPr marL="0" indent="0">
              <a:buNone/>
            </a:pPr>
            <a:r>
              <a:rPr lang="en-GB" dirty="0"/>
              <a:t> </a:t>
            </a:r>
          </a:p>
          <a:p>
            <a:pPr marL="0" indent="0">
              <a:buNone/>
            </a:pPr>
            <a:r>
              <a:rPr lang="en-GB" dirty="0"/>
              <a:t>When Vulcan made thunderbolts for Jupiter, he received a promise from him that he could have whatever he wanted. He asked to have Minerva as his wife; Jupiter ordered Minerva to protect her virginity through force of arms.  When they entered the bedroom, a struggle ensued., and Vulcan ejaculated his semen onto the floor. From this </a:t>
            </a:r>
            <a:r>
              <a:rPr lang="en-GB" dirty="0" err="1"/>
              <a:t>Erichthonius</a:t>
            </a:r>
            <a:r>
              <a:rPr lang="en-GB" dirty="0"/>
              <a:t> was born</a:t>
            </a:r>
            <a:r>
              <a:rPr lang="en-GB" b="1" dirty="0"/>
              <a:t>: </a:t>
            </a:r>
            <a:r>
              <a:rPr lang="en-GB" b="1" i="1" dirty="0" err="1"/>
              <a:t>eris</a:t>
            </a:r>
            <a:r>
              <a:rPr lang="en-GB" b="1" dirty="0"/>
              <a:t> is the Greek word for “struggle” and </a:t>
            </a:r>
            <a:r>
              <a:rPr lang="en-GB" b="1" i="1" dirty="0" err="1"/>
              <a:t>chthonus</a:t>
            </a:r>
            <a:r>
              <a:rPr lang="en-GB" b="1" dirty="0"/>
              <a:t> for “earth”</a:t>
            </a:r>
            <a:r>
              <a:rPr lang="en-GB" dirty="0"/>
              <a:t>. Minerva hid him in a chest, set a snake as guard, and entrusted it to the two sisters </a:t>
            </a:r>
            <a:r>
              <a:rPr lang="en-GB" dirty="0" err="1"/>
              <a:t>Aglaurus</a:t>
            </a:r>
            <a:r>
              <a:rPr lang="en-GB" dirty="0"/>
              <a:t> and Pandora; he was the first to invent the chariot. </a:t>
            </a:r>
          </a:p>
          <a:p>
            <a:pPr marL="0" indent="0">
              <a:buNone/>
            </a:pPr>
            <a:endParaRPr lang="en-GB" dirty="0"/>
          </a:p>
          <a:p>
            <a:endParaRPr lang="en-GB" dirty="0"/>
          </a:p>
        </p:txBody>
      </p:sp>
    </p:spTree>
    <p:extLst>
      <p:ext uri="{BB962C8B-B14F-4D97-AF65-F5344CB8AC3E}">
        <p14:creationId xmlns:p14="http://schemas.microsoft.com/office/powerpoint/2010/main" val="1825584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5845" y="351692"/>
            <a:ext cx="8675077" cy="6001642"/>
          </a:xfrm>
          <a:prstGeom prst="rect">
            <a:avLst/>
          </a:prstGeom>
          <a:noFill/>
        </p:spPr>
        <p:txBody>
          <a:bodyPr wrap="square" rtlCol="0">
            <a:spAutoFit/>
          </a:bodyPr>
          <a:lstStyle/>
          <a:p>
            <a:r>
              <a:rPr lang="en-GB" sz="3200" dirty="0" smtClean="0">
                <a:solidFill>
                  <a:srgbClr val="564B3C"/>
                </a:solidFill>
              </a:rPr>
              <a:t>They intended Vulcan to mean, as it were, the fire of passion, and this is why he is called Vulcan, as if he was the heat of desire [desire = </a:t>
            </a:r>
            <a:r>
              <a:rPr lang="en-GB" sz="3200" i="1" dirty="0" err="1" smtClean="0">
                <a:solidFill>
                  <a:srgbClr val="564B3C"/>
                </a:solidFill>
              </a:rPr>
              <a:t>voluntas</a:t>
            </a:r>
            <a:r>
              <a:rPr lang="en-GB" sz="3200" dirty="0" smtClean="0">
                <a:solidFill>
                  <a:srgbClr val="564B3C"/>
                </a:solidFill>
              </a:rPr>
              <a:t>, so he’s probably making an etymological connection between </a:t>
            </a:r>
            <a:r>
              <a:rPr lang="en-GB" sz="3200" i="1" dirty="0" err="1" smtClean="0">
                <a:solidFill>
                  <a:srgbClr val="564B3C"/>
                </a:solidFill>
              </a:rPr>
              <a:t>voluntas</a:t>
            </a:r>
            <a:r>
              <a:rPr lang="en-GB" sz="3200" i="1" dirty="0" smtClean="0">
                <a:solidFill>
                  <a:srgbClr val="564B3C"/>
                </a:solidFill>
              </a:rPr>
              <a:t> </a:t>
            </a:r>
            <a:r>
              <a:rPr lang="en-GB" sz="3200" dirty="0" smtClean="0">
                <a:solidFill>
                  <a:srgbClr val="564B3C"/>
                </a:solidFill>
              </a:rPr>
              <a:t>and </a:t>
            </a:r>
            <a:r>
              <a:rPr lang="en-GB" sz="3200" i="1" dirty="0" err="1" smtClean="0">
                <a:solidFill>
                  <a:srgbClr val="564B3C"/>
                </a:solidFill>
              </a:rPr>
              <a:t>volcanus</a:t>
            </a:r>
            <a:r>
              <a:rPr lang="en-GB" sz="3200" dirty="0" smtClean="0">
                <a:solidFill>
                  <a:srgbClr val="564B3C"/>
                </a:solidFill>
              </a:rPr>
              <a:t>]. Finally, he also makes thunderbolts for Jupiter, which is to say he incites madness. Moreover, they decided to have him assault Minerva because sometimes madness insinuates itself even into the wise. </a:t>
            </a:r>
            <a:endParaRPr lang="en-GB" sz="3200" dirty="0">
              <a:solidFill>
                <a:srgbClr val="564B3C"/>
              </a:solidFill>
            </a:endParaRPr>
          </a:p>
        </p:txBody>
      </p:sp>
    </p:spTree>
    <p:extLst>
      <p:ext uri="{BB962C8B-B14F-4D97-AF65-F5344CB8AC3E}">
        <p14:creationId xmlns:p14="http://schemas.microsoft.com/office/powerpoint/2010/main" val="331020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4106" y="448174"/>
            <a:ext cx="8572062" cy="6463307"/>
          </a:xfrm>
          <a:prstGeom prst="rect">
            <a:avLst/>
          </a:prstGeom>
          <a:noFill/>
        </p:spPr>
        <p:txBody>
          <a:bodyPr wrap="square" rtlCol="0">
            <a:spAutoFit/>
          </a:bodyPr>
          <a:lstStyle/>
          <a:p>
            <a:r>
              <a:rPr lang="en-GB" sz="2700" dirty="0" smtClean="0">
                <a:solidFill>
                  <a:srgbClr val="564B3C"/>
                </a:solidFill>
              </a:rPr>
              <a:t>She defends her virginity through force of arms, meaning that wisdom always protects the integrity of its own conduct from desire by using the strength of the mind. This is also the reason for </a:t>
            </a:r>
            <a:r>
              <a:rPr lang="en-GB" sz="2700" dirty="0" err="1" smtClean="0">
                <a:solidFill>
                  <a:srgbClr val="564B3C"/>
                </a:solidFill>
              </a:rPr>
              <a:t>Erichthonius</a:t>
            </a:r>
            <a:r>
              <a:rPr lang="en-GB" sz="2700" dirty="0" smtClean="0">
                <a:solidFill>
                  <a:srgbClr val="564B3C"/>
                </a:solidFill>
              </a:rPr>
              <a:t>’ birth. For </a:t>
            </a:r>
            <a:r>
              <a:rPr lang="en-GB" sz="2700" i="1" dirty="0" err="1" smtClean="0">
                <a:solidFill>
                  <a:srgbClr val="564B3C"/>
                </a:solidFill>
              </a:rPr>
              <a:t>eris</a:t>
            </a:r>
            <a:r>
              <a:rPr lang="en-GB" sz="2700" dirty="0" smtClean="0">
                <a:solidFill>
                  <a:srgbClr val="564B3C"/>
                </a:solidFill>
              </a:rPr>
              <a:t> is the Greek for “struggle”, and </a:t>
            </a:r>
            <a:r>
              <a:rPr lang="en-GB" sz="2700" i="1" dirty="0" err="1" smtClean="0">
                <a:solidFill>
                  <a:srgbClr val="564B3C"/>
                </a:solidFill>
              </a:rPr>
              <a:t>thonos</a:t>
            </a:r>
            <a:r>
              <a:rPr lang="en-GB" sz="2700" dirty="0" smtClean="0">
                <a:solidFill>
                  <a:srgbClr val="564B3C"/>
                </a:solidFill>
              </a:rPr>
              <a:t> can not only indicate “earth” [</a:t>
            </a:r>
            <a:r>
              <a:rPr lang="en-GB" sz="2700" i="1" dirty="0" err="1" smtClean="0">
                <a:solidFill>
                  <a:srgbClr val="564B3C"/>
                </a:solidFill>
              </a:rPr>
              <a:t>chthon</a:t>
            </a:r>
            <a:r>
              <a:rPr lang="en-GB" sz="2700" dirty="0" smtClean="0">
                <a:solidFill>
                  <a:srgbClr val="564B3C"/>
                </a:solidFill>
              </a:rPr>
              <a:t>] but also “envy” [</a:t>
            </a:r>
            <a:r>
              <a:rPr lang="en-GB" sz="2700" i="1" dirty="0" smtClean="0">
                <a:solidFill>
                  <a:srgbClr val="564B3C"/>
                </a:solidFill>
              </a:rPr>
              <a:t>phthonos</a:t>
            </a:r>
            <a:r>
              <a:rPr lang="en-GB" sz="2700" dirty="0" smtClean="0">
                <a:solidFill>
                  <a:srgbClr val="564B3C"/>
                </a:solidFill>
              </a:rPr>
              <a:t>]. This is also behind Thales the </a:t>
            </a:r>
            <a:r>
              <a:rPr lang="en-GB" sz="2700" dirty="0" err="1" smtClean="0">
                <a:solidFill>
                  <a:srgbClr val="564B3C"/>
                </a:solidFill>
              </a:rPr>
              <a:t>Milesian’s</a:t>
            </a:r>
            <a:r>
              <a:rPr lang="en-GB" sz="2700" dirty="0" smtClean="0">
                <a:solidFill>
                  <a:srgbClr val="564B3C"/>
                </a:solidFill>
              </a:rPr>
              <a:t> comment, “Envy of earthly glory is destruction.” And what else could desire insinuating itself into wisdom have given birth to but the struggle of envy? This is precisely what Wisdom [Minerva] hid in the chest, that is to say, what she concealed in her heart.  For every wise man conceals his desire in his heart. </a:t>
            </a:r>
          </a:p>
          <a:p>
            <a:endParaRPr lang="en-GB" dirty="0" smtClean="0">
              <a:solidFill>
                <a:srgbClr val="564B3C"/>
              </a:solidFill>
            </a:endParaRPr>
          </a:p>
          <a:p>
            <a:endParaRPr lang="en-GB" dirty="0">
              <a:solidFill>
                <a:srgbClr val="564B3C"/>
              </a:solidFill>
            </a:endParaRPr>
          </a:p>
        </p:txBody>
      </p:sp>
    </p:spTree>
    <p:extLst>
      <p:ext uri="{BB962C8B-B14F-4D97-AF65-F5344CB8AC3E}">
        <p14:creationId xmlns:p14="http://schemas.microsoft.com/office/powerpoint/2010/main" val="380205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smtClean="0"/>
              <a:t>Cornutus</a:t>
            </a:r>
            <a:r>
              <a:rPr lang="en-GB" sz="3600" dirty="0" smtClean="0"/>
              <a:t/>
            </a:r>
            <a:br>
              <a:rPr lang="en-GB" sz="3600" dirty="0" smtClean="0"/>
            </a:br>
            <a:r>
              <a:rPr lang="en-GB" sz="3600" dirty="0" smtClean="0"/>
              <a:t>Stoic Philosopher, 1</a:t>
            </a:r>
            <a:r>
              <a:rPr lang="en-GB" sz="3600" baseline="30000" dirty="0" smtClean="0"/>
              <a:t>st</a:t>
            </a:r>
            <a:r>
              <a:rPr lang="en-GB" sz="3600" dirty="0" smtClean="0"/>
              <a:t> C. AD.</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contemporary </a:t>
            </a:r>
            <a:r>
              <a:rPr lang="en-GB" dirty="0"/>
              <a:t>of Seneca and Lucan (also wrote tragedy). Wrote in Greek. Also backs up the allegory with etymology. </a:t>
            </a:r>
          </a:p>
          <a:p>
            <a:pPr marL="0" indent="0">
              <a:buNone/>
            </a:pPr>
            <a:endParaRPr lang="en-GB" dirty="0"/>
          </a:p>
          <a:p>
            <a:pPr marL="0" indent="0">
              <a:buNone/>
            </a:pPr>
            <a:r>
              <a:rPr lang="en-GB" i="1" dirty="0"/>
              <a:t>Compendium of the Traditions of Greek Theology:</a:t>
            </a:r>
            <a:endParaRPr lang="en-GB" dirty="0"/>
          </a:p>
          <a:p>
            <a:pPr marL="0" indent="0">
              <a:buNone/>
            </a:pPr>
            <a:r>
              <a:rPr lang="en-GB" i="1" dirty="0"/>
              <a:t> </a:t>
            </a:r>
            <a:endParaRPr lang="en-GB" dirty="0"/>
          </a:p>
          <a:p>
            <a:pPr marL="0" indent="0">
              <a:buNone/>
            </a:pPr>
            <a:r>
              <a:rPr lang="en-GB" dirty="0"/>
              <a:t>[2] Just as we are governed by a soul, so too the cosmos has a soul that holds it together, and that is called Zeus. Being alive from the very beginning and for all time, it is the reason that everything that lives is alive. And so Zeus is said to rule everything, just as the soul and nature within us might be said to rule us. </a:t>
            </a:r>
            <a:r>
              <a:rPr lang="en-GB" b="1" dirty="0"/>
              <a:t>We call him </a:t>
            </a:r>
            <a:r>
              <a:rPr lang="en-GB" b="1" dirty="0" err="1"/>
              <a:t>Dia</a:t>
            </a:r>
            <a:r>
              <a:rPr lang="en-GB" b="1" dirty="0"/>
              <a:t> because it is through [</a:t>
            </a:r>
            <a:r>
              <a:rPr lang="en-GB" b="1" i="1" dirty="0" err="1"/>
              <a:t>dia</a:t>
            </a:r>
            <a:r>
              <a:rPr lang="en-GB" b="1" dirty="0"/>
              <a:t>] him that everything is born and kept alive. He is called Deus by some, perhaps from the fact that he moistens [</a:t>
            </a:r>
            <a:r>
              <a:rPr lang="en-GB" b="1" i="1" dirty="0" err="1"/>
              <a:t>deuien</a:t>
            </a:r>
            <a:r>
              <a:rPr lang="en-GB" b="1" dirty="0"/>
              <a:t>] the earth or shares the moisture that gives life with what is alive. </a:t>
            </a:r>
            <a:r>
              <a:rPr lang="en-GB" dirty="0"/>
              <a:t>He is said to dwell in heaven because the supreme portion of the cosmos’ soul is there; for our souls are fire. </a:t>
            </a:r>
          </a:p>
          <a:p>
            <a:endParaRPr lang="en-GB" dirty="0"/>
          </a:p>
        </p:txBody>
      </p:sp>
    </p:spTree>
    <p:extLst>
      <p:ext uri="{BB962C8B-B14F-4D97-AF65-F5344CB8AC3E}">
        <p14:creationId xmlns:p14="http://schemas.microsoft.com/office/powerpoint/2010/main" val="3100611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6159" y="821653"/>
            <a:ext cx="8497361" cy="5016757"/>
          </a:xfrm>
          <a:prstGeom prst="rect">
            <a:avLst/>
          </a:prstGeom>
          <a:noFill/>
        </p:spPr>
        <p:txBody>
          <a:bodyPr wrap="square" rtlCol="0">
            <a:spAutoFit/>
          </a:bodyPr>
          <a:lstStyle/>
          <a:p>
            <a:r>
              <a:rPr lang="en-GB" sz="3200" dirty="0" smtClean="0">
                <a:solidFill>
                  <a:schemeClr val="tx2"/>
                </a:solidFill>
              </a:rPr>
              <a:t>[3] His wife and sister is traditionally Hera, who is in fact air [</a:t>
            </a:r>
            <a:r>
              <a:rPr lang="en-GB" sz="3200" i="1" dirty="0" err="1" smtClean="0">
                <a:solidFill>
                  <a:schemeClr val="tx2"/>
                </a:solidFill>
              </a:rPr>
              <a:t>aer</a:t>
            </a:r>
            <a:r>
              <a:rPr lang="en-GB" sz="3200" dirty="0" smtClean="0">
                <a:solidFill>
                  <a:schemeClr val="tx2"/>
                </a:solidFill>
              </a:rPr>
              <a:t>]. For she is connected and united with him, rising up from the earth as he has settled over her. And they arise from the flow [</a:t>
            </a:r>
            <a:r>
              <a:rPr lang="en-GB" sz="3200" i="1" dirty="0" err="1" smtClean="0">
                <a:solidFill>
                  <a:schemeClr val="tx2"/>
                </a:solidFill>
              </a:rPr>
              <a:t>rheo</a:t>
            </a:r>
            <a:r>
              <a:rPr lang="en-GB" sz="3200" dirty="0" smtClean="0">
                <a:solidFill>
                  <a:schemeClr val="tx2"/>
                </a:solidFill>
              </a:rPr>
              <a:t>] in the same direction, for as substance flows toward fineness is gives rise to fire and air. For this reason in the myths their mother is said to be Rhea. </a:t>
            </a:r>
          </a:p>
          <a:p>
            <a:endParaRPr lang="en-GB" sz="3200" dirty="0">
              <a:solidFill>
                <a:schemeClr val="tx2"/>
              </a:solidFill>
            </a:endParaRPr>
          </a:p>
        </p:txBody>
      </p:sp>
    </p:spTree>
    <p:extLst>
      <p:ext uri="{BB962C8B-B14F-4D97-AF65-F5344CB8AC3E}">
        <p14:creationId xmlns:p14="http://schemas.microsoft.com/office/powerpoint/2010/main" val="306243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Sallustius</a:t>
            </a:r>
            <a:r>
              <a:rPr lang="en-GB" dirty="0" smtClean="0"/>
              <a:t/>
            </a:r>
            <a:br>
              <a:rPr lang="en-GB" dirty="0" smtClean="0"/>
            </a:br>
            <a:r>
              <a:rPr lang="en-GB" sz="2200" dirty="0" smtClean="0"/>
              <a:t>(4</a:t>
            </a:r>
            <a:r>
              <a:rPr lang="en-GB" sz="2200" baseline="30000" dirty="0" smtClean="0"/>
              <a:t>th</a:t>
            </a:r>
            <a:r>
              <a:rPr lang="en-GB" sz="2200" dirty="0" smtClean="0"/>
              <a:t> c. AD. Wrote in Greek)</a:t>
            </a:r>
            <a:endParaRPr lang="en-GB" sz="2200" dirty="0"/>
          </a:p>
        </p:txBody>
      </p:sp>
      <p:sp>
        <p:nvSpPr>
          <p:cNvPr id="3" name="Content Placeholder 2"/>
          <p:cNvSpPr>
            <a:spLocks noGrp="1"/>
          </p:cNvSpPr>
          <p:nvPr>
            <p:ph idx="1"/>
          </p:nvPr>
        </p:nvSpPr>
        <p:spPr>
          <a:xfrm>
            <a:off x="457200" y="1752600"/>
            <a:ext cx="8229600" cy="4857970"/>
          </a:xfrm>
        </p:spPr>
        <p:txBody>
          <a:bodyPr>
            <a:normAutofit fontScale="85000" lnSpcReduction="10000"/>
          </a:bodyPr>
          <a:lstStyle/>
          <a:p>
            <a:pPr marL="114300" indent="0">
              <a:buNone/>
            </a:pPr>
            <a:r>
              <a:rPr lang="en-GB" i="1" dirty="0" smtClean="0"/>
              <a:t>On The Gods and The Cosmos</a:t>
            </a:r>
          </a:p>
          <a:p>
            <a:endParaRPr lang="en-GB" i="1" dirty="0" smtClean="0"/>
          </a:p>
          <a:p>
            <a:pPr marL="114300" indent="0">
              <a:buNone/>
            </a:pPr>
            <a:r>
              <a:rPr lang="en-GB" dirty="0" smtClean="0"/>
              <a:t>Also posed an allegorical method of interpreting myth, but goes a step further and also tries to explain</a:t>
            </a:r>
            <a:r>
              <a:rPr lang="en-GB" i="1" dirty="0" smtClean="0"/>
              <a:t> why</a:t>
            </a:r>
            <a:r>
              <a:rPr lang="en-GB" dirty="0" smtClean="0"/>
              <a:t> truths should be encoded in myth in the first place:</a:t>
            </a:r>
          </a:p>
          <a:p>
            <a:pPr marL="114300" indent="0">
              <a:buNone/>
            </a:pPr>
            <a:endParaRPr lang="en-GB" dirty="0" smtClean="0"/>
          </a:p>
          <a:p>
            <a:pPr marL="114300" indent="0">
              <a:buNone/>
            </a:pPr>
            <a:r>
              <a:rPr lang="en-GB" dirty="0" smtClean="0"/>
              <a:t>‘What is more, the desire to teach everyone the truth about the gods brings about scorn in foolish people (because they cannot learn) and laziness in good people. But concealing the truth through myths prevents the former from feeling scorn and forces the latter to practice philosophy. But why in their myths have they spoken of infidelities, thefts, imprisoning of fathers, and every other absurdity? Is this not, in fact, a marvellously fitting way to make the soul, because of the apparent absurdity, believe that the stories are veils and think that the truth is secret knowledge?’</a:t>
            </a:r>
          </a:p>
          <a:p>
            <a:endParaRPr lang="en-GB" dirty="0"/>
          </a:p>
        </p:txBody>
      </p:sp>
    </p:spTree>
    <p:extLst>
      <p:ext uri="{BB962C8B-B14F-4D97-AF65-F5344CB8AC3E}">
        <p14:creationId xmlns:p14="http://schemas.microsoft.com/office/powerpoint/2010/main" val="1857009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3130" y="522870"/>
            <a:ext cx="8597742" cy="6124754"/>
          </a:xfrm>
          <a:prstGeom prst="rect">
            <a:avLst/>
          </a:prstGeom>
          <a:noFill/>
        </p:spPr>
        <p:txBody>
          <a:bodyPr wrap="square" rtlCol="0">
            <a:spAutoFit/>
          </a:bodyPr>
          <a:lstStyle/>
          <a:p>
            <a:r>
              <a:rPr lang="en-GB" sz="2800" dirty="0" smtClean="0">
                <a:solidFill>
                  <a:schemeClr val="tx2"/>
                </a:solidFill>
              </a:rPr>
              <a:t>So:</a:t>
            </a:r>
          </a:p>
          <a:p>
            <a:endParaRPr lang="en-GB" sz="2800" dirty="0">
              <a:solidFill>
                <a:schemeClr val="tx2"/>
              </a:solidFill>
            </a:endParaRPr>
          </a:p>
          <a:p>
            <a:pPr marL="285750" indent="-285750">
              <a:buFont typeface="Arial"/>
              <a:buChar char="•"/>
            </a:pPr>
            <a:r>
              <a:rPr lang="en-GB" sz="2800" dirty="0" smtClean="0">
                <a:solidFill>
                  <a:schemeClr val="tx2"/>
                </a:solidFill>
              </a:rPr>
              <a:t>Myths are allegories to hide their meaning from foolish people (because foolish people can’t learn and are scornful of those who can).</a:t>
            </a:r>
          </a:p>
          <a:p>
            <a:endParaRPr lang="en-GB" sz="2800" dirty="0" smtClean="0">
              <a:solidFill>
                <a:schemeClr val="tx2"/>
              </a:solidFill>
            </a:endParaRPr>
          </a:p>
          <a:p>
            <a:pPr marL="285750" indent="-285750">
              <a:buFont typeface="Arial"/>
              <a:buChar char="•"/>
            </a:pPr>
            <a:r>
              <a:rPr lang="en-GB" sz="2800" dirty="0" smtClean="0">
                <a:solidFill>
                  <a:schemeClr val="tx2"/>
                </a:solidFill>
              </a:rPr>
              <a:t>And also because this form forces those who are not foolish to practice philosophy and investigate the meaning themselves, rather than simply accepting the words of another.</a:t>
            </a:r>
          </a:p>
          <a:p>
            <a:endParaRPr lang="en-GB" sz="2800" dirty="0" smtClean="0">
              <a:solidFill>
                <a:schemeClr val="tx2"/>
              </a:solidFill>
            </a:endParaRPr>
          </a:p>
          <a:p>
            <a:pPr marL="285750" indent="-285750">
              <a:buFont typeface="Arial"/>
              <a:buChar char="•"/>
            </a:pPr>
            <a:r>
              <a:rPr lang="en-GB" sz="2800" dirty="0" smtClean="0">
                <a:solidFill>
                  <a:schemeClr val="tx2"/>
                </a:solidFill>
              </a:rPr>
              <a:t>The absurdity of the myths is a hint that we should look for an interpretation beyond the literal.</a:t>
            </a:r>
            <a:endParaRPr lang="en-GB" sz="2800" dirty="0">
              <a:solidFill>
                <a:schemeClr val="tx2"/>
              </a:solidFill>
            </a:endParaRPr>
          </a:p>
        </p:txBody>
      </p:sp>
    </p:spTree>
    <p:extLst>
      <p:ext uri="{BB962C8B-B14F-4D97-AF65-F5344CB8AC3E}">
        <p14:creationId xmlns:p14="http://schemas.microsoft.com/office/powerpoint/2010/main" val="3868832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Historians</a:t>
            </a:r>
            <a:endParaRPr lang="en-GB" dirty="0"/>
          </a:p>
        </p:txBody>
      </p:sp>
      <p:sp>
        <p:nvSpPr>
          <p:cNvPr id="3" name="Content Placeholder 2"/>
          <p:cNvSpPr>
            <a:spLocks noGrp="1"/>
          </p:cNvSpPr>
          <p:nvPr>
            <p:ph idx="1"/>
          </p:nvPr>
        </p:nvSpPr>
        <p:spPr/>
        <p:txBody>
          <a:bodyPr>
            <a:normAutofit lnSpcReduction="10000"/>
          </a:bodyPr>
          <a:lstStyle/>
          <a:p>
            <a:pPr marL="114300" indent="0">
              <a:buNone/>
            </a:pPr>
            <a:r>
              <a:rPr lang="en-GB" dirty="0" smtClean="0"/>
              <a:t>Historians tends to have their own approach to dealing with mythic material. Livy for example, gives multiple accounts of the same event – th</a:t>
            </a:r>
            <a:r>
              <a:rPr lang="en-GB" dirty="0" smtClean="0"/>
              <a:t>e mythic variants he’s heard, but also the historicising explanations. </a:t>
            </a:r>
            <a:endParaRPr lang="en-GB" dirty="0" smtClean="0"/>
          </a:p>
          <a:p>
            <a:endParaRPr lang="en-GB" dirty="0"/>
          </a:p>
          <a:p>
            <a:r>
              <a:rPr lang="en-GB" dirty="0" smtClean="0"/>
              <a:t>Herodotus</a:t>
            </a:r>
            <a:endParaRPr lang="en-GB" dirty="0" smtClean="0"/>
          </a:p>
          <a:p>
            <a:r>
              <a:rPr lang="en-GB" dirty="0" smtClean="0"/>
              <a:t>Thucydides</a:t>
            </a:r>
          </a:p>
          <a:p>
            <a:r>
              <a:rPr lang="en-GB" dirty="0" smtClean="0"/>
              <a:t>Livy</a:t>
            </a:r>
          </a:p>
          <a:p>
            <a:r>
              <a:rPr lang="en-GB" dirty="0" err="1" smtClean="0"/>
              <a:t>Pausanian</a:t>
            </a:r>
            <a:r>
              <a:rPr lang="en-GB" dirty="0" smtClean="0"/>
              <a:t> (more of a travel writer)</a:t>
            </a:r>
            <a:endParaRPr lang="en-GB" dirty="0" smtClean="0"/>
          </a:p>
          <a:p>
            <a:r>
              <a:rPr lang="en-GB" dirty="0" smtClean="0"/>
              <a:t>Etc.</a:t>
            </a:r>
            <a:endParaRPr lang="en-GB" dirty="0"/>
          </a:p>
        </p:txBody>
      </p:sp>
    </p:spTree>
    <p:extLst>
      <p:ext uri="{BB962C8B-B14F-4D97-AF65-F5344CB8AC3E}">
        <p14:creationId xmlns:p14="http://schemas.microsoft.com/office/powerpoint/2010/main" val="2609460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Pausanias </a:t>
            </a:r>
            <a:br>
              <a:rPr lang="en-GB" dirty="0" smtClean="0"/>
            </a:br>
            <a:r>
              <a:rPr lang="en-GB" sz="2000" dirty="0" smtClean="0"/>
              <a:t>AD 110-180 wrote in </a:t>
            </a:r>
            <a:r>
              <a:rPr lang="en-GB" sz="2000" dirty="0" err="1" smtClean="0"/>
              <a:t>greek</a:t>
            </a:r>
            <a:endParaRPr lang="en-GB" sz="2000" dirty="0"/>
          </a:p>
        </p:txBody>
      </p:sp>
      <p:sp>
        <p:nvSpPr>
          <p:cNvPr id="3" name="Content Placeholder 2"/>
          <p:cNvSpPr>
            <a:spLocks noGrp="1"/>
          </p:cNvSpPr>
          <p:nvPr>
            <p:ph idx="1"/>
          </p:nvPr>
        </p:nvSpPr>
        <p:spPr/>
        <p:txBody>
          <a:bodyPr>
            <a:normAutofit/>
          </a:bodyPr>
          <a:lstStyle/>
          <a:p>
            <a:pPr marL="114300" indent="0">
              <a:buNone/>
            </a:pPr>
            <a:r>
              <a:rPr lang="en-GB" i="1" dirty="0" smtClean="0"/>
              <a:t>Description </a:t>
            </a:r>
            <a:r>
              <a:rPr lang="en-GB" i="1" dirty="0"/>
              <a:t>of Greece</a:t>
            </a:r>
            <a:r>
              <a:rPr lang="en-GB" dirty="0"/>
              <a:t> 8.8.3.e</a:t>
            </a:r>
          </a:p>
          <a:p>
            <a:pPr marL="114300" indent="0">
              <a:buNone/>
            </a:pPr>
            <a:endParaRPr lang="en-GB" dirty="0" smtClean="0"/>
          </a:p>
          <a:p>
            <a:pPr marL="114300" indent="0">
              <a:buNone/>
            </a:pPr>
            <a:r>
              <a:rPr lang="en-GB" dirty="0" smtClean="0"/>
              <a:t>When </a:t>
            </a:r>
            <a:r>
              <a:rPr lang="en-GB" dirty="0"/>
              <a:t>I began to write my history I was inclined to count these legends as foolishness, but on getting as far as Arcadia I grew to hold a more thoughtful view of them, which is this. In the days of old those Greeks who were considered wise spoke their sayings not straight out but in riddles, and so the legends about Cronus I conjectured to be one sort of Greek wisdom. In matters of divinity, therefore, I shall adopt the received tradition</a:t>
            </a:r>
            <a:r>
              <a:rPr lang="en-GB" dirty="0" smtClean="0"/>
              <a:t>.</a:t>
            </a:r>
            <a:r>
              <a:rPr lang="en-GB" dirty="0"/>
              <a:t>					 </a:t>
            </a:r>
          </a:p>
          <a:p>
            <a:endParaRPr lang="en-GB" dirty="0"/>
          </a:p>
        </p:txBody>
      </p:sp>
    </p:spTree>
    <p:extLst>
      <p:ext uri="{BB962C8B-B14F-4D97-AF65-F5344CB8AC3E}">
        <p14:creationId xmlns:p14="http://schemas.microsoft.com/office/powerpoint/2010/main" val="599899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HERODOTUS ‘</a:t>
            </a:r>
            <a:r>
              <a:rPr lang="en-GB" sz="3600" dirty="0" err="1" smtClean="0"/>
              <a:t>tHE</a:t>
            </a:r>
            <a:r>
              <a:rPr lang="en-GB" sz="3600" dirty="0" smtClean="0"/>
              <a:t> FATHER OF HISTORY’ </a:t>
            </a:r>
            <a:r>
              <a:rPr lang="en-GB" sz="3600" dirty="0"/>
              <a:t/>
            </a:r>
            <a:br>
              <a:rPr lang="en-GB" sz="3600" dirty="0"/>
            </a:br>
            <a:endParaRPr lang="en-GB" dirty="0"/>
          </a:p>
        </p:txBody>
      </p:sp>
      <p:sp>
        <p:nvSpPr>
          <p:cNvPr id="3" name="Content Placeholder 2"/>
          <p:cNvSpPr>
            <a:spLocks noGrp="1"/>
          </p:cNvSpPr>
          <p:nvPr>
            <p:ph idx="1"/>
          </p:nvPr>
        </p:nvSpPr>
        <p:spPr>
          <a:xfrm>
            <a:off x="168080" y="1752600"/>
            <a:ext cx="8740142" cy="4820623"/>
          </a:xfrm>
        </p:spPr>
        <p:txBody>
          <a:bodyPr>
            <a:normAutofit fontScale="55000" lnSpcReduction="20000"/>
          </a:bodyPr>
          <a:lstStyle/>
          <a:p>
            <a:pPr marL="0" indent="0">
              <a:buNone/>
            </a:pPr>
            <a:r>
              <a:rPr lang="en-GB" sz="3100" dirty="0">
                <a:solidFill>
                  <a:srgbClr val="564B3C"/>
                </a:solidFill>
              </a:rPr>
              <a:t>1.1-1.5</a:t>
            </a:r>
          </a:p>
          <a:p>
            <a:pPr marL="0" indent="0">
              <a:buNone/>
            </a:pPr>
            <a:r>
              <a:rPr lang="en-GB" sz="3100" dirty="0">
                <a:solidFill>
                  <a:srgbClr val="564B3C"/>
                </a:solidFill>
              </a:rPr>
              <a:t>Herodotus of </a:t>
            </a:r>
            <a:r>
              <a:rPr lang="en-GB" sz="3100" dirty="0" err="1">
                <a:solidFill>
                  <a:srgbClr val="564B3C"/>
                </a:solidFill>
              </a:rPr>
              <a:t>Halicarnassos</a:t>
            </a:r>
            <a:r>
              <a:rPr lang="en-GB" sz="3100" dirty="0">
                <a:solidFill>
                  <a:srgbClr val="564B3C"/>
                </a:solidFill>
              </a:rPr>
              <a:t> here </a:t>
            </a:r>
            <a:r>
              <a:rPr lang="en-GB" sz="3100" b="1" dirty="0">
                <a:solidFill>
                  <a:srgbClr val="564B3C"/>
                </a:solidFill>
              </a:rPr>
              <a:t>gives the results of his researches</a:t>
            </a:r>
            <a:r>
              <a:rPr lang="en-GB" sz="3100" dirty="0">
                <a:solidFill>
                  <a:srgbClr val="564B3C"/>
                </a:solidFill>
              </a:rPr>
              <a:t>, so that the events of human history may not fade with time and the notable achievements both of Greeks and foreigners may not lack their due fame; and, among other things, to </a:t>
            </a:r>
            <a:r>
              <a:rPr lang="en-GB" sz="3100" b="1" dirty="0">
                <a:solidFill>
                  <a:srgbClr val="564B3C"/>
                </a:solidFill>
              </a:rPr>
              <a:t>show why these peoples came to make war on one another</a:t>
            </a:r>
            <a:r>
              <a:rPr lang="en-GB" sz="3100" dirty="0">
                <a:solidFill>
                  <a:srgbClr val="564B3C"/>
                </a:solidFill>
              </a:rPr>
              <a:t>. </a:t>
            </a:r>
            <a:endParaRPr lang="en-GB" sz="3100" dirty="0" smtClean="0">
              <a:solidFill>
                <a:srgbClr val="564B3C"/>
              </a:solidFill>
            </a:endParaRPr>
          </a:p>
          <a:p>
            <a:pPr marL="0" indent="0">
              <a:buNone/>
            </a:pPr>
            <a:endParaRPr lang="en-GB" sz="3100" dirty="0">
              <a:solidFill>
                <a:srgbClr val="564B3C"/>
              </a:solidFill>
            </a:endParaRPr>
          </a:p>
          <a:p>
            <a:pPr marL="0" indent="0">
              <a:buNone/>
            </a:pPr>
            <a:r>
              <a:rPr lang="en-GB" sz="3100" dirty="0">
                <a:solidFill>
                  <a:srgbClr val="564B3C"/>
                </a:solidFill>
              </a:rPr>
              <a:t>	[1.1] </a:t>
            </a:r>
            <a:r>
              <a:rPr lang="en-GB" sz="3100" b="1" dirty="0">
                <a:solidFill>
                  <a:srgbClr val="564B3C"/>
                </a:solidFill>
              </a:rPr>
              <a:t>Persian Storytellers place the responsibility for the quarrel on the Phoenicians,</a:t>
            </a:r>
            <a:r>
              <a:rPr lang="en-GB" sz="3100" dirty="0">
                <a:solidFill>
                  <a:srgbClr val="564B3C"/>
                </a:solidFill>
              </a:rPr>
              <a:t> a people who came to the Mediterranean from the so-called Red Sea region and settled in the country where they now dwell. They at once began to make long trading voyages with cargoes of Egyptian and Assyrian goods, and one of the places they called at was Argos, at that time the most eminent of the places in what is now called Hellas. Here on one occasion they were displaying their goods, and five or six days after their arrival, when they had sold almost all their goods, there came down to the shore a considerable number of women. Among these was the king’s daughter, whose name was Io daughter of </a:t>
            </a:r>
            <a:r>
              <a:rPr lang="en-GB" sz="3100" dirty="0" err="1">
                <a:solidFill>
                  <a:srgbClr val="564B3C"/>
                </a:solidFill>
              </a:rPr>
              <a:t>Inachos</a:t>
            </a:r>
            <a:r>
              <a:rPr lang="en-GB" sz="3100" dirty="0">
                <a:solidFill>
                  <a:srgbClr val="564B3C"/>
                </a:solidFill>
              </a:rPr>
              <a:t> </a:t>
            </a:r>
            <a:r>
              <a:rPr lang="en-GB" sz="3100" b="1" dirty="0">
                <a:solidFill>
                  <a:srgbClr val="564B3C"/>
                </a:solidFill>
              </a:rPr>
              <a:t>(and on this point the Greeks are in agreement)</a:t>
            </a:r>
            <a:r>
              <a:rPr lang="en-GB" sz="3100" dirty="0">
                <a:solidFill>
                  <a:srgbClr val="564B3C"/>
                </a:solidFill>
              </a:rPr>
              <a:t>. These women were standing about the vessel’s stern, buying what they most fancied, when the Phoenicians, at a signal, made a rush at them. The greater number of the women escaped, but Io was seized along with some others. They were thrust on board, after which the ship made off for Egypt. </a:t>
            </a:r>
          </a:p>
          <a:p>
            <a:endParaRPr lang="en-GB" dirty="0">
              <a:solidFill>
                <a:srgbClr val="564B3C"/>
              </a:solidFill>
            </a:endParaRPr>
          </a:p>
        </p:txBody>
      </p:sp>
    </p:spTree>
    <p:extLst>
      <p:ext uri="{BB962C8B-B14F-4D97-AF65-F5344CB8AC3E}">
        <p14:creationId xmlns:p14="http://schemas.microsoft.com/office/powerpoint/2010/main" val="2359385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7484" y="504196"/>
            <a:ext cx="8590738" cy="6186308"/>
          </a:xfrm>
          <a:prstGeom prst="rect">
            <a:avLst/>
          </a:prstGeom>
          <a:noFill/>
        </p:spPr>
        <p:txBody>
          <a:bodyPr wrap="square" rtlCol="0">
            <a:spAutoFit/>
          </a:bodyPr>
          <a:lstStyle/>
          <a:p>
            <a:r>
              <a:rPr lang="en-GB" sz="2200" dirty="0" smtClean="0">
                <a:solidFill>
                  <a:srgbClr val="564B3C"/>
                </a:solidFill>
              </a:rPr>
              <a:t>[1.2]</a:t>
            </a:r>
            <a:r>
              <a:rPr lang="en-GB" sz="2200" b="1" dirty="0" smtClean="0">
                <a:solidFill>
                  <a:srgbClr val="564B3C"/>
                </a:solidFill>
              </a:rPr>
              <a:t> This is the Persian account of how Io came to Egypt, and how the series of wrongs began – the Greeks have a different account. </a:t>
            </a:r>
          </a:p>
          <a:p>
            <a:endParaRPr lang="en-GB" sz="2200" dirty="0" smtClean="0">
              <a:solidFill>
                <a:srgbClr val="564B3C"/>
              </a:solidFill>
            </a:endParaRPr>
          </a:p>
          <a:p>
            <a:r>
              <a:rPr lang="en-GB" sz="2200" dirty="0" smtClean="0">
                <a:solidFill>
                  <a:srgbClr val="564B3C"/>
                </a:solidFill>
              </a:rPr>
              <a:t>So : </a:t>
            </a:r>
          </a:p>
          <a:p>
            <a:r>
              <a:rPr lang="en-GB" sz="2200" dirty="0" smtClean="0">
                <a:solidFill>
                  <a:srgbClr val="564B3C"/>
                </a:solidFill>
              </a:rPr>
              <a:t>1.1: The Phoenicians kidnap Io from Argos (Greek city)</a:t>
            </a:r>
          </a:p>
          <a:p>
            <a:r>
              <a:rPr lang="en-GB" sz="2200" dirty="0" smtClean="0">
                <a:solidFill>
                  <a:srgbClr val="564B3C"/>
                </a:solidFill>
              </a:rPr>
              <a:t>1.2: The Greeks kidnap Europa from Tyre (Phoenician city)</a:t>
            </a:r>
          </a:p>
          <a:p>
            <a:r>
              <a:rPr lang="en-GB" sz="2200" dirty="0" smtClean="0">
                <a:solidFill>
                  <a:srgbClr val="564B3C"/>
                </a:solidFill>
              </a:rPr>
              <a:t>1.2: The Greeks kidnap </a:t>
            </a:r>
            <a:r>
              <a:rPr lang="en-GB" sz="2200" dirty="0" err="1" smtClean="0">
                <a:solidFill>
                  <a:srgbClr val="564B3C"/>
                </a:solidFill>
              </a:rPr>
              <a:t>Medeia</a:t>
            </a:r>
            <a:r>
              <a:rPr lang="en-GB" sz="2200" dirty="0" smtClean="0">
                <a:solidFill>
                  <a:srgbClr val="564B3C"/>
                </a:solidFill>
              </a:rPr>
              <a:t> from Colchis. Her father demands her back. The Greeks say no, because they didn’t receive any reparation for the abduction of Io. </a:t>
            </a:r>
          </a:p>
          <a:p>
            <a:r>
              <a:rPr lang="en-GB" sz="2200" dirty="0" smtClean="0">
                <a:solidFill>
                  <a:srgbClr val="564B3C"/>
                </a:solidFill>
              </a:rPr>
              <a:t>1.3: two generations later, Paris thinks he can kidnap a woman from Greece to be his wife because there don’t seem to be any consequences for this. He takes Helen. The Greeks demand her return and reparations. Priam says no, because they received no reparations for </a:t>
            </a:r>
            <a:r>
              <a:rPr lang="en-GB" sz="2200" dirty="0" err="1" smtClean="0">
                <a:solidFill>
                  <a:srgbClr val="564B3C"/>
                </a:solidFill>
              </a:rPr>
              <a:t>Medeia</a:t>
            </a:r>
            <a:r>
              <a:rPr lang="en-GB" sz="2200" dirty="0" smtClean="0">
                <a:solidFill>
                  <a:srgbClr val="564B3C"/>
                </a:solidFill>
              </a:rPr>
              <a:t>. </a:t>
            </a:r>
          </a:p>
          <a:p>
            <a:r>
              <a:rPr lang="en-GB" sz="2200" dirty="0" smtClean="0">
                <a:solidFill>
                  <a:srgbClr val="564B3C"/>
                </a:solidFill>
              </a:rPr>
              <a:t>1.4 ‘say the Persians’ Greeks mounted a military expedition to Asia. They destroy Troy. </a:t>
            </a:r>
          </a:p>
          <a:p>
            <a:endParaRPr lang="en-GB" sz="2200" dirty="0"/>
          </a:p>
        </p:txBody>
      </p:sp>
    </p:spTree>
    <p:extLst>
      <p:ext uri="{BB962C8B-B14F-4D97-AF65-F5344CB8AC3E}">
        <p14:creationId xmlns:p14="http://schemas.microsoft.com/office/powerpoint/2010/main" val="22952658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7484" y="504196"/>
            <a:ext cx="8590738" cy="5632310"/>
          </a:xfrm>
          <a:prstGeom prst="rect">
            <a:avLst/>
          </a:prstGeom>
          <a:noFill/>
        </p:spPr>
        <p:txBody>
          <a:bodyPr wrap="square" rtlCol="0">
            <a:spAutoFit/>
          </a:bodyPr>
          <a:lstStyle/>
          <a:p>
            <a:r>
              <a:rPr lang="en-GB" sz="2400" dirty="0" smtClean="0">
                <a:solidFill>
                  <a:srgbClr val="564B3C"/>
                </a:solidFill>
              </a:rPr>
              <a:t>[1.5] Such, then, </a:t>
            </a:r>
            <a:r>
              <a:rPr lang="en-GB" sz="2400" b="1" dirty="0" smtClean="0">
                <a:solidFill>
                  <a:srgbClr val="564B3C"/>
                </a:solidFill>
              </a:rPr>
              <a:t>is the Persian account</a:t>
            </a:r>
            <a:r>
              <a:rPr lang="en-GB" sz="2400" dirty="0" smtClean="0">
                <a:solidFill>
                  <a:srgbClr val="564B3C"/>
                </a:solidFill>
              </a:rPr>
              <a:t>; the destruction of Troy, they say, was the origin of their hostility to Greece</a:t>
            </a:r>
            <a:r>
              <a:rPr lang="en-GB" sz="2400" b="1" dirty="0" smtClean="0">
                <a:solidFill>
                  <a:srgbClr val="564B3C"/>
                </a:solidFill>
              </a:rPr>
              <a:t>. As to Io, the Phoenicians disagree with the Persian account</a:t>
            </a:r>
            <a:r>
              <a:rPr lang="en-GB" sz="2400" dirty="0" smtClean="0">
                <a:solidFill>
                  <a:srgbClr val="564B3C"/>
                </a:solidFill>
              </a:rPr>
              <a:t>, and they deny that it was by abduction that they brought her to Egypt. </a:t>
            </a:r>
            <a:r>
              <a:rPr lang="en-GB" sz="2400" b="1" dirty="0" smtClean="0">
                <a:solidFill>
                  <a:srgbClr val="564B3C"/>
                </a:solidFill>
              </a:rPr>
              <a:t>They say that </a:t>
            </a:r>
            <a:r>
              <a:rPr lang="en-GB" sz="2400" dirty="0" smtClean="0">
                <a:solidFill>
                  <a:srgbClr val="564B3C"/>
                </a:solidFill>
              </a:rPr>
              <a:t>while in Argos she had an affair with the ship’s captain, and finding herself pregnant, she voluntarily accompanied the Phoenicians to escape the shame of exposure.</a:t>
            </a:r>
          </a:p>
          <a:p>
            <a:r>
              <a:rPr lang="en-GB" sz="2400" dirty="0" smtClean="0">
                <a:solidFill>
                  <a:srgbClr val="564B3C"/>
                </a:solidFill>
              </a:rPr>
              <a:t>	</a:t>
            </a:r>
            <a:r>
              <a:rPr lang="en-GB" sz="2400" b="1" dirty="0" smtClean="0">
                <a:solidFill>
                  <a:srgbClr val="564B3C"/>
                </a:solidFill>
              </a:rPr>
              <a:t>Well, believe what you please; I will pass no judgement. Rather, by indicating the man whom I myself know to have begun the outrages against the Greeks, I shall proceed with my history</a:t>
            </a:r>
            <a:r>
              <a:rPr lang="en-GB" sz="2400" dirty="0" smtClean="0">
                <a:solidFill>
                  <a:srgbClr val="564B3C"/>
                </a:solidFill>
              </a:rPr>
              <a:t>, which will be no less concerned with unimportant cities than with the great. </a:t>
            </a:r>
          </a:p>
          <a:p>
            <a:endParaRPr lang="en-GB" sz="2400" dirty="0">
              <a:solidFill>
                <a:srgbClr val="564B3C"/>
              </a:solidFill>
            </a:endParaRPr>
          </a:p>
        </p:txBody>
      </p:sp>
    </p:spTree>
    <p:extLst>
      <p:ext uri="{BB962C8B-B14F-4D97-AF65-F5344CB8AC3E}">
        <p14:creationId xmlns:p14="http://schemas.microsoft.com/office/powerpoint/2010/main" val="4057027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‘Dismissal’ (??)</a:t>
            </a:r>
            <a:endParaRPr lang="en-GB" dirty="0"/>
          </a:p>
        </p:txBody>
      </p:sp>
      <p:sp>
        <p:nvSpPr>
          <p:cNvPr id="3" name="Content Placeholder 2"/>
          <p:cNvSpPr>
            <a:spLocks noGrp="1"/>
          </p:cNvSpPr>
          <p:nvPr>
            <p:ph idx="1"/>
          </p:nvPr>
        </p:nvSpPr>
        <p:spPr/>
        <p:txBody>
          <a:bodyPr/>
          <a:lstStyle/>
          <a:p>
            <a:pPr marL="114300" indent="0">
              <a:buNone/>
            </a:pPr>
            <a:r>
              <a:rPr lang="en-GB" dirty="0" smtClean="0"/>
              <a:t>It’s just all nonsense – and dangerous nonsense at that! It leads peopl</a:t>
            </a:r>
            <a:r>
              <a:rPr lang="en-GB" dirty="0" smtClean="0"/>
              <a:t>e astray, and away from the true nature of reality/god. </a:t>
            </a:r>
            <a:endParaRPr lang="en-GB" dirty="0" smtClean="0"/>
          </a:p>
          <a:p>
            <a:endParaRPr lang="en-GB" dirty="0"/>
          </a:p>
          <a:p>
            <a:r>
              <a:rPr lang="en-GB" dirty="0" smtClean="0"/>
              <a:t>Plato </a:t>
            </a:r>
            <a:r>
              <a:rPr lang="en-GB" dirty="0" smtClean="0"/>
              <a:t>(</a:t>
            </a:r>
            <a:r>
              <a:rPr lang="en-GB" i="1" dirty="0" err="1" smtClean="0"/>
              <a:t>logoi</a:t>
            </a:r>
            <a:r>
              <a:rPr lang="en-GB" i="1" dirty="0" smtClean="0"/>
              <a:t> </a:t>
            </a:r>
            <a:r>
              <a:rPr lang="en-GB" dirty="0" smtClean="0"/>
              <a:t>versus </a:t>
            </a:r>
            <a:r>
              <a:rPr lang="en-GB" i="1" dirty="0" err="1" smtClean="0"/>
              <a:t>mythoi</a:t>
            </a:r>
            <a:r>
              <a:rPr lang="en-GB" dirty="0" smtClean="0"/>
              <a:t>)</a:t>
            </a:r>
          </a:p>
          <a:p>
            <a:r>
              <a:rPr lang="en-GB" dirty="0" smtClean="0"/>
              <a:t>Lucretius</a:t>
            </a:r>
          </a:p>
          <a:p>
            <a:r>
              <a:rPr lang="en-GB" dirty="0" smtClean="0"/>
              <a:t>Theophrastus</a:t>
            </a:r>
          </a:p>
          <a:p>
            <a:r>
              <a:rPr lang="en-GB" dirty="0" smtClean="0"/>
              <a:t>Xenophanes </a:t>
            </a:r>
            <a:endParaRPr lang="en-GB" dirty="0" smtClean="0"/>
          </a:p>
          <a:p>
            <a:r>
              <a:rPr lang="en-GB" dirty="0" smtClean="0"/>
              <a:t>Frequently comes from philosophers/philosophical schools</a:t>
            </a:r>
            <a:endParaRPr lang="en-GB" dirty="0" smtClean="0"/>
          </a:p>
          <a:p>
            <a:endParaRPr lang="en-GB" dirty="0" smtClean="0"/>
          </a:p>
          <a:p>
            <a:endParaRPr lang="en-GB" dirty="0"/>
          </a:p>
        </p:txBody>
      </p:sp>
    </p:spTree>
    <p:extLst>
      <p:ext uri="{BB962C8B-B14F-4D97-AF65-F5344CB8AC3E}">
        <p14:creationId xmlns:p14="http://schemas.microsoft.com/office/powerpoint/2010/main" val="1690575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Plato</a:t>
            </a:r>
            <a:br>
              <a:rPr lang="en-GB" dirty="0" smtClean="0"/>
            </a:br>
            <a:r>
              <a:rPr lang="en-GB" sz="2000" dirty="0" smtClean="0"/>
              <a:t>420s-348/7 BC. Greek</a:t>
            </a:r>
            <a:endParaRPr lang="en-GB" sz="2000" dirty="0"/>
          </a:p>
        </p:txBody>
      </p:sp>
      <p:sp>
        <p:nvSpPr>
          <p:cNvPr id="3" name="Content Placeholder 2"/>
          <p:cNvSpPr>
            <a:spLocks noGrp="1"/>
          </p:cNvSpPr>
          <p:nvPr>
            <p:ph idx="1"/>
          </p:nvPr>
        </p:nvSpPr>
        <p:spPr>
          <a:xfrm>
            <a:off x="457200" y="1752600"/>
            <a:ext cx="8229600" cy="4894575"/>
          </a:xfrm>
        </p:spPr>
        <p:txBody>
          <a:bodyPr>
            <a:normAutofit fontScale="77500" lnSpcReduction="20000"/>
          </a:bodyPr>
          <a:lstStyle/>
          <a:p>
            <a:pPr marL="114300" indent="0">
              <a:buNone/>
            </a:pPr>
            <a:r>
              <a:rPr lang="en-GB" dirty="0" smtClean="0"/>
              <a:t>Socrates: Aren’t there two kinds of story, one true and the other false?</a:t>
            </a:r>
          </a:p>
          <a:p>
            <a:pPr marL="114300" indent="0">
              <a:buNone/>
            </a:pPr>
            <a:r>
              <a:rPr lang="en-GB" dirty="0" err="1" smtClean="0"/>
              <a:t>Adeimantos</a:t>
            </a:r>
            <a:r>
              <a:rPr lang="en-GB" dirty="0" smtClean="0"/>
              <a:t>: Yes.</a:t>
            </a:r>
          </a:p>
          <a:p>
            <a:pPr marL="114300" indent="0">
              <a:buNone/>
            </a:pPr>
            <a:r>
              <a:rPr lang="en-GB" dirty="0" smtClean="0"/>
              <a:t>S: And mustn't our men be educated in both, but first in false ones?</a:t>
            </a:r>
          </a:p>
          <a:p>
            <a:pPr marL="114300" indent="0">
              <a:buNone/>
            </a:pPr>
            <a:r>
              <a:rPr lang="en-GB" dirty="0" smtClean="0"/>
              <a:t>A: I don’t understand what you mean.</a:t>
            </a:r>
          </a:p>
          <a:p>
            <a:pPr marL="114300" indent="0">
              <a:buNone/>
            </a:pPr>
            <a:r>
              <a:rPr lang="en-GB" dirty="0" smtClean="0"/>
              <a:t>S: Do you understand that we first tell stories to children? These are false, on the whole, though they have some truth in them. And we tell them to small children before physical training begins.</a:t>
            </a:r>
          </a:p>
          <a:p>
            <a:pPr marL="114300" indent="0">
              <a:buNone/>
            </a:pPr>
            <a:r>
              <a:rPr lang="is-IS" dirty="0" smtClean="0"/>
              <a:t>…</a:t>
            </a:r>
          </a:p>
          <a:p>
            <a:pPr marL="114300" indent="0">
              <a:buNone/>
            </a:pPr>
            <a:r>
              <a:rPr lang="is-IS" dirty="0" smtClean="0"/>
              <a:t>S: You know, don’t you, that the beginning of any process is most important, especially for anything young and tender? It’s at that time that it is most malleable and takes on any pattern on wishes to impress on it.</a:t>
            </a:r>
          </a:p>
          <a:p>
            <a:pPr marL="114300" indent="0">
              <a:buNone/>
            </a:pPr>
            <a:r>
              <a:rPr lang="is-IS" dirty="0" smtClean="0"/>
              <a:t>A: Exactly</a:t>
            </a:r>
          </a:p>
          <a:p>
            <a:pPr marL="114300" indent="0">
              <a:buNone/>
            </a:pPr>
            <a:r>
              <a:rPr lang="is-IS" dirty="0" smtClean="0"/>
              <a:t>S: Then shall we carelessly allow the children to hear any old stories, told by just anyone, and to take beliefs into their soul that are for the most part opposite to the ones we think they should hold when grown up?</a:t>
            </a:r>
          </a:p>
        </p:txBody>
      </p:sp>
    </p:spTree>
    <p:extLst>
      <p:ext uri="{BB962C8B-B14F-4D97-AF65-F5344CB8AC3E}">
        <p14:creationId xmlns:p14="http://schemas.microsoft.com/office/powerpoint/2010/main" val="14157954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8305" y="138896"/>
            <a:ext cx="8672660" cy="6555641"/>
          </a:xfrm>
          <a:prstGeom prst="rect">
            <a:avLst/>
          </a:prstGeom>
          <a:noFill/>
        </p:spPr>
        <p:txBody>
          <a:bodyPr wrap="square" rtlCol="0">
            <a:spAutoFit/>
          </a:bodyPr>
          <a:lstStyle/>
          <a:p>
            <a:r>
              <a:rPr lang="en-GB" sz="2000" dirty="0" smtClean="0">
                <a:solidFill>
                  <a:schemeClr val="tx2"/>
                </a:solidFill>
              </a:rPr>
              <a:t>S: Those that Homer, Hesiod, and other poets tell us,</a:t>
            </a:r>
            <a:r>
              <a:rPr lang="en-GB" sz="2000" b="1" dirty="0" smtClean="0">
                <a:solidFill>
                  <a:schemeClr val="tx2"/>
                </a:solidFill>
              </a:rPr>
              <a:t> for surely they composed false stories, </a:t>
            </a:r>
            <a:r>
              <a:rPr lang="en-GB" sz="2000" dirty="0" smtClean="0">
                <a:solidFill>
                  <a:schemeClr val="tx2"/>
                </a:solidFill>
              </a:rPr>
              <a:t>told them to people, and are still telling them. </a:t>
            </a:r>
          </a:p>
          <a:p>
            <a:r>
              <a:rPr lang="en-GB" sz="2000" dirty="0" smtClean="0">
                <a:solidFill>
                  <a:schemeClr val="tx2"/>
                </a:solidFill>
              </a:rPr>
              <a:t>A Which stories do you mean, and what fault do you find with them?</a:t>
            </a:r>
          </a:p>
          <a:p>
            <a:r>
              <a:rPr lang="en-GB" sz="2000" dirty="0" smtClean="0">
                <a:solidFill>
                  <a:schemeClr val="tx2"/>
                </a:solidFill>
              </a:rPr>
              <a:t>S: The fault one ought to find first and foremost, especially if a falsehood isn’t well told.</a:t>
            </a:r>
          </a:p>
          <a:p>
            <a:r>
              <a:rPr lang="en-GB" sz="2000" dirty="0" smtClean="0">
                <a:solidFill>
                  <a:schemeClr val="tx2"/>
                </a:solidFill>
              </a:rPr>
              <a:t>A: For example?</a:t>
            </a:r>
          </a:p>
          <a:p>
            <a:r>
              <a:rPr lang="en-GB" sz="2000" dirty="0" smtClean="0">
                <a:solidFill>
                  <a:schemeClr val="tx2"/>
                </a:solidFill>
              </a:rPr>
              <a:t>S: When a story gives a bad image of what the gods and heroes are like, the way a painter does whose picture is not at all like what he’s trying to paint. </a:t>
            </a:r>
          </a:p>
          <a:p>
            <a:r>
              <a:rPr lang="en-GB" sz="2000" dirty="0" smtClean="0">
                <a:solidFill>
                  <a:schemeClr val="tx2"/>
                </a:solidFill>
              </a:rPr>
              <a:t>A: You’re right to object to that. But what sort of thing in particular do you have in mind?</a:t>
            </a:r>
          </a:p>
          <a:p>
            <a:r>
              <a:rPr lang="en-GB" sz="2000" dirty="0" smtClean="0">
                <a:solidFill>
                  <a:schemeClr val="tx2"/>
                </a:solidFill>
              </a:rPr>
              <a:t>S: First, telling the greatest falsehood about the most important things doesn’t make a fine story – I mean Hesiod telling us about how Ouranos behaved, how </a:t>
            </a:r>
            <a:r>
              <a:rPr lang="en-GB" sz="2000" dirty="0">
                <a:solidFill>
                  <a:schemeClr val="tx2"/>
                </a:solidFill>
              </a:rPr>
              <a:t>K</a:t>
            </a:r>
            <a:r>
              <a:rPr lang="en-GB" sz="2000" dirty="0" smtClean="0">
                <a:solidFill>
                  <a:schemeClr val="tx2"/>
                </a:solidFill>
              </a:rPr>
              <a:t>ronos punished him for it, and how he was in turn punished by his own son</a:t>
            </a:r>
            <a:r>
              <a:rPr lang="en-GB" sz="2000" b="1" dirty="0" smtClean="0">
                <a:solidFill>
                  <a:schemeClr val="tx2"/>
                </a:solidFill>
              </a:rPr>
              <a:t>. But even if it were true, it should be passed over in silence, not told to foolish young people. </a:t>
            </a:r>
            <a:r>
              <a:rPr lang="en-GB" sz="2000" dirty="0" smtClean="0">
                <a:solidFill>
                  <a:schemeClr val="tx2"/>
                </a:solidFill>
              </a:rPr>
              <a:t>And if, for some reason, it had to be told, only a very few people – pledged to secrecy and after sacrificing not just a pig but something great and scarce – should hear it, so that their number is kept as small as possible. </a:t>
            </a:r>
            <a:endParaRPr lang="en-GB" sz="2000" dirty="0">
              <a:solidFill>
                <a:schemeClr val="tx2"/>
              </a:solidFill>
            </a:endParaRPr>
          </a:p>
        </p:txBody>
      </p:sp>
    </p:spTree>
    <p:extLst>
      <p:ext uri="{BB962C8B-B14F-4D97-AF65-F5344CB8AC3E}">
        <p14:creationId xmlns:p14="http://schemas.microsoft.com/office/powerpoint/2010/main" val="39076713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Xenophanes </a:t>
            </a:r>
            <a:br>
              <a:rPr lang="en-GB" dirty="0" smtClean="0"/>
            </a:br>
            <a:r>
              <a:rPr lang="en-GB" sz="2200" dirty="0" smtClean="0"/>
              <a:t>(6</a:t>
            </a:r>
            <a:r>
              <a:rPr lang="en-GB" sz="2200" baseline="30000" dirty="0" smtClean="0"/>
              <a:t>th</a:t>
            </a:r>
            <a:r>
              <a:rPr lang="en-GB" sz="2200" dirty="0" smtClean="0"/>
              <a:t> C. BC, wrote in Greek)</a:t>
            </a:r>
            <a:endParaRPr lang="en-GB" sz="2200" dirty="0"/>
          </a:p>
        </p:txBody>
      </p:sp>
      <p:sp>
        <p:nvSpPr>
          <p:cNvPr id="3" name="Content Placeholder 2"/>
          <p:cNvSpPr>
            <a:spLocks noGrp="1"/>
          </p:cNvSpPr>
          <p:nvPr>
            <p:ph idx="1"/>
          </p:nvPr>
        </p:nvSpPr>
        <p:spPr/>
        <p:txBody>
          <a:bodyPr>
            <a:normAutofit/>
          </a:bodyPr>
          <a:lstStyle/>
          <a:p>
            <a:pPr marL="114300" indent="0">
              <a:buNone/>
            </a:pPr>
            <a:r>
              <a:rPr lang="en-GB" sz="2300" dirty="0" smtClean="0"/>
              <a:t>‘But if oxen and horses and lions had hands</a:t>
            </a:r>
          </a:p>
          <a:p>
            <a:pPr marL="114300" indent="0">
              <a:buNone/>
            </a:pPr>
            <a:r>
              <a:rPr lang="en-GB" sz="2300" dirty="0"/>
              <a:t>a</a:t>
            </a:r>
            <a:r>
              <a:rPr lang="en-GB" sz="2300" dirty="0" smtClean="0"/>
              <a:t>nd so could draw and make works of art like men,</a:t>
            </a:r>
          </a:p>
          <a:p>
            <a:pPr marL="114300" indent="0">
              <a:buNone/>
            </a:pPr>
            <a:r>
              <a:rPr lang="en-GB" sz="2300" dirty="0"/>
              <a:t>h</a:t>
            </a:r>
            <a:r>
              <a:rPr lang="en-GB" sz="2300" dirty="0" smtClean="0"/>
              <a:t>orses would draw pictures of gods like horses,</a:t>
            </a:r>
          </a:p>
          <a:p>
            <a:pPr marL="114300" indent="0">
              <a:buNone/>
            </a:pPr>
            <a:r>
              <a:rPr lang="en-GB" sz="2300" dirty="0"/>
              <a:t>a</a:t>
            </a:r>
            <a:r>
              <a:rPr lang="en-GB" sz="2300" dirty="0" smtClean="0"/>
              <a:t>nd oxen like oxen, and they would make their bodies</a:t>
            </a:r>
          </a:p>
          <a:p>
            <a:pPr marL="114300" indent="0">
              <a:buNone/>
            </a:pPr>
            <a:r>
              <a:rPr lang="en-GB" sz="2300" dirty="0" smtClean="0"/>
              <a:t>In accordance with the form that they themselves 	severally possess.’  (15)</a:t>
            </a:r>
          </a:p>
          <a:p>
            <a:pPr marL="114300" indent="0">
              <a:buNone/>
            </a:pPr>
            <a:endParaRPr lang="en-GB" sz="2300" dirty="0"/>
          </a:p>
          <a:p>
            <a:pPr marL="114300" indent="0">
              <a:buNone/>
            </a:pPr>
            <a:r>
              <a:rPr lang="en-GB" sz="2300" dirty="0" smtClean="0"/>
              <a:t>‘There is one god, greatest among gods and human beings, not at all like mortals in form nor yet in mind’ (23)</a:t>
            </a:r>
          </a:p>
          <a:p>
            <a:pPr marL="114300" indent="0">
              <a:buNone/>
            </a:pPr>
            <a:endParaRPr lang="en-GB" sz="2300" dirty="0"/>
          </a:p>
          <a:p>
            <a:pPr marL="114300" indent="0">
              <a:buNone/>
            </a:pPr>
            <a:endParaRPr lang="en-GB" sz="2300" dirty="0"/>
          </a:p>
        </p:txBody>
      </p:sp>
    </p:spTree>
    <p:extLst>
      <p:ext uri="{BB962C8B-B14F-4D97-AF65-F5344CB8AC3E}">
        <p14:creationId xmlns:p14="http://schemas.microsoft.com/office/powerpoint/2010/main" val="1078488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Lucretius</a:t>
            </a:r>
            <a:br>
              <a:rPr lang="en-GB" dirty="0" smtClean="0"/>
            </a:br>
            <a:endParaRPr lang="en-GB" dirty="0"/>
          </a:p>
        </p:txBody>
      </p:sp>
      <p:sp>
        <p:nvSpPr>
          <p:cNvPr id="3" name="Content Placeholder 2"/>
          <p:cNvSpPr>
            <a:spLocks noGrp="1"/>
          </p:cNvSpPr>
          <p:nvPr>
            <p:ph idx="1"/>
          </p:nvPr>
        </p:nvSpPr>
        <p:spPr/>
        <p:txBody>
          <a:bodyPr/>
          <a:lstStyle/>
          <a:p>
            <a:r>
              <a:rPr lang="en-GB" dirty="0" smtClean="0"/>
              <a:t>Is part of the Epicurean philosophical school. </a:t>
            </a:r>
            <a:endParaRPr lang="en-GB" dirty="0"/>
          </a:p>
          <a:p>
            <a:pPr lvl="1"/>
            <a:r>
              <a:rPr lang="en-GB" dirty="0" smtClean="0"/>
              <a:t>Believe that the gods exist, but have nothing to do with human life. They are perfect and blessed and distant.</a:t>
            </a:r>
          </a:p>
          <a:p>
            <a:pPr marL="411480" lvl="1" indent="0">
              <a:buNone/>
            </a:pPr>
            <a:endParaRPr lang="en-GB" dirty="0" smtClean="0"/>
          </a:p>
          <a:p>
            <a:pPr marL="114300" indent="0">
              <a:buNone/>
            </a:pPr>
            <a:r>
              <a:rPr lang="en-GB" dirty="0" smtClean="0"/>
              <a:t>Lucretius and the Epicureans are not alone in this. The Stoic school (as we’ve seen – </a:t>
            </a:r>
            <a:r>
              <a:rPr lang="en-GB" dirty="0" err="1" smtClean="0"/>
              <a:t>Cornutus</a:t>
            </a:r>
            <a:r>
              <a:rPr lang="en-GB" dirty="0" smtClean="0"/>
              <a:t> and his allegory) have different beliefs about the god, and are generally monotheistic. </a:t>
            </a:r>
          </a:p>
          <a:p>
            <a:pPr marL="114300" indent="0">
              <a:buNone/>
            </a:pPr>
            <a:endParaRPr lang="en-GB" dirty="0"/>
          </a:p>
          <a:p>
            <a:pPr marL="114300" indent="0">
              <a:buNone/>
            </a:pPr>
            <a:r>
              <a:rPr lang="en-GB" dirty="0" smtClean="0"/>
              <a:t>Plato actively dislikes myths because they spread false representations of the gods. </a:t>
            </a:r>
          </a:p>
        </p:txBody>
      </p:sp>
    </p:spTree>
    <p:extLst>
      <p:ext uri="{BB962C8B-B14F-4D97-AF65-F5344CB8AC3E}">
        <p14:creationId xmlns:p14="http://schemas.microsoft.com/office/powerpoint/2010/main" val="2699784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Theophrastus</a:t>
            </a:r>
            <a:br>
              <a:rPr lang="en-GB" dirty="0" smtClean="0"/>
            </a:br>
            <a:r>
              <a:rPr lang="en-GB" sz="2400" dirty="0" smtClean="0"/>
              <a:t>(~371-287 BC, wrote in </a:t>
            </a:r>
            <a:r>
              <a:rPr lang="en-GB" sz="2400" dirty="0" err="1" smtClean="0"/>
              <a:t>greek</a:t>
            </a:r>
            <a:r>
              <a:rPr lang="en-GB" sz="2400" dirty="0" smtClean="0"/>
              <a:t>)</a:t>
            </a:r>
            <a:endParaRPr lang="en-GB" sz="2400" dirty="0"/>
          </a:p>
        </p:txBody>
      </p:sp>
      <p:sp>
        <p:nvSpPr>
          <p:cNvPr id="3" name="Content Placeholder 2"/>
          <p:cNvSpPr>
            <a:spLocks noGrp="1"/>
          </p:cNvSpPr>
          <p:nvPr>
            <p:ph idx="1"/>
          </p:nvPr>
        </p:nvSpPr>
        <p:spPr/>
        <p:txBody>
          <a:bodyPr/>
          <a:lstStyle/>
          <a:p>
            <a:r>
              <a:rPr lang="en-GB" dirty="0" smtClean="0"/>
              <a:t>Studied under Aristotle &amp; succeeded him as head of the Lyceum.</a:t>
            </a:r>
          </a:p>
          <a:p>
            <a:r>
              <a:rPr lang="en-GB" dirty="0" smtClean="0"/>
              <a:t>Wrote </a:t>
            </a:r>
            <a:r>
              <a:rPr lang="en-GB" i="1" dirty="0" smtClean="0"/>
              <a:t>On Characters</a:t>
            </a:r>
            <a:r>
              <a:rPr lang="en-GB" dirty="0" smtClean="0"/>
              <a:t> which gives sketches of 30 different ‘personality types’. </a:t>
            </a:r>
          </a:p>
          <a:p>
            <a:r>
              <a:rPr lang="en-GB" dirty="0" smtClean="0"/>
              <a:t>The ‘Superstitious man’ is a caricature of all the different things people with different superstitions might hold. </a:t>
            </a:r>
          </a:p>
        </p:txBody>
      </p:sp>
    </p:spTree>
    <p:extLst>
      <p:ext uri="{BB962C8B-B14F-4D97-AF65-F5344CB8AC3E}">
        <p14:creationId xmlns:p14="http://schemas.microsoft.com/office/powerpoint/2010/main" val="28533103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7484" y="304604"/>
            <a:ext cx="8572062" cy="6863416"/>
          </a:xfrm>
          <a:prstGeom prst="rect">
            <a:avLst/>
          </a:prstGeom>
          <a:noFill/>
        </p:spPr>
        <p:txBody>
          <a:bodyPr wrap="square" rtlCol="0">
            <a:spAutoFit/>
          </a:bodyPr>
          <a:lstStyle/>
          <a:p>
            <a:r>
              <a:rPr lang="en-GB" sz="2200" i="1" dirty="0" smtClean="0">
                <a:solidFill>
                  <a:schemeClr val="tx2"/>
                </a:solidFill>
              </a:rPr>
              <a:t>16. The Superstitious Man</a:t>
            </a:r>
          </a:p>
          <a:p>
            <a:endParaRPr lang="en-GB" sz="1400" i="1" dirty="0" smtClean="0">
              <a:solidFill>
                <a:schemeClr val="tx2"/>
              </a:solidFill>
            </a:endParaRPr>
          </a:p>
          <a:p>
            <a:r>
              <a:rPr lang="en-GB" sz="2200" dirty="0" smtClean="0">
                <a:solidFill>
                  <a:schemeClr val="tx2"/>
                </a:solidFill>
              </a:rPr>
              <a:t>Superstition will manifest itself as excessive fear in regard to divine matters. The superstitious person is the sort who [</a:t>
            </a:r>
            <a:r>
              <a:rPr lang="is-IS" sz="2200" dirty="0" smtClean="0">
                <a:solidFill>
                  <a:schemeClr val="tx2"/>
                </a:solidFill>
              </a:rPr>
              <a:t>…] washes his hands, purifies himself with water from a shrine, pops a laurel leaf in his mouth, and walks around like that throughout the day. And if a weasel runs across his path, he cannot continue until someone else goes first or he throws three rocks across the path. And if he sees a snake in his house, he calls on Sabazios if it is a red snake, and right there and then he dedicates a shrine for a hero if it is a sacred snake. As he goes by the anointed stones at the crossroads, he pours oil on them from his oil-flask and leaves only after falling to his knees and performing obescience. If a mouse chews through a sack holding barley</a:t>
            </a:r>
            <a:r>
              <a:rPr lang="is-IS" sz="2200" b="1" dirty="0" smtClean="0">
                <a:solidFill>
                  <a:schemeClr val="tx2"/>
                </a:solidFill>
              </a:rPr>
              <a:t>, he goes to the temple interpreter and asks what he should do. </a:t>
            </a:r>
            <a:r>
              <a:rPr lang="is-IS" sz="2200" dirty="0" smtClean="0">
                <a:solidFill>
                  <a:schemeClr val="tx2"/>
                </a:solidFill>
              </a:rPr>
              <a:t>Even if the interpreter tells him to send it to the leather-worker to be patched up, he ignores this advice, goes off, and makes a sacrifice to atone for his sin. </a:t>
            </a:r>
          </a:p>
          <a:p>
            <a:endParaRPr lang="en-GB" sz="2200" dirty="0">
              <a:solidFill>
                <a:schemeClr val="tx2"/>
              </a:solidFill>
            </a:endParaRPr>
          </a:p>
        </p:txBody>
      </p:sp>
    </p:spTree>
    <p:extLst>
      <p:ext uri="{BB962C8B-B14F-4D97-AF65-F5344CB8AC3E}">
        <p14:creationId xmlns:p14="http://schemas.microsoft.com/office/powerpoint/2010/main" val="26468013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7484" y="616240"/>
            <a:ext cx="8460009" cy="4524315"/>
          </a:xfrm>
          <a:prstGeom prst="rect">
            <a:avLst/>
          </a:prstGeom>
          <a:noFill/>
        </p:spPr>
        <p:txBody>
          <a:bodyPr wrap="square" rtlCol="0">
            <a:spAutoFit/>
          </a:bodyPr>
          <a:lstStyle/>
          <a:p>
            <a:r>
              <a:rPr lang="en-GB" sz="2400" dirty="0" smtClean="0">
                <a:solidFill>
                  <a:schemeClr val="tx2"/>
                </a:solidFill>
              </a:rPr>
              <a:t>He is prone to purify his house at all times, claiming that Hecate has put it under a spell. And if owls hoot as he walks by, he is shaken and only goes on after saying, ‘Great Athena!’ He is unwilling to set foot on a grave monument or to go to the viewing of a corpse or to visit a woman in her childbed. He says that the best policy is for him not to incur pollution in the first place. On both the fourth and the seventh day of the month he orders his family to boil wine. He then goes to the market for myrtle, frankincense, and sacrificial cakes. After his return he spends the whole day putting garlands on the Hermaphrodites.  </a:t>
            </a:r>
            <a:endParaRPr lang="en-GB" sz="2400" dirty="0">
              <a:solidFill>
                <a:schemeClr val="tx2"/>
              </a:solidFill>
            </a:endParaRPr>
          </a:p>
        </p:txBody>
      </p:sp>
    </p:spTree>
    <p:extLst>
      <p:ext uri="{BB962C8B-B14F-4D97-AF65-F5344CB8AC3E}">
        <p14:creationId xmlns:p14="http://schemas.microsoft.com/office/powerpoint/2010/main" val="573647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4835" y="485522"/>
            <a:ext cx="8534711" cy="4893647"/>
          </a:xfrm>
          <a:prstGeom prst="rect">
            <a:avLst/>
          </a:prstGeom>
          <a:noFill/>
        </p:spPr>
        <p:txBody>
          <a:bodyPr wrap="square" rtlCol="0">
            <a:spAutoFit/>
          </a:bodyPr>
          <a:lstStyle/>
          <a:p>
            <a:r>
              <a:rPr lang="en-GB" sz="2400" dirty="0" smtClean="0">
                <a:solidFill>
                  <a:srgbClr val="564B3C"/>
                </a:solidFill>
              </a:rPr>
              <a:t>Whenever he has a dream, </a:t>
            </a:r>
            <a:r>
              <a:rPr lang="en-GB" sz="2400" b="1" dirty="0" smtClean="0">
                <a:solidFill>
                  <a:srgbClr val="564B3C"/>
                </a:solidFill>
              </a:rPr>
              <a:t>he goes to the dream interpreters, the diviners, and the observers of birds</a:t>
            </a:r>
            <a:r>
              <a:rPr lang="en-GB" sz="2400" dirty="0" smtClean="0">
                <a:solidFill>
                  <a:srgbClr val="564B3C"/>
                </a:solidFill>
              </a:rPr>
              <a:t> to find out what god or goddess he needs to pray to</a:t>
            </a:r>
            <a:r>
              <a:rPr lang="en-GB" sz="2400" b="1" dirty="0" smtClean="0">
                <a:solidFill>
                  <a:srgbClr val="564B3C"/>
                </a:solidFill>
              </a:rPr>
              <a:t>. He goes every month with his wife to the Initiators of Orpheus</a:t>
            </a:r>
            <a:r>
              <a:rPr lang="en-GB" sz="2400" dirty="0" smtClean="0">
                <a:solidFill>
                  <a:srgbClr val="564B3C"/>
                </a:solidFill>
              </a:rPr>
              <a:t> to be initiated. If his wife does not have time, he takes the wet-nurse and the children. He will make sure to be there when people are purifying themselves at the seashore. If he ever observes someone at the crossroads with a string of garlic around his neck, he leaves, washes from head to toe, and </a:t>
            </a:r>
            <a:r>
              <a:rPr lang="en-GB" sz="2400" b="1" dirty="0" smtClean="0">
                <a:solidFill>
                  <a:srgbClr val="564B3C"/>
                </a:solidFill>
              </a:rPr>
              <a:t>calls the priestesses </a:t>
            </a:r>
            <a:r>
              <a:rPr lang="en-GB" sz="2400" dirty="0" smtClean="0">
                <a:solidFill>
                  <a:srgbClr val="564B3C"/>
                </a:solidFill>
              </a:rPr>
              <a:t>and orders a complete purification will a </a:t>
            </a:r>
            <a:r>
              <a:rPr lang="en-GB" sz="2400" dirty="0" err="1" smtClean="0">
                <a:solidFill>
                  <a:srgbClr val="564B3C"/>
                </a:solidFill>
              </a:rPr>
              <a:t>squill</a:t>
            </a:r>
            <a:r>
              <a:rPr lang="en-GB" sz="2400" dirty="0" smtClean="0">
                <a:solidFill>
                  <a:srgbClr val="564B3C"/>
                </a:solidFill>
              </a:rPr>
              <a:t> or puppy. Catching sight of a lunatic or epileptic, he gives a shudder, then spits on his chest.  </a:t>
            </a:r>
            <a:endParaRPr lang="en-GB" sz="2400" dirty="0">
              <a:solidFill>
                <a:srgbClr val="564B3C"/>
              </a:solidFill>
            </a:endParaRPr>
          </a:p>
        </p:txBody>
      </p:sp>
    </p:spTree>
    <p:extLst>
      <p:ext uri="{BB962C8B-B14F-4D97-AF65-F5344CB8AC3E}">
        <p14:creationId xmlns:p14="http://schemas.microsoft.com/office/powerpoint/2010/main" val="1024921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counter-examples</a:t>
            </a:r>
            <a:endParaRPr lang="en-GB" dirty="0"/>
          </a:p>
        </p:txBody>
      </p:sp>
      <p:sp>
        <p:nvSpPr>
          <p:cNvPr id="3" name="Content Placeholder 2"/>
          <p:cNvSpPr>
            <a:spLocks noGrp="1"/>
          </p:cNvSpPr>
          <p:nvPr>
            <p:ph idx="1"/>
          </p:nvPr>
        </p:nvSpPr>
        <p:spPr>
          <a:xfrm>
            <a:off x="457200" y="1752600"/>
            <a:ext cx="8229600" cy="4775522"/>
          </a:xfrm>
        </p:spPr>
        <p:txBody>
          <a:bodyPr>
            <a:normAutofit lnSpcReduction="10000"/>
          </a:bodyPr>
          <a:lstStyle/>
          <a:p>
            <a:r>
              <a:rPr lang="en-GB" dirty="0" smtClean="0"/>
              <a:t>Despite these examples of philosophical schools that didn’t ‘believe in’ myths, theism was wide-spread and we have accounts of people being punished for blasphemy:</a:t>
            </a:r>
          </a:p>
          <a:p>
            <a:pPr lvl="1"/>
            <a:r>
              <a:rPr lang="en-GB" dirty="0" smtClean="0"/>
              <a:t>Socrates</a:t>
            </a:r>
            <a:r>
              <a:rPr lang="en-GB" dirty="0" smtClean="0"/>
              <a:t>!</a:t>
            </a:r>
          </a:p>
          <a:p>
            <a:pPr lvl="1"/>
            <a:r>
              <a:rPr lang="en-GB" dirty="0" err="1" smtClean="0"/>
              <a:t>Stilpo</a:t>
            </a:r>
            <a:r>
              <a:rPr lang="en-GB" dirty="0" smtClean="0"/>
              <a:t> of Megara: </a:t>
            </a:r>
            <a:r>
              <a:rPr lang="en-US" dirty="0" smtClean="0"/>
              <a:t>was </a:t>
            </a:r>
            <a:r>
              <a:rPr lang="en-US" dirty="0"/>
              <a:t>cast out of Athens in the latter half of the 4</a:t>
            </a:r>
            <a:r>
              <a:rPr lang="en-US" baseline="30000" dirty="0"/>
              <a:t>th</a:t>
            </a:r>
            <a:r>
              <a:rPr lang="en-US" dirty="0"/>
              <a:t> century BC, it was for a rhetorical trick which undermined the identification of the statue of </a:t>
            </a:r>
            <a:r>
              <a:rPr lang="en-US" dirty="0" err="1"/>
              <a:t>Pheidias</a:t>
            </a:r>
            <a:r>
              <a:rPr lang="en-US" dirty="0"/>
              <a:t>’ Athena </a:t>
            </a:r>
            <a:r>
              <a:rPr lang="en-US" dirty="0" err="1"/>
              <a:t>Parthenos</a:t>
            </a:r>
            <a:r>
              <a:rPr lang="en-US" dirty="0"/>
              <a:t> and goddess herself. He presented the audience with two statements they accepted, and then from them concluded a third statement, which his audience rejected. His argument was simple: Athena, daughter of Zeus is a god. But Athena </a:t>
            </a:r>
            <a:r>
              <a:rPr lang="en-US" dirty="0" err="1"/>
              <a:t>Parthenos</a:t>
            </a:r>
            <a:r>
              <a:rPr lang="en-US" dirty="0"/>
              <a:t> (the statue) is not Zeus’ but </a:t>
            </a:r>
            <a:r>
              <a:rPr lang="en-US" dirty="0" err="1"/>
              <a:t>Pheidias</a:t>
            </a:r>
            <a:r>
              <a:rPr lang="en-US" dirty="0"/>
              <a:t>’. Therefore, she (the statue) isn’t a god. (Diogenes </a:t>
            </a:r>
            <a:r>
              <a:rPr lang="en-US" dirty="0" err="1"/>
              <a:t>Laertius</a:t>
            </a:r>
            <a:r>
              <a:rPr lang="en-US" dirty="0"/>
              <a:t>, </a:t>
            </a:r>
            <a:r>
              <a:rPr lang="en-US" i="1" dirty="0"/>
              <a:t>Life of </a:t>
            </a:r>
            <a:r>
              <a:rPr lang="en-US" i="1" dirty="0" err="1"/>
              <a:t>Stilpo</a:t>
            </a:r>
            <a:r>
              <a:rPr lang="en-US" i="1" dirty="0"/>
              <a:t> </a:t>
            </a:r>
            <a:r>
              <a:rPr lang="en-US" dirty="0"/>
              <a:t>2.116). </a:t>
            </a:r>
            <a:endParaRPr lang="en-GB" dirty="0" smtClean="0"/>
          </a:p>
        </p:txBody>
      </p:sp>
    </p:spTree>
    <p:extLst>
      <p:ext uri="{BB962C8B-B14F-4D97-AF65-F5344CB8AC3E}">
        <p14:creationId xmlns:p14="http://schemas.microsoft.com/office/powerpoint/2010/main" val="26304718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myth? – Modern ideas</a:t>
            </a:r>
            <a:endParaRPr lang="en-GB" dirty="0"/>
          </a:p>
        </p:txBody>
      </p:sp>
      <p:sp>
        <p:nvSpPr>
          <p:cNvPr id="3" name="TextBox 2"/>
          <p:cNvSpPr txBox="1"/>
          <p:nvPr/>
        </p:nvSpPr>
        <p:spPr>
          <a:xfrm>
            <a:off x="426127" y="1872045"/>
            <a:ext cx="8444743" cy="2954655"/>
          </a:xfrm>
          <a:prstGeom prst="rect">
            <a:avLst/>
          </a:prstGeom>
          <a:noFill/>
        </p:spPr>
        <p:txBody>
          <a:bodyPr wrap="square" rtlCol="0">
            <a:spAutoFit/>
          </a:bodyPr>
          <a:lstStyle/>
          <a:p>
            <a:r>
              <a:rPr lang="en-GB" sz="2800" dirty="0" smtClean="0">
                <a:solidFill>
                  <a:schemeClr val="tx2"/>
                </a:solidFill>
              </a:rPr>
              <a:t>Modern </a:t>
            </a:r>
            <a:r>
              <a:rPr lang="en-GB" sz="2800" dirty="0" smtClean="0">
                <a:solidFill>
                  <a:schemeClr val="tx2"/>
                </a:solidFill>
              </a:rPr>
              <a:t>meanings of this word usually refer to a story which </a:t>
            </a:r>
            <a:r>
              <a:rPr lang="en-GB" sz="2800" dirty="0" smtClean="0">
                <a:solidFill>
                  <a:schemeClr val="tx2"/>
                </a:solidFill>
              </a:rPr>
              <a:t>is:</a:t>
            </a:r>
            <a:endParaRPr lang="en-GB" sz="2800" dirty="0" smtClean="0">
              <a:solidFill>
                <a:schemeClr val="tx2"/>
              </a:solidFill>
            </a:endParaRPr>
          </a:p>
          <a:p>
            <a:pPr marL="914400" lvl="1" indent="-457200">
              <a:buFont typeface="Arial"/>
              <a:buChar char="•"/>
            </a:pPr>
            <a:r>
              <a:rPr lang="en-GB" sz="2600" dirty="0" smtClean="0">
                <a:solidFill>
                  <a:schemeClr val="tx2"/>
                </a:solidFill>
              </a:rPr>
              <a:t>Somehow fantastical</a:t>
            </a:r>
          </a:p>
          <a:p>
            <a:pPr marL="914400" lvl="1" indent="-457200">
              <a:buFont typeface="Arial"/>
              <a:buChar char="•"/>
            </a:pPr>
            <a:r>
              <a:rPr lang="en-GB" sz="2600" dirty="0" smtClean="0">
                <a:solidFill>
                  <a:schemeClr val="tx2"/>
                </a:solidFill>
              </a:rPr>
              <a:t>Important, exciting or interesting</a:t>
            </a:r>
          </a:p>
          <a:p>
            <a:pPr marL="914400" lvl="1" indent="-457200">
              <a:buFont typeface="Arial"/>
              <a:buChar char="•"/>
            </a:pPr>
            <a:r>
              <a:rPr lang="en-GB" sz="2600" b="1" dirty="0" smtClean="0">
                <a:solidFill>
                  <a:schemeClr val="tx2"/>
                </a:solidFill>
              </a:rPr>
              <a:t>BUT not true to life/not factual</a:t>
            </a:r>
          </a:p>
          <a:p>
            <a:pPr marL="914400" lvl="1" indent="-457200">
              <a:buFont typeface="Arial"/>
              <a:buChar char="•"/>
            </a:pPr>
            <a:r>
              <a:rPr lang="en-GB" sz="2600" dirty="0" smtClean="0">
                <a:solidFill>
                  <a:schemeClr val="tx2"/>
                </a:solidFill>
              </a:rPr>
              <a:t>Can often be used negatively – ‘that’s just a myth!’</a:t>
            </a:r>
            <a:endParaRPr lang="en-GB" sz="2600" dirty="0">
              <a:solidFill>
                <a:schemeClr val="tx2"/>
              </a:solidFill>
            </a:endParaRPr>
          </a:p>
        </p:txBody>
      </p:sp>
    </p:spTree>
    <p:extLst>
      <p:ext uri="{BB962C8B-B14F-4D97-AF65-F5344CB8AC3E}">
        <p14:creationId xmlns:p14="http://schemas.microsoft.com/office/powerpoint/2010/main" val="3520822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072806"/>
            <a:ext cx="8229600" cy="4053358"/>
          </a:xfrm>
        </p:spPr>
        <p:txBody>
          <a:bodyPr/>
          <a:lstStyle/>
          <a:p>
            <a:r>
              <a:rPr lang="en-GB" dirty="0" smtClean="0"/>
              <a:t>There is no uniform, monolithic attitude held by all Greeks/Romans towards their myths.</a:t>
            </a:r>
            <a:endParaRPr lang="en-GB" dirty="0"/>
          </a:p>
          <a:p>
            <a:r>
              <a:rPr lang="en-GB" dirty="0" smtClean="0"/>
              <a:t>There is </a:t>
            </a:r>
            <a:r>
              <a:rPr lang="en-GB" dirty="0" smtClean="0"/>
              <a:t>rarely (if ever) </a:t>
            </a:r>
            <a:r>
              <a:rPr lang="en-GB" dirty="0" smtClean="0"/>
              <a:t>a uniform, monolithic mythic account. Myths have </a:t>
            </a:r>
            <a:r>
              <a:rPr lang="en-GB" b="1" dirty="0" smtClean="0"/>
              <a:t>variants</a:t>
            </a:r>
            <a:r>
              <a:rPr lang="en-GB" b="1" i="1" dirty="0" smtClean="0"/>
              <a:t> </a:t>
            </a:r>
            <a:r>
              <a:rPr lang="en-GB" i="1" dirty="0" smtClean="0"/>
              <a:t>– </a:t>
            </a:r>
            <a:r>
              <a:rPr lang="en-GB" dirty="0" smtClean="0"/>
              <a:t>Medea did not kill her children until Euripides.</a:t>
            </a:r>
          </a:p>
          <a:p>
            <a:r>
              <a:rPr lang="en-GB" dirty="0" smtClean="0"/>
              <a:t>There is no single right way to ‘interpret’ a myth.</a:t>
            </a:r>
          </a:p>
          <a:p>
            <a:r>
              <a:rPr lang="en-GB" dirty="0" smtClean="0"/>
              <a:t> Several approaches can be used at the same time – they aren’t all mutually exclusive.</a:t>
            </a:r>
          </a:p>
        </p:txBody>
      </p:sp>
      <p:sp>
        <p:nvSpPr>
          <p:cNvPr id="6" name="TextBox 5"/>
          <p:cNvSpPr txBox="1"/>
          <p:nvPr/>
        </p:nvSpPr>
        <p:spPr>
          <a:xfrm>
            <a:off x="3921859" y="397335"/>
            <a:ext cx="634968" cy="923330"/>
          </a:xfrm>
          <a:prstGeom prst="rect">
            <a:avLst/>
          </a:prstGeom>
          <a:noFill/>
        </p:spPr>
        <p:txBody>
          <a:bodyPr wrap="square" rtlCol="0">
            <a:spAutoFit/>
          </a:bodyPr>
          <a:lstStyle/>
          <a:p>
            <a:r>
              <a:rPr lang="en-GB" sz="5400" dirty="0" smtClean="0">
                <a:solidFill>
                  <a:schemeClr val="accent1">
                    <a:lumMod val="75000"/>
                  </a:schemeClr>
                </a:solidFill>
              </a:rPr>
              <a:t>:)</a:t>
            </a:r>
            <a:endParaRPr lang="en-GB" sz="5400" dirty="0">
              <a:solidFill>
                <a:schemeClr val="accent1">
                  <a:lumMod val="75000"/>
                </a:schemeClr>
              </a:solidFill>
            </a:endParaRPr>
          </a:p>
        </p:txBody>
      </p:sp>
    </p:spTree>
    <p:extLst>
      <p:ext uri="{BB962C8B-B14F-4D97-AF65-F5344CB8AC3E}">
        <p14:creationId xmlns:p14="http://schemas.microsoft.com/office/powerpoint/2010/main" val="9303347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 Vs. history</a:t>
            </a:r>
            <a:endParaRPr lang="en-GB" dirty="0"/>
          </a:p>
        </p:txBody>
      </p:sp>
      <p:sp>
        <p:nvSpPr>
          <p:cNvPr id="3" name="Content Placeholder 2"/>
          <p:cNvSpPr>
            <a:spLocks noGrp="1"/>
          </p:cNvSpPr>
          <p:nvPr>
            <p:ph idx="1"/>
          </p:nvPr>
        </p:nvSpPr>
        <p:spPr/>
        <p:txBody>
          <a:bodyPr/>
          <a:lstStyle/>
          <a:p>
            <a:r>
              <a:rPr lang="en-GB" dirty="0" smtClean="0"/>
              <a:t>Contemporary society sees them as opposites, but not necessarily so in the ancient world. </a:t>
            </a:r>
          </a:p>
          <a:p>
            <a:r>
              <a:rPr lang="en-GB" dirty="0" smtClean="0"/>
              <a:t>Thucydides regards the Trojan war as a real event.</a:t>
            </a:r>
          </a:p>
          <a:p>
            <a:r>
              <a:rPr lang="en-GB" dirty="0" smtClean="0"/>
              <a:t>Herodotus leaves ancient history out of his account because he cannot verify it himself (but he still gives a summary of what others believe). </a:t>
            </a:r>
            <a:endParaRPr lang="en-GB" dirty="0"/>
          </a:p>
        </p:txBody>
      </p:sp>
    </p:spTree>
    <p:extLst>
      <p:ext uri="{BB962C8B-B14F-4D97-AF65-F5344CB8AC3E}">
        <p14:creationId xmlns:p14="http://schemas.microsoft.com/office/powerpoint/2010/main" val="809339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p:txBody>
          <a:bodyPr/>
          <a:lstStyle/>
          <a:p>
            <a:r>
              <a:rPr lang="en-GB" dirty="0" smtClean="0"/>
              <a:t>Ancient Greek and Romans had lots of ways to interpret their myths.</a:t>
            </a:r>
          </a:p>
          <a:p>
            <a:r>
              <a:rPr lang="en-GB" dirty="0" smtClean="0"/>
              <a:t>They could see that they could have value even if they weren’t literally true.</a:t>
            </a:r>
          </a:p>
          <a:p>
            <a:r>
              <a:rPr lang="en-GB" dirty="0" smtClean="0"/>
              <a:t>It cannot be said that ‘THE Greeks believed their myths’.</a:t>
            </a:r>
          </a:p>
          <a:p>
            <a:r>
              <a:rPr lang="en-GB" dirty="0" smtClean="0"/>
              <a:t>There is no single ‘myth of x’ there are </a:t>
            </a:r>
            <a:r>
              <a:rPr lang="en-GB" i="1" dirty="0" smtClean="0"/>
              <a:t>variants.</a:t>
            </a:r>
            <a:endParaRPr lang="en-GB" dirty="0" smtClean="0"/>
          </a:p>
          <a:p>
            <a:r>
              <a:rPr lang="en-GB" dirty="0" smtClean="0"/>
              <a:t>Different ways they could interpret myths beyond the literal: etymological, allegorical, aetiological, historical.</a:t>
            </a:r>
          </a:p>
          <a:p>
            <a:endParaRPr lang="en-GB" dirty="0"/>
          </a:p>
        </p:txBody>
      </p:sp>
    </p:spTree>
    <p:extLst>
      <p:ext uri="{BB962C8B-B14F-4D97-AF65-F5344CB8AC3E}">
        <p14:creationId xmlns:p14="http://schemas.microsoft.com/office/powerpoint/2010/main" val="6761411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a:t>
            </a:r>
            <a:endParaRPr lang="en-GB" dirty="0"/>
          </a:p>
        </p:txBody>
      </p:sp>
      <p:sp>
        <p:nvSpPr>
          <p:cNvPr id="3" name="Content Placeholder 2"/>
          <p:cNvSpPr>
            <a:spLocks noGrp="1"/>
          </p:cNvSpPr>
          <p:nvPr>
            <p:ph idx="1"/>
          </p:nvPr>
        </p:nvSpPr>
        <p:spPr/>
        <p:txBody>
          <a:bodyPr/>
          <a:lstStyle/>
          <a:p>
            <a:pPr marL="114300" indent="0">
              <a:buNone/>
            </a:pPr>
            <a:r>
              <a:rPr lang="en-GB" sz="3200" u="sng" dirty="0" err="1"/>
              <a:t>Csapo</a:t>
            </a:r>
            <a:r>
              <a:rPr lang="en-GB" sz="3200" u="sng" dirty="0"/>
              <a:t> (2005) </a:t>
            </a:r>
            <a:r>
              <a:rPr lang="en-GB" sz="3200" i="1" u="sng" dirty="0"/>
              <a:t>Theories of </a:t>
            </a:r>
            <a:r>
              <a:rPr lang="en-GB" sz="3200" i="1" u="sng" dirty="0" smtClean="0"/>
              <a:t>Mythology:</a:t>
            </a:r>
            <a:endParaRPr lang="en-GB" sz="3200" u="sng" dirty="0" smtClean="0"/>
          </a:p>
          <a:p>
            <a:endParaRPr lang="en-GB" sz="3200" u="sng" dirty="0"/>
          </a:p>
          <a:p>
            <a:pPr marL="114300" indent="0">
              <a:buNone/>
            </a:pPr>
            <a:r>
              <a:rPr lang="en-GB" sz="2800" dirty="0" smtClean="0"/>
              <a:t>[</a:t>
            </a:r>
            <a:r>
              <a:rPr lang="en-GB" sz="2800" dirty="0"/>
              <a:t>Myth is] ‘a narrative which is considered socially important, and is told in such a way as to allow the entire social collective to share a sense of this importance’ (p. 9)</a:t>
            </a:r>
          </a:p>
          <a:p>
            <a:endParaRPr lang="en-GB" dirty="0"/>
          </a:p>
        </p:txBody>
      </p:sp>
    </p:spTree>
    <p:extLst>
      <p:ext uri="{BB962C8B-B14F-4D97-AF65-F5344CB8AC3E}">
        <p14:creationId xmlns:p14="http://schemas.microsoft.com/office/powerpoint/2010/main" val="32596751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ＭＳ Ｐ明朝"/>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Apothecary.thmx</Template>
  <TotalTime>1087</TotalTime>
  <Words>3532</Words>
  <Application>Microsoft Macintosh PowerPoint</Application>
  <PresentationFormat>On-screen Show (4:3)</PresentationFormat>
  <Paragraphs>202</Paragraphs>
  <Slides>36</Slides>
  <Notes>7</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Apothecary</vt:lpstr>
      <vt:lpstr>Myth &amp; Art</vt:lpstr>
      <vt:lpstr>Myth and Art 1: Myth</vt:lpstr>
      <vt:lpstr>Etiology/Aetiology</vt:lpstr>
      <vt:lpstr>Euhemerism</vt:lpstr>
      <vt:lpstr>PowerPoint Presentation</vt:lpstr>
      <vt:lpstr>PowerPoint Presentation</vt:lpstr>
      <vt:lpstr>PowerPoint Presentation</vt:lpstr>
      <vt:lpstr>Diodorus of Sicily </vt:lpstr>
      <vt:lpstr>Allegory</vt:lpstr>
      <vt:lpstr>Fulgentius  (early Christian writer) </vt:lpstr>
      <vt:lpstr>PowerPoint Presentation</vt:lpstr>
      <vt:lpstr>PowerPoint Presentation</vt:lpstr>
      <vt:lpstr>Cornutus Stoic Philosopher, 1st C. AD.</vt:lpstr>
      <vt:lpstr>PowerPoint Presentation</vt:lpstr>
      <vt:lpstr>Sallustius (4th c. AD. Wrote in Greek)</vt:lpstr>
      <vt:lpstr>PowerPoint Presentation</vt:lpstr>
      <vt:lpstr>The Historians</vt:lpstr>
      <vt:lpstr>Pausanias  AD 110-180 wrote in greek</vt:lpstr>
      <vt:lpstr>HERODOTUS ‘tHE FATHER OF HISTORY’  </vt:lpstr>
      <vt:lpstr>PowerPoint Presentation</vt:lpstr>
      <vt:lpstr>PowerPoint Presentation</vt:lpstr>
      <vt:lpstr>‘Dismissal’ (??)</vt:lpstr>
      <vt:lpstr>Plato 420s-348/7 BC. Greek</vt:lpstr>
      <vt:lpstr>PowerPoint Presentation</vt:lpstr>
      <vt:lpstr>Xenophanes  (6th C. BC, wrote in Greek)</vt:lpstr>
      <vt:lpstr>Lucretius </vt:lpstr>
      <vt:lpstr>Theophrastus (~371-287 BC, wrote in greek)</vt:lpstr>
      <vt:lpstr>PowerPoint Presentation</vt:lpstr>
      <vt:lpstr>PowerPoint Presentation</vt:lpstr>
      <vt:lpstr>PowerPoint Presentation</vt:lpstr>
      <vt:lpstr>The counter-examples</vt:lpstr>
      <vt:lpstr>What is myth? – Modern ideas</vt:lpstr>
      <vt:lpstr>PowerPoint Presentation</vt:lpstr>
      <vt:lpstr>Myth Vs. history</vt:lpstr>
      <vt:lpstr>Summary: </vt:lpstr>
      <vt:lpstr>Definitions: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Silvie</dc:creator>
  <cp:lastModifiedBy>Silvie</cp:lastModifiedBy>
  <cp:revision>31</cp:revision>
  <dcterms:created xsi:type="dcterms:W3CDTF">2017-10-05T11:23:31Z</dcterms:created>
  <dcterms:modified xsi:type="dcterms:W3CDTF">2017-10-06T07:15:10Z</dcterms:modified>
</cp:coreProperties>
</file>