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60" r:id="rId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5B6B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029" autoAdjust="0"/>
    <p:restoredTop sz="94660"/>
  </p:normalViewPr>
  <p:slideViewPr>
    <p:cSldViewPr snapToGrid="0">
      <p:cViewPr varScale="1">
        <p:scale>
          <a:sx n="84" d="100"/>
          <a:sy n="84" d="100"/>
        </p:scale>
        <p:origin x="174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4BBEE3-324D-496B-ADD6-EAA455A73B6E}" type="datetimeFigureOut">
              <a:rPr lang="en-GB" smtClean="0"/>
              <a:t>09/06/2022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7F4E08-6623-47FD-9F6C-4B576BD6B7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530429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4BBEE3-324D-496B-ADD6-EAA455A73B6E}" type="datetimeFigureOut">
              <a:rPr lang="en-GB" smtClean="0"/>
              <a:t>09/06/2022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7F4E08-6623-47FD-9F6C-4B576BD6B7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243508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4BBEE3-324D-496B-ADD6-EAA455A73B6E}" type="datetimeFigureOut">
              <a:rPr lang="en-GB" smtClean="0"/>
              <a:t>09/06/2022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7F4E08-6623-47FD-9F6C-4B576BD6B7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39546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4BBEE3-324D-496B-ADD6-EAA455A73B6E}" type="datetimeFigureOut">
              <a:rPr lang="en-GB" smtClean="0"/>
              <a:t>09/06/2022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7F4E08-6623-47FD-9F6C-4B576BD6B7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246559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4BBEE3-324D-496B-ADD6-EAA455A73B6E}" type="datetimeFigureOut">
              <a:rPr lang="en-GB" smtClean="0"/>
              <a:t>09/06/2022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7F4E08-6623-47FD-9F6C-4B576BD6B7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43765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4BBEE3-324D-496B-ADD6-EAA455A73B6E}" type="datetimeFigureOut">
              <a:rPr lang="en-GB" smtClean="0"/>
              <a:t>09/06/2022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7F4E08-6623-47FD-9F6C-4B576BD6B7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926181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4BBEE3-324D-496B-ADD6-EAA455A73B6E}" type="datetimeFigureOut">
              <a:rPr lang="en-GB" smtClean="0"/>
              <a:t>09/06/2022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7F4E08-6623-47FD-9F6C-4B576BD6B7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30822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4BBEE3-324D-496B-ADD6-EAA455A73B6E}" type="datetimeFigureOut">
              <a:rPr lang="en-GB" smtClean="0"/>
              <a:t>09/06/2022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7F4E08-6623-47FD-9F6C-4B576BD6B7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62477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4BBEE3-324D-496B-ADD6-EAA455A73B6E}" type="datetimeFigureOut">
              <a:rPr lang="en-GB" smtClean="0"/>
              <a:t>09/06/2022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7F4E08-6623-47FD-9F6C-4B576BD6B7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277809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4BBEE3-324D-496B-ADD6-EAA455A73B6E}" type="datetimeFigureOut">
              <a:rPr lang="en-GB" smtClean="0"/>
              <a:t>09/06/2022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7F4E08-6623-47FD-9F6C-4B576BD6B7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59256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4BBEE3-324D-496B-ADD6-EAA455A73B6E}" type="datetimeFigureOut">
              <a:rPr lang="en-GB" smtClean="0"/>
              <a:t>09/06/2022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7F4E08-6623-47FD-9F6C-4B576BD6B7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28886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4BBEE3-324D-496B-ADD6-EAA455A73B6E}" type="datetimeFigureOut">
              <a:rPr lang="en-GB" smtClean="0"/>
              <a:t>09/06/2022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7F4E08-6623-47FD-9F6C-4B576BD6B7DF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18560939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4BBEE3-324D-496B-ADD6-EAA455A73B6E}" type="datetimeFigureOut">
              <a:rPr lang="en-GB" smtClean="0"/>
              <a:t>09/06/2022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7F4E08-6623-47FD-9F6C-4B576BD6B7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490841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4BBEE3-324D-496B-ADD6-EAA455A73B6E}" type="datetimeFigureOut">
              <a:rPr lang="en-GB" smtClean="0"/>
              <a:t>09/06/2022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7F4E08-6623-47FD-9F6C-4B576BD6B7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601906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4BBEE3-324D-496B-ADD6-EAA455A73B6E}" type="datetimeFigureOut">
              <a:rPr lang="en-GB" smtClean="0"/>
              <a:t>09/06/2022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7F4E08-6623-47FD-9F6C-4B576BD6B7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802672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4BBEE3-324D-496B-ADD6-EAA455A73B6E}" type="datetimeFigureOut">
              <a:rPr lang="en-GB" smtClean="0"/>
              <a:t>09/06/2022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7F4E08-6623-47FD-9F6C-4B576BD6B7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699096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4BBEE3-324D-496B-ADD6-EAA455A73B6E}" type="datetimeFigureOut">
              <a:rPr lang="en-GB" smtClean="0"/>
              <a:t>09/06/2022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7F4E08-6623-47FD-9F6C-4B576BD6B7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71577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9A4BBEE3-324D-496B-ADD6-EAA455A73B6E}" type="datetimeFigureOut">
              <a:rPr lang="en-GB" smtClean="0"/>
              <a:t>09/06/2022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E7F4E08-6623-47FD-9F6C-4B576BD6B7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264007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883FBC-BF1A-6AA1-DF38-4377E77132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1353719"/>
            <a:ext cx="9144000" cy="1325561"/>
          </a:xfrm>
        </p:spPr>
        <p:txBody>
          <a:bodyPr>
            <a:normAutofit fontScale="90000"/>
          </a:bodyPr>
          <a:lstStyle/>
          <a:p>
            <a:pPr algn="ctr"/>
            <a:r>
              <a:rPr lang="en-GB" sz="2800" u="sng" dirty="0">
                <a:latin typeface="+mn-lt"/>
              </a:rPr>
              <a:t>BA International Hotel Management</a:t>
            </a:r>
            <a:br>
              <a:rPr lang="en-GB" sz="1400" dirty="0">
                <a:latin typeface="+mn-lt"/>
              </a:rPr>
            </a:br>
            <a:br>
              <a:rPr lang="en-GB" sz="1400" dirty="0">
                <a:latin typeface="+mn-lt"/>
              </a:rPr>
            </a:br>
            <a:r>
              <a:rPr lang="en-GB" sz="1800" dirty="0">
                <a:latin typeface="+mn-lt"/>
              </a:rPr>
              <a:t>Module: BMIH5003 </a:t>
            </a:r>
            <a:br>
              <a:rPr lang="en-GB" sz="1400" dirty="0">
                <a:latin typeface="+mn-lt"/>
              </a:rPr>
            </a:br>
            <a:r>
              <a:rPr lang="en-GB" sz="1800" dirty="0">
                <a:latin typeface="+mn-lt"/>
              </a:rPr>
              <a:t>Foreign Languages and Cultural Awareness</a:t>
            </a:r>
            <a:br>
              <a:rPr lang="en-GB" sz="1800" dirty="0">
                <a:latin typeface="+mn-lt"/>
              </a:rPr>
            </a:br>
            <a:br>
              <a:rPr lang="en-GB" sz="1800" dirty="0">
                <a:latin typeface="+mn-lt"/>
              </a:rPr>
            </a:br>
            <a:r>
              <a:rPr lang="en-GB" sz="1600" u="sng" dirty="0">
                <a:solidFill>
                  <a:srgbClr val="FFFF00"/>
                </a:solidFill>
                <a:latin typeface="+mn-lt"/>
              </a:rPr>
              <a:t>Module tutors: Rodrigo F. Aguilera</a:t>
            </a:r>
          </a:p>
        </p:txBody>
      </p:sp>
      <p:pic>
        <p:nvPicPr>
          <p:cNvPr id="6" name="Picture 5" descr="uwtsd-logo-bilingual">
            <a:extLst>
              <a:ext uri="{FF2B5EF4-FFF2-40B4-BE49-F238E27FC236}">
                <a16:creationId xmlns:a16="http://schemas.microsoft.com/office/drawing/2014/main" id="{52A9027C-2A18-68A3-5456-EB4A860D5A1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2110" y="160583"/>
            <a:ext cx="2987308" cy="993848"/>
          </a:xfrm>
          <a:prstGeom prst="rect">
            <a:avLst/>
          </a:prstGeom>
        </p:spPr>
      </p:pic>
      <p:sp>
        <p:nvSpPr>
          <p:cNvPr id="7" name="Title 1">
            <a:extLst>
              <a:ext uri="{FF2B5EF4-FFF2-40B4-BE49-F238E27FC236}">
                <a16:creationId xmlns:a16="http://schemas.microsoft.com/office/drawing/2014/main" id="{EE91B7F1-7150-EB49-B84A-2C4D4FB30CD4}"/>
              </a:ext>
            </a:extLst>
          </p:cNvPr>
          <p:cNvSpPr txBox="1">
            <a:spLocks/>
          </p:cNvSpPr>
          <p:nvPr/>
        </p:nvSpPr>
        <p:spPr>
          <a:xfrm>
            <a:off x="1524000" y="2766220"/>
            <a:ext cx="9144000" cy="132556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392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2000" dirty="0">
                <a:solidFill>
                  <a:srgbClr val="002060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ROOM BOOKING</a:t>
            </a: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C2EA7DCF-BEE7-CA62-D5F4-7EDFC1C73386}"/>
              </a:ext>
            </a:extLst>
          </p:cNvPr>
          <p:cNvSpPr txBox="1">
            <a:spLocks/>
          </p:cNvSpPr>
          <p:nvPr/>
        </p:nvSpPr>
        <p:spPr>
          <a:xfrm>
            <a:off x="7642758" y="5504281"/>
            <a:ext cx="3890112" cy="494322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392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1400" dirty="0">
                <a:solidFill>
                  <a:srgbClr val="FFFF00"/>
                </a:solidFill>
                <a:latin typeface="+mn-lt"/>
              </a:rPr>
              <a:t>Submitted By: Mohammed Ripon Miah</a:t>
            </a:r>
          </a:p>
          <a:p>
            <a:r>
              <a:rPr lang="en-GB" sz="1400" dirty="0">
                <a:solidFill>
                  <a:srgbClr val="FFFF00"/>
                </a:solidFill>
                <a:latin typeface="+mn-lt"/>
              </a:rPr>
              <a:t>	      1709524</a:t>
            </a:r>
          </a:p>
        </p:txBody>
      </p:sp>
    </p:spTree>
    <p:extLst>
      <p:ext uri="{BB962C8B-B14F-4D97-AF65-F5344CB8AC3E}">
        <p14:creationId xmlns:p14="http://schemas.microsoft.com/office/powerpoint/2010/main" val="341739464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https://ukc-powerpoint.officeapps.live.com/pods/GetClipboardImage.ashx?Id=753cb45a-7b5c-4819-a519-6d7ea30b8cd0&amp;DC=GUK1&amp;pkey=40d21f61-b6b2-4c4c-9542-426a64f36d55&amp;wdwaccluster=GUK1">
            <a:extLst>
              <a:ext uri="{FF2B5EF4-FFF2-40B4-BE49-F238E27FC236}">
                <a16:creationId xmlns:a16="http://schemas.microsoft.com/office/drawing/2014/main" id="{B93BEA3E-6BE6-0FD6-594B-82581A4EE79C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>
          <a:xfrm>
            <a:off x="0" y="0"/>
            <a:ext cx="12191996" cy="6952018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3" name="TextBox 3">
            <a:extLst>
              <a:ext uri="{FF2B5EF4-FFF2-40B4-BE49-F238E27FC236}">
                <a16:creationId xmlns:a16="http://schemas.microsoft.com/office/drawing/2014/main" id="{DCE1DF2A-4256-193D-2625-762524B07CC6}"/>
              </a:ext>
            </a:extLst>
          </p:cNvPr>
          <p:cNvSpPr txBox="1"/>
          <p:nvPr/>
        </p:nvSpPr>
        <p:spPr>
          <a:xfrm>
            <a:off x="414524" y="92518"/>
            <a:ext cx="11777472" cy="646334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3600" b="0" i="0" u="sng" strike="noStrike" kern="0" cap="none" spc="0" baseline="0" dirty="0" err="1">
                <a:solidFill>
                  <a:srgbClr val="000000"/>
                </a:solidFill>
                <a:uFillTx/>
                <a:latin typeface="Calibri"/>
              </a:rPr>
              <a:t>Reserva</a:t>
            </a:r>
            <a:r>
              <a:rPr lang="en-GB" sz="3600" b="0" i="0" u="sng" strike="noStrike" kern="0" cap="none" spc="0" baseline="0" dirty="0">
                <a:solidFill>
                  <a:srgbClr val="000000"/>
                </a:solidFill>
                <a:uFillTx/>
                <a:latin typeface="Calibri"/>
              </a:rPr>
              <a:t> de </a:t>
            </a:r>
            <a:r>
              <a:rPr lang="en-GB" sz="3600" b="0" i="0" u="sng" strike="noStrike" kern="0" cap="none" spc="0" baseline="0" dirty="0" err="1">
                <a:solidFill>
                  <a:srgbClr val="000000"/>
                </a:solidFill>
                <a:uFillTx/>
                <a:latin typeface="Calibri"/>
              </a:rPr>
              <a:t>habitacion</a:t>
            </a:r>
            <a:r>
              <a:rPr lang="en-GB" sz="3600" b="0" i="0" u="sng" strike="noStrike" kern="0" cap="none" spc="0" baseline="0" dirty="0">
                <a:solidFill>
                  <a:srgbClr val="000000"/>
                </a:solidFill>
                <a:uFillTx/>
                <a:latin typeface="Calibri"/>
              </a:rPr>
              <a:t>…</a:t>
            </a:r>
            <a:endParaRPr lang="en-GB" sz="3600" b="0" i="1" u="sng" strike="noStrike" kern="1200" cap="none" spc="0" baseline="0" dirty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2ECAC42-E9C2-170B-940C-42305B2BBE5F}"/>
              </a:ext>
            </a:extLst>
          </p:cNvPr>
          <p:cNvSpPr txBox="1"/>
          <p:nvPr/>
        </p:nvSpPr>
        <p:spPr>
          <a:xfrm>
            <a:off x="414524" y="1122361"/>
            <a:ext cx="10869171" cy="4801313"/>
          </a:xfrm>
          <a:prstGeom prst="rect">
            <a:avLst/>
          </a:prstGeom>
          <a:noFill/>
          <a:ln w="38103" cap="flat">
            <a:solidFill>
              <a:srgbClr val="ED7D31"/>
            </a:solidFill>
            <a:prstDash val="solid"/>
            <a:miter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Recepcionista: 	Buenos días! Hotel Trinidad. Como le puedo ayudar</a:t>
            </a:r>
            <a:r>
              <a:rPr lang="es-ES" dirty="0">
                <a:solidFill>
                  <a:srgbClr val="000000"/>
                </a:solidFill>
                <a:latin typeface="Calibri"/>
              </a:rPr>
              <a:t>?</a:t>
            </a:r>
            <a:endParaRPr lang="es-ES" sz="1800" b="0" i="1" u="none" strike="noStrike" kern="1200" cap="none" spc="0" baseline="0" dirty="0">
              <a:solidFill>
                <a:srgbClr val="FF0000"/>
              </a:solidFill>
              <a:uFillTx/>
              <a:latin typeface="Calibri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Sr. Pedro: 	Buenos días! Me gustaría reservar dos </a:t>
            </a:r>
            <a:r>
              <a:rPr lang="es-ES" sz="18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</a:rPr>
              <a:t>habitaciónes</a:t>
            </a: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 en el hotel. </a:t>
            </a:r>
            <a:endParaRPr lang="es-ES" sz="1800" b="0" i="1" u="none" strike="noStrike" kern="1200" cap="none" spc="0" baseline="0" dirty="0">
              <a:solidFill>
                <a:srgbClr val="FF0000"/>
              </a:solidFill>
              <a:uFillTx/>
              <a:latin typeface="Calibri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Recepcionista: 	Muy bien. Como se llama usted?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Sr. Pedro: 	Me llamo Pedro Gracia.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Recepcionista: 	Muy bien Señor Pedro. Para cuantas personas? </a:t>
            </a:r>
            <a:endParaRPr lang="es-ES" sz="1800" b="0" i="1" u="none" strike="noStrike" kern="1200" cap="none" spc="0" baseline="0" dirty="0">
              <a:solidFill>
                <a:srgbClr val="FF0000"/>
              </a:solidFill>
              <a:uFillTx/>
              <a:latin typeface="Calibri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Sr. Pedro: 	Para </a:t>
            </a:r>
            <a:r>
              <a:rPr lang="es-ES" dirty="0">
                <a:solidFill>
                  <a:srgbClr val="000000"/>
                </a:solidFill>
                <a:latin typeface="Calibri"/>
              </a:rPr>
              <a:t>tres</a:t>
            </a: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 personas.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Recepcionista: 	Una o dos habitaciones?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Sr. Pedro: 	Dos </a:t>
            </a:r>
            <a:r>
              <a:rPr lang="es-ES" sz="18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</a:rPr>
              <a:t>habitaciónes</a:t>
            </a: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Recepcionista: 	Cama doble o individuales? </a:t>
            </a:r>
            <a:endParaRPr lang="es-ES" sz="1800" b="0" i="1" u="none" strike="noStrike" kern="1200" cap="none" spc="0" baseline="0" dirty="0">
              <a:solidFill>
                <a:srgbClr val="FF0000"/>
              </a:solidFill>
              <a:uFillTx/>
              <a:latin typeface="Calibri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Sr. Pedro: 	Una cama doble y una cama individual.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Recepcionista: 	Para que fecha?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Sr. Pedro: 	Para el </a:t>
            </a:r>
            <a:r>
              <a:rPr lang="es-ES" sz="18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</a:rPr>
              <a:t>sinco</a:t>
            </a: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 de </a:t>
            </a:r>
            <a:r>
              <a:rPr lang="es-ES" dirty="0">
                <a:solidFill>
                  <a:srgbClr val="000000"/>
                </a:solidFill>
                <a:latin typeface="Calibri"/>
              </a:rPr>
              <a:t>Julio</a:t>
            </a: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 del 2022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Recepcionista: 	Por cuantas noches? </a:t>
            </a:r>
            <a:endParaRPr lang="es-ES" sz="1800" b="0" i="1" u="none" strike="noStrike" kern="1200" cap="none" spc="0" baseline="0" dirty="0">
              <a:solidFill>
                <a:srgbClr val="FF0000"/>
              </a:solidFill>
              <a:uFillTx/>
              <a:latin typeface="Calibri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Sr. Pedro: 	Por dos noches.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Recepcionista: 	Bueno. Todo esta reservado.</a:t>
            </a:r>
            <a:endParaRPr lang="es-ES" sz="1800" b="0" i="1" u="none" strike="noStrike" kern="1200" cap="none" spc="0" baseline="0" dirty="0">
              <a:solidFill>
                <a:srgbClr val="FF0000"/>
              </a:solidFill>
              <a:uFillTx/>
              <a:latin typeface="Calibri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Sr. Pedro: 	Genial! Muchas Gracias. Adiós.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Recepcionista: 	Muchas gracias. Adiós. </a:t>
            </a:r>
          </a:p>
        </p:txBody>
      </p:sp>
      <p:pic>
        <p:nvPicPr>
          <p:cNvPr id="9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CE9F1FE0-F479-8586-5B41-FE7E6E6B09E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7040880" y="1249680"/>
            <a:ext cx="3775710" cy="377571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3578"/>
    </mc:Choice>
    <mc:Fallback xmlns="">
      <p:transition spd="slow" advTm="1357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340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193</TotalTime>
  <Words>213</Words>
  <Application>Microsoft Office PowerPoint</Application>
  <PresentationFormat>Widescreen</PresentationFormat>
  <Paragraphs>22</Paragraphs>
  <Slides>2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8" baseType="lpstr">
      <vt:lpstr>Aharoni</vt:lpstr>
      <vt:lpstr>Arial</vt:lpstr>
      <vt:lpstr>Calibri</vt:lpstr>
      <vt:lpstr>Century Gothic</vt:lpstr>
      <vt:lpstr>Wingdings 3</vt:lpstr>
      <vt:lpstr>Ion</vt:lpstr>
      <vt:lpstr>BA International Hotel Management  Module: BMIH5003  Foreign Languages and Cultural Awareness  Module tutors: Rodrigo F. Aguilera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Mohammed Miah</dc:creator>
  <cp:lastModifiedBy>Mohammed Miah</cp:lastModifiedBy>
  <cp:revision>21</cp:revision>
  <dcterms:created xsi:type="dcterms:W3CDTF">2022-05-25T11:40:25Z</dcterms:created>
  <dcterms:modified xsi:type="dcterms:W3CDTF">2022-06-09T15:37:44Z</dcterms:modified>
</cp:coreProperties>
</file>