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142C5B-F221-450A-AC4E-3B304B62D09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AFCA446-94E6-44F6-9FBA-F16B6CD67396}">
      <dgm:prSet/>
      <dgm:spPr/>
      <dgm:t>
        <a:bodyPr/>
        <a:lstStyle/>
        <a:p>
          <a:r>
            <a:rPr lang="en-GB"/>
            <a:t>Maintaining functional ability and independence is essential for older adults to live fulfilling lives.</a:t>
          </a:r>
          <a:endParaRPr lang="en-US"/>
        </a:p>
      </dgm:t>
    </dgm:pt>
    <dgm:pt modelId="{862A0D3B-B4BB-4DB2-8BCA-F5C84CA46A37}" type="parTrans" cxnId="{C7ECEA0E-D660-4830-BD2E-A257E73FB0EA}">
      <dgm:prSet/>
      <dgm:spPr/>
      <dgm:t>
        <a:bodyPr/>
        <a:lstStyle/>
        <a:p>
          <a:endParaRPr lang="en-US"/>
        </a:p>
      </dgm:t>
    </dgm:pt>
    <dgm:pt modelId="{119F18F5-E4BC-47F4-BBDE-BB6748D793E8}" type="sibTrans" cxnId="{C7ECEA0E-D660-4830-BD2E-A257E73FB0EA}">
      <dgm:prSet/>
      <dgm:spPr/>
      <dgm:t>
        <a:bodyPr/>
        <a:lstStyle/>
        <a:p>
          <a:endParaRPr lang="en-US"/>
        </a:p>
      </dgm:t>
    </dgm:pt>
    <dgm:pt modelId="{925A3E72-1621-49E5-9A6E-B35B4162D402}">
      <dgm:prSet/>
      <dgm:spPr/>
      <dgm:t>
        <a:bodyPr/>
        <a:lstStyle/>
        <a:p>
          <a:r>
            <a:rPr lang="en-GB"/>
            <a:t>Supporting autonomy involves respecting their choices and preferences in daily activities.</a:t>
          </a:r>
          <a:endParaRPr lang="en-US"/>
        </a:p>
      </dgm:t>
    </dgm:pt>
    <dgm:pt modelId="{2B8CC09D-66FB-4CE1-98C4-70058DE17342}" type="parTrans" cxnId="{4AC269F3-EBBB-4903-A766-3C6BE7D23336}">
      <dgm:prSet/>
      <dgm:spPr/>
      <dgm:t>
        <a:bodyPr/>
        <a:lstStyle/>
        <a:p>
          <a:endParaRPr lang="en-US"/>
        </a:p>
      </dgm:t>
    </dgm:pt>
    <dgm:pt modelId="{C82E8D1C-30BE-4433-9101-953B707A97BA}" type="sibTrans" cxnId="{4AC269F3-EBBB-4903-A766-3C6BE7D23336}">
      <dgm:prSet/>
      <dgm:spPr/>
      <dgm:t>
        <a:bodyPr/>
        <a:lstStyle/>
        <a:p>
          <a:endParaRPr lang="en-US"/>
        </a:p>
      </dgm:t>
    </dgm:pt>
    <dgm:pt modelId="{74042070-0D8E-4A06-8210-EA4860035F94}">
      <dgm:prSet/>
      <dgm:spPr/>
      <dgm:t>
        <a:bodyPr/>
        <a:lstStyle/>
        <a:p>
          <a:r>
            <a:rPr lang="en-GB"/>
            <a:t>Physical health, mental health, and emotional well-being are interconnected; holistic support is necessary.</a:t>
          </a:r>
          <a:endParaRPr lang="en-US"/>
        </a:p>
      </dgm:t>
    </dgm:pt>
    <dgm:pt modelId="{66224315-426F-4AE3-9FA9-627B30DF18A6}" type="parTrans" cxnId="{0B3EC78C-9C9D-49F2-A236-AAD57B59E400}">
      <dgm:prSet/>
      <dgm:spPr/>
      <dgm:t>
        <a:bodyPr/>
        <a:lstStyle/>
        <a:p>
          <a:endParaRPr lang="en-US"/>
        </a:p>
      </dgm:t>
    </dgm:pt>
    <dgm:pt modelId="{0A4CBF01-F391-469A-90A3-5402094C118F}" type="sibTrans" cxnId="{0B3EC78C-9C9D-49F2-A236-AAD57B59E400}">
      <dgm:prSet/>
      <dgm:spPr/>
      <dgm:t>
        <a:bodyPr/>
        <a:lstStyle/>
        <a:p>
          <a:endParaRPr lang="en-US"/>
        </a:p>
      </dgm:t>
    </dgm:pt>
    <dgm:pt modelId="{7A9AC0F1-F20A-4C93-8599-E75196445C22}">
      <dgm:prSet/>
      <dgm:spPr/>
      <dgm:t>
        <a:bodyPr/>
        <a:lstStyle/>
        <a:p>
          <a:r>
            <a:rPr lang="en-GB"/>
            <a:t>Social inclusion helps combat loneliness and isolation, which are common challenges.</a:t>
          </a:r>
          <a:endParaRPr lang="en-US"/>
        </a:p>
      </dgm:t>
    </dgm:pt>
    <dgm:pt modelId="{A1D87A9E-4771-4965-8B42-804E0C561E56}" type="parTrans" cxnId="{142B56C0-6949-4819-848F-11703A02C438}">
      <dgm:prSet/>
      <dgm:spPr/>
      <dgm:t>
        <a:bodyPr/>
        <a:lstStyle/>
        <a:p>
          <a:endParaRPr lang="en-US"/>
        </a:p>
      </dgm:t>
    </dgm:pt>
    <dgm:pt modelId="{F6BD54C5-36FD-4DD4-96A9-D1295983C7B5}" type="sibTrans" cxnId="{142B56C0-6949-4819-848F-11703A02C438}">
      <dgm:prSet/>
      <dgm:spPr/>
      <dgm:t>
        <a:bodyPr/>
        <a:lstStyle/>
        <a:p>
          <a:endParaRPr lang="en-US"/>
        </a:p>
      </dgm:t>
    </dgm:pt>
    <dgm:pt modelId="{B1362854-DB9F-44E4-A31B-4FE1D453FE53}">
      <dgm:prSet/>
      <dgm:spPr/>
      <dgm:t>
        <a:bodyPr/>
        <a:lstStyle/>
        <a:p>
          <a:r>
            <a:rPr lang="en-GB"/>
            <a:t>Empowerment involves enabling older individuals to participate actively in decisions affecting their lives.</a:t>
          </a:r>
          <a:endParaRPr lang="en-US"/>
        </a:p>
      </dgm:t>
    </dgm:pt>
    <dgm:pt modelId="{919A8B68-CB6E-468E-B4AA-E6A76833F6B2}" type="parTrans" cxnId="{6E02F265-0F35-40B1-B03A-55F5617A1C0B}">
      <dgm:prSet/>
      <dgm:spPr/>
      <dgm:t>
        <a:bodyPr/>
        <a:lstStyle/>
        <a:p>
          <a:endParaRPr lang="en-US"/>
        </a:p>
      </dgm:t>
    </dgm:pt>
    <dgm:pt modelId="{22492DA8-CDBD-4094-AE39-24DF60B5DB5A}" type="sibTrans" cxnId="{6E02F265-0F35-40B1-B03A-55F5617A1C0B}">
      <dgm:prSet/>
      <dgm:spPr/>
      <dgm:t>
        <a:bodyPr/>
        <a:lstStyle/>
        <a:p>
          <a:endParaRPr lang="en-US"/>
        </a:p>
      </dgm:t>
    </dgm:pt>
    <dgm:pt modelId="{91B18858-8E3D-4683-AE86-5255543E100A}" type="pres">
      <dgm:prSet presAssocID="{34142C5B-F221-450A-AC4E-3B304B62D09A}" presName="diagram" presStyleCnt="0">
        <dgm:presLayoutVars>
          <dgm:dir/>
          <dgm:resizeHandles val="exact"/>
        </dgm:presLayoutVars>
      </dgm:prSet>
      <dgm:spPr/>
    </dgm:pt>
    <dgm:pt modelId="{09F3BA04-12F7-4A0A-A8E5-9A9ED571FC66}" type="pres">
      <dgm:prSet presAssocID="{4AFCA446-94E6-44F6-9FBA-F16B6CD67396}" presName="node" presStyleLbl="node1" presStyleIdx="0" presStyleCnt="5">
        <dgm:presLayoutVars>
          <dgm:bulletEnabled val="1"/>
        </dgm:presLayoutVars>
      </dgm:prSet>
      <dgm:spPr/>
    </dgm:pt>
    <dgm:pt modelId="{3C5723F2-1628-4069-9212-714A9A55879A}" type="pres">
      <dgm:prSet presAssocID="{119F18F5-E4BC-47F4-BBDE-BB6748D793E8}" presName="sibTrans" presStyleCnt="0"/>
      <dgm:spPr/>
    </dgm:pt>
    <dgm:pt modelId="{161604F7-5336-47AD-83B3-064229B4835D}" type="pres">
      <dgm:prSet presAssocID="{925A3E72-1621-49E5-9A6E-B35B4162D402}" presName="node" presStyleLbl="node1" presStyleIdx="1" presStyleCnt="5">
        <dgm:presLayoutVars>
          <dgm:bulletEnabled val="1"/>
        </dgm:presLayoutVars>
      </dgm:prSet>
      <dgm:spPr/>
    </dgm:pt>
    <dgm:pt modelId="{C986E4C2-12F2-4401-BCBD-14091F102941}" type="pres">
      <dgm:prSet presAssocID="{C82E8D1C-30BE-4433-9101-953B707A97BA}" presName="sibTrans" presStyleCnt="0"/>
      <dgm:spPr/>
    </dgm:pt>
    <dgm:pt modelId="{B7949358-5F0F-42E7-8DB8-A4C471AB3768}" type="pres">
      <dgm:prSet presAssocID="{74042070-0D8E-4A06-8210-EA4860035F94}" presName="node" presStyleLbl="node1" presStyleIdx="2" presStyleCnt="5">
        <dgm:presLayoutVars>
          <dgm:bulletEnabled val="1"/>
        </dgm:presLayoutVars>
      </dgm:prSet>
      <dgm:spPr/>
    </dgm:pt>
    <dgm:pt modelId="{65BDEC0B-2C9F-4C52-8DDD-DF9E6AAD19F2}" type="pres">
      <dgm:prSet presAssocID="{0A4CBF01-F391-469A-90A3-5402094C118F}" presName="sibTrans" presStyleCnt="0"/>
      <dgm:spPr/>
    </dgm:pt>
    <dgm:pt modelId="{B0C4DD84-2A9B-4734-B5EA-D34ED2976114}" type="pres">
      <dgm:prSet presAssocID="{7A9AC0F1-F20A-4C93-8599-E75196445C22}" presName="node" presStyleLbl="node1" presStyleIdx="3" presStyleCnt="5">
        <dgm:presLayoutVars>
          <dgm:bulletEnabled val="1"/>
        </dgm:presLayoutVars>
      </dgm:prSet>
      <dgm:spPr/>
    </dgm:pt>
    <dgm:pt modelId="{A6362C1B-2720-4C64-A5B1-1F9A94707AE2}" type="pres">
      <dgm:prSet presAssocID="{F6BD54C5-36FD-4DD4-96A9-D1295983C7B5}" presName="sibTrans" presStyleCnt="0"/>
      <dgm:spPr/>
    </dgm:pt>
    <dgm:pt modelId="{1084E6EE-7BA9-4FFD-B712-17F298EF29E5}" type="pres">
      <dgm:prSet presAssocID="{B1362854-DB9F-44E4-A31B-4FE1D453FE53}" presName="node" presStyleLbl="node1" presStyleIdx="4" presStyleCnt="5">
        <dgm:presLayoutVars>
          <dgm:bulletEnabled val="1"/>
        </dgm:presLayoutVars>
      </dgm:prSet>
      <dgm:spPr/>
    </dgm:pt>
  </dgm:ptLst>
  <dgm:cxnLst>
    <dgm:cxn modelId="{C7ECEA0E-D660-4830-BD2E-A257E73FB0EA}" srcId="{34142C5B-F221-450A-AC4E-3B304B62D09A}" destId="{4AFCA446-94E6-44F6-9FBA-F16B6CD67396}" srcOrd="0" destOrd="0" parTransId="{862A0D3B-B4BB-4DB2-8BCA-F5C84CA46A37}" sibTransId="{119F18F5-E4BC-47F4-BBDE-BB6748D793E8}"/>
    <dgm:cxn modelId="{7CFB503E-DA81-46ED-B6B1-5B2BADEAFCB0}" type="presOf" srcId="{7A9AC0F1-F20A-4C93-8599-E75196445C22}" destId="{B0C4DD84-2A9B-4734-B5EA-D34ED2976114}" srcOrd="0" destOrd="0" presId="urn:microsoft.com/office/officeart/2005/8/layout/default"/>
    <dgm:cxn modelId="{8D38C061-257B-486E-AB45-CDB2D4DE164D}" type="presOf" srcId="{4AFCA446-94E6-44F6-9FBA-F16B6CD67396}" destId="{09F3BA04-12F7-4A0A-A8E5-9A9ED571FC66}" srcOrd="0" destOrd="0" presId="urn:microsoft.com/office/officeart/2005/8/layout/default"/>
    <dgm:cxn modelId="{6E02F265-0F35-40B1-B03A-55F5617A1C0B}" srcId="{34142C5B-F221-450A-AC4E-3B304B62D09A}" destId="{B1362854-DB9F-44E4-A31B-4FE1D453FE53}" srcOrd="4" destOrd="0" parTransId="{919A8B68-CB6E-468E-B4AA-E6A76833F6B2}" sibTransId="{22492DA8-CDBD-4094-AE39-24DF60B5DB5A}"/>
    <dgm:cxn modelId="{BA8CCC67-53BE-4904-ACC8-143A2FA5D00C}" type="presOf" srcId="{74042070-0D8E-4A06-8210-EA4860035F94}" destId="{B7949358-5F0F-42E7-8DB8-A4C471AB3768}" srcOrd="0" destOrd="0" presId="urn:microsoft.com/office/officeart/2005/8/layout/default"/>
    <dgm:cxn modelId="{0FA33E7E-F365-4214-87B0-3398525B1993}" type="presOf" srcId="{B1362854-DB9F-44E4-A31B-4FE1D453FE53}" destId="{1084E6EE-7BA9-4FFD-B712-17F298EF29E5}" srcOrd="0" destOrd="0" presId="urn:microsoft.com/office/officeart/2005/8/layout/default"/>
    <dgm:cxn modelId="{0B3EC78C-9C9D-49F2-A236-AAD57B59E400}" srcId="{34142C5B-F221-450A-AC4E-3B304B62D09A}" destId="{74042070-0D8E-4A06-8210-EA4860035F94}" srcOrd="2" destOrd="0" parTransId="{66224315-426F-4AE3-9FA9-627B30DF18A6}" sibTransId="{0A4CBF01-F391-469A-90A3-5402094C118F}"/>
    <dgm:cxn modelId="{142B56C0-6949-4819-848F-11703A02C438}" srcId="{34142C5B-F221-450A-AC4E-3B304B62D09A}" destId="{7A9AC0F1-F20A-4C93-8599-E75196445C22}" srcOrd="3" destOrd="0" parTransId="{A1D87A9E-4771-4965-8B42-804E0C561E56}" sibTransId="{F6BD54C5-36FD-4DD4-96A9-D1295983C7B5}"/>
    <dgm:cxn modelId="{047522D2-EBED-48C0-B8C2-6D84473159E1}" type="presOf" srcId="{34142C5B-F221-450A-AC4E-3B304B62D09A}" destId="{91B18858-8E3D-4683-AE86-5255543E100A}" srcOrd="0" destOrd="0" presId="urn:microsoft.com/office/officeart/2005/8/layout/default"/>
    <dgm:cxn modelId="{94DADDDE-9ADF-4573-A522-3D913646A2D9}" type="presOf" srcId="{925A3E72-1621-49E5-9A6E-B35B4162D402}" destId="{161604F7-5336-47AD-83B3-064229B4835D}" srcOrd="0" destOrd="0" presId="urn:microsoft.com/office/officeart/2005/8/layout/default"/>
    <dgm:cxn modelId="{4AC269F3-EBBB-4903-A766-3C6BE7D23336}" srcId="{34142C5B-F221-450A-AC4E-3B304B62D09A}" destId="{925A3E72-1621-49E5-9A6E-B35B4162D402}" srcOrd="1" destOrd="0" parTransId="{2B8CC09D-66FB-4CE1-98C4-70058DE17342}" sibTransId="{C82E8D1C-30BE-4433-9101-953B707A97BA}"/>
    <dgm:cxn modelId="{72C08144-6BAF-4DB8-9774-461307B9949F}" type="presParOf" srcId="{91B18858-8E3D-4683-AE86-5255543E100A}" destId="{09F3BA04-12F7-4A0A-A8E5-9A9ED571FC66}" srcOrd="0" destOrd="0" presId="urn:microsoft.com/office/officeart/2005/8/layout/default"/>
    <dgm:cxn modelId="{EB23DD50-FDAC-4BC8-A348-D3D3AFB1E1A6}" type="presParOf" srcId="{91B18858-8E3D-4683-AE86-5255543E100A}" destId="{3C5723F2-1628-4069-9212-714A9A55879A}" srcOrd="1" destOrd="0" presId="urn:microsoft.com/office/officeart/2005/8/layout/default"/>
    <dgm:cxn modelId="{B3A773C2-3ACC-443E-AD6C-BA43A912FE93}" type="presParOf" srcId="{91B18858-8E3D-4683-AE86-5255543E100A}" destId="{161604F7-5336-47AD-83B3-064229B4835D}" srcOrd="2" destOrd="0" presId="urn:microsoft.com/office/officeart/2005/8/layout/default"/>
    <dgm:cxn modelId="{79F72148-3D43-445D-926B-59F5C0424FB0}" type="presParOf" srcId="{91B18858-8E3D-4683-AE86-5255543E100A}" destId="{C986E4C2-12F2-4401-BCBD-14091F102941}" srcOrd="3" destOrd="0" presId="urn:microsoft.com/office/officeart/2005/8/layout/default"/>
    <dgm:cxn modelId="{3B64411D-452E-4CC6-AAA3-56A2169B24CD}" type="presParOf" srcId="{91B18858-8E3D-4683-AE86-5255543E100A}" destId="{B7949358-5F0F-42E7-8DB8-A4C471AB3768}" srcOrd="4" destOrd="0" presId="urn:microsoft.com/office/officeart/2005/8/layout/default"/>
    <dgm:cxn modelId="{B4C1CB84-2D4B-43DF-9B52-4E08899A4382}" type="presParOf" srcId="{91B18858-8E3D-4683-AE86-5255543E100A}" destId="{65BDEC0B-2C9F-4C52-8DDD-DF9E6AAD19F2}" srcOrd="5" destOrd="0" presId="urn:microsoft.com/office/officeart/2005/8/layout/default"/>
    <dgm:cxn modelId="{DA2C7A4D-B941-4CA4-901C-A2ADD3927CE9}" type="presParOf" srcId="{91B18858-8E3D-4683-AE86-5255543E100A}" destId="{B0C4DD84-2A9B-4734-B5EA-D34ED2976114}" srcOrd="6" destOrd="0" presId="urn:microsoft.com/office/officeart/2005/8/layout/default"/>
    <dgm:cxn modelId="{4B59A7D6-3901-47D1-84AC-A0663FE5C95E}" type="presParOf" srcId="{91B18858-8E3D-4683-AE86-5255543E100A}" destId="{A6362C1B-2720-4C64-A5B1-1F9A94707AE2}" srcOrd="7" destOrd="0" presId="urn:microsoft.com/office/officeart/2005/8/layout/default"/>
    <dgm:cxn modelId="{30968CB2-77FC-454A-86B9-03C3097369FC}" type="presParOf" srcId="{91B18858-8E3D-4683-AE86-5255543E100A}" destId="{1084E6EE-7BA9-4FFD-B712-17F298EF29E5}"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329F51-0A75-46B8-97C6-FB94489A61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6D78124-0115-49CC-8207-F6202F85C25A}">
      <dgm:prSet/>
      <dgm:spPr/>
      <dgm:t>
        <a:bodyPr/>
        <a:lstStyle/>
        <a:p>
          <a:r>
            <a:rPr lang="en-GB"/>
            <a:t>The UK provides various services, including community care, NHS mental health services, and social care programs.</a:t>
          </a:r>
          <a:endParaRPr lang="en-US"/>
        </a:p>
      </dgm:t>
    </dgm:pt>
    <dgm:pt modelId="{44032B6D-7DC7-4ADE-BFA0-962F01E3CFA4}" type="parTrans" cxnId="{A527DBCC-DEC7-46C3-9740-492451484165}">
      <dgm:prSet/>
      <dgm:spPr/>
      <dgm:t>
        <a:bodyPr/>
        <a:lstStyle/>
        <a:p>
          <a:endParaRPr lang="en-US"/>
        </a:p>
      </dgm:t>
    </dgm:pt>
    <dgm:pt modelId="{7DAD1892-ED96-49CD-B958-45E5D0D41770}" type="sibTrans" cxnId="{A527DBCC-DEC7-46C3-9740-492451484165}">
      <dgm:prSet/>
      <dgm:spPr/>
      <dgm:t>
        <a:bodyPr/>
        <a:lstStyle/>
        <a:p>
          <a:endParaRPr lang="en-US"/>
        </a:p>
      </dgm:t>
    </dgm:pt>
    <dgm:pt modelId="{7F4F89EA-59A6-491D-94BB-8E5126D4B814}">
      <dgm:prSet/>
      <dgm:spPr/>
      <dgm:t>
        <a:bodyPr/>
        <a:lstStyle/>
        <a:p>
          <a:r>
            <a:rPr lang="en-GB"/>
            <a:t>Person-centred care focuses on individual needs, preferences, and strengths.</a:t>
          </a:r>
          <a:endParaRPr lang="en-US"/>
        </a:p>
      </dgm:t>
    </dgm:pt>
    <dgm:pt modelId="{C58E47AB-AB82-40C7-B3C7-442E55476F35}" type="parTrans" cxnId="{CBDAB724-16C9-4107-B1E7-2FCF45542D7F}">
      <dgm:prSet/>
      <dgm:spPr/>
      <dgm:t>
        <a:bodyPr/>
        <a:lstStyle/>
        <a:p>
          <a:endParaRPr lang="en-US"/>
        </a:p>
      </dgm:t>
    </dgm:pt>
    <dgm:pt modelId="{50522219-31FA-49C2-9CDD-DA5F55990D15}" type="sibTrans" cxnId="{CBDAB724-16C9-4107-B1E7-2FCF45542D7F}">
      <dgm:prSet/>
      <dgm:spPr/>
      <dgm:t>
        <a:bodyPr/>
        <a:lstStyle/>
        <a:p>
          <a:endParaRPr lang="en-US"/>
        </a:p>
      </dgm:t>
    </dgm:pt>
    <dgm:pt modelId="{BFA3EC1E-9D0F-45DB-8354-BCBC6D997F45}">
      <dgm:prSet/>
      <dgm:spPr/>
      <dgm:t>
        <a:bodyPr/>
        <a:lstStyle/>
        <a:p>
          <a:r>
            <a:rPr lang="en-GB"/>
            <a:t>Multidisciplinary teams coordinate health, social, and emotional support.</a:t>
          </a:r>
          <a:endParaRPr lang="en-US"/>
        </a:p>
      </dgm:t>
    </dgm:pt>
    <dgm:pt modelId="{734F400A-EF02-45B1-99FF-F10D856FC6B7}" type="parTrans" cxnId="{28CEDEAC-ABDB-4C2D-84FC-63744498D75F}">
      <dgm:prSet/>
      <dgm:spPr/>
      <dgm:t>
        <a:bodyPr/>
        <a:lstStyle/>
        <a:p>
          <a:endParaRPr lang="en-US"/>
        </a:p>
      </dgm:t>
    </dgm:pt>
    <dgm:pt modelId="{C7A690C4-F53A-405A-8C07-46CEB6645902}" type="sibTrans" cxnId="{28CEDEAC-ABDB-4C2D-84FC-63744498D75F}">
      <dgm:prSet/>
      <dgm:spPr/>
      <dgm:t>
        <a:bodyPr/>
        <a:lstStyle/>
        <a:p>
          <a:endParaRPr lang="en-US"/>
        </a:p>
      </dgm:t>
    </dgm:pt>
    <dgm:pt modelId="{7E62D659-2C69-4D2B-B356-3F4649832F6F}">
      <dgm:prSet/>
      <dgm:spPr/>
      <dgm:t>
        <a:bodyPr/>
        <a:lstStyle/>
        <a:p>
          <a:r>
            <a:rPr lang="en-GB"/>
            <a:t>Technology, such as telehealth and assistive devices, enhances independence and access to care.</a:t>
          </a:r>
          <a:endParaRPr lang="en-US"/>
        </a:p>
      </dgm:t>
    </dgm:pt>
    <dgm:pt modelId="{E5DC6A49-6D6B-4499-AAC7-C8BFBB139771}" type="parTrans" cxnId="{3CE50FE0-D725-44C3-AD7F-58ABF267343C}">
      <dgm:prSet/>
      <dgm:spPr/>
      <dgm:t>
        <a:bodyPr/>
        <a:lstStyle/>
        <a:p>
          <a:endParaRPr lang="en-US"/>
        </a:p>
      </dgm:t>
    </dgm:pt>
    <dgm:pt modelId="{0DD84E76-6027-415A-9B5D-2617DEBF33BE}" type="sibTrans" cxnId="{3CE50FE0-D725-44C3-AD7F-58ABF267343C}">
      <dgm:prSet/>
      <dgm:spPr/>
      <dgm:t>
        <a:bodyPr/>
        <a:lstStyle/>
        <a:p>
          <a:endParaRPr lang="en-US"/>
        </a:p>
      </dgm:t>
    </dgm:pt>
    <dgm:pt modelId="{CC30EBA9-9315-42CB-93C2-7B817F0271CC}">
      <dgm:prSet/>
      <dgm:spPr/>
      <dgm:t>
        <a:bodyPr/>
        <a:lstStyle/>
        <a:p>
          <a:r>
            <a:rPr lang="en-GB"/>
            <a:t>Evidence suggests these approaches improve quality of life, safety, and satisfaction.</a:t>
          </a:r>
          <a:endParaRPr lang="en-US"/>
        </a:p>
      </dgm:t>
    </dgm:pt>
    <dgm:pt modelId="{B84A1549-C8D9-488E-9574-D996D1CBE73B}" type="parTrans" cxnId="{6F0F6FD2-9DCB-4737-A616-5EF40035296D}">
      <dgm:prSet/>
      <dgm:spPr/>
      <dgm:t>
        <a:bodyPr/>
        <a:lstStyle/>
        <a:p>
          <a:endParaRPr lang="en-US"/>
        </a:p>
      </dgm:t>
    </dgm:pt>
    <dgm:pt modelId="{75390672-5D9B-45E8-B544-B59EC869BDA7}" type="sibTrans" cxnId="{6F0F6FD2-9DCB-4737-A616-5EF40035296D}">
      <dgm:prSet/>
      <dgm:spPr/>
      <dgm:t>
        <a:bodyPr/>
        <a:lstStyle/>
        <a:p>
          <a:endParaRPr lang="en-US"/>
        </a:p>
      </dgm:t>
    </dgm:pt>
    <dgm:pt modelId="{889EF0A7-5D8A-422C-ACAB-81E80A93A0E6}" type="pres">
      <dgm:prSet presAssocID="{A5329F51-0A75-46B8-97C6-FB94489A618C}" presName="diagram" presStyleCnt="0">
        <dgm:presLayoutVars>
          <dgm:dir/>
          <dgm:resizeHandles val="exact"/>
        </dgm:presLayoutVars>
      </dgm:prSet>
      <dgm:spPr/>
    </dgm:pt>
    <dgm:pt modelId="{6DF9D9C5-E7A5-4E45-9733-4EB78BF39229}" type="pres">
      <dgm:prSet presAssocID="{E6D78124-0115-49CC-8207-F6202F85C25A}" presName="node" presStyleLbl="node1" presStyleIdx="0" presStyleCnt="5">
        <dgm:presLayoutVars>
          <dgm:bulletEnabled val="1"/>
        </dgm:presLayoutVars>
      </dgm:prSet>
      <dgm:spPr/>
    </dgm:pt>
    <dgm:pt modelId="{614B028A-2ADC-4AFF-8AC0-EA64E67E8A52}" type="pres">
      <dgm:prSet presAssocID="{7DAD1892-ED96-49CD-B958-45E5D0D41770}" presName="sibTrans" presStyleCnt="0"/>
      <dgm:spPr/>
    </dgm:pt>
    <dgm:pt modelId="{F8C1A26A-A1BC-40FA-83A1-74F48F31A5B8}" type="pres">
      <dgm:prSet presAssocID="{7F4F89EA-59A6-491D-94BB-8E5126D4B814}" presName="node" presStyleLbl="node1" presStyleIdx="1" presStyleCnt="5">
        <dgm:presLayoutVars>
          <dgm:bulletEnabled val="1"/>
        </dgm:presLayoutVars>
      </dgm:prSet>
      <dgm:spPr/>
    </dgm:pt>
    <dgm:pt modelId="{7EDEF244-CBC9-415D-90EA-13FF217ABA06}" type="pres">
      <dgm:prSet presAssocID="{50522219-31FA-49C2-9CDD-DA5F55990D15}" presName="sibTrans" presStyleCnt="0"/>
      <dgm:spPr/>
    </dgm:pt>
    <dgm:pt modelId="{A095FC2A-0295-4B07-A024-F7265AAFF4B9}" type="pres">
      <dgm:prSet presAssocID="{BFA3EC1E-9D0F-45DB-8354-BCBC6D997F45}" presName="node" presStyleLbl="node1" presStyleIdx="2" presStyleCnt="5">
        <dgm:presLayoutVars>
          <dgm:bulletEnabled val="1"/>
        </dgm:presLayoutVars>
      </dgm:prSet>
      <dgm:spPr/>
    </dgm:pt>
    <dgm:pt modelId="{B52C7128-0603-4F70-A472-2BB208AB5FD1}" type="pres">
      <dgm:prSet presAssocID="{C7A690C4-F53A-405A-8C07-46CEB6645902}" presName="sibTrans" presStyleCnt="0"/>
      <dgm:spPr/>
    </dgm:pt>
    <dgm:pt modelId="{BF258F14-0126-4249-B64C-75030D6FFB15}" type="pres">
      <dgm:prSet presAssocID="{7E62D659-2C69-4D2B-B356-3F4649832F6F}" presName="node" presStyleLbl="node1" presStyleIdx="3" presStyleCnt="5">
        <dgm:presLayoutVars>
          <dgm:bulletEnabled val="1"/>
        </dgm:presLayoutVars>
      </dgm:prSet>
      <dgm:spPr/>
    </dgm:pt>
    <dgm:pt modelId="{7D365478-39BC-4551-9DC3-F8D2EA235BB5}" type="pres">
      <dgm:prSet presAssocID="{0DD84E76-6027-415A-9B5D-2617DEBF33BE}" presName="sibTrans" presStyleCnt="0"/>
      <dgm:spPr/>
    </dgm:pt>
    <dgm:pt modelId="{0A37DA8E-8615-4E4F-ACDD-5D79C6479A42}" type="pres">
      <dgm:prSet presAssocID="{CC30EBA9-9315-42CB-93C2-7B817F0271CC}" presName="node" presStyleLbl="node1" presStyleIdx="4" presStyleCnt="5">
        <dgm:presLayoutVars>
          <dgm:bulletEnabled val="1"/>
        </dgm:presLayoutVars>
      </dgm:prSet>
      <dgm:spPr/>
    </dgm:pt>
  </dgm:ptLst>
  <dgm:cxnLst>
    <dgm:cxn modelId="{50A39408-7FCD-41C8-AD78-77549918DC8B}" type="presOf" srcId="{7F4F89EA-59A6-491D-94BB-8E5126D4B814}" destId="{F8C1A26A-A1BC-40FA-83A1-74F48F31A5B8}" srcOrd="0" destOrd="0" presId="urn:microsoft.com/office/officeart/2005/8/layout/default"/>
    <dgm:cxn modelId="{CBDAB724-16C9-4107-B1E7-2FCF45542D7F}" srcId="{A5329F51-0A75-46B8-97C6-FB94489A618C}" destId="{7F4F89EA-59A6-491D-94BB-8E5126D4B814}" srcOrd="1" destOrd="0" parTransId="{C58E47AB-AB82-40C7-B3C7-442E55476F35}" sibTransId="{50522219-31FA-49C2-9CDD-DA5F55990D15}"/>
    <dgm:cxn modelId="{8C824938-9F6D-4413-B188-A98D07910A9E}" type="presOf" srcId="{7E62D659-2C69-4D2B-B356-3F4649832F6F}" destId="{BF258F14-0126-4249-B64C-75030D6FFB15}" srcOrd="0" destOrd="0" presId="urn:microsoft.com/office/officeart/2005/8/layout/default"/>
    <dgm:cxn modelId="{7B804E83-7364-4BA6-9CBF-255DAB12A6BE}" type="presOf" srcId="{CC30EBA9-9315-42CB-93C2-7B817F0271CC}" destId="{0A37DA8E-8615-4E4F-ACDD-5D79C6479A42}" srcOrd="0" destOrd="0" presId="urn:microsoft.com/office/officeart/2005/8/layout/default"/>
    <dgm:cxn modelId="{CC752A85-E108-42B3-84FF-4899CD7EA77D}" type="presOf" srcId="{BFA3EC1E-9D0F-45DB-8354-BCBC6D997F45}" destId="{A095FC2A-0295-4B07-A024-F7265AAFF4B9}" srcOrd="0" destOrd="0" presId="urn:microsoft.com/office/officeart/2005/8/layout/default"/>
    <dgm:cxn modelId="{62ED0C87-F109-438D-9E07-3B2B9480FF16}" type="presOf" srcId="{E6D78124-0115-49CC-8207-F6202F85C25A}" destId="{6DF9D9C5-E7A5-4E45-9733-4EB78BF39229}" srcOrd="0" destOrd="0" presId="urn:microsoft.com/office/officeart/2005/8/layout/default"/>
    <dgm:cxn modelId="{28CEDEAC-ABDB-4C2D-84FC-63744498D75F}" srcId="{A5329F51-0A75-46B8-97C6-FB94489A618C}" destId="{BFA3EC1E-9D0F-45DB-8354-BCBC6D997F45}" srcOrd="2" destOrd="0" parTransId="{734F400A-EF02-45B1-99FF-F10D856FC6B7}" sibTransId="{C7A690C4-F53A-405A-8C07-46CEB6645902}"/>
    <dgm:cxn modelId="{A527DBCC-DEC7-46C3-9740-492451484165}" srcId="{A5329F51-0A75-46B8-97C6-FB94489A618C}" destId="{E6D78124-0115-49CC-8207-F6202F85C25A}" srcOrd="0" destOrd="0" parTransId="{44032B6D-7DC7-4ADE-BFA0-962F01E3CFA4}" sibTransId="{7DAD1892-ED96-49CD-B958-45E5D0D41770}"/>
    <dgm:cxn modelId="{6F0F6FD2-9DCB-4737-A616-5EF40035296D}" srcId="{A5329F51-0A75-46B8-97C6-FB94489A618C}" destId="{CC30EBA9-9315-42CB-93C2-7B817F0271CC}" srcOrd="4" destOrd="0" parTransId="{B84A1549-C8D9-488E-9574-D996D1CBE73B}" sibTransId="{75390672-5D9B-45E8-B544-B59EC869BDA7}"/>
    <dgm:cxn modelId="{F87975DF-FF24-459E-8F6C-61E192A0459A}" type="presOf" srcId="{A5329F51-0A75-46B8-97C6-FB94489A618C}" destId="{889EF0A7-5D8A-422C-ACAB-81E80A93A0E6}" srcOrd="0" destOrd="0" presId="urn:microsoft.com/office/officeart/2005/8/layout/default"/>
    <dgm:cxn modelId="{3CE50FE0-D725-44C3-AD7F-58ABF267343C}" srcId="{A5329F51-0A75-46B8-97C6-FB94489A618C}" destId="{7E62D659-2C69-4D2B-B356-3F4649832F6F}" srcOrd="3" destOrd="0" parTransId="{E5DC6A49-6D6B-4499-AAC7-C8BFBB139771}" sibTransId="{0DD84E76-6027-415A-9B5D-2617DEBF33BE}"/>
    <dgm:cxn modelId="{D345EC4F-065F-4F53-B908-F0DCF9BB22AB}" type="presParOf" srcId="{889EF0A7-5D8A-422C-ACAB-81E80A93A0E6}" destId="{6DF9D9C5-E7A5-4E45-9733-4EB78BF39229}" srcOrd="0" destOrd="0" presId="urn:microsoft.com/office/officeart/2005/8/layout/default"/>
    <dgm:cxn modelId="{D0548A20-B650-467C-89FD-CBCAED2179D0}" type="presParOf" srcId="{889EF0A7-5D8A-422C-ACAB-81E80A93A0E6}" destId="{614B028A-2ADC-4AFF-8AC0-EA64E67E8A52}" srcOrd="1" destOrd="0" presId="urn:microsoft.com/office/officeart/2005/8/layout/default"/>
    <dgm:cxn modelId="{7CEB7101-76A6-432F-AFC8-72AF56626362}" type="presParOf" srcId="{889EF0A7-5D8A-422C-ACAB-81E80A93A0E6}" destId="{F8C1A26A-A1BC-40FA-83A1-74F48F31A5B8}" srcOrd="2" destOrd="0" presId="urn:microsoft.com/office/officeart/2005/8/layout/default"/>
    <dgm:cxn modelId="{6E37B7B8-D740-400D-8F4C-A4E04AD2FE9A}" type="presParOf" srcId="{889EF0A7-5D8A-422C-ACAB-81E80A93A0E6}" destId="{7EDEF244-CBC9-415D-90EA-13FF217ABA06}" srcOrd="3" destOrd="0" presId="urn:microsoft.com/office/officeart/2005/8/layout/default"/>
    <dgm:cxn modelId="{E7F1DFF5-1A76-48C4-B527-F85D6E5E72DB}" type="presParOf" srcId="{889EF0A7-5D8A-422C-ACAB-81E80A93A0E6}" destId="{A095FC2A-0295-4B07-A024-F7265AAFF4B9}" srcOrd="4" destOrd="0" presId="urn:microsoft.com/office/officeart/2005/8/layout/default"/>
    <dgm:cxn modelId="{760A242E-DD13-4D98-9DE8-F1E715169B09}" type="presParOf" srcId="{889EF0A7-5D8A-422C-ACAB-81E80A93A0E6}" destId="{B52C7128-0603-4F70-A472-2BB208AB5FD1}" srcOrd="5" destOrd="0" presId="urn:microsoft.com/office/officeart/2005/8/layout/default"/>
    <dgm:cxn modelId="{96543BE3-2069-4ECF-B554-50B3BEB62576}" type="presParOf" srcId="{889EF0A7-5D8A-422C-ACAB-81E80A93A0E6}" destId="{BF258F14-0126-4249-B64C-75030D6FFB15}" srcOrd="6" destOrd="0" presId="urn:microsoft.com/office/officeart/2005/8/layout/default"/>
    <dgm:cxn modelId="{21262CB2-DD0E-4DE6-B4DC-4AC8B32C570C}" type="presParOf" srcId="{889EF0A7-5D8A-422C-ACAB-81E80A93A0E6}" destId="{7D365478-39BC-4551-9DC3-F8D2EA235BB5}" srcOrd="7" destOrd="0" presId="urn:microsoft.com/office/officeart/2005/8/layout/default"/>
    <dgm:cxn modelId="{73E8F3B9-4332-48CC-BB28-3D3873876FF0}" type="presParOf" srcId="{889EF0A7-5D8A-422C-ACAB-81E80A93A0E6}" destId="{0A37DA8E-8615-4E4F-ACDD-5D79C6479A42}"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6B6C30-E03D-4A61-BACA-3F54F1ED2CE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0328F92-246F-4BC4-96A6-28707BDA488B}">
      <dgm:prSet/>
      <dgm:spPr/>
      <dgm:t>
        <a:bodyPr/>
        <a:lstStyle/>
        <a:p>
          <a:r>
            <a:rPr lang="en-GB"/>
            <a:t>Theories like Activity Theory suggest staying active maintains well-being.</a:t>
          </a:r>
          <a:endParaRPr lang="en-US"/>
        </a:p>
      </dgm:t>
    </dgm:pt>
    <dgm:pt modelId="{CF1E6245-841B-4286-B040-61B955FA98C7}" type="parTrans" cxnId="{F384B348-0114-4EFA-A958-DBC44B32B90A}">
      <dgm:prSet/>
      <dgm:spPr/>
      <dgm:t>
        <a:bodyPr/>
        <a:lstStyle/>
        <a:p>
          <a:endParaRPr lang="en-US"/>
        </a:p>
      </dgm:t>
    </dgm:pt>
    <dgm:pt modelId="{46B32C4F-B962-46F1-8783-5856BB198137}" type="sibTrans" cxnId="{F384B348-0114-4EFA-A958-DBC44B32B90A}">
      <dgm:prSet/>
      <dgm:spPr/>
      <dgm:t>
        <a:bodyPr/>
        <a:lstStyle/>
        <a:p>
          <a:endParaRPr lang="en-US"/>
        </a:p>
      </dgm:t>
    </dgm:pt>
    <dgm:pt modelId="{1B5CC979-C90C-40DF-8089-7A0223AA06CA}">
      <dgm:prSet/>
      <dgm:spPr/>
      <dgm:t>
        <a:bodyPr/>
        <a:lstStyle/>
        <a:p>
          <a:r>
            <a:rPr lang="en-GB"/>
            <a:t>Disengagement Theory views aging as a natural withdrawal, but modern views promote continued engagement.</a:t>
          </a:r>
          <a:endParaRPr lang="en-US"/>
        </a:p>
      </dgm:t>
    </dgm:pt>
    <dgm:pt modelId="{5A664E29-A3BE-444F-81AB-FB37B10899F6}" type="parTrans" cxnId="{D58ED488-A039-4000-823D-B5C2B8E526E5}">
      <dgm:prSet/>
      <dgm:spPr/>
      <dgm:t>
        <a:bodyPr/>
        <a:lstStyle/>
        <a:p>
          <a:endParaRPr lang="en-US"/>
        </a:p>
      </dgm:t>
    </dgm:pt>
    <dgm:pt modelId="{E0248C2B-F8FD-47E5-A1E1-8C87A29D09FC}" type="sibTrans" cxnId="{D58ED488-A039-4000-823D-B5C2B8E526E5}">
      <dgm:prSet/>
      <dgm:spPr/>
      <dgm:t>
        <a:bodyPr/>
        <a:lstStyle/>
        <a:p>
          <a:endParaRPr lang="en-US"/>
        </a:p>
      </dgm:t>
    </dgm:pt>
    <dgm:pt modelId="{5575E47C-A028-4B05-9626-188FAA7B9E74}">
      <dgm:prSet/>
      <dgm:spPr/>
      <dgm:t>
        <a:bodyPr/>
        <a:lstStyle/>
        <a:p>
          <a:r>
            <a:rPr lang="en-GB"/>
            <a:t>Continuity Theory advocates maintaining consistent lifestyles and identities.</a:t>
          </a:r>
          <a:endParaRPr lang="en-US"/>
        </a:p>
      </dgm:t>
    </dgm:pt>
    <dgm:pt modelId="{138F162E-E206-4A2D-8B29-F60A9953C7D0}" type="parTrans" cxnId="{185B3EC5-607B-412E-9D85-4EEEBE5C22CD}">
      <dgm:prSet/>
      <dgm:spPr/>
      <dgm:t>
        <a:bodyPr/>
        <a:lstStyle/>
        <a:p>
          <a:endParaRPr lang="en-US"/>
        </a:p>
      </dgm:t>
    </dgm:pt>
    <dgm:pt modelId="{EB270958-126D-4116-BF33-DA0707EE660B}" type="sibTrans" cxnId="{185B3EC5-607B-412E-9D85-4EEEBE5C22CD}">
      <dgm:prSet/>
      <dgm:spPr/>
      <dgm:t>
        <a:bodyPr/>
        <a:lstStyle/>
        <a:p>
          <a:endParaRPr lang="en-US"/>
        </a:p>
      </dgm:t>
    </dgm:pt>
    <dgm:pt modelId="{EB6D7763-8119-4D83-BECE-90165762604F}">
      <dgm:prSet/>
      <dgm:spPr/>
      <dgm:t>
        <a:bodyPr/>
        <a:lstStyle/>
        <a:p>
          <a:r>
            <a:rPr lang="en-GB"/>
            <a:t>Policies such as the Care Act 2014, NHS Long Term Plan, and Social Care Green Paper emphasize holistic, community-based, and preventative care.</a:t>
          </a:r>
          <a:endParaRPr lang="en-US"/>
        </a:p>
      </dgm:t>
    </dgm:pt>
    <dgm:pt modelId="{2E2C0768-B06E-4D54-B98D-FF5C496C5428}" type="parTrans" cxnId="{ACACAFD7-A505-41E0-8C72-D73E950EBFDC}">
      <dgm:prSet/>
      <dgm:spPr/>
      <dgm:t>
        <a:bodyPr/>
        <a:lstStyle/>
        <a:p>
          <a:endParaRPr lang="en-US"/>
        </a:p>
      </dgm:t>
    </dgm:pt>
    <dgm:pt modelId="{9BA5A5BB-5702-4837-9E4D-04EBFA4706FB}" type="sibTrans" cxnId="{ACACAFD7-A505-41E0-8C72-D73E950EBFDC}">
      <dgm:prSet/>
      <dgm:spPr/>
      <dgm:t>
        <a:bodyPr/>
        <a:lstStyle/>
        <a:p>
          <a:endParaRPr lang="en-US"/>
        </a:p>
      </dgm:t>
    </dgm:pt>
    <dgm:pt modelId="{6D71882B-8901-4C1A-A953-CDB9339A1F2C}" type="pres">
      <dgm:prSet presAssocID="{D06B6C30-E03D-4A61-BACA-3F54F1ED2CEC}" presName="outerComposite" presStyleCnt="0">
        <dgm:presLayoutVars>
          <dgm:chMax val="5"/>
          <dgm:dir/>
          <dgm:resizeHandles val="exact"/>
        </dgm:presLayoutVars>
      </dgm:prSet>
      <dgm:spPr/>
    </dgm:pt>
    <dgm:pt modelId="{CDD74180-4609-46DC-A7C6-61FEC3EA6043}" type="pres">
      <dgm:prSet presAssocID="{D06B6C30-E03D-4A61-BACA-3F54F1ED2CEC}" presName="dummyMaxCanvas" presStyleCnt="0">
        <dgm:presLayoutVars/>
      </dgm:prSet>
      <dgm:spPr/>
    </dgm:pt>
    <dgm:pt modelId="{91D5D80C-D9BE-475B-8D5E-4AC394899490}" type="pres">
      <dgm:prSet presAssocID="{D06B6C30-E03D-4A61-BACA-3F54F1ED2CEC}" presName="FourNodes_1" presStyleLbl="node1" presStyleIdx="0" presStyleCnt="4">
        <dgm:presLayoutVars>
          <dgm:bulletEnabled val="1"/>
        </dgm:presLayoutVars>
      </dgm:prSet>
      <dgm:spPr/>
    </dgm:pt>
    <dgm:pt modelId="{CE4FE7DB-7446-4300-A35F-51AD0AF1376E}" type="pres">
      <dgm:prSet presAssocID="{D06B6C30-E03D-4A61-BACA-3F54F1ED2CEC}" presName="FourNodes_2" presStyleLbl="node1" presStyleIdx="1" presStyleCnt="4">
        <dgm:presLayoutVars>
          <dgm:bulletEnabled val="1"/>
        </dgm:presLayoutVars>
      </dgm:prSet>
      <dgm:spPr/>
    </dgm:pt>
    <dgm:pt modelId="{EC4DED1A-8F4D-414F-96CC-8A3CEC310247}" type="pres">
      <dgm:prSet presAssocID="{D06B6C30-E03D-4A61-BACA-3F54F1ED2CEC}" presName="FourNodes_3" presStyleLbl="node1" presStyleIdx="2" presStyleCnt="4">
        <dgm:presLayoutVars>
          <dgm:bulletEnabled val="1"/>
        </dgm:presLayoutVars>
      </dgm:prSet>
      <dgm:spPr/>
    </dgm:pt>
    <dgm:pt modelId="{F7E75E4A-00D4-4FDB-BF33-7C354A2CC908}" type="pres">
      <dgm:prSet presAssocID="{D06B6C30-E03D-4A61-BACA-3F54F1ED2CEC}" presName="FourNodes_4" presStyleLbl="node1" presStyleIdx="3" presStyleCnt="4">
        <dgm:presLayoutVars>
          <dgm:bulletEnabled val="1"/>
        </dgm:presLayoutVars>
      </dgm:prSet>
      <dgm:spPr/>
    </dgm:pt>
    <dgm:pt modelId="{077739D4-8AEF-417D-8534-919A3F0B7CC5}" type="pres">
      <dgm:prSet presAssocID="{D06B6C30-E03D-4A61-BACA-3F54F1ED2CEC}" presName="FourConn_1-2" presStyleLbl="fgAccFollowNode1" presStyleIdx="0" presStyleCnt="3">
        <dgm:presLayoutVars>
          <dgm:bulletEnabled val="1"/>
        </dgm:presLayoutVars>
      </dgm:prSet>
      <dgm:spPr/>
    </dgm:pt>
    <dgm:pt modelId="{B7671654-54ED-4693-B238-2BBB32312A2D}" type="pres">
      <dgm:prSet presAssocID="{D06B6C30-E03D-4A61-BACA-3F54F1ED2CEC}" presName="FourConn_2-3" presStyleLbl="fgAccFollowNode1" presStyleIdx="1" presStyleCnt="3">
        <dgm:presLayoutVars>
          <dgm:bulletEnabled val="1"/>
        </dgm:presLayoutVars>
      </dgm:prSet>
      <dgm:spPr/>
    </dgm:pt>
    <dgm:pt modelId="{85C0C2E6-DCF4-43CC-BD91-87EA12B96E65}" type="pres">
      <dgm:prSet presAssocID="{D06B6C30-E03D-4A61-BACA-3F54F1ED2CEC}" presName="FourConn_3-4" presStyleLbl="fgAccFollowNode1" presStyleIdx="2" presStyleCnt="3">
        <dgm:presLayoutVars>
          <dgm:bulletEnabled val="1"/>
        </dgm:presLayoutVars>
      </dgm:prSet>
      <dgm:spPr/>
    </dgm:pt>
    <dgm:pt modelId="{CFEB65E7-9CE0-4792-B42D-F044FA8C9022}" type="pres">
      <dgm:prSet presAssocID="{D06B6C30-E03D-4A61-BACA-3F54F1ED2CEC}" presName="FourNodes_1_text" presStyleLbl="node1" presStyleIdx="3" presStyleCnt="4">
        <dgm:presLayoutVars>
          <dgm:bulletEnabled val="1"/>
        </dgm:presLayoutVars>
      </dgm:prSet>
      <dgm:spPr/>
    </dgm:pt>
    <dgm:pt modelId="{174D4449-7378-4634-BBB8-083B74CDA40A}" type="pres">
      <dgm:prSet presAssocID="{D06B6C30-E03D-4A61-BACA-3F54F1ED2CEC}" presName="FourNodes_2_text" presStyleLbl="node1" presStyleIdx="3" presStyleCnt="4">
        <dgm:presLayoutVars>
          <dgm:bulletEnabled val="1"/>
        </dgm:presLayoutVars>
      </dgm:prSet>
      <dgm:spPr/>
    </dgm:pt>
    <dgm:pt modelId="{11722CBD-6FC5-46C8-8F24-D21F5615ED1F}" type="pres">
      <dgm:prSet presAssocID="{D06B6C30-E03D-4A61-BACA-3F54F1ED2CEC}" presName="FourNodes_3_text" presStyleLbl="node1" presStyleIdx="3" presStyleCnt="4">
        <dgm:presLayoutVars>
          <dgm:bulletEnabled val="1"/>
        </dgm:presLayoutVars>
      </dgm:prSet>
      <dgm:spPr/>
    </dgm:pt>
    <dgm:pt modelId="{A56B95DA-A897-4A29-9A6B-715393B2A416}" type="pres">
      <dgm:prSet presAssocID="{D06B6C30-E03D-4A61-BACA-3F54F1ED2CEC}" presName="FourNodes_4_text" presStyleLbl="node1" presStyleIdx="3" presStyleCnt="4">
        <dgm:presLayoutVars>
          <dgm:bulletEnabled val="1"/>
        </dgm:presLayoutVars>
      </dgm:prSet>
      <dgm:spPr/>
    </dgm:pt>
  </dgm:ptLst>
  <dgm:cxnLst>
    <dgm:cxn modelId="{38A3AA28-AFF1-4CDC-8C05-B0B8FC6C7FC5}" type="presOf" srcId="{80328F92-246F-4BC4-96A6-28707BDA488B}" destId="{91D5D80C-D9BE-475B-8D5E-4AC394899490}" srcOrd="0" destOrd="0" presId="urn:microsoft.com/office/officeart/2005/8/layout/vProcess5"/>
    <dgm:cxn modelId="{F384B348-0114-4EFA-A958-DBC44B32B90A}" srcId="{D06B6C30-E03D-4A61-BACA-3F54F1ED2CEC}" destId="{80328F92-246F-4BC4-96A6-28707BDA488B}" srcOrd="0" destOrd="0" parTransId="{CF1E6245-841B-4286-B040-61B955FA98C7}" sibTransId="{46B32C4F-B962-46F1-8783-5856BB198137}"/>
    <dgm:cxn modelId="{405CA16F-33A7-4543-9AA1-1B36287B794A}" type="presOf" srcId="{EB6D7763-8119-4D83-BECE-90165762604F}" destId="{A56B95DA-A897-4A29-9A6B-715393B2A416}" srcOrd="1" destOrd="0" presId="urn:microsoft.com/office/officeart/2005/8/layout/vProcess5"/>
    <dgm:cxn modelId="{68D08875-8175-495D-B6A3-CC3F63FF636A}" type="presOf" srcId="{1B5CC979-C90C-40DF-8089-7A0223AA06CA}" destId="{174D4449-7378-4634-BBB8-083B74CDA40A}" srcOrd="1" destOrd="0" presId="urn:microsoft.com/office/officeart/2005/8/layout/vProcess5"/>
    <dgm:cxn modelId="{5AF0EE75-2B2E-4DE0-A36B-CDDE9C53B817}" type="presOf" srcId="{D06B6C30-E03D-4A61-BACA-3F54F1ED2CEC}" destId="{6D71882B-8901-4C1A-A953-CDB9339A1F2C}" srcOrd="0" destOrd="0" presId="urn:microsoft.com/office/officeart/2005/8/layout/vProcess5"/>
    <dgm:cxn modelId="{D58ED488-A039-4000-823D-B5C2B8E526E5}" srcId="{D06B6C30-E03D-4A61-BACA-3F54F1ED2CEC}" destId="{1B5CC979-C90C-40DF-8089-7A0223AA06CA}" srcOrd="1" destOrd="0" parTransId="{5A664E29-A3BE-444F-81AB-FB37B10899F6}" sibTransId="{E0248C2B-F8FD-47E5-A1E1-8C87A29D09FC}"/>
    <dgm:cxn modelId="{5AA70A8F-A118-40E2-B972-6F4438A36536}" type="presOf" srcId="{EB6D7763-8119-4D83-BECE-90165762604F}" destId="{F7E75E4A-00D4-4FDB-BF33-7C354A2CC908}" srcOrd="0" destOrd="0" presId="urn:microsoft.com/office/officeart/2005/8/layout/vProcess5"/>
    <dgm:cxn modelId="{69FDF3AB-6AD0-468A-94E9-54D3FB0572CF}" type="presOf" srcId="{5575E47C-A028-4B05-9626-188FAA7B9E74}" destId="{EC4DED1A-8F4D-414F-96CC-8A3CEC310247}" srcOrd="0" destOrd="0" presId="urn:microsoft.com/office/officeart/2005/8/layout/vProcess5"/>
    <dgm:cxn modelId="{9A9AA4B1-CD0C-4B5D-8111-AD60910EE34C}" type="presOf" srcId="{E0248C2B-F8FD-47E5-A1E1-8C87A29D09FC}" destId="{B7671654-54ED-4693-B238-2BBB32312A2D}" srcOrd="0" destOrd="0" presId="urn:microsoft.com/office/officeart/2005/8/layout/vProcess5"/>
    <dgm:cxn modelId="{185B3EC5-607B-412E-9D85-4EEEBE5C22CD}" srcId="{D06B6C30-E03D-4A61-BACA-3F54F1ED2CEC}" destId="{5575E47C-A028-4B05-9626-188FAA7B9E74}" srcOrd="2" destOrd="0" parTransId="{138F162E-E206-4A2D-8B29-F60A9953C7D0}" sibTransId="{EB270958-126D-4116-BF33-DA0707EE660B}"/>
    <dgm:cxn modelId="{9B49C8D0-24EC-4358-A887-0719F664DC38}" type="presOf" srcId="{5575E47C-A028-4B05-9626-188FAA7B9E74}" destId="{11722CBD-6FC5-46C8-8F24-D21F5615ED1F}" srcOrd="1" destOrd="0" presId="urn:microsoft.com/office/officeart/2005/8/layout/vProcess5"/>
    <dgm:cxn modelId="{ACACAFD7-A505-41E0-8C72-D73E950EBFDC}" srcId="{D06B6C30-E03D-4A61-BACA-3F54F1ED2CEC}" destId="{EB6D7763-8119-4D83-BECE-90165762604F}" srcOrd="3" destOrd="0" parTransId="{2E2C0768-B06E-4D54-B98D-FF5C496C5428}" sibTransId="{9BA5A5BB-5702-4837-9E4D-04EBFA4706FB}"/>
    <dgm:cxn modelId="{B1CE30D9-E028-4998-9164-8FE05D6EFD9A}" type="presOf" srcId="{EB270958-126D-4116-BF33-DA0707EE660B}" destId="{85C0C2E6-DCF4-43CC-BD91-87EA12B96E65}" srcOrd="0" destOrd="0" presId="urn:microsoft.com/office/officeart/2005/8/layout/vProcess5"/>
    <dgm:cxn modelId="{F69D7FED-C60D-4C14-B4C0-402418F11F74}" type="presOf" srcId="{1B5CC979-C90C-40DF-8089-7A0223AA06CA}" destId="{CE4FE7DB-7446-4300-A35F-51AD0AF1376E}" srcOrd="0" destOrd="0" presId="urn:microsoft.com/office/officeart/2005/8/layout/vProcess5"/>
    <dgm:cxn modelId="{7105BBEE-D567-4E17-83ED-1B14B8368B1C}" type="presOf" srcId="{80328F92-246F-4BC4-96A6-28707BDA488B}" destId="{CFEB65E7-9CE0-4792-B42D-F044FA8C9022}" srcOrd="1" destOrd="0" presId="urn:microsoft.com/office/officeart/2005/8/layout/vProcess5"/>
    <dgm:cxn modelId="{0A5327FA-BD07-4ADD-9C29-1D1BAF29A314}" type="presOf" srcId="{46B32C4F-B962-46F1-8783-5856BB198137}" destId="{077739D4-8AEF-417D-8534-919A3F0B7CC5}" srcOrd="0" destOrd="0" presId="urn:microsoft.com/office/officeart/2005/8/layout/vProcess5"/>
    <dgm:cxn modelId="{8C11FBF8-822D-4567-A815-62251E374C5A}" type="presParOf" srcId="{6D71882B-8901-4C1A-A953-CDB9339A1F2C}" destId="{CDD74180-4609-46DC-A7C6-61FEC3EA6043}" srcOrd="0" destOrd="0" presId="urn:microsoft.com/office/officeart/2005/8/layout/vProcess5"/>
    <dgm:cxn modelId="{2F12C1DC-1D64-411C-8C2B-7244D27D4722}" type="presParOf" srcId="{6D71882B-8901-4C1A-A953-CDB9339A1F2C}" destId="{91D5D80C-D9BE-475B-8D5E-4AC394899490}" srcOrd="1" destOrd="0" presId="urn:microsoft.com/office/officeart/2005/8/layout/vProcess5"/>
    <dgm:cxn modelId="{C1C73AE6-8AB2-42A8-AADA-9D898F5A35DA}" type="presParOf" srcId="{6D71882B-8901-4C1A-A953-CDB9339A1F2C}" destId="{CE4FE7DB-7446-4300-A35F-51AD0AF1376E}" srcOrd="2" destOrd="0" presId="urn:microsoft.com/office/officeart/2005/8/layout/vProcess5"/>
    <dgm:cxn modelId="{0D989B67-76F6-45E9-B956-21869F0B2BC2}" type="presParOf" srcId="{6D71882B-8901-4C1A-A953-CDB9339A1F2C}" destId="{EC4DED1A-8F4D-414F-96CC-8A3CEC310247}" srcOrd="3" destOrd="0" presId="urn:microsoft.com/office/officeart/2005/8/layout/vProcess5"/>
    <dgm:cxn modelId="{CAA06920-CA4A-488F-BD51-2C39D531A521}" type="presParOf" srcId="{6D71882B-8901-4C1A-A953-CDB9339A1F2C}" destId="{F7E75E4A-00D4-4FDB-BF33-7C354A2CC908}" srcOrd="4" destOrd="0" presId="urn:microsoft.com/office/officeart/2005/8/layout/vProcess5"/>
    <dgm:cxn modelId="{36423DDE-B710-4616-A25C-56F07A371548}" type="presParOf" srcId="{6D71882B-8901-4C1A-A953-CDB9339A1F2C}" destId="{077739D4-8AEF-417D-8534-919A3F0B7CC5}" srcOrd="5" destOrd="0" presId="urn:microsoft.com/office/officeart/2005/8/layout/vProcess5"/>
    <dgm:cxn modelId="{3924032D-68E6-411A-B5D2-030A857EBC44}" type="presParOf" srcId="{6D71882B-8901-4C1A-A953-CDB9339A1F2C}" destId="{B7671654-54ED-4693-B238-2BBB32312A2D}" srcOrd="6" destOrd="0" presId="urn:microsoft.com/office/officeart/2005/8/layout/vProcess5"/>
    <dgm:cxn modelId="{C52FA7BC-F7B4-40D0-A100-52AB2D1A36F7}" type="presParOf" srcId="{6D71882B-8901-4C1A-A953-CDB9339A1F2C}" destId="{85C0C2E6-DCF4-43CC-BD91-87EA12B96E65}" srcOrd="7" destOrd="0" presId="urn:microsoft.com/office/officeart/2005/8/layout/vProcess5"/>
    <dgm:cxn modelId="{2879946C-3C93-4E1B-9F19-36F22C82FB48}" type="presParOf" srcId="{6D71882B-8901-4C1A-A953-CDB9339A1F2C}" destId="{CFEB65E7-9CE0-4792-B42D-F044FA8C9022}" srcOrd="8" destOrd="0" presId="urn:microsoft.com/office/officeart/2005/8/layout/vProcess5"/>
    <dgm:cxn modelId="{24D63B95-FFF4-4B31-8252-CDE1384E6E48}" type="presParOf" srcId="{6D71882B-8901-4C1A-A953-CDB9339A1F2C}" destId="{174D4449-7378-4634-BBB8-083B74CDA40A}" srcOrd="9" destOrd="0" presId="urn:microsoft.com/office/officeart/2005/8/layout/vProcess5"/>
    <dgm:cxn modelId="{410024A1-F96E-4F81-BE99-EB8ED07B5A50}" type="presParOf" srcId="{6D71882B-8901-4C1A-A953-CDB9339A1F2C}" destId="{11722CBD-6FC5-46C8-8F24-D21F5615ED1F}" srcOrd="10" destOrd="0" presId="urn:microsoft.com/office/officeart/2005/8/layout/vProcess5"/>
    <dgm:cxn modelId="{78375A5F-1F6F-40B5-9B67-E71FAF0FA00E}" type="presParOf" srcId="{6D71882B-8901-4C1A-A953-CDB9339A1F2C}" destId="{A56B95DA-A897-4A29-9A6B-715393B2A416}"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57A183-4BFA-4345-88CF-05E0E5393A7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603BB89-D4CE-4BA9-8C1C-2E8E66036EE8}">
      <dgm:prSet/>
      <dgm:spPr/>
      <dgm:t>
        <a:bodyPr/>
        <a:lstStyle/>
        <a:p>
          <a:r>
            <a:rPr lang="en-GB"/>
            <a:t>Physical health issues, including chronic conditions and mobility limitations.</a:t>
          </a:r>
          <a:endParaRPr lang="en-US"/>
        </a:p>
      </dgm:t>
    </dgm:pt>
    <dgm:pt modelId="{E76C3F31-4355-4959-9F14-3E8C9E7B2E95}" type="parTrans" cxnId="{1F5346C5-9C3C-443C-B1CC-02D9148AA3E5}">
      <dgm:prSet/>
      <dgm:spPr/>
      <dgm:t>
        <a:bodyPr/>
        <a:lstStyle/>
        <a:p>
          <a:endParaRPr lang="en-US"/>
        </a:p>
      </dgm:t>
    </dgm:pt>
    <dgm:pt modelId="{82548F6F-7FC6-4A1D-8902-DF93BE59C6C1}" type="sibTrans" cxnId="{1F5346C5-9C3C-443C-B1CC-02D9148AA3E5}">
      <dgm:prSet/>
      <dgm:spPr/>
      <dgm:t>
        <a:bodyPr/>
        <a:lstStyle/>
        <a:p>
          <a:endParaRPr lang="en-US"/>
        </a:p>
      </dgm:t>
    </dgm:pt>
    <dgm:pt modelId="{20EDFB53-29B2-4C68-ADF0-AC6B656F41E4}">
      <dgm:prSet/>
      <dgm:spPr/>
      <dgm:t>
        <a:bodyPr/>
        <a:lstStyle/>
        <a:p>
          <a:r>
            <a:rPr lang="en-GB"/>
            <a:t>Social isolation due to loss of family, friends, or community engagement.</a:t>
          </a:r>
          <a:endParaRPr lang="en-US"/>
        </a:p>
      </dgm:t>
    </dgm:pt>
    <dgm:pt modelId="{F1A545D2-8923-4215-87D7-6C3FA7FD02F2}" type="parTrans" cxnId="{CC0725CA-A832-4389-AC6C-E7A6AD80AFC7}">
      <dgm:prSet/>
      <dgm:spPr/>
      <dgm:t>
        <a:bodyPr/>
        <a:lstStyle/>
        <a:p>
          <a:endParaRPr lang="en-US"/>
        </a:p>
      </dgm:t>
    </dgm:pt>
    <dgm:pt modelId="{EC360458-9D36-498F-AC72-28F073CE1026}" type="sibTrans" cxnId="{CC0725CA-A832-4389-AC6C-E7A6AD80AFC7}">
      <dgm:prSet/>
      <dgm:spPr/>
      <dgm:t>
        <a:bodyPr/>
        <a:lstStyle/>
        <a:p>
          <a:endParaRPr lang="en-US"/>
        </a:p>
      </dgm:t>
    </dgm:pt>
    <dgm:pt modelId="{7BEE20ED-EE30-4223-98AE-373D6876E975}">
      <dgm:prSet/>
      <dgm:spPr/>
      <dgm:t>
        <a:bodyPr/>
        <a:lstStyle/>
        <a:p>
          <a:r>
            <a:rPr lang="en-GB"/>
            <a:t>Financial difficulties limiting access to services or adequate care.</a:t>
          </a:r>
          <a:endParaRPr lang="en-US"/>
        </a:p>
      </dgm:t>
    </dgm:pt>
    <dgm:pt modelId="{E6566E7E-00CE-44C0-B984-D1B01D86DD06}" type="parTrans" cxnId="{68E61079-B8E3-4686-BDE6-91C69ED075C5}">
      <dgm:prSet/>
      <dgm:spPr/>
      <dgm:t>
        <a:bodyPr/>
        <a:lstStyle/>
        <a:p>
          <a:endParaRPr lang="en-US"/>
        </a:p>
      </dgm:t>
    </dgm:pt>
    <dgm:pt modelId="{DCD579D4-C0F4-4E59-A398-F2C65F5E946F}" type="sibTrans" cxnId="{68E61079-B8E3-4686-BDE6-91C69ED075C5}">
      <dgm:prSet/>
      <dgm:spPr/>
      <dgm:t>
        <a:bodyPr/>
        <a:lstStyle/>
        <a:p>
          <a:endParaRPr lang="en-US"/>
        </a:p>
      </dgm:t>
    </dgm:pt>
    <dgm:pt modelId="{B69AA59D-1827-4F76-B34F-3A939AD0CE3C}">
      <dgm:prSet/>
      <dgm:spPr/>
      <dgm:t>
        <a:bodyPr/>
        <a:lstStyle/>
        <a:p>
          <a:r>
            <a:rPr lang="en-GB"/>
            <a:t>Cognitive decline, including dementia, impacting independence.</a:t>
          </a:r>
          <a:endParaRPr lang="en-US"/>
        </a:p>
      </dgm:t>
    </dgm:pt>
    <dgm:pt modelId="{6420B452-C3C1-457B-8F5B-183C1AAA0898}" type="parTrans" cxnId="{1E9F9B2E-62B7-4211-87AD-876913B6F76E}">
      <dgm:prSet/>
      <dgm:spPr/>
      <dgm:t>
        <a:bodyPr/>
        <a:lstStyle/>
        <a:p>
          <a:endParaRPr lang="en-US"/>
        </a:p>
      </dgm:t>
    </dgm:pt>
    <dgm:pt modelId="{84EE1066-5A80-47AF-9BE9-1EE6C07C300D}" type="sibTrans" cxnId="{1E9F9B2E-62B7-4211-87AD-876913B6F76E}">
      <dgm:prSet/>
      <dgm:spPr/>
      <dgm:t>
        <a:bodyPr/>
        <a:lstStyle/>
        <a:p>
          <a:endParaRPr lang="en-US"/>
        </a:p>
      </dgm:t>
    </dgm:pt>
    <dgm:pt modelId="{EE6E19AC-BDC8-4824-BC99-33956A41A046}">
      <dgm:prSet/>
      <dgm:spPr/>
      <dgm:t>
        <a:bodyPr/>
        <a:lstStyle/>
        <a:p>
          <a:r>
            <a:rPr lang="en-GB"/>
            <a:t>Barriers such as transportation, lack of information, or service accessibility.</a:t>
          </a:r>
          <a:endParaRPr lang="en-US"/>
        </a:p>
      </dgm:t>
    </dgm:pt>
    <dgm:pt modelId="{D066C3CD-BBED-408F-8360-D8D01E60DD38}" type="parTrans" cxnId="{9E1EE154-764D-4998-AD73-20EEC31C1367}">
      <dgm:prSet/>
      <dgm:spPr/>
      <dgm:t>
        <a:bodyPr/>
        <a:lstStyle/>
        <a:p>
          <a:endParaRPr lang="en-US"/>
        </a:p>
      </dgm:t>
    </dgm:pt>
    <dgm:pt modelId="{4B3AE31C-787B-4366-89C4-D198DF98C80C}" type="sibTrans" cxnId="{9E1EE154-764D-4998-AD73-20EEC31C1367}">
      <dgm:prSet/>
      <dgm:spPr/>
      <dgm:t>
        <a:bodyPr/>
        <a:lstStyle/>
        <a:p>
          <a:endParaRPr lang="en-US"/>
        </a:p>
      </dgm:t>
    </dgm:pt>
    <dgm:pt modelId="{78F98CE3-E5AD-40A1-B3E4-4E4BDA0C3CE1}">
      <dgm:prSet/>
      <dgm:spPr/>
      <dgm:t>
        <a:bodyPr/>
        <a:lstStyle/>
        <a:p>
          <a:r>
            <a:rPr lang="en-GB"/>
            <a:t>Balancing safety concerns with the desire for independence.</a:t>
          </a:r>
          <a:endParaRPr lang="en-US"/>
        </a:p>
      </dgm:t>
    </dgm:pt>
    <dgm:pt modelId="{1C0F51DE-2DAA-4A3D-ACE1-E8D840F99693}" type="parTrans" cxnId="{D85D0C0D-D3AF-4F14-906D-59E166169344}">
      <dgm:prSet/>
      <dgm:spPr/>
      <dgm:t>
        <a:bodyPr/>
        <a:lstStyle/>
        <a:p>
          <a:endParaRPr lang="en-US"/>
        </a:p>
      </dgm:t>
    </dgm:pt>
    <dgm:pt modelId="{C9332EAD-F62E-42B0-9148-49B795A261BF}" type="sibTrans" cxnId="{D85D0C0D-D3AF-4F14-906D-59E166169344}">
      <dgm:prSet/>
      <dgm:spPr/>
      <dgm:t>
        <a:bodyPr/>
        <a:lstStyle/>
        <a:p>
          <a:endParaRPr lang="en-US"/>
        </a:p>
      </dgm:t>
    </dgm:pt>
    <dgm:pt modelId="{63312380-EC1E-4000-BA4B-161C3056BEE9}" type="pres">
      <dgm:prSet presAssocID="{3C57A183-4BFA-4345-88CF-05E0E5393A77}" presName="diagram" presStyleCnt="0">
        <dgm:presLayoutVars>
          <dgm:dir/>
          <dgm:resizeHandles val="exact"/>
        </dgm:presLayoutVars>
      </dgm:prSet>
      <dgm:spPr/>
    </dgm:pt>
    <dgm:pt modelId="{A4CC41C5-3A45-45B8-884C-7840B9EBCE11}" type="pres">
      <dgm:prSet presAssocID="{9603BB89-D4CE-4BA9-8C1C-2E8E66036EE8}" presName="node" presStyleLbl="node1" presStyleIdx="0" presStyleCnt="6">
        <dgm:presLayoutVars>
          <dgm:bulletEnabled val="1"/>
        </dgm:presLayoutVars>
      </dgm:prSet>
      <dgm:spPr/>
    </dgm:pt>
    <dgm:pt modelId="{A0793C34-C09B-4345-AA6E-D8A48FE4B8ED}" type="pres">
      <dgm:prSet presAssocID="{82548F6F-7FC6-4A1D-8902-DF93BE59C6C1}" presName="sibTrans" presStyleCnt="0"/>
      <dgm:spPr/>
    </dgm:pt>
    <dgm:pt modelId="{33515291-ABB5-4539-8CEB-599774AF0B14}" type="pres">
      <dgm:prSet presAssocID="{20EDFB53-29B2-4C68-ADF0-AC6B656F41E4}" presName="node" presStyleLbl="node1" presStyleIdx="1" presStyleCnt="6">
        <dgm:presLayoutVars>
          <dgm:bulletEnabled val="1"/>
        </dgm:presLayoutVars>
      </dgm:prSet>
      <dgm:spPr/>
    </dgm:pt>
    <dgm:pt modelId="{7FEEE518-F2BE-4559-9D28-1BA328975D19}" type="pres">
      <dgm:prSet presAssocID="{EC360458-9D36-498F-AC72-28F073CE1026}" presName="sibTrans" presStyleCnt="0"/>
      <dgm:spPr/>
    </dgm:pt>
    <dgm:pt modelId="{F0C654D5-57E9-4653-86A6-C44D8FC52C25}" type="pres">
      <dgm:prSet presAssocID="{7BEE20ED-EE30-4223-98AE-373D6876E975}" presName="node" presStyleLbl="node1" presStyleIdx="2" presStyleCnt="6">
        <dgm:presLayoutVars>
          <dgm:bulletEnabled val="1"/>
        </dgm:presLayoutVars>
      </dgm:prSet>
      <dgm:spPr/>
    </dgm:pt>
    <dgm:pt modelId="{9ED7FFF9-35AE-4142-A5B3-303E12E2F09C}" type="pres">
      <dgm:prSet presAssocID="{DCD579D4-C0F4-4E59-A398-F2C65F5E946F}" presName="sibTrans" presStyleCnt="0"/>
      <dgm:spPr/>
    </dgm:pt>
    <dgm:pt modelId="{2A7F001E-8082-4A44-88F0-E849D81D0585}" type="pres">
      <dgm:prSet presAssocID="{B69AA59D-1827-4F76-B34F-3A939AD0CE3C}" presName="node" presStyleLbl="node1" presStyleIdx="3" presStyleCnt="6">
        <dgm:presLayoutVars>
          <dgm:bulletEnabled val="1"/>
        </dgm:presLayoutVars>
      </dgm:prSet>
      <dgm:spPr/>
    </dgm:pt>
    <dgm:pt modelId="{3C659287-828A-4009-83D1-E82BC6587BEB}" type="pres">
      <dgm:prSet presAssocID="{84EE1066-5A80-47AF-9BE9-1EE6C07C300D}" presName="sibTrans" presStyleCnt="0"/>
      <dgm:spPr/>
    </dgm:pt>
    <dgm:pt modelId="{E47AB302-EAD5-4947-8AED-86E3FDA984C6}" type="pres">
      <dgm:prSet presAssocID="{EE6E19AC-BDC8-4824-BC99-33956A41A046}" presName="node" presStyleLbl="node1" presStyleIdx="4" presStyleCnt="6">
        <dgm:presLayoutVars>
          <dgm:bulletEnabled val="1"/>
        </dgm:presLayoutVars>
      </dgm:prSet>
      <dgm:spPr/>
    </dgm:pt>
    <dgm:pt modelId="{47BA7246-5D9A-4FE4-86A3-0ECAC2EDAFA7}" type="pres">
      <dgm:prSet presAssocID="{4B3AE31C-787B-4366-89C4-D198DF98C80C}" presName="sibTrans" presStyleCnt="0"/>
      <dgm:spPr/>
    </dgm:pt>
    <dgm:pt modelId="{F1B4E761-CE84-4E3E-97E4-2FC63F66055A}" type="pres">
      <dgm:prSet presAssocID="{78F98CE3-E5AD-40A1-B3E4-4E4BDA0C3CE1}" presName="node" presStyleLbl="node1" presStyleIdx="5" presStyleCnt="6">
        <dgm:presLayoutVars>
          <dgm:bulletEnabled val="1"/>
        </dgm:presLayoutVars>
      </dgm:prSet>
      <dgm:spPr/>
    </dgm:pt>
  </dgm:ptLst>
  <dgm:cxnLst>
    <dgm:cxn modelId="{D85D0C0D-D3AF-4F14-906D-59E166169344}" srcId="{3C57A183-4BFA-4345-88CF-05E0E5393A77}" destId="{78F98CE3-E5AD-40A1-B3E4-4E4BDA0C3CE1}" srcOrd="5" destOrd="0" parTransId="{1C0F51DE-2DAA-4A3D-ACE1-E8D840F99693}" sibTransId="{C9332EAD-F62E-42B0-9148-49B795A261BF}"/>
    <dgm:cxn modelId="{1E9F9B2E-62B7-4211-87AD-876913B6F76E}" srcId="{3C57A183-4BFA-4345-88CF-05E0E5393A77}" destId="{B69AA59D-1827-4F76-B34F-3A939AD0CE3C}" srcOrd="3" destOrd="0" parTransId="{6420B452-C3C1-457B-8F5B-183C1AAA0898}" sibTransId="{84EE1066-5A80-47AF-9BE9-1EE6C07C300D}"/>
    <dgm:cxn modelId="{BE0EAB2F-DF00-410F-B679-4BE35EA2BFA8}" type="presOf" srcId="{9603BB89-D4CE-4BA9-8C1C-2E8E66036EE8}" destId="{A4CC41C5-3A45-45B8-884C-7840B9EBCE11}" srcOrd="0" destOrd="0" presId="urn:microsoft.com/office/officeart/2005/8/layout/default"/>
    <dgm:cxn modelId="{ACAFBD46-8286-49A3-A7D5-F0CA66A9B5BF}" type="presOf" srcId="{78F98CE3-E5AD-40A1-B3E4-4E4BDA0C3CE1}" destId="{F1B4E761-CE84-4E3E-97E4-2FC63F66055A}" srcOrd="0" destOrd="0" presId="urn:microsoft.com/office/officeart/2005/8/layout/default"/>
    <dgm:cxn modelId="{9E1EE154-764D-4998-AD73-20EEC31C1367}" srcId="{3C57A183-4BFA-4345-88CF-05E0E5393A77}" destId="{EE6E19AC-BDC8-4824-BC99-33956A41A046}" srcOrd="4" destOrd="0" parTransId="{D066C3CD-BBED-408F-8360-D8D01E60DD38}" sibTransId="{4B3AE31C-787B-4366-89C4-D198DF98C80C}"/>
    <dgm:cxn modelId="{68E61079-B8E3-4686-BDE6-91C69ED075C5}" srcId="{3C57A183-4BFA-4345-88CF-05E0E5393A77}" destId="{7BEE20ED-EE30-4223-98AE-373D6876E975}" srcOrd="2" destOrd="0" parTransId="{E6566E7E-00CE-44C0-B984-D1B01D86DD06}" sibTransId="{DCD579D4-C0F4-4E59-A398-F2C65F5E946F}"/>
    <dgm:cxn modelId="{FCAB5F89-79FC-4300-A22F-C31EDD3219E3}" type="presOf" srcId="{7BEE20ED-EE30-4223-98AE-373D6876E975}" destId="{F0C654D5-57E9-4653-86A6-C44D8FC52C25}" srcOrd="0" destOrd="0" presId="urn:microsoft.com/office/officeart/2005/8/layout/default"/>
    <dgm:cxn modelId="{1098D395-9E36-4F3A-9EBD-7D125C6E5741}" type="presOf" srcId="{3C57A183-4BFA-4345-88CF-05E0E5393A77}" destId="{63312380-EC1E-4000-BA4B-161C3056BEE9}" srcOrd="0" destOrd="0" presId="urn:microsoft.com/office/officeart/2005/8/layout/default"/>
    <dgm:cxn modelId="{A98345A4-B604-427E-847D-E5266B31E0F5}" type="presOf" srcId="{EE6E19AC-BDC8-4824-BC99-33956A41A046}" destId="{E47AB302-EAD5-4947-8AED-86E3FDA984C6}" srcOrd="0" destOrd="0" presId="urn:microsoft.com/office/officeart/2005/8/layout/default"/>
    <dgm:cxn modelId="{1F5346C5-9C3C-443C-B1CC-02D9148AA3E5}" srcId="{3C57A183-4BFA-4345-88CF-05E0E5393A77}" destId="{9603BB89-D4CE-4BA9-8C1C-2E8E66036EE8}" srcOrd="0" destOrd="0" parTransId="{E76C3F31-4355-4959-9F14-3E8C9E7B2E95}" sibTransId="{82548F6F-7FC6-4A1D-8902-DF93BE59C6C1}"/>
    <dgm:cxn modelId="{CC0725CA-A832-4389-AC6C-E7A6AD80AFC7}" srcId="{3C57A183-4BFA-4345-88CF-05E0E5393A77}" destId="{20EDFB53-29B2-4C68-ADF0-AC6B656F41E4}" srcOrd="1" destOrd="0" parTransId="{F1A545D2-8923-4215-87D7-6C3FA7FD02F2}" sibTransId="{EC360458-9D36-498F-AC72-28F073CE1026}"/>
    <dgm:cxn modelId="{47979ADC-76FA-4B09-B058-EC610B398A94}" type="presOf" srcId="{20EDFB53-29B2-4C68-ADF0-AC6B656F41E4}" destId="{33515291-ABB5-4539-8CEB-599774AF0B14}" srcOrd="0" destOrd="0" presId="urn:microsoft.com/office/officeart/2005/8/layout/default"/>
    <dgm:cxn modelId="{0C0056ED-45E2-43BF-98F0-5905F06391E4}" type="presOf" srcId="{B69AA59D-1827-4F76-B34F-3A939AD0CE3C}" destId="{2A7F001E-8082-4A44-88F0-E849D81D0585}" srcOrd="0" destOrd="0" presId="urn:microsoft.com/office/officeart/2005/8/layout/default"/>
    <dgm:cxn modelId="{1EBBC059-7136-4328-AAFF-F2F7D5B64B52}" type="presParOf" srcId="{63312380-EC1E-4000-BA4B-161C3056BEE9}" destId="{A4CC41C5-3A45-45B8-884C-7840B9EBCE11}" srcOrd="0" destOrd="0" presId="urn:microsoft.com/office/officeart/2005/8/layout/default"/>
    <dgm:cxn modelId="{F5CDCFBF-D6F6-4D8F-B5E9-18DE0031B80F}" type="presParOf" srcId="{63312380-EC1E-4000-BA4B-161C3056BEE9}" destId="{A0793C34-C09B-4345-AA6E-D8A48FE4B8ED}" srcOrd="1" destOrd="0" presId="urn:microsoft.com/office/officeart/2005/8/layout/default"/>
    <dgm:cxn modelId="{A92FADDE-A70D-4A53-BEE8-814F25BCE2BF}" type="presParOf" srcId="{63312380-EC1E-4000-BA4B-161C3056BEE9}" destId="{33515291-ABB5-4539-8CEB-599774AF0B14}" srcOrd="2" destOrd="0" presId="urn:microsoft.com/office/officeart/2005/8/layout/default"/>
    <dgm:cxn modelId="{997A2C8C-1449-454C-A4DC-993F8C888B59}" type="presParOf" srcId="{63312380-EC1E-4000-BA4B-161C3056BEE9}" destId="{7FEEE518-F2BE-4559-9D28-1BA328975D19}" srcOrd="3" destOrd="0" presId="urn:microsoft.com/office/officeart/2005/8/layout/default"/>
    <dgm:cxn modelId="{03B89CF9-D159-4EC6-8D12-DAF36A429521}" type="presParOf" srcId="{63312380-EC1E-4000-BA4B-161C3056BEE9}" destId="{F0C654D5-57E9-4653-86A6-C44D8FC52C25}" srcOrd="4" destOrd="0" presId="urn:microsoft.com/office/officeart/2005/8/layout/default"/>
    <dgm:cxn modelId="{5B66DDC0-071B-4C18-BF89-B01407A2BCDB}" type="presParOf" srcId="{63312380-EC1E-4000-BA4B-161C3056BEE9}" destId="{9ED7FFF9-35AE-4142-A5B3-303E12E2F09C}" srcOrd="5" destOrd="0" presId="urn:microsoft.com/office/officeart/2005/8/layout/default"/>
    <dgm:cxn modelId="{9473E40D-AF20-4B60-A322-12F31DA34771}" type="presParOf" srcId="{63312380-EC1E-4000-BA4B-161C3056BEE9}" destId="{2A7F001E-8082-4A44-88F0-E849D81D0585}" srcOrd="6" destOrd="0" presId="urn:microsoft.com/office/officeart/2005/8/layout/default"/>
    <dgm:cxn modelId="{DF75E639-578F-4406-BD65-30484687C87A}" type="presParOf" srcId="{63312380-EC1E-4000-BA4B-161C3056BEE9}" destId="{3C659287-828A-4009-83D1-E82BC6587BEB}" srcOrd="7" destOrd="0" presId="urn:microsoft.com/office/officeart/2005/8/layout/default"/>
    <dgm:cxn modelId="{2DDE44A3-AF64-42A9-9DC1-9BB11A7C6EDD}" type="presParOf" srcId="{63312380-EC1E-4000-BA4B-161C3056BEE9}" destId="{E47AB302-EAD5-4947-8AED-86E3FDA984C6}" srcOrd="8" destOrd="0" presId="urn:microsoft.com/office/officeart/2005/8/layout/default"/>
    <dgm:cxn modelId="{7CDA6050-48BD-4059-A47A-CBF22531B5B1}" type="presParOf" srcId="{63312380-EC1E-4000-BA4B-161C3056BEE9}" destId="{47BA7246-5D9A-4FE4-86A3-0ECAC2EDAFA7}" srcOrd="9" destOrd="0" presId="urn:microsoft.com/office/officeart/2005/8/layout/default"/>
    <dgm:cxn modelId="{4FCD0174-117E-4612-8A4B-88DADA7B91C0}" type="presParOf" srcId="{63312380-EC1E-4000-BA4B-161C3056BEE9}" destId="{F1B4E761-CE84-4E3E-97E4-2FC63F66055A}"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DE94AF-9AF1-451D-924D-B8718DB904C4}" type="doc">
      <dgm:prSet loTypeId="urn:microsoft.com/office/officeart/2016/7/layout/VerticalHollowActionList" loCatId="List" qsTypeId="urn:microsoft.com/office/officeart/2005/8/quickstyle/simple1" qsCatId="simple" csTypeId="urn:microsoft.com/office/officeart/2005/8/colors/colorful2" csCatId="colorful"/>
      <dgm:spPr/>
      <dgm:t>
        <a:bodyPr/>
        <a:lstStyle/>
        <a:p>
          <a:endParaRPr lang="en-US"/>
        </a:p>
      </dgm:t>
    </dgm:pt>
    <dgm:pt modelId="{507230EA-4CB4-405A-9BF1-4658FD867B4E}">
      <dgm:prSet/>
      <dgm:spPr/>
      <dgm:t>
        <a:bodyPr/>
        <a:lstStyle/>
        <a:p>
          <a:r>
            <a:rPr lang="en-US"/>
            <a:t>Improve</a:t>
          </a:r>
        </a:p>
      </dgm:t>
    </dgm:pt>
    <dgm:pt modelId="{E638EED6-A1E1-4BAA-825D-F97D89CE8D4C}" type="parTrans" cxnId="{651A972C-03DD-4048-8771-C8A10E0B495F}">
      <dgm:prSet/>
      <dgm:spPr/>
      <dgm:t>
        <a:bodyPr/>
        <a:lstStyle/>
        <a:p>
          <a:endParaRPr lang="en-US"/>
        </a:p>
      </dgm:t>
    </dgm:pt>
    <dgm:pt modelId="{CEBB454E-CFBB-4846-AB22-A4745866C522}" type="sibTrans" cxnId="{651A972C-03DD-4048-8771-C8A10E0B495F}">
      <dgm:prSet/>
      <dgm:spPr/>
      <dgm:t>
        <a:bodyPr/>
        <a:lstStyle/>
        <a:p>
          <a:endParaRPr lang="en-US"/>
        </a:p>
      </dgm:t>
    </dgm:pt>
    <dgm:pt modelId="{CA1EECC2-D489-4FAB-B9C9-C3A278869CE5}">
      <dgm:prSet/>
      <dgm:spPr/>
      <dgm:t>
        <a:bodyPr/>
        <a:lstStyle/>
        <a:p>
          <a:r>
            <a:rPr lang="en-US"/>
            <a:t>Improve accessibility and affordability of services, especially in rural or underserved areas.</a:t>
          </a:r>
        </a:p>
      </dgm:t>
    </dgm:pt>
    <dgm:pt modelId="{26753FF7-7808-44B0-BAF4-853137A17DEF}" type="parTrans" cxnId="{113DC467-F5A8-4A44-A39B-4672A0341EC7}">
      <dgm:prSet/>
      <dgm:spPr/>
      <dgm:t>
        <a:bodyPr/>
        <a:lstStyle/>
        <a:p>
          <a:endParaRPr lang="en-US"/>
        </a:p>
      </dgm:t>
    </dgm:pt>
    <dgm:pt modelId="{AAA33624-32C9-4397-BBC8-9E4377FE5724}" type="sibTrans" cxnId="{113DC467-F5A8-4A44-A39B-4672A0341EC7}">
      <dgm:prSet/>
      <dgm:spPr/>
      <dgm:t>
        <a:bodyPr/>
        <a:lstStyle/>
        <a:p>
          <a:endParaRPr lang="en-US"/>
        </a:p>
      </dgm:t>
    </dgm:pt>
    <dgm:pt modelId="{9CC1303F-53A3-41E2-BEA3-E90A35FAF8D6}">
      <dgm:prSet/>
      <dgm:spPr/>
      <dgm:t>
        <a:bodyPr/>
        <a:lstStyle/>
        <a:p>
          <a:r>
            <a:rPr lang="en-US"/>
            <a:t>Promote</a:t>
          </a:r>
        </a:p>
      </dgm:t>
    </dgm:pt>
    <dgm:pt modelId="{B3B618EC-7C1B-4FB4-AFAE-873ABAA0B1EE}" type="parTrans" cxnId="{DC23B6B5-4B3B-4219-AEC1-AFE981855564}">
      <dgm:prSet/>
      <dgm:spPr/>
      <dgm:t>
        <a:bodyPr/>
        <a:lstStyle/>
        <a:p>
          <a:endParaRPr lang="en-US"/>
        </a:p>
      </dgm:t>
    </dgm:pt>
    <dgm:pt modelId="{BD56412A-BAAB-4BE4-AE51-A58DBF52D655}" type="sibTrans" cxnId="{DC23B6B5-4B3B-4219-AEC1-AFE981855564}">
      <dgm:prSet/>
      <dgm:spPr/>
      <dgm:t>
        <a:bodyPr/>
        <a:lstStyle/>
        <a:p>
          <a:endParaRPr lang="en-US"/>
        </a:p>
      </dgm:t>
    </dgm:pt>
    <dgm:pt modelId="{2BCDFAFA-7492-46F7-9132-6C6C3A02E924}">
      <dgm:prSet/>
      <dgm:spPr/>
      <dgm:t>
        <a:bodyPr/>
        <a:lstStyle/>
        <a:p>
          <a:r>
            <a:rPr lang="en-US"/>
            <a:t>Promote community programs that foster social connections and reduce loneliness.</a:t>
          </a:r>
        </a:p>
      </dgm:t>
    </dgm:pt>
    <dgm:pt modelId="{8FE916D6-7651-447F-84F2-C5E858B3551D}" type="parTrans" cxnId="{0464DCDB-689C-4E20-B023-8A78123B2AB2}">
      <dgm:prSet/>
      <dgm:spPr/>
      <dgm:t>
        <a:bodyPr/>
        <a:lstStyle/>
        <a:p>
          <a:endParaRPr lang="en-US"/>
        </a:p>
      </dgm:t>
    </dgm:pt>
    <dgm:pt modelId="{88C75950-5FC0-409F-A9E4-61D25F3BC9AE}" type="sibTrans" cxnId="{0464DCDB-689C-4E20-B023-8A78123B2AB2}">
      <dgm:prSet/>
      <dgm:spPr/>
      <dgm:t>
        <a:bodyPr/>
        <a:lstStyle/>
        <a:p>
          <a:endParaRPr lang="en-US"/>
        </a:p>
      </dgm:t>
    </dgm:pt>
    <dgm:pt modelId="{8C28909D-07A4-407A-A596-954CEB41CE97}">
      <dgm:prSet/>
      <dgm:spPr/>
      <dgm:t>
        <a:bodyPr/>
        <a:lstStyle/>
        <a:p>
          <a:r>
            <a:rPr lang="en-US"/>
            <a:t>Invest in</a:t>
          </a:r>
        </a:p>
      </dgm:t>
    </dgm:pt>
    <dgm:pt modelId="{10164C15-FD42-47AA-89E6-FB0CB1B4567C}" type="parTrans" cxnId="{C584132B-1033-4293-94F1-046B323C77C4}">
      <dgm:prSet/>
      <dgm:spPr/>
      <dgm:t>
        <a:bodyPr/>
        <a:lstStyle/>
        <a:p>
          <a:endParaRPr lang="en-US"/>
        </a:p>
      </dgm:t>
    </dgm:pt>
    <dgm:pt modelId="{F9E9C43D-C95D-4E20-A6A2-D0FE5FEC7BD4}" type="sibTrans" cxnId="{C584132B-1033-4293-94F1-046B323C77C4}">
      <dgm:prSet/>
      <dgm:spPr/>
      <dgm:t>
        <a:bodyPr/>
        <a:lstStyle/>
        <a:p>
          <a:endParaRPr lang="en-US"/>
        </a:p>
      </dgm:t>
    </dgm:pt>
    <dgm:pt modelId="{B3B08D24-7CA5-4CAE-B58D-8BACE775F8C7}">
      <dgm:prSet/>
      <dgm:spPr/>
      <dgm:t>
        <a:bodyPr/>
        <a:lstStyle/>
        <a:p>
          <a:r>
            <a:rPr lang="en-US"/>
            <a:t>Invest in specialized training for care staff to deliver compassionate, competent support.</a:t>
          </a:r>
        </a:p>
      </dgm:t>
    </dgm:pt>
    <dgm:pt modelId="{F6A49A8B-7FB2-470C-91CC-0E585830B0E6}" type="parTrans" cxnId="{8DF571D2-27BB-4C9D-BFF7-349D96A39767}">
      <dgm:prSet/>
      <dgm:spPr/>
      <dgm:t>
        <a:bodyPr/>
        <a:lstStyle/>
        <a:p>
          <a:endParaRPr lang="en-US"/>
        </a:p>
      </dgm:t>
    </dgm:pt>
    <dgm:pt modelId="{C69909B0-E6EB-4A76-AE89-2C398E4CF43F}" type="sibTrans" cxnId="{8DF571D2-27BB-4C9D-BFF7-349D96A39767}">
      <dgm:prSet/>
      <dgm:spPr/>
      <dgm:t>
        <a:bodyPr/>
        <a:lstStyle/>
        <a:p>
          <a:endParaRPr lang="en-US"/>
        </a:p>
      </dgm:t>
    </dgm:pt>
    <dgm:pt modelId="{9A2A000E-AD49-4C41-AB81-E290FCB833B3}">
      <dgm:prSet/>
      <dgm:spPr/>
      <dgm:t>
        <a:bodyPr/>
        <a:lstStyle/>
        <a:p>
          <a:r>
            <a:rPr lang="en-US"/>
            <a:t>Leverage</a:t>
          </a:r>
        </a:p>
      </dgm:t>
    </dgm:pt>
    <dgm:pt modelId="{909F69C6-65E0-420B-B6B5-1ACB1CDC12D1}" type="parTrans" cxnId="{1F344016-EE7B-4342-A10C-8AA6B85F279C}">
      <dgm:prSet/>
      <dgm:spPr/>
      <dgm:t>
        <a:bodyPr/>
        <a:lstStyle/>
        <a:p>
          <a:endParaRPr lang="en-US"/>
        </a:p>
      </dgm:t>
    </dgm:pt>
    <dgm:pt modelId="{7630D9F9-20AE-450E-811B-5D7E53A4B27B}" type="sibTrans" cxnId="{1F344016-EE7B-4342-A10C-8AA6B85F279C}">
      <dgm:prSet/>
      <dgm:spPr/>
      <dgm:t>
        <a:bodyPr/>
        <a:lstStyle/>
        <a:p>
          <a:endParaRPr lang="en-US"/>
        </a:p>
      </dgm:t>
    </dgm:pt>
    <dgm:pt modelId="{F6B38E44-DD1F-45B4-9D4F-FE7331C76806}">
      <dgm:prSet/>
      <dgm:spPr/>
      <dgm:t>
        <a:bodyPr/>
        <a:lstStyle/>
        <a:p>
          <a:r>
            <a:rPr lang="en-US"/>
            <a:t>Leverage technology to facilitate remote care, reminders, and social interaction.</a:t>
          </a:r>
        </a:p>
      </dgm:t>
    </dgm:pt>
    <dgm:pt modelId="{9BCFC1E7-9C2A-44D8-B4D1-DFA632F69B14}" type="parTrans" cxnId="{9148C1DD-6A73-4214-B8C8-6FD34D2D5D4C}">
      <dgm:prSet/>
      <dgm:spPr/>
      <dgm:t>
        <a:bodyPr/>
        <a:lstStyle/>
        <a:p>
          <a:endParaRPr lang="en-US"/>
        </a:p>
      </dgm:t>
    </dgm:pt>
    <dgm:pt modelId="{01B76304-018B-46B9-A71D-06B3F1376EE8}" type="sibTrans" cxnId="{9148C1DD-6A73-4214-B8C8-6FD34D2D5D4C}">
      <dgm:prSet/>
      <dgm:spPr/>
      <dgm:t>
        <a:bodyPr/>
        <a:lstStyle/>
        <a:p>
          <a:endParaRPr lang="en-US"/>
        </a:p>
      </dgm:t>
    </dgm:pt>
    <dgm:pt modelId="{DFA16274-442B-4533-AA22-F709A77AAFBD}">
      <dgm:prSet/>
      <dgm:spPr/>
      <dgm:t>
        <a:bodyPr/>
        <a:lstStyle/>
        <a:p>
          <a:r>
            <a:rPr lang="en-US"/>
            <a:t>Personalize</a:t>
          </a:r>
        </a:p>
      </dgm:t>
    </dgm:pt>
    <dgm:pt modelId="{6C707D3B-3499-451A-9DA6-AE34213C59A8}" type="parTrans" cxnId="{CED1AE73-3B70-44A8-B8C0-01215247D600}">
      <dgm:prSet/>
      <dgm:spPr/>
      <dgm:t>
        <a:bodyPr/>
        <a:lstStyle/>
        <a:p>
          <a:endParaRPr lang="en-US"/>
        </a:p>
      </dgm:t>
    </dgm:pt>
    <dgm:pt modelId="{DB1DBE1A-1866-4BDC-AC92-DDF2038BA420}" type="sibTrans" cxnId="{CED1AE73-3B70-44A8-B8C0-01215247D600}">
      <dgm:prSet/>
      <dgm:spPr/>
      <dgm:t>
        <a:bodyPr/>
        <a:lstStyle/>
        <a:p>
          <a:endParaRPr lang="en-US"/>
        </a:p>
      </dgm:t>
    </dgm:pt>
    <dgm:pt modelId="{8E12CE84-5B11-4A26-BBE5-A33B2ADF783B}">
      <dgm:prSet/>
      <dgm:spPr/>
      <dgm:t>
        <a:bodyPr/>
        <a:lstStyle/>
        <a:p>
          <a:r>
            <a:rPr lang="en-US"/>
            <a:t>Personalize services to meet individual preferences and cultural needs.</a:t>
          </a:r>
        </a:p>
      </dgm:t>
    </dgm:pt>
    <dgm:pt modelId="{B330262E-F5D9-477B-BD4C-BAD3419921C7}" type="parTrans" cxnId="{2EDDFA60-E61F-4F10-843E-9B3C62442D66}">
      <dgm:prSet/>
      <dgm:spPr/>
      <dgm:t>
        <a:bodyPr/>
        <a:lstStyle/>
        <a:p>
          <a:endParaRPr lang="en-US"/>
        </a:p>
      </dgm:t>
    </dgm:pt>
    <dgm:pt modelId="{316AE8B3-DD7F-4AC7-A1BA-EF747C7AD11C}" type="sibTrans" cxnId="{2EDDFA60-E61F-4F10-843E-9B3C62442D66}">
      <dgm:prSet/>
      <dgm:spPr/>
      <dgm:t>
        <a:bodyPr/>
        <a:lstStyle/>
        <a:p>
          <a:endParaRPr lang="en-US"/>
        </a:p>
      </dgm:t>
    </dgm:pt>
    <dgm:pt modelId="{F893634B-BE17-4D4A-9283-3E705BA92413}">
      <dgm:prSet/>
      <dgm:spPr/>
      <dgm:t>
        <a:bodyPr/>
        <a:lstStyle/>
        <a:p>
          <a:r>
            <a:rPr lang="en-US"/>
            <a:t>Develop</a:t>
          </a:r>
        </a:p>
      </dgm:t>
    </dgm:pt>
    <dgm:pt modelId="{11630AE6-1E46-457B-8443-B7FC7D3AE2CA}" type="parTrans" cxnId="{B3490CC1-2917-4B8D-9F32-2E9A29F9B845}">
      <dgm:prSet/>
      <dgm:spPr/>
      <dgm:t>
        <a:bodyPr/>
        <a:lstStyle/>
        <a:p>
          <a:endParaRPr lang="en-US"/>
        </a:p>
      </dgm:t>
    </dgm:pt>
    <dgm:pt modelId="{086EFC5C-1306-4557-B215-785A6ECF60B0}" type="sibTrans" cxnId="{B3490CC1-2917-4B8D-9F32-2E9A29F9B845}">
      <dgm:prSet/>
      <dgm:spPr/>
      <dgm:t>
        <a:bodyPr/>
        <a:lstStyle/>
        <a:p>
          <a:endParaRPr lang="en-US"/>
        </a:p>
      </dgm:t>
    </dgm:pt>
    <dgm:pt modelId="{5326D55F-29D6-4208-920B-1FD510E094EA}">
      <dgm:prSet/>
      <dgm:spPr/>
      <dgm:t>
        <a:bodyPr/>
        <a:lstStyle/>
        <a:p>
          <a:r>
            <a:rPr lang="en-US"/>
            <a:t>Develop integrated policies that support holistic, lifelong well-being.</a:t>
          </a:r>
        </a:p>
      </dgm:t>
    </dgm:pt>
    <dgm:pt modelId="{18554738-DF44-4AC2-BEBB-D50D8489B2A6}" type="parTrans" cxnId="{759A11CF-DCD7-41F7-AE86-5DB872446A64}">
      <dgm:prSet/>
      <dgm:spPr/>
      <dgm:t>
        <a:bodyPr/>
        <a:lstStyle/>
        <a:p>
          <a:endParaRPr lang="en-US"/>
        </a:p>
      </dgm:t>
    </dgm:pt>
    <dgm:pt modelId="{1CDAA2AA-3686-47C4-93F5-3A0556254DDB}" type="sibTrans" cxnId="{759A11CF-DCD7-41F7-AE86-5DB872446A64}">
      <dgm:prSet/>
      <dgm:spPr/>
      <dgm:t>
        <a:bodyPr/>
        <a:lstStyle/>
        <a:p>
          <a:endParaRPr lang="en-US"/>
        </a:p>
      </dgm:t>
    </dgm:pt>
    <dgm:pt modelId="{7758F510-4DC2-492E-99D8-6A8A0E2D212A}" type="pres">
      <dgm:prSet presAssocID="{B6DE94AF-9AF1-451D-924D-B8718DB904C4}" presName="Name0" presStyleCnt="0">
        <dgm:presLayoutVars>
          <dgm:dir/>
          <dgm:animLvl val="lvl"/>
          <dgm:resizeHandles val="exact"/>
        </dgm:presLayoutVars>
      </dgm:prSet>
      <dgm:spPr/>
    </dgm:pt>
    <dgm:pt modelId="{A64E4B4D-8E77-4FE3-9AB3-DBC00B93755A}" type="pres">
      <dgm:prSet presAssocID="{507230EA-4CB4-405A-9BF1-4658FD867B4E}" presName="linNode" presStyleCnt="0"/>
      <dgm:spPr/>
    </dgm:pt>
    <dgm:pt modelId="{F6F1FDFF-3F50-4C2A-9BDF-B6F70A1E6A42}" type="pres">
      <dgm:prSet presAssocID="{507230EA-4CB4-405A-9BF1-4658FD867B4E}" presName="parentText" presStyleLbl="solidFgAcc1" presStyleIdx="0" presStyleCnt="6">
        <dgm:presLayoutVars>
          <dgm:chMax val="1"/>
          <dgm:bulletEnabled/>
        </dgm:presLayoutVars>
      </dgm:prSet>
      <dgm:spPr/>
    </dgm:pt>
    <dgm:pt modelId="{ED56E875-F00E-4CB0-9E9D-C4E875C6DEA3}" type="pres">
      <dgm:prSet presAssocID="{507230EA-4CB4-405A-9BF1-4658FD867B4E}" presName="descendantText" presStyleLbl="alignNode1" presStyleIdx="0" presStyleCnt="6">
        <dgm:presLayoutVars>
          <dgm:bulletEnabled/>
        </dgm:presLayoutVars>
      </dgm:prSet>
      <dgm:spPr/>
    </dgm:pt>
    <dgm:pt modelId="{35547DF7-CC65-47E5-9E54-EA86C26FC880}" type="pres">
      <dgm:prSet presAssocID="{CEBB454E-CFBB-4846-AB22-A4745866C522}" presName="sp" presStyleCnt="0"/>
      <dgm:spPr/>
    </dgm:pt>
    <dgm:pt modelId="{7A1773E2-1323-422B-85C4-D8B27BC0763B}" type="pres">
      <dgm:prSet presAssocID="{9CC1303F-53A3-41E2-BEA3-E90A35FAF8D6}" presName="linNode" presStyleCnt="0"/>
      <dgm:spPr/>
    </dgm:pt>
    <dgm:pt modelId="{37351789-F949-40FA-A74C-E6017D321DCB}" type="pres">
      <dgm:prSet presAssocID="{9CC1303F-53A3-41E2-BEA3-E90A35FAF8D6}" presName="parentText" presStyleLbl="solidFgAcc1" presStyleIdx="1" presStyleCnt="6">
        <dgm:presLayoutVars>
          <dgm:chMax val="1"/>
          <dgm:bulletEnabled/>
        </dgm:presLayoutVars>
      </dgm:prSet>
      <dgm:spPr/>
    </dgm:pt>
    <dgm:pt modelId="{7AA56849-A82E-4C6A-9ADE-98C2E4B6862B}" type="pres">
      <dgm:prSet presAssocID="{9CC1303F-53A3-41E2-BEA3-E90A35FAF8D6}" presName="descendantText" presStyleLbl="alignNode1" presStyleIdx="1" presStyleCnt="6">
        <dgm:presLayoutVars>
          <dgm:bulletEnabled/>
        </dgm:presLayoutVars>
      </dgm:prSet>
      <dgm:spPr/>
    </dgm:pt>
    <dgm:pt modelId="{755B52ED-776A-4AD3-A1F8-4F547354F8A0}" type="pres">
      <dgm:prSet presAssocID="{BD56412A-BAAB-4BE4-AE51-A58DBF52D655}" presName="sp" presStyleCnt="0"/>
      <dgm:spPr/>
    </dgm:pt>
    <dgm:pt modelId="{0D4FF39E-2848-43FF-8F85-4E1A482FD72D}" type="pres">
      <dgm:prSet presAssocID="{8C28909D-07A4-407A-A596-954CEB41CE97}" presName="linNode" presStyleCnt="0"/>
      <dgm:spPr/>
    </dgm:pt>
    <dgm:pt modelId="{86B4BB12-FE6F-43F0-99FA-76F2A8004650}" type="pres">
      <dgm:prSet presAssocID="{8C28909D-07A4-407A-A596-954CEB41CE97}" presName="parentText" presStyleLbl="solidFgAcc1" presStyleIdx="2" presStyleCnt="6">
        <dgm:presLayoutVars>
          <dgm:chMax val="1"/>
          <dgm:bulletEnabled/>
        </dgm:presLayoutVars>
      </dgm:prSet>
      <dgm:spPr/>
    </dgm:pt>
    <dgm:pt modelId="{2EB9B2EE-0FA3-4690-9046-54A60D31FB93}" type="pres">
      <dgm:prSet presAssocID="{8C28909D-07A4-407A-A596-954CEB41CE97}" presName="descendantText" presStyleLbl="alignNode1" presStyleIdx="2" presStyleCnt="6">
        <dgm:presLayoutVars>
          <dgm:bulletEnabled/>
        </dgm:presLayoutVars>
      </dgm:prSet>
      <dgm:spPr/>
    </dgm:pt>
    <dgm:pt modelId="{BCE71D39-C0B0-4D2F-9748-CE7E3AA768F9}" type="pres">
      <dgm:prSet presAssocID="{F9E9C43D-C95D-4E20-A6A2-D0FE5FEC7BD4}" presName="sp" presStyleCnt="0"/>
      <dgm:spPr/>
    </dgm:pt>
    <dgm:pt modelId="{8F676C52-4222-4708-B78B-30E9289B571D}" type="pres">
      <dgm:prSet presAssocID="{9A2A000E-AD49-4C41-AB81-E290FCB833B3}" presName="linNode" presStyleCnt="0"/>
      <dgm:spPr/>
    </dgm:pt>
    <dgm:pt modelId="{074FABF9-5A44-40E0-8100-D7AF330E53B0}" type="pres">
      <dgm:prSet presAssocID="{9A2A000E-AD49-4C41-AB81-E290FCB833B3}" presName="parentText" presStyleLbl="solidFgAcc1" presStyleIdx="3" presStyleCnt="6">
        <dgm:presLayoutVars>
          <dgm:chMax val="1"/>
          <dgm:bulletEnabled/>
        </dgm:presLayoutVars>
      </dgm:prSet>
      <dgm:spPr/>
    </dgm:pt>
    <dgm:pt modelId="{6668FDB3-8D4B-412E-9FF1-117F57A776AF}" type="pres">
      <dgm:prSet presAssocID="{9A2A000E-AD49-4C41-AB81-E290FCB833B3}" presName="descendantText" presStyleLbl="alignNode1" presStyleIdx="3" presStyleCnt="6">
        <dgm:presLayoutVars>
          <dgm:bulletEnabled/>
        </dgm:presLayoutVars>
      </dgm:prSet>
      <dgm:spPr/>
    </dgm:pt>
    <dgm:pt modelId="{38E5CB54-C628-4160-B7BF-F6DF7A6F6B01}" type="pres">
      <dgm:prSet presAssocID="{7630D9F9-20AE-450E-811B-5D7E53A4B27B}" presName="sp" presStyleCnt="0"/>
      <dgm:spPr/>
    </dgm:pt>
    <dgm:pt modelId="{9F9D3800-105C-44D5-B5EE-C548974F1F4C}" type="pres">
      <dgm:prSet presAssocID="{DFA16274-442B-4533-AA22-F709A77AAFBD}" presName="linNode" presStyleCnt="0"/>
      <dgm:spPr/>
    </dgm:pt>
    <dgm:pt modelId="{64B2F22E-DD32-44F5-B935-24AE582E845A}" type="pres">
      <dgm:prSet presAssocID="{DFA16274-442B-4533-AA22-F709A77AAFBD}" presName="parentText" presStyleLbl="solidFgAcc1" presStyleIdx="4" presStyleCnt="6">
        <dgm:presLayoutVars>
          <dgm:chMax val="1"/>
          <dgm:bulletEnabled/>
        </dgm:presLayoutVars>
      </dgm:prSet>
      <dgm:spPr/>
    </dgm:pt>
    <dgm:pt modelId="{CA4D1DB3-0C54-4F1F-B8B7-E6349AF1772A}" type="pres">
      <dgm:prSet presAssocID="{DFA16274-442B-4533-AA22-F709A77AAFBD}" presName="descendantText" presStyleLbl="alignNode1" presStyleIdx="4" presStyleCnt="6">
        <dgm:presLayoutVars>
          <dgm:bulletEnabled/>
        </dgm:presLayoutVars>
      </dgm:prSet>
      <dgm:spPr/>
    </dgm:pt>
    <dgm:pt modelId="{BA347A7D-D7EC-435E-918D-D2EAF8432E1F}" type="pres">
      <dgm:prSet presAssocID="{DB1DBE1A-1866-4BDC-AC92-DDF2038BA420}" presName="sp" presStyleCnt="0"/>
      <dgm:spPr/>
    </dgm:pt>
    <dgm:pt modelId="{6A6ABA26-AA33-4B44-91CC-CF6AEA8AFF05}" type="pres">
      <dgm:prSet presAssocID="{F893634B-BE17-4D4A-9283-3E705BA92413}" presName="linNode" presStyleCnt="0"/>
      <dgm:spPr/>
    </dgm:pt>
    <dgm:pt modelId="{364973AD-3C86-4EC9-B199-36D8A59C7592}" type="pres">
      <dgm:prSet presAssocID="{F893634B-BE17-4D4A-9283-3E705BA92413}" presName="parentText" presStyleLbl="solidFgAcc1" presStyleIdx="5" presStyleCnt="6">
        <dgm:presLayoutVars>
          <dgm:chMax val="1"/>
          <dgm:bulletEnabled/>
        </dgm:presLayoutVars>
      </dgm:prSet>
      <dgm:spPr/>
    </dgm:pt>
    <dgm:pt modelId="{631A3B13-C481-48EE-9E21-597D5263C5D0}" type="pres">
      <dgm:prSet presAssocID="{F893634B-BE17-4D4A-9283-3E705BA92413}" presName="descendantText" presStyleLbl="alignNode1" presStyleIdx="5" presStyleCnt="6">
        <dgm:presLayoutVars>
          <dgm:bulletEnabled/>
        </dgm:presLayoutVars>
      </dgm:prSet>
      <dgm:spPr/>
    </dgm:pt>
  </dgm:ptLst>
  <dgm:cxnLst>
    <dgm:cxn modelId="{53C3B404-4B20-4B6E-B0C9-6D3E629DE003}" type="presOf" srcId="{9CC1303F-53A3-41E2-BEA3-E90A35FAF8D6}" destId="{37351789-F949-40FA-A74C-E6017D321DCB}" srcOrd="0" destOrd="0" presId="urn:microsoft.com/office/officeart/2016/7/layout/VerticalHollowActionList"/>
    <dgm:cxn modelId="{9FE2900A-8B76-4708-97B1-BFFD47469DF5}" type="presOf" srcId="{F893634B-BE17-4D4A-9283-3E705BA92413}" destId="{364973AD-3C86-4EC9-B199-36D8A59C7592}" srcOrd="0" destOrd="0" presId="urn:microsoft.com/office/officeart/2016/7/layout/VerticalHollowActionList"/>
    <dgm:cxn modelId="{1F344016-EE7B-4342-A10C-8AA6B85F279C}" srcId="{B6DE94AF-9AF1-451D-924D-B8718DB904C4}" destId="{9A2A000E-AD49-4C41-AB81-E290FCB833B3}" srcOrd="3" destOrd="0" parTransId="{909F69C6-65E0-420B-B6B5-1ACB1CDC12D1}" sibTransId="{7630D9F9-20AE-450E-811B-5D7E53A4B27B}"/>
    <dgm:cxn modelId="{62BAB823-682C-48D8-B2A7-F19FDEFD185C}" type="presOf" srcId="{DFA16274-442B-4533-AA22-F709A77AAFBD}" destId="{64B2F22E-DD32-44F5-B935-24AE582E845A}" srcOrd="0" destOrd="0" presId="urn:microsoft.com/office/officeart/2016/7/layout/VerticalHollowActionList"/>
    <dgm:cxn modelId="{C584132B-1033-4293-94F1-046B323C77C4}" srcId="{B6DE94AF-9AF1-451D-924D-B8718DB904C4}" destId="{8C28909D-07A4-407A-A596-954CEB41CE97}" srcOrd="2" destOrd="0" parTransId="{10164C15-FD42-47AA-89E6-FB0CB1B4567C}" sibTransId="{F9E9C43D-C95D-4E20-A6A2-D0FE5FEC7BD4}"/>
    <dgm:cxn modelId="{651A972C-03DD-4048-8771-C8A10E0B495F}" srcId="{B6DE94AF-9AF1-451D-924D-B8718DB904C4}" destId="{507230EA-4CB4-405A-9BF1-4658FD867B4E}" srcOrd="0" destOrd="0" parTransId="{E638EED6-A1E1-4BAA-825D-F97D89CE8D4C}" sibTransId="{CEBB454E-CFBB-4846-AB22-A4745866C522}"/>
    <dgm:cxn modelId="{2EDDFA60-E61F-4F10-843E-9B3C62442D66}" srcId="{DFA16274-442B-4533-AA22-F709A77AAFBD}" destId="{8E12CE84-5B11-4A26-BBE5-A33B2ADF783B}" srcOrd="0" destOrd="0" parTransId="{B330262E-F5D9-477B-BD4C-BAD3419921C7}" sibTransId="{316AE8B3-DD7F-4AC7-A1BA-EF747C7AD11C}"/>
    <dgm:cxn modelId="{113DC467-F5A8-4A44-A39B-4672A0341EC7}" srcId="{507230EA-4CB4-405A-9BF1-4658FD867B4E}" destId="{CA1EECC2-D489-4FAB-B9C9-C3A278869CE5}" srcOrd="0" destOrd="0" parTransId="{26753FF7-7808-44B0-BAF4-853137A17DEF}" sibTransId="{AAA33624-32C9-4397-BBC8-9E4377FE5724}"/>
    <dgm:cxn modelId="{CED1AE73-3B70-44A8-B8C0-01215247D600}" srcId="{B6DE94AF-9AF1-451D-924D-B8718DB904C4}" destId="{DFA16274-442B-4533-AA22-F709A77AAFBD}" srcOrd="4" destOrd="0" parTransId="{6C707D3B-3499-451A-9DA6-AE34213C59A8}" sibTransId="{DB1DBE1A-1866-4BDC-AC92-DDF2038BA420}"/>
    <dgm:cxn modelId="{67DE7758-1750-48C6-B205-24B576A27E3A}" type="presOf" srcId="{5326D55F-29D6-4208-920B-1FD510E094EA}" destId="{631A3B13-C481-48EE-9E21-597D5263C5D0}" srcOrd="0" destOrd="0" presId="urn:microsoft.com/office/officeart/2016/7/layout/VerticalHollowActionList"/>
    <dgm:cxn modelId="{CCEAE391-BEA8-4B67-8AEA-DBFBFA1149A8}" type="presOf" srcId="{9A2A000E-AD49-4C41-AB81-E290FCB833B3}" destId="{074FABF9-5A44-40E0-8100-D7AF330E53B0}" srcOrd="0" destOrd="0" presId="urn:microsoft.com/office/officeart/2016/7/layout/VerticalHollowActionList"/>
    <dgm:cxn modelId="{3742DA9C-AA70-4AA5-ADD2-19377A1EDFCB}" type="presOf" srcId="{B6DE94AF-9AF1-451D-924D-B8718DB904C4}" destId="{7758F510-4DC2-492E-99D8-6A8A0E2D212A}" srcOrd="0" destOrd="0" presId="urn:microsoft.com/office/officeart/2016/7/layout/VerticalHollowActionList"/>
    <dgm:cxn modelId="{63A4629D-26DD-4202-99B5-769FB9C913B8}" type="presOf" srcId="{F6B38E44-DD1F-45B4-9D4F-FE7331C76806}" destId="{6668FDB3-8D4B-412E-9FF1-117F57A776AF}" srcOrd="0" destOrd="0" presId="urn:microsoft.com/office/officeart/2016/7/layout/VerticalHollowActionList"/>
    <dgm:cxn modelId="{9F5E8CA6-C787-4D89-AA71-121D20C0EB66}" type="presOf" srcId="{CA1EECC2-D489-4FAB-B9C9-C3A278869CE5}" destId="{ED56E875-F00E-4CB0-9E9D-C4E875C6DEA3}" srcOrd="0" destOrd="0" presId="urn:microsoft.com/office/officeart/2016/7/layout/VerticalHollowActionList"/>
    <dgm:cxn modelId="{C537DCAB-77A4-4537-8AB9-E4E3CC800317}" type="presOf" srcId="{507230EA-4CB4-405A-9BF1-4658FD867B4E}" destId="{F6F1FDFF-3F50-4C2A-9BDF-B6F70A1E6A42}" srcOrd="0" destOrd="0" presId="urn:microsoft.com/office/officeart/2016/7/layout/VerticalHollowActionList"/>
    <dgm:cxn modelId="{7EF189B5-7587-44C7-BBB2-33E975ADB1A1}" type="presOf" srcId="{8C28909D-07A4-407A-A596-954CEB41CE97}" destId="{86B4BB12-FE6F-43F0-99FA-76F2A8004650}" srcOrd="0" destOrd="0" presId="urn:microsoft.com/office/officeart/2016/7/layout/VerticalHollowActionList"/>
    <dgm:cxn modelId="{DC23B6B5-4B3B-4219-AEC1-AFE981855564}" srcId="{B6DE94AF-9AF1-451D-924D-B8718DB904C4}" destId="{9CC1303F-53A3-41E2-BEA3-E90A35FAF8D6}" srcOrd="1" destOrd="0" parTransId="{B3B618EC-7C1B-4FB4-AFAE-873ABAA0B1EE}" sibTransId="{BD56412A-BAAB-4BE4-AE51-A58DBF52D655}"/>
    <dgm:cxn modelId="{B3490CC1-2917-4B8D-9F32-2E9A29F9B845}" srcId="{B6DE94AF-9AF1-451D-924D-B8718DB904C4}" destId="{F893634B-BE17-4D4A-9283-3E705BA92413}" srcOrd="5" destOrd="0" parTransId="{11630AE6-1E46-457B-8443-B7FC7D3AE2CA}" sibTransId="{086EFC5C-1306-4557-B215-785A6ECF60B0}"/>
    <dgm:cxn modelId="{759A11CF-DCD7-41F7-AE86-5DB872446A64}" srcId="{F893634B-BE17-4D4A-9283-3E705BA92413}" destId="{5326D55F-29D6-4208-920B-1FD510E094EA}" srcOrd="0" destOrd="0" parTransId="{18554738-DF44-4AC2-BEBB-D50D8489B2A6}" sibTransId="{1CDAA2AA-3686-47C4-93F5-3A0556254DDB}"/>
    <dgm:cxn modelId="{8DF571D2-27BB-4C9D-BFF7-349D96A39767}" srcId="{8C28909D-07A4-407A-A596-954CEB41CE97}" destId="{B3B08D24-7CA5-4CAE-B58D-8BACE775F8C7}" srcOrd="0" destOrd="0" parTransId="{F6A49A8B-7FB2-470C-91CC-0E585830B0E6}" sibTransId="{C69909B0-E6EB-4A76-AE89-2C398E4CF43F}"/>
    <dgm:cxn modelId="{0464DCDB-689C-4E20-B023-8A78123B2AB2}" srcId="{9CC1303F-53A3-41E2-BEA3-E90A35FAF8D6}" destId="{2BCDFAFA-7492-46F7-9132-6C6C3A02E924}" srcOrd="0" destOrd="0" parTransId="{8FE916D6-7651-447F-84F2-C5E858B3551D}" sibTransId="{88C75950-5FC0-409F-A9E4-61D25F3BC9AE}"/>
    <dgm:cxn modelId="{9148C1DD-6A73-4214-B8C8-6FD34D2D5D4C}" srcId="{9A2A000E-AD49-4C41-AB81-E290FCB833B3}" destId="{F6B38E44-DD1F-45B4-9D4F-FE7331C76806}" srcOrd="0" destOrd="0" parTransId="{9BCFC1E7-9C2A-44D8-B4D1-DFA632F69B14}" sibTransId="{01B76304-018B-46B9-A71D-06B3F1376EE8}"/>
    <dgm:cxn modelId="{B998F3DE-2111-48D5-B8B4-C71AADE1911A}" type="presOf" srcId="{B3B08D24-7CA5-4CAE-B58D-8BACE775F8C7}" destId="{2EB9B2EE-0FA3-4690-9046-54A60D31FB93}" srcOrd="0" destOrd="0" presId="urn:microsoft.com/office/officeart/2016/7/layout/VerticalHollowActionList"/>
    <dgm:cxn modelId="{4C338FE0-5FD2-4297-905C-ED3FD726C460}" type="presOf" srcId="{8E12CE84-5B11-4A26-BBE5-A33B2ADF783B}" destId="{CA4D1DB3-0C54-4F1F-B8B7-E6349AF1772A}" srcOrd="0" destOrd="0" presId="urn:microsoft.com/office/officeart/2016/7/layout/VerticalHollowActionList"/>
    <dgm:cxn modelId="{D76409ED-2F3E-43E9-AEB3-D826ACFE7724}" type="presOf" srcId="{2BCDFAFA-7492-46F7-9132-6C6C3A02E924}" destId="{7AA56849-A82E-4C6A-9ADE-98C2E4B6862B}" srcOrd="0" destOrd="0" presId="urn:microsoft.com/office/officeart/2016/7/layout/VerticalHollowActionList"/>
    <dgm:cxn modelId="{68C9AA87-B5AD-46FB-A986-6F4B073D48B3}" type="presParOf" srcId="{7758F510-4DC2-492E-99D8-6A8A0E2D212A}" destId="{A64E4B4D-8E77-4FE3-9AB3-DBC00B93755A}" srcOrd="0" destOrd="0" presId="urn:microsoft.com/office/officeart/2016/7/layout/VerticalHollowActionList"/>
    <dgm:cxn modelId="{921A855B-0A81-49FE-8EE6-F6BB8CD4C174}" type="presParOf" srcId="{A64E4B4D-8E77-4FE3-9AB3-DBC00B93755A}" destId="{F6F1FDFF-3F50-4C2A-9BDF-B6F70A1E6A42}" srcOrd="0" destOrd="0" presId="urn:microsoft.com/office/officeart/2016/7/layout/VerticalHollowActionList"/>
    <dgm:cxn modelId="{AC4EFE0A-A8E3-4199-82CD-8A62669D400B}" type="presParOf" srcId="{A64E4B4D-8E77-4FE3-9AB3-DBC00B93755A}" destId="{ED56E875-F00E-4CB0-9E9D-C4E875C6DEA3}" srcOrd="1" destOrd="0" presId="urn:microsoft.com/office/officeart/2016/7/layout/VerticalHollowActionList"/>
    <dgm:cxn modelId="{649A88B7-1A71-44D5-A33F-BA51B16235A0}" type="presParOf" srcId="{7758F510-4DC2-492E-99D8-6A8A0E2D212A}" destId="{35547DF7-CC65-47E5-9E54-EA86C26FC880}" srcOrd="1" destOrd="0" presId="urn:microsoft.com/office/officeart/2016/7/layout/VerticalHollowActionList"/>
    <dgm:cxn modelId="{AD87541D-E193-45BF-B05B-C3BD17428B60}" type="presParOf" srcId="{7758F510-4DC2-492E-99D8-6A8A0E2D212A}" destId="{7A1773E2-1323-422B-85C4-D8B27BC0763B}" srcOrd="2" destOrd="0" presId="urn:microsoft.com/office/officeart/2016/7/layout/VerticalHollowActionList"/>
    <dgm:cxn modelId="{11806E06-4754-47A6-82F0-9089E16E604A}" type="presParOf" srcId="{7A1773E2-1323-422B-85C4-D8B27BC0763B}" destId="{37351789-F949-40FA-A74C-E6017D321DCB}" srcOrd="0" destOrd="0" presId="urn:microsoft.com/office/officeart/2016/7/layout/VerticalHollowActionList"/>
    <dgm:cxn modelId="{C1CFB616-6723-477F-BAEC-6EAD30DD9E73}" type="presParOf" srcId="{7A1773E2-1323-422B-85C4-D8B27BC0763B}" destId="{7AA56849-A82E-4C6A-9ADE-98C2E4B6862B}" srcOrd="1" destOrd="0" presId="urn:microsoft.com/office/officeart/2016/7/layout/VerticalHollowActionList"/>
    <dgm:cxn modelId="{06922B2C-F29C-44C2-B14A-3409B12630E1}" type="presParOf" srcId="{7758F510-4DC2-492E-99D8-6A8A0E2D212A}" destId="{755B52ED-776A-4AD3-A1F8-4F547354F8A0}" srcOrd="3" destOrd="0" presId="urn:microsoft.com/office/officeart/2016/7/layout/VerticalHollowActionList"/>
    <dgm:cxn modelId="{69B6935B-479F-4CA6-9F59-14BB4CEF6F35}" type="presParOf" srcId="{7758F510-4DC2-492E-99D8-6A8A0E2D212A}" destId="{0D4FF39E-2848-43FF-8F85-4E1A482FD72D}" srcOrd="4" destOrd="0" presId="urn:microsoft.com/office/officeart/2016/7/layout/VerticalHollowActionList"/>
    <dgm:cxn modelId="{33FD82D0-CB30-492E-B701-8D0A34B80D00}" type="presParOf" srcId="{0D4FF39E-2848-43FF-8F85-4E1A482FD72D}" destId="{86B4BB12-FE6F-43F0-99FA-76F2A8004650}" srcOrd="0" destOrd="0" presId="urn:microsoft.com/office/officeart/2016/7/layout/VerticalHollowActionList"/>
    <dgm:cxn modelId="{1D84D432-C561-4746-8EA7-37C18F0E23BB}" type="presParOf" srcId="{0D4FF39E-2848-43FF-8F85-4E1A482FD72D}" destId="{2EB9B2EE-0FA3-4690-9046-54A60D31FB93}" srcOrd="1" destOrd="0" presId="urn:microsoft.com/office/officeart/2016/7/layout/VerticalHollowActionList"/>
    <dgm:cxn modelId="{67DFEEF8-6073-4C5E-8EC2-561864490DB9}" type="presParOf" srcId="{7758F510-4DC2-492E-99D8-6A8A0E2D212A}" destId="{BCE71D39-C0B0-4D2F-9748-CE7E3AA768F9}" srcOrd="5" destOrd="0" presId="urn:microsoft.com/office/officeart/2016/7/layout/VerticalHollowActionList"/>
    <dgm:cxn modelId="{20F483CB-F500-410F-AD0E-B6421F9E5FD3}" type="presParOf" srcId="{7758F510-4DC2-492E-99D8-6A8A0E2D212A}" destId="{8F676C52-4222-4708-B78B-30E9289B571D}" srcOrd="6" destOrd="0" presId="urn:microsoft.com/office/officeart/2016/7/layout/VerticalHollowActionList"/>
    <dgm:cxn modelId="{1EDBC93E-FEC0-4655-8A2B-CB232065F5F8}" type="presParOf" srcId="{8F676C52-4222-4708-B78B-30E9289B571D}" destId="{074FABF9-5A44-40E0-8100-D7AF330E53B0}" srcOrd="0" destOrd="0" presId="urn:microsoft.com/office/officeart/2016/7/layout/VerticalHollowActionList"/>
    <dgm:cxn modelId="{6CD6683A-5B13-4372-99B1-05631B2B1E74}" type="presParOf" srcId="{8F676C52-4222-4708-B78B-30E9289B571D}" destId="{6668FDB3-8D4B-412E-9FF1-117F57A776AF}" srcOrd="1" destOrd="0" presId="urn:microsoft.com/office/officeart/2016/7/layout/VerticalHollowActionList"/>
    <dgm:cxn modelId="{E59200FE-0251-4342-A44B-AB1A2179507D}" type="presParOf" srcId="{7758F510-4DC2-492E-99D8-6A8A0E2D212A}" destId="{38E5CB54-C628-4160-B7BF-F6DF7A6F6B01}" srcOrd="7" destOrd="0" presId="urn:microsoft.com/office/officeart/2016/7/layout/VerticalHollowActionList"/>
    <dgm:cxn modelId="{2149E3A5-3CF3-4DA6-86CC-DF634504B1E3}" type="presParOf" srcId="{7758F510-4DC2-492E-99D8-6A8A0E2D212A}" destId="{9F9D3800-105C-44D5-B5EE-C548974F1F4C}" srcOrd="8" destOrd="0" presId="urn:microsoft.com/office/officeart/2016/7/layout/VerticalHollowActionList"/>
    <dgm:cxn modelId="{60958EA0-0700-4B7B-8EFE-E2A4C4AD1AB4}" type="presParOf" srcId="{9F9D3800-105C-44D5-B5EE-C548974F1F4C}" destId="{64B2F22E-DD32-44F5-B935-24AE582E845A}" srcOrd="0" destOrd="0" presId="urn:microsoft.com/office/officeart/2016/7/layout/VerticalHollowActionList"/>
    <dgm:cxn modelId="{AF3E4584-E79C-40F1-B6ED-E2A17B0B9C5A}" type="presParOf" srcId="{9F9D3800-105C-44D5-B5EE-C548974F1F4C}" destId="{CA4D1DB3-0C54-4F1F-B8B7-E6349AF1772A}" srcOrd="1" destOrd="0" presId="urn:microsoft.com/office/officeart/2016/7/layout/VerticalHollowActionList"/>
    <dgm:cxn modelId="{27934AFD-4D55-4CD3-92C4-ECBFD24A037F}" type="presParOf" srcId="{7758F510-4DC2-492E-99D8-6A8A0E2D212A}" destId="{BA347A7D-D7EC-435E-918D-D2EAF8432E1F}" srcOrd="9" destOrd="0" presId="urn:microsoft.com/office/officeart/2016/7/layout/VerticalHollowActionList"/>
    <dgm:cxn modelId="{7A4942F5-E270-4341-99DE-1ED780781B1C}" type="presParOf" srcId="{7758F510-4DC2-492E-99D8-6A8A0E2D212A}" destId="{6A6ABA26-AA33-4B44-91CC-CF6AEA8AFF05}" srcOrd="10" destOrd="0" presId="urn:microsoft.com/office/officeart/2016/7/layout/VerticalHollowActionList"/>
    <dgm:cxn modelId="{A356EB77-DA42-4A3A-A0DB-554F14A9DE92}" type="presParOf" srcId="{6A6ABA26-AA33-4B44-91CC-CF6AEA8AFF05}" destId="{364973AD-3C86-4EC9-B199-36D8A59C7592}" srcOrd="0" destOrd="0" presId="urn:microsoft.com/office/officeart/2016/7/layout/VerticalHollowActionList"/>
    <dgm:cxn modelId="{C12148F6-2CA9-434A-8AFE-9AA038BDAE2E}" type="presParOf" srcId="{6A6ABA26-AA33-4B44-91CC-CF6AEA8AFF05}" destId="{631A3B13-C481-48EE-9E21-597D5263C5D0}" srcOrd="1" destOrd="0" presId="urn:microsoft.com/office/officeart/2016/7/layout/VerticalHollow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3BA04-12F7-4A0A-A8E5-9A9ED571FC66}">
      <dsp:nvSpPr>
        <dsp:cNvPr id="0" name=""/>
        <dsp:cNvSpPr/>
      </dsp:nvSpPr>
      <dsp:spPr>
        <a:xfrm>
          <a:off x="566699" y="568"/>
          <a:ext cx="2552131" cy="15312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Maintaining functional ability and independence is essential for older adults to live fulfilling lives.</a:t>
          </a:r>
          <a:endParaRPr lang="en-US" sz="1800" kern="1200"/>
        </a:p>
      </dsp:txBody>
      <dsp:txXfrm>
        <a:off x="566699" y="568"/>
        <a:ext cx="2552131" cy="1531278"/>
      </dsp:txXfrm>
    </dsp:sp>
    <dsp:sp modelId="{161604F7-5336-47AD-83B3-064229B4835D}">
      <dsp:nvSpPr>
        <dsp:cNvPr id="0" name=""/>
        <dsp:cNvSpPr/>
      </dsp:nvSpPr>
      <dsp:spPr>
        <a:xfrm>
          <a:off x="3374044" y="568"/>
          <a:ext cx="2552131" cy="15312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Supporting autonomy involves respecting their choices and preferences in daily activities.</a:t>
          </a:r>
          <a:endParaRPr lang="en-US" sz="1800" kern="1200"/>
        </a:p>
      </dsp:txBody>
      <dsp:txXfrm>
        <a:off x="3374044" y="568"/>
        <a:ext cx="2552131" cy="1531278"/>
      </dsp:txXfrm>
    </dsp:sp>
    <dsp:sp modelId="{B7949358-5F0F-42E7-8DB8-A4C471AB3768}">
      <dsp:nvSpPr>
        <dsp:cNvPr id="0" name=""/>
        <dsp:cNvSpPr/>
      </dsp:nvSpPr>
      <dsp:spPr>
        <a:xfrm>
          <a:off x="566699" y="1787060"/>
          <a:ext cx="2552131" cy="15312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Physical health, mental health, and emotional well-being are interconnected; holistic support is necessary.</a:t>
          </a:r>
          <a:endParaRPr lang="en-US" sz="1800" kern="1200"/>
        </a:p>
      </dsp:txBody>
      <dsp:txXfrm>
        <a:off x="566699" y="1787060"/>
        <a:ext cx="2552131" cy="1531278"/>
      </dsp:txXfrm>
    </dsp:sp>
    <dsp:sp modelId="{B0C4DD84-2A9B-4734-B5EA-D34ED2976114}">
      <dsp:nvSpPr>
        <dsp:cNvPr id="0" name=""/>
        <dsp:cNvSpPr/>
      </dsp:nvSpPr>
      <dsp:spPr>
        <a:xfrm>
          <a:off x="3374044" y="1787060"/>
          <a:ext cx="2552131" cy="15312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Social inclusion helps combat loneliness and isolation, which are common challenges.</a:t>
          </a:r>
          <a:endParaRPr lang="en-US" sz="1800" kern="1200"/>
        </a:p>
      </dsp:txBody>
      <dsp:txXfrm>
        <a:off x="3374044" y="1787060"/>
        <a:ext cx="2552131" cy="1531278"/>
      </dsp:txXfrm>
    </dsp:sp>
    <dsp:sp modelId="{1084E6EE-7BA9-4FFD-B712-17F298EF29E5}">
      <dsp:nvSpPr>
        <dsp:cNvPr id="0" name=""/>
        <dsp:cNvSpPr/>
      </dsp:nvSpPr>
      <dsp:spPr>
        <a:xfrm>
          <a:off x="1970371" y="3573552"/>
          <a:ext cx="2552131" cy="15312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Empowerment involves enabling older individuals to participate actively in decisions affecting their lives.</a:t>
          </a:r>
          <a:endParaRPr lang="en-US" sz="1800" kern="1200"/>
        </a:p>
      </dsp:txBody>
      <dsp:txXfrm>
        <a:off x="1970371" y="3573552"/>
        <a:ext cx="2552131" cy="15312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9D9C5-E7A5-4E45-9733-4EB78BF39229}">
      <dsp:nvSpPr>
        <dsp:cNvPr id="0" name=""/>
        <dsp:cNvSpPr/>
      </dsp:nvSpPr>
      <dsp:spPr>
        <a:xfrm>
          <a:off x="566699" y="568"/>
          <a:ext cx="2552131" cy="1531278"/>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UK provides various services, including community care, NHS mental health services, and social care programs.</a:t>
          </a:r>
          <a:endParaRPr lang="en-US" sz="1800" kern="1200"/>
        </a:p>
      </dsp:txBody>
      <dsp:txXfrm>
        <a:off x="566699" y="568"/>
        <a:ext cx="2552131" cy="1531278"/>
      </dsp:txXfrm>
    </dsp:sp>
    <dsp:sp modelId="{F8C1A26A-A1BC-40FA-83A1-74F48F31A5B8}">
      <dsp:nvSpPr>
        <dsp:cNvPr id="0" name=""/>
        <dsp:cNvSpPr/>
      </dsp:nvSpPr>
      <dsp:spPr>
        <a:xfrm>
          <a:off x="3374044" y="568"/>
          <a:ext cx="2552131" cy="1531278"/>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Person-centred care focuses on individual needs, preferences, and strengths.</a:t>
          </a:r>
          <a:endParaRPr lang="en-US" sz="1800" kern="1200"/>
        </a:p>
      </dsp:txBody>
      <dsp:txXfrm>
        <a:off x="3374044" y="568"/>
        <a:ext cx="2552131" cy="1531278"/>
      </dsp:txXfrm>
    </dsp:sp>
    <dsp:sp modelId="{A095FC2A-0295-4B07-A024-F7265AAFF4B9}">
      <dsp:nvSpPr>
        <dsp:cNvPr id="0" name=""/>
        <dsp:cNvSpPr/>
      </dsp:nvSpPr>
      <dsp:spPr>
        <a:xfrm>
          <a:off x="566699" y="1787060"/>
          <a:ext cx="2552131" cy="153127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Multidisciplinary teams coordinate health, social, and emotional support.</a:t>
          </a:r>
          <a:endParaRPr lang="en-US" sz="1800" kern="1200"/>
        </a:p>
      </dsp:txBody>
      <dsp:txXfrm>
        <a:off x="566699" y="1787060"/>
        <a:ext cx="2552131" cy="1531278"/>
      </dsp:txXfrm>
    </dsp:sp>
    <dsp:sp modelId="{BF258F14-0126-4249-B64C-75030D6FFB15}">
      <dsp:nvSpPr>
        <dsp:cNvPr id="0" name=""/>
        <dsp:cNvSpPr/>
      </dsp:nvSpPr>
      <dsp:spPr>
        <a:xfrm>
          <a:off x="3374044" y="1787060"/>
          <a:ext cx="2552131" cy="1531278"/>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Technology, such as telehealth and assistive devices, enhances independence and access to care.</a:t>
          </a:r>
          <a:endParaRPr lang="en-US" sz="1800" kern="1200"/>
        </a:p>
      </dsp:txBody>
      <dsp:txXfrm>
        <a:off x="3374044" y="1787060"/>
        <a:ext cx="2552131" cy="1531278"/>
      </dsp:txXfrm>
    </dsp:sp>
    <dsp:sp modelId="{0A37DA8E-8615-4E4F-ACDD-5D79C6479A42}">
      <dsp:nvSpPr>
        <dsp:cNvPr id="0" name=""/>
        <dsp:cNvSpPr/>
      </dsp:nvSpPr>
      <dsp:spPr>
        <a:xfrm>
          <a:off x="1970371" y="3573552"/>
          <a:ext cx="2552131" cy="1531278"/>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Evidence suggests these approaches improve quality of life, safety, and satisfaction.</a:t>
          </a:r>
          <a:endParaRPr lang="en-US" sz="1800" kern="1200"/>
        </a:p>
      </dsp:txBody>
      <dsp:txXfrm>
        <a:off x="1970371" y="3573552"/>
        <a:ext cx="2552131" cy="15312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5D80C-D9BE-475B-8D5E-4AC394899490}">
      <dsp:nvSpPr>
        <dsp:cNvPr id="0" name=""/>
        <dsp:cNvSpPr/>
      </dsp:nvSpPr>
      <dsp:spPr>
        <a:xfrm>
          <a:off x="0" y="0"/>
          <a:ext cx="4989887" cy="1004584"/>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Theories like Activity Theory suggest staying active maintains well-being.</a:t>
          </a:r>
          <a:endParaRPr lang="en-US" sz="1400" kern="1200"/>
        </a:p>
      </dsp:txBody>
      <dsp:txXfrm>
        <a:off x="29423" y="29423"/>
        <a:ext cx="3820975" cy="945738"/>
      </dsp:txXfrm>
    </dsp:sp>
    <dsp:sp modelId="{CE4FE7DB-7446-4300-A35F-51AD0AF1376E}">
      <dsp:nvSpPr>
        <dsp:cNvPr id="0" name=""/>
        <dsp:cNvSpPr/>
      </dsp:nvSpPr>
      <dsp:spPr>
        <a:xfrm>
          <a:off x="417903" y="1187235"/>
          <a:ext cx="4989887" cy="1004584"/>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Disengagement Theory views aging as a natural withdrawal, but modern views promote continued engagement.</a:t>
          </a:r>
          <a:endParaRPr lang="en-US" sz="1400" kern="1200"/>
        </a:p>
      </dsp:txBody>
      <dsp:txXfrm>
        <a:off x="447326" y="1216658"/>
        <a:ext cx="3860158" cy="945738"/>
      </dsp:txXfrm>
    </dsp:sp>
    <dsp:sp modelId="{EC4DED1A-8F4D-414F-96CC-8A3CEC310247}">
      <dsp:nvSpPr>
        <dsp:cNvPr id="0" name=""/>
        <dsp:cNvSpPr/>
      </dsp:nvSpPr>
      <dsp:spPr>
        <a:xfrm>
          <a:off x="829568" y="2374471"/>
          <a:ext cx="4989887" cy="1004584"/>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Continuity Theory advocates maintaining consistent lifestyles and identities.</a:t>
          </a:r>
          <a:endParaRPr lang="en-US" sz="1400" kern="1200"/>
        </a:p>
      </dsp:txBody>
      <dsp:txXfrm>
        <a:off x="858991" y="2403894"/>
        <a:ext cx="3866395" cy="945738"/>
      </dsp:txXfrm>
    </dsp:sp>
    <dsp:sp modelId="{F7E75E4A-00D4-4FDB-BF33-7C354A2CC908}">
      <dsp:nvSpPr>
        <dsp:cNvPr id="0" name=""/>
        <dsp:cNvSpPr/>
      </dsp:nvSpPr>
      <dsp:spPr>
        <a:xfrm>
          <a:off x="1247471" y="3561706"/>
          <a:ext cx="4989887" cy="1004584"/>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Policies such as the Care Act 2014, NHS Long Term Plan, and Social Care Green Paper emphasize holistic, community-based, and preventative care.</a:t>
          </a:r>
          <a:endParaRPr lang="en-US" sz="1400" kern="1200"/>
        </a:p>
      </dsp:txBody>
      <dsp:txXfrm>
        <a:off x="1276894" y="3591129"/>
        <a:ext cx="3860158" cy="945738"/>
      </dsp:txXfrm>
    </dsp:sp>
    <dsp:sp modelId="{077739D4-8AEF-417D-8534-919A3F0B7CC5}">
      <dsp:nvSpPr>
        <dsp:cNvPr id="0" name=""/>
        <dsp:cNvSpPr/>
      </dsp:nvSpPr>
      <dsp:spPr>
        <a:xfrm>
          <a:off x="4336907" y="769420"/>
          <a:ext cx="652979" cy="652979"/>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483827" y="769420"/>
        <a:ext cx="359139" cy="491367"/>
      </dsp:txXfrm>
    </dsp:sp>
    <dsp:sp modelId="{B7671654-54ED-4693-B238-2BBB32312A2D}">
      <dsp:nvSpPr>
        <dsp:cNvPr id="0" name=""/>
        <dsp:cNvSpPr/>
      </dsp:nvSpPr>
      <dsp:spPr>
        <a:xfrm>
          <a:off x="4754810" y="1956655"/>
          <a:ext cx="652979" cy="652979"/>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901730" y="1956655"/>
        <a:ext cx="359139" cy="491367"/>
      </dsp:txXfrm>
    </dsp:sp>
    <dsp:sp modelId="{85C0C2E6-DCF4-43CC-BD91-87EA12B96E65}">
      <dsp:nvSpPr>
        <dsp:cNvPr id="0" name=""/>
        <dsp:cNvSpPr/>
      </dsp:nvSpPr>
      <dsp:spPr>
        <a:xfrm>
          <a:off x="5166476" y="3143891"/>
          <a:ext cx="652979" cy="652979"/>
        </a:xfrm>
        <a:prstGeom prst="downArrow">
          <a:avLst>
            <a:gd name="adj1" fmla="val 55000"/>
            <a:gd name="adj2" fmla="val 45000"/>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313396" y="3143891"/>
        <a:ext cx="359139" cy="491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C41C5-3A45-45B8-884C-7840B9EBCE11}">
      <dsp:nvSpPr>
        <dsp:cNvPr id="0" name=""/>
        <dsp:cNvSpPr/>
      </dsp:nvSpPr>
      <dsp:spPr>
        <a:xfrm>
          <a:off x="723478" y="2001"/>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Physical health issues, including chronic conditions and mobility limitations.</a:t>
          </a:r>
          <a:endParaRPr lang="en-US" sz="1800" kern="1200"/>
        </a:p>
      </dsp:txBody>
      <dsp:txXfrm>
        <a:off x="723478" y="2001"/>
        <a:ext cx="2281143" cy="1368686"/>
      </dsp:txXfrm>
    </dsp:sp>
    <dsp:sp modelId="{33515291-ABB5-4539-8CEB-599774AF0B14}">
      <dsp:nvSpPr>
        <dsp:cNvPr id="0" name=""/>
        <dsp:cNvSpPr/>
      </dsp:nvSpPr>
      <dsp:spPr>
        <a:xfrm>
          <a:off x="3232736" y="2001"/>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Social isolation due to loss of family, friends, or community engagement.</a:t>
          </a:r>
          <a:endParaRPr lang="en-US" sz="1800" kern="1200"/>
        </a:p>
      </dsp:txBody>
      <dsp:txXfrm>
        <a:off x="3232736" y="2001"/>
        <a:ext cx="2281143" cy="1368686"/>
      </dsp:txXfrm>
    </dsp:sp>
    <dsp:sp modelId="{F0C654D5-57E9-4653-86A6-C44D8FC52C25}">
      <dsp:nvSpPr>
        <dsp:cNvPr id="0" name=""/>
        <dsp:cNvSpPr/>
      </dsp:nvSpPr>
      <dsp:spPr>
        <a:xfrm>
          <a:off x="723478" y="15988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Financial difficulties limiting access to services or adequate care.</a:t>
          </a:r>
          <a:endParaRPr lang="en-US" sz="1800" kern="1200"/>
        </a:p>
      </dsp:txBody>
      <dsp:txXfrm>
        <a:off x="723478" y="1598802"/>
        <a:ext cx="2281143" cy="1368686"/>
      </dsp:txXfrm>
    </dsp:sp>
    <dsp:sp modelId="{2A7F001E-8082-4A44-88F0-E849D81D0585}">
      <dsp:nvSpPr>
        <dsp:cNvPr id="0" name=""/>
        <dsp:cNvSpPr/>
      </dsp:nvSpPr>
      <dsp:spPr>
        <a:xfrm>
          <a:off x="3232736" y="15988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Cognitive decline, including dementia, impacting independence.</a:t>
          </a:r>
          <a:endParaRPr lang="en-US" sz="1800" kern="1200"/>
        </a:p>
      </dsp:txBody>
      <dsp:txXfrm>
        <a:off x="3232736" y="1598802"/>
        <a:ext cx="2281143" cy="1368686"/>
      </dsp:txXfrm>
    </dsp:sp>
    <dsp:sp modelId="{E47AB302-EAD5-4947-8AED-86E3FDA984C6}">
      <dsp:nvSpPr>
        <dsp:cNvPr id="0" name=""/>
        <dsp:cNvSpPr/>
      </dsp:nvSpPr>
      <dsp:spPr>
        <a:xfrm>
          <a:off x="723478" y="31956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Barriers such as transportation, lack of information, or service accessibility.</a:t>
          </a:r>
          <a:endParaRPr lang="en-US" sz="1800" kern="1200"/>
        </a:p>
      </dsp:txBody>
      <dsp:txXfrm>
        <a:off x="723478" y="3195602"/>
        <a:ext cx="2281143" cy="1368686"/>
      </dsp:txXfrm>
    </dsp:sp>
    <dsp:sp modelId="{F1B4E761-CE84-4E3E-97E4-2FC63F66055A}">
      <dsp:nvSpPr>
        <dsp:cNvPr id="0" name=""/>
        <dsp:cNvSpPr/>
      </dsp:nvSpPr>
      <dsp:spPr>
        <a:xfrm>
          <a:off x="3232736" y="31956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Balancing safety concerns with the desire for independence.</a:t>
          </a:r>
          <a:endParaRPr lang="en-US" sz="1800" kern="1200"/>
        </a:p>
      </dsp:txBody>
      <dsp:txXfrm>
        <a:off x="3232736" y="3195602"/>
        <a:ext cx="2281143" cy="1368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6E875-F00E-4CB0-9E9D-C4E875C6DEA3}">
      <dsp:nvSpPr>
        <dsp:cNvPr id="0" name=""/>
        <dsp:cNvSpPr/>
      </dsp:nvSpPr>
      <dsp:spPr>
        <a:xfrm>
          <a:off x="1298574" y="623"/>
          <a:ext cx="5194300" cy="810183"/>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Improve accessibility and affordability of services, especially in rural or underserved areas.</a:t>
          </a:r>
        </a:p>
      </dsp:txBody>
      <dsp:txXfrm>
        <a:off x="1298574" y="623"/>
        <a:ext cx="5194300" cy="810183"/>
      </dsp:txXfrm>
    </dsp:sp>
    <dsp:sp modelId="{F6F1FDFF-3F50-4C2A-9BDF-B6F70A1E6A42}">
      <dsp:nvSpPr>
        <dsp:cNvPr id="0" name=""/>
        <dsp:cNvSpPr/>
      </dsp:nvSpPr>
      <dsp:spPr>
        <a:xfrm>
          <a:off x="0" y="623"/>
          <a:ext cx="1298575" cy="810183"/>
        </a:xfrm>
        <a:prstGeom prst="rect">
          <a:avLst/>
        </a:prstGeom>
        <a:solidFill>
          <a:schemeClr val="lt1">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Improve</a:t>
          </a:r>
        </a:p>
      </dsp:txBody>
      <dsp:txXfrm>
        <a:off x="0" y="623"/>
        <a:ext cx="1298575" cy="810183"/>
      </dsp:txXfrm>
    </dsp:sp>
    <dsp:sp modelId="{7AA56849-A82E-4C6A-9ADE-98C2E4B6862B}">
      <dsp:nvSpPr>
        <dsp:cNvPr id="0" name=""/>
        <dsp:cNvSpPr/>
      </dsp:nvSpPr>
      <dsp:spPr>
        <a:xfrm>
          <a:off x="1298575" y="859417"/>
          <a:ext cx="5194300" cy="810183"/>
        </a:xfrm>
        <a:prstGeom prst="rect">
          <a:avLst/>
        </a:prstGeom>
        <a:solidFill>
          <a:schemeClr val="accent2">
            <a:hueOff val="-718792"/>
            <a:satOff val="4944"/>
            <a:lumOff val="549"/>
            <a:alphaOff val="0"/>
          </a:schemeClr>
        </a:solidFill>
        <a:ln w="15875" cap="rnd" cmpd="sng" algn="ctr">
          <a:solidFill>
            <a:schemeClr val="accent2">
              <a:hueOff val="-718792"/>
              <a:satOff val="4944"/>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Promote community programs that foster social connections and reduce loneliness.</a:t>
          </a:r>
        </a:p>
      </dsp:txBody>
      <dsp:txXfrm>
        <a:off x="1298575" y="859417"/>
        <a:ext cx="5194300" cy="810183"/>
      </dsp:txXfrm>
    </dsp:sp>
    <dsp:sp modelId="{37351789-F949-40FA-A74C-E6017D321DCB}">
      <dsp:nvSpPr>
        <dsp:cNvPr id="0" name=""/>
        <dsp:cNvSpPr/>
      </dsp:nvSpPr>
      <dsp:spPr>
        <a:xfrm>
          <a:off x="0" y="859417"/>
          <a:ext cx="1298575" cy="810183"/>
        </a:xfrm>
        <a:prstGeom prst="rect">
          <a:avLst/>
        </a:prstGeom>
        <a:solidFill>
          <a:schemeClr val="lt1">
            <a:hueOff val="0"/>
            <a:satOff val="0"/>
            <a:lumOff val="0"/>
            <a:alphaOff val="0"/>
          </a:schemeClr>
        </a:solidFill>
        <a:ln w="15875" cap="rnd" cmpd="sng" algn="ctr">
          <a:solidFill>
            <a:schemeClr val="accent2">
              <a:hueOff val="-718792"/>
              <a:satOff val="4944"/>
              <a:lumOff val="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Promote</a:t>
          </a:r>
        </a:p>
      </dsp:txBody>
      <dsp:txXfrm>
        <a:off x="0" y="859417"/>
        <a:ext cx="1298575" cy="810183"/>
      </dsp:txXfrm>
    </dsp:sp>
    <dsp:sp modelId="{2EB9B2EE-0FA3-4690-9046-54A60D31FB93}">
      <dsp:nvSpPr>
        <dsp:cNvPr id="0" name=""/>
        <dsp:cNvSpPr/>
      </dsp:nvSpPr>
      <dsp:spPr>
        <a:xfrm>
          <a:off x="1298575" y="1718211"/>
          <a:ext cx="5194300" cy="810183"/>
        </a:xfrm>
        <a:prstGeom prst="rect">
          <a:avLst/>
        </a:prstGeom>
        <a:solidFill>
          <a:schemeClr val="accent2">
            <a:hueOff val="-1437584"/>
            <a:satOff val="9889"/>
            <a:lumOff val="1098"/>
            <a:alphaOff val="0"/>
          </a:schemeClr>
        </a:solidFill>
        <a:ln w="15875" cap="rnd" cmpd="sng" algn="ctr">
          <a:solidFill>
            <a:schemeClr val="accent2">
              <a:hueOff val="-1437584"/>
              <a:satOff val="988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Invest in specialized training for care staff to deliver compassionate, competent support.</a:t>
          </a:r>
        </a:p>
      </dsp:txBody>
      <dsp:txXfrm>
        <a:off x="1298575" y="1718211"/>
        <a:ext cx="5194300" cy="810183"/>
      </dsp:txXfrm>
    </dsp:sp>
    <dsp:sp modelId="{86B4BB12-FE6F-43F0-99FA-76F2A8004650}">
      <dsp:nvSpPr>
        <dsp:cNvPr id="0" name=""/>
        <dsp:cNvSpPr/>
      </dsp:nvSpPr>
      <dsp:spPr>
        <a:xfrm>
          <a:off x="0" y="1718211"/>
          <a:ext cx="1298575" cy="810183"/>
        </a:xfrm>
        <a:prstGeom prst="rect">
          <a:avLst/>
        </a:prstGeom>
        <a:solidFill>
          <a:schemeClr val="lt1">
            <a:hueOff val="0"/>
            <a:satOff val="0"/>
            <a:lumOff val="0"/>
            <a:alphaOff val="0"/>
          </a:schemeClr>
        </a:solidFill>
        <a:ln w="15875" cap="rnd" cmpd="sng" algn="ctr">
          <a:solidFill>
            <a:schemeClr val="accent2">
              <a:hueOff val="-1437584"/>
              <a:satOff val="9889"/>
              <a:lumOff val="10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Invest in</a:t>
          </a:r>
        </a:p>
      </dsp:txBody>
      <dsp:txXfrm>
        <a:off x="0" y="1718211"/>
        <a:ext cx="1298575" cy="810183"/>
      </dsp:txXfrm>
    </dsp:sp>
    <dsp:sp modelId="{6668FDB3-8D4B-412E-9FF1-117F57A776AF}">
      <dsp:nvSpPr>
        <dsp:cNvPr id="0" name=""/>
        <dsp:cNvSpPr/>
      </dsp:nvSpPr>
      <dsp:spPr>
        <a:xfrm>
          <a:off x="1298575" y="2577005"/>
          <a:ext cx="5194300" cy="810183"/>
        </a:xfrm>
        <a:prstGeom prst="rect">
          <a:avLst/>
        </a:prstGeom>
        <a:solidFill>
          <a:schemeClr val="accent2">
            <a:hueOff val="-2156377"/>
            <a:satOff val="14833"/>
            <a:lumOff val="1646"/>
            <a:alphaOff val="0"/>
          </a:schemeClr>
        </a:solidFill>
        <a:ln w="15875" cap="rnd" cmpd="sng" algn="ctr">
          <a:solidFill>
            <a:schemeClr val="accent2">
              <a:hueOff val="-2156377"/>
              <a:satOff val="14833"/>
              <a:lumOff val="164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Leverage technology to facilitate remote care, reminders, and social interaction.</a:t>
          </a:r>
        </a:p>
      </dsp:txBody>
      <dsp:txXfrm>
        <a:off x="1298575" y="2577005"/>
        <a:ext cx="5194300" cy="810183"/>
      </dsp:txXfrm>
    </dsp:sp>
    <dsp:sp modelId="{074FABF9-5A44-40E0-8100-D7AF330E53B0}">
      <dsp:nvSpPr>
        <dsp:cNvPr id="0" name=""/>
        <dsp:cNvSpPr/>
      </dsp:nvSpPr>
      <dsp:spPr>
        <a:xfrm>
          <a:off x="0" y="2577005"/>
          <a:ext cx="1298575" cy="810183"/>
        </a:xfrm>
        <a:prstGeom prst="rect">
          <a:avLst/>
        </a:prstGeom>
        <a:solidFill>
          <a:schemeClr val="lt1">
            <a:hueOff val="0"/>
            <a:satOff val="0"/>
            <a:lumOff val="0"/>
            <a:alphaOff val="0"/>
          </a:schemeClr>
        </a:solidFill>
        <a:ln w="15875" cap="rnd" cmpd="sng" algn="ctr">
          <a:solidFill>
            <a:schemeClr val="accent2">
              <a:hueOff val="-2156377"/>
              <a:satOff val="14833"/>
              <a:lumOff val="1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Leverage</a:t>
          </a:r>
        </a:p>
      </dsp:txBody>
      <dsp:txXfrm>
        <a:off x="0" y="2577005"/>
        <a:ext cx="1298575" cy="810183"/>
      </dsp:txXfrm>
    </dsp:sp>
    <dsp:sp modelId="{CA4D1DB3-0C54-4F1F-B8B7-E6349AF1772A}">
      <dsp:nvSpPr>
        <dsp:cNvPr id="0" name=""/>
        <dsp:cNvSpPr/>
      </dsp:nvSpPr>
      <dsp:spPr>
        <a:xfrm>
          <a:off x="1298575" y="3435799"/>
          <a:ext cx="5194300" cy="810183"/>
        </a:xfrm>
        <a:prstGeom prst="rect">
          <a:avLst/>
        </a:prstGeom>
        <a:solidFill>
          <a:schemeClr val="accent2">
            <a:hueOff val="-2875169"/>
            <a:satOff val="19778"/>
            <a:lumOff val="2195"/>
            <a:alphaOff val="0"/>
          </a:schemeClr>
        </a:solidFill>
        <a:ln w="15875" cap="rnd" cmpd="sng" algn="ctr">
          <a:solidFill>
            <a:schemeClr val="accent2">
              <a:hueOff val="-2875169"/>
              <a:satOff val="19778"/>
              <a:lumOff val="21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Personalize services to meet individual preferences and cultural needs.</a:t>
          </a:r>
        </a:p>
      </dsp:txBody>
      <dsp:txXfrm>
        <a:off x="1298575" y="3435799"/>
        <a:ext cx="5194300" cy="810183"/>
      </dsp:txXfrm>
    </dsp:sp>
    <dsp:sp modelId="{64B2F22E-DD32-44F5-B935-24AE582E845A}">
      <dsp:nvSpPr>
        <dsp:cNvPr id="0" name=""/>
        <dsp:cNvSpPr/>
      </dsp:nvSpPr>
      <dsp:spPr>
        <a:xfrm>
          <a:off x="0" y="3435799"/>
          <a:ext cx="1298575" cy="810183"/>
        </a:xfrm>
        <a:prstGeom prst="rect">
          <a:avLst/>
        </a:prstGeom>
        <a:solidFill>
          <a:schemeClr val="lt1">
            <a:hueOff val="0"/>
            <a:satOff val="0"/>
            <a:lumOff val="0"/>
            <a:alphaOff val="0"/>
          </a:schemeClr>
        </a:solidFill>
        <a:ln w="15875" cap="rnd" cmpd="sng" algn="ctr">
          <a:solidFill>
            <a:schemeClr val="accent2">
              <a:hueOff val="-2875169"/>
              <a:satOff val="19778"/>
              <a:lumOff val="21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Personalize</a:t>
          </a:r>
        </a:p>
      </dsp:txBody>
      <dsp:txXfrm>
        <a:off x="0" y="3435799"/>
        <a:ext cx="1298575" cy="810183"/>
      </dsp:txXfrm>
    </dsp:sp>
    <dsp:sp modelId="{631A3B13-C481-48EE-9E21-597D5263C5D0}">
      <dsp:nvSpPr>
        <dsp:cNvPr id="0" name=""/>
        <dsp:cNvSpPr/>
      </dsp:nvSpPr>
      <dsp:spPr>
        <a:xfrm>
          <a:off x="1298575" y="4294593"/>
          <a:ext cx="5194300" cy="810183"/>
        </a:xfrm>
        <a:prstGeom prst="rect">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205787" rIns="100784" bIns="205787" numCol="1" spcCol="1270" anchor="ctr" anchorCtr="0">
          <a:noAutofit/>
        </a:bodyPr>
        <a:lstStyle/>
        <a:p>
          <a:pPr marL="0" lvl="0" indent="0" algn="l" defTabSz="622300">
            <a:lnSpc>
              <a:spcPct val="90000"/>
            </a:lnSpc>
            <a:spcBef>
              <a:spcPct val="0"/>
            </a:spcBef>
            <a:spcAft>
              <a:spcPct val="35000"/>
            </a:spcAft>
            <a:buNone/>
          </a:pPr>
          <a:r>
            <a:rPr lang="en-US" sz="1400" kern="1200"/>
            <a:t>Develop integrated policies that support holistic, lifelong well-being.</a:t>
          </a:r>
        </a:p>
      </dsp:txBody>
      <dsp:txXfrm>
        <a:off x="1298575" y="4294593"/>
        <a:ext cx="5194300" cy="810183"/>
      </dsp:txXfrm>
    </dsp:sp>
    <dsp:sp modelId="{364973AD-3C86-4EC9-B199-36D8A59C7592}">
      <dsp:nvSpPr>
        <dsp:cNvPr id="0" name=""/>
        <dsp:cNvSpPr/>
      </dsp:nvSpPr>
      <dsp:spPr>
        <a:xfrm>
          <a:off x="0" y="4294593"/>
          <a:ext cx="1298575" cy="810183"/>
        </a:xfrm>
        <a:prstGeom prst="rect">
          <a:avLst/>
        </a:prstGeom>
        <a:solidFill>
          <a:schemeClr val="lt1">
            <a:hueOff val="0"/>
            <a:satOff val="0"/>
            <a:lumOff val="0"/>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80028" rIns="68716" bIns="80028" numCol="1" spcCol="1270" anchor="ctr" anchorCtr="0">
          <a:noAutofit/>
        </a:bodyPr>
        <a:lstStyle/>
        <a:p>
          <a:pPr marL="0" lvl="0" indent="0" algn="ctr" defTabSz="800100">
            <a:lnSpc>
              <a:spcPct val="90000"/>
            </a:lnSpc>
            <a:spcBef>
              <a:spcPct val="0"/>
            </a:spcBef>
            <a:spcAft>
              <a:spcPct val="35000"/>
            </a:spcAft>
            <a:buNone/>
          </a:pPr>
          <a:r>
            <a:rPr lang="en-US" sz="1800" kern="1200"/>
            <a:t>Develop</a:t>
          </a:r>
        </a:p>
      </dsp:txBody>
      <dsp:txXfrm>
        <a:off x="0" y="4294593"/>
        <a:ext cx="1298575" cy="8101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B2726-C24F-433A-A25F-953C8E7D12FC}"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245112-1E45-4A00-9D4C-1F40A5F66D1A}" type="slidenum">
              <a:rPr lang="en-GB" smtClean="0"/>
              <a:t>‹#›</a:t>
            </a:fld>
            <a:endParaRPr lang="en-GB"/>
          </a:p>
        </p:txBody>
      </p:sp>
    </p:spTree>
    <p:extLst>
      <p:ext uri="{BB962C8B-B14F-4D97-AF65-F5344CB8AC3E}">
        <p14:creationId xmlns:p14="http://schemas.microsoft.com/office/powerpoint/2010/main" val="715628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245112-1E45-4A00-9D4C-1F40A5F66D1A}" type="slidenum">
              <a:rPr lang="en-GB" smtClean="0"/>
              <a:t>1</a:t>
            </a:fld>
            <a:endParaRPr lang="en-GB"/>
          </a:p>
        </p:txBody>
      </p:sp>
    </p:spTree>
    <p:extLst>
      <p:ext uri="{BB962C8B-B14F-4D97-AF65-F5344CB8AC3E}">
        <p14:creationId xmlns:p14="http://schemas.microsoft.com/office/powerpoint/2010/main" val="4107318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explore the care and support needs of older people, a growing demographic worldwide. Understanding these needs is crucial for developing effective services that promote independence, health, and quality of life.</a:t>
            </a:r>
          </a:p>
        </p:txBody>
      </p:sp>
      <p:sp>
        <p:nvSpPr>
          <p:cNvPr id="4" name="Slide Number Placeholder 3"/>
          <p:cNvSpPr>
            <a:spLocks noGrp="1"/>
          </p:cNvSpPr>
          <p:nvPr>
            <p:ph type="sldNum" sz="quarter" idx="5"/>
          </p:nvPr>
        </p:nvSpPr>
        <p:spPr/>
        <p:txBody>
          <a:bodyPr/>
          <a:lstStyle/>
          <a:p>
            <a:fld id="{21245112-1E45-4A00-9D4C-1F40A5F66D1A}" type="slidenum">
              <a:rPr lang="en-GB" smtClean="0"/>
              <a:t>2</a:t>
            </a:fld>
            <a:endParaRPr lang="en-GB"/>
          </a:p>
        </p:txBody>
      </p:sp>
    </p:spTree>
    <p:extLst>
      <p:ext uri="{BB962C8B-B14F-4D97-AF65-F5344CB8AC3E}">
        <p14:creationId xmlns:p14="http://schemas.microsoft.com/office/powerpoint/2010/main" val="211472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Older people's care extends beyond physical health to include mental and emotional support. Empowerment and respect for their independence are fundamental, enabling them to retain control over their lives and participate fully in their communities ( The King's Fund, 2020)</a:t>
            </a:r>
          </a:p>
        </p:txBody>
      </p:sp>
      <p:sp>
        <p:nvSpPr>
          <p:cNvPr id="4" name="Slide Number Placeholder 3"/>
          <p:cNvSpPr>
            <a:spLocks noGrp="1"/>
          </p:cNvSpPr>
          <p:nvPr>
            <p:ph type="sldNum" sz="quarter" idx="5"/>
          </p:nvPr>
        </p:nvSpPr>
        <p:spPr/>
        <p:txBody>
          <a:bodyPr/>
          <a:lstStyle/>
          <a:p>
            <a:fld id="{21245112-1E45-4A00-9D4C-1F40A5F66D1A}" type="slidenum">
              <a:rPr lang="en-GB" smtClean="0"/>
              <a:t>3</a:t>
            </a:fld>
            <a:endParaRPr lang="en-GB"/>
          </a:p>
        </p:txBody>
      </p:sp>
    </p:spTree>
    <p:extLst>
      <p:ext uri="{BB962C8B-B14F-4D97-AF65-F5344CB8AC3E}">
        <p14:creationId xmlns:p14="http://schemas.microsoft.com/office/powerpoint/2010/main" val="284032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NHS Digital, 2022 Current UK interventions emphasize person-centred approaches, teamwork, and technology to support older adults. These strategies aim to improve independence, safety, and overall well-being.</a:t>
            </a:r>
          </a:p>
        </p:txBody>
      </p:sp>
      <p:sp>
        <p:nvSpPr>
          <p:cNvPr id="4" name="Slide Number Placeholder 3"/>
          <p:cNvSpPr>
            <a:spLocks noGrp="1"/>
          </p:cNvSpPr>
          <p:nvPr>
            <p:ph type="sldNum" sz="quarter" idx="5"/>
          </p:nvPr>
        </p:nvSpPr>
        <p:spPr/>
        <p:txBody>
          <a:bodyPr/>
          <a:lstStyle/>
          <a:p>
            <a:fld id="{21245112-1E45-4A00-9D4C-1F40A5F66D1A}" type="slidenum">
              <a:rPr lang="en-GB" smtClean="0"/>
              <a:t>4</a:t>
            </a:fld>
            <a:endParaRPr lang="en-GB"/>
          </a:p>
        </p:txBody>
      </p:sp>
    </p:spTree>
    <p:extLst>
      <p:ext uri="{BB962C8B-B14F-4D97-AF65-F5344CB8AC3E}">
        <p14:creationId xmlns:p14="http://schemas.microsoft.com/office/powerpoint/2010/main" val="1375272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these theories and policies helps frame current practices. They highlight the importance of maintaining activity, identity, and community connections for older adults.</a:t>
            </a:r>
          </a:p>
        </p:txBody>
      </p:sp>
      <p:sp>
        <p:nvSpPr>
          <p:cNvPr id="4" name="Slide Number Placeholder 3"/>
          <p:cNvSpPr>
            <a:spLocks noGrp="1"/>
          </p:cNvSpPr>
          <p:nvPr>
            <p:ph type="sldNum" sz="quarter" idx="5"/>
          </p:nvPr>
        </p:nvSpPr>
        <p:spPr/>
        <p:txBody>
          <a:bodyPr/>
          <a:lstStyle/>
          <a:p>
            <a:fld id="{21245112-1E45-4A00-9D4C-1F40A5F66D1A}" type="slidenum">
              <a:rPr lang="en-GB" smtClean="0"/>
              <a:t>5</a:t>
            </a:fld>
            <a:endParaRPr lang="en-GB"/>
          </a:p>
        </p:txBody>
      </p:sp>
    </p:spTree>
    <p:extLst>
      <p:ext uri="{BB962C8B-B14F-4D97-AF65-F5344CB8AC3E}">
        <p14:creationId xmlns:p14="http://schemas.microsoft.com/office/powerpoint/2010/main" val="2092783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challenges threaten older adults' independence, including health issues, social isolation, and access barriers. Addressing these is critical for supporting autonomy.</a:t>
            </a:r>
          </a:p>
        </p:txBody>
      </p:sp>
      <p:sp>
        <p:nvSpPr>
          <p:cNvPr id="4" name="Slide Number Placeholder 3"/>
          <p:cNvSpPr>
            <a:spLocks noGrp="1"/>
          </p:cNvSpPr>
          <p:nvPr>
            <p:ph type="sldNum" sz="quarter" idx="5"/>
          </p:nvPr>
        </p:nvSpPr>
        <p:spPr/>
        <p:txBody>
          <a:bodyPr/>
          <a:lstStyle/>
          <a:p>
            <a:fld id="{21245112-1E45-4A00-9D4C-1F40A5F66D1A}" type="slidenum">
              <a:rPr lang="en-GB" smtClean="0"/>
              <a:t>6</a:t>
            </a:fld>
            <a:endParaRPr lang="en-GB"/>
          </a:p>
        </p:txBody>
      </p:sp>
    </p:spTree>
    <p:extLst>
      <p:ext uri="{BB962C8B-B14F-4D97-AF65-F5344CB8AC3E}">
        <p14:creationId xmlns:p14="http://schemas.microsoft.com/office/powerpoint/2010/main" val="4026161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Age UK, 2021 To better support older people, services should be more accessible, personalized, and community-oriented. Embracing technology and investing in staff training are vital steps forward.</a:t>
            </a:r>
          </a:p>
        </p:txBody>
      </p:sp>
      <p:sp>
        <p:nvSpPr>
          <p:cNvPr id="4" name="Slide Number Placeholder 3"/>
          <p:cNvSpPr>
            <a:spLocks noGrp="1"/>
          </p:cNvSpPr>
          <p:nvPr>
            <p:ph type="sldNum" sz="quarter" idx="5"/>
          </p:nvPr>
        </p:nvSpPr>
        <p:spPr/>
        <p:txBody>
          <a:bodyPr/>
          <a:lstStyle/>
          <a:p>
            <a:fld id="{21245112-1E45-4A00-9D4C-1F40A5F66D1A}" type="slidenum">
              <a:rPr lang="en-GB" smtClean="0"/>
              <a:t>7</a:t>
            </a:fld>
            <a:endParaRPr lang="en-GB"/>
          </a:p>
        </p:txBody>
      </p:sp>
    </p:spTree>
    <p:extLst>
      <p:ext uri="{BB962C8B-B14F-4D97-AF65-F5344CB8AC3E}">
        <p14:creationId xmlns:p14="http://schemas.microsoft.com/office/powerpoint/2010/main" val="3013325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empowering older adults involves continuous effort, innovation, and collaboration. By focusing on holistic support, we can enhance their quality of life and uphold their dignity.</a:t>
            </a:r>
          </a:p>
        </p:txBody>
      </p:sp>
      <p:sp>
        <p:nvSpPr>
          <p:cNvPr id="4" name="Slide Number Placeholder 3"/>
          <p:cNvSpPr>
            <a:spLocks noGrp="1"/>
          </p:cNvSpPr>
          <p:nvPr>
            <p:ph type="sldNum" sz="quarter" idx="5"/>
          </p:nvPr>
        </p:nvSpPr>
        <p:spPr/>
        <p:txBody>
          <a:bodyPr/>
          <a:lstStyle/>
          <a:p>
            <a:fld id="{21245112-1E45-4A00-9D4C-1F40A5F66D1A}" type="slidenum">
              <a:rPr lang="en-GB" smtClean="0"/>
              <a:t>8</a:t>
            </a:fld>
            <a:endParaRPr lang="en-GB"/>
          </a:p>
        </p:txBody>
      </p:sp>
    </p:spTree>
    <p:extLst>
      <p:ext uri="{BB962C8B-B14F-4D97-AF65-F5344CB8AC3E}">
        <p14:creationId xmlns:p14="http://schemas.microsoft.com/office/powerpoint/2010/main" val="4019436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2/23/2026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2842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9863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0868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2/23/2026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3072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2/23/2026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0713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2/23/2026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8158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2/23/2026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64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2/23/2026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6062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2/23/2026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4720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53398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43413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587616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3731091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17077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02314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3318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2/23/2026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96197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1BA835-12AC-4E8F-955A-EA3F4DE2791F}" type="datetime1">
              <a:rPr lang="en-US" smtClean="0"/>
              <a:t>2/23/2026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80065438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jpeg"/><Relationship Id="rId5" Type="http://schemas.openxmlformats.org/officeDocument/2006/relationships/image" Target="../media/image1.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838E1-99E8-BDB4-5C9B-933233CBFBD5}"/>
              </a:ext>
            </a:extLst>
          </p:cNvPr>
          <p:cNvSpPr>
            <a:spLocks noGrp="1"/>
          </p:cNvSpPr>
          <p:nvPr>
            <p:ph type="ctrTitle"/>
          </p:nvPr>
        </p:nvSpPr>
        <p:spPr>
          <a:xfrm>
            <a:off x="703400" y="908651"/>
            <a:ext cx="4937004" cy="4058682"/>
          </a:xfrm>
        </p:spPr>
        <p:txBody>
          <a:bodyPr anchor="t">
            <a:normAutofit/>
          </a:bodyPr>
          <a:lstStyle/>
          <a:p>
            <a:r>
              <a:rPr lang="en-GB" sz="6000"/>
              <a:t> Care and Support Needs of Older People</a:t>
            </a:r>
          </a:p>
        </p:txBody>
      </p:sp>
      <p:sp>
        <p:nvSpPr>
          <p:cNvPr id="3" name="Subtitle 2">
            <a:extLst>
              <a:ext uri="{FF2B5EF4-FFF2-40B4-BE49-F238E27FC236}">
                <a16:creationId xmlns:a16="http://schemas.microsoft.com/office/drawing/2014/main" id="{F6190F84-C1A7-C562-2665-3B5688397F7D}"/>
              </a:ext>
            </a:extLst>
          </p:cNvPr>
          <p:cNvSpPr>
            <a:spLocks noGrp="1"/>
          </p:cNvSpPr>
          <p:nvPr>
            <p:ph type="subTitle" idx="1"/>
          </p:nvPr>
        </p:nvSpPr>
        <p:spPr>
          <a:xfrm>
            <a:off x="-1769977" y="5223783"/>
            <a:ext cx="4172757" cy="845487"/>
          </a:xfrm>
        </p:spPr>
        <p:txBody>
          <a:bodyPr anchor="b">
            <a:normAutofit/>
          </a:bodyPr>
          <a:lstStyle/>
          <a:p>
            <a:r>
              <a:rPr lang="en-GB" dirty="0" err="1"/>
              <a:t>Mohi</a:t>
            </a:r>
            <a:r>
              <a:rPr lang="en-GB" dirty="0"/>
              <a:t> Tuki 2216172  </a:t>
            </a:r>
          </a:p>
        </p:txBody>
      </p:sp>
      <p:pic>
        <p:nvPicPr>
          <p:cNvPr id="4" name="Picture 3" descr="Two people holding hands">
            <a:extLst>
              <a:ext uri="{FF2B5EF4-FFF2-40B4-BE49-F238E27FC236}">
                <a16:creationId xmlns:a16="http://schemas.microsoft.com/office/drawing/2014/main" id="{7532E151-677B-7FC7-CDE7-BA9A94D2F58A}"/>
              </a:ext>
            </a:extLst>
          </p:cNvPr>
          <p:cNvPicPr>
            <a:picLocks noChangeAspect="1"/>
          </p:cNvPicPr>
          <p:nvPr/>
        </p:nvPicPr>
        <p:blipFill>
          <a:blip r:embed="rId5"/>
          <a:srcRect l="19927" r="23194"/>
          <a:stretch>
            <a:fillRect/>
          </a:stretch>
        </p:blipFill>
        <p:spPr>
          <a:xfrm>
            <a:off x="6326272" y="10"/>
            <a:ext cx="5865727" cy="6857990"/>
          </a:xfrm>
          <a:prstGeom prst="rect">
            <a:avLst/>
          </a:prstGeom>
        </p:spPr>
      </p:pic>
      <p:pic>
        <p:nvPicPr>
          <p:cNvPr id="48" name="Audio 47">
            <a:hlinkClick r:id="" action="ppaction://media"/>
            <a:extLst>
              <a:ext uri="{FF2B5EF4-FFF2-40B4-BE49-F238E27FC236}">
                <a16:creationId xmlns:a16="http://schemas.microsoft.com/office/drawing/2014/main" id="{9C035342-40FF-7614-0CA6-09C0A22759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0095055"/>
      </p:ext>
    </p:extLst>
  </p:cSld>
  <p:clrMapOvr>
    <a:masterClrMapping/>
  </p:clrMapOvr>
  <mc:AlternateContent xmlns:mc="http://schemas.openxmlformats.org/markup-compatibility/2006">
    <mc:Choice xmlns:p14="http://schemas.microsoft.com/office/powerpoint/2010/main" Requires="p14">
      <p:transition spd="slow" p14:dur="2000" advTm="4085"/>
    </mc:Choice>
    <mc:Fallback>
      <p:transition spd="slow" advTm="4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8"/>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ld map formed by people united">
            <a:extLst>
              <a:ext uri="{FF2B5EF4-FFF2-40B4-BE49-F238E27FC236}">
                <a16:creationId xmlns:a16="http://schemas.microsoft.com/office/drawing/2014/main" id="{967B788A-21AD-D8AA-83C2-CDD5D31E44C5}"/>
              </a:ext>
            </a:extLst>
          </p:cNvPr>
          <p:cNvPicPr>
            <a:picLocks noChangeAspect="1"/>
          </p:cNvPicPr>
          <p:nvPr/>
        </p:nvPicPr>
        <p:blipFill>
          <a:blip r:embed="rId6"/>
          <a:srcRect l="28387" r="26024"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66F1E76-7558-CB4B-E20C-C5CB83D618FB}"/>
              </a:ext>
            </a:extLst>
          </p:cNvPr>
          <p:cNvSpPr>
            <a:spLocks noGrp="1"/>
          </p:cNvSpPr>
          <p:nvPr>
            <p:ph type="title"/>
          </p:nvPr>
        </p:nvSpPr>
        <p:spPr>
          <a:xfrm>
            <a:off x="972080" y="685800"/>
            <a:ext cx="5260680" cy="1752599"/>
          </a:xfrm>
        </p:spPr>
        <p:txBody>
          <a:bodyPr>
            <a:normAutofit/>
          </a:bodyPr>
          <a:lstStyle/>
          <a:p>
            <a:pPr algn="l"/>
            <a:r>
              <a:rPr lang="en-GB" b="1" u="sng"/>
              <a:t>Introduction</a:t>
            </a:r>
          </a:p>
        </p:txBody>
      </p:sp>
      <p:sp>
        <p:nvSpPr>
          <p:cNvPr id="3" name="Content Placeholder 2">
            <a:extLst>
              <a:ext uri="{FF2B5EF4-FFF2-40B4-BE49-F238E27FC236}">
                <a16:creationId xmlns:a16="http://schemas.microsoft.com/office/drawing/2014/main" id="{43E6B40F-E2A9-C1AA-BEEA-EC8EB4751510}"/>
              </a:ext>
            </a:extLst>
          </p:cNvPr>
          <p:cNvSpPr>
            <a:spLocks noGrp="1"/>
          </p:cNvSpPr>
          <p:nvPr>
            <p:ph idx="1"/>
          </p:nvPr>
        </p:nvSpPr>
        <p:spPr>
          <a:xfrm>
            <a:off x="643468" y="2666999"/>
            <a:ext cx="5260680" cy="3124201"/>
          </a:xfrm>
        </p:spPr>
        <p:txBody>
          <a:bodyPr>
            <a:normAutofit fontScale="85000" lnSpcReduction="10000"/>
          </a:bodyPr>
          <a:lstStyle/>
          <a:p>
            <a:pPr>
              <a:lnSpc>
                <a:spcPct val="90000"/>
              </a:lnSpc>
            </a:pPr>
            <a:r>
              <a:rPr lang="en-GB" dirty="0"/>
              <a:t>The global population is aging rapidly, with a significant increase in the number of older adults. This demographic shift highlights the importance of understanding their unique care and support needs. As people age, they often face physical, mental, and social challenges that can impact their quality of life. The aim of this presentation is to critically evaluate these needs, examine current interventions, and suggest improvements to empower older individuals to maintain their independence and well-being.</a:t>
            </a:r>
          </a:p>
        </p:txBody>
      </p:sp>
      <p:pic>
        <p:nvPicPr>
          <p:cNvPr id="43" name="Audio 42">
            <a:hlinkClick r:id="" action="ppaction://media"/>
            <a:extLst>
              <a:ext uri="{FF2B5EF4-FFF2-40B4-BE49-F238E27FC236}">
                <a16:creationId xmlns:a16="http://schemas.microsoft.com/office/drawing/2014/main" id="{3BCC7756-781F-BCB9-C44E-37D5123BE72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635168"/>
      </p:ext>
    </p:extLst>
  </p:cSld>
  <p:clrMapOvr>
    <a:masterClrMapping/>
  </p:clrMapOvr>
  <mc:AlternateContent xmlns:mc="http://schemas.openxmlformats.org/markup-compatibility/2006">
    <mc:Choice xmlns:p14="http://schemas.microsoft.com/office/powerpoint/2010/main" Requires="p14">
      <p:transition spd="slow" p14:dur="2000" advTm="58267"/>
    </mc:Choice>
    <mc:Fallback>
      <p:transition spd="slow" advTm="58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30BC40A-D23F-92AA-F29B-CC2D1433C572}"/>
              </a:ext>
            </a:extLst>
          </p:cNvPr>
          <p:cNvSpPr>
            <a:spLocks noGrp="1"/>
          </p:cNvSpPr>
          <p:nvPr>
            <p:ph type="title"/>
          </p:nvPr>
        </p:nvSpPr>
        <p:spPr>
          <a:xfrm>
            <a:off x="535021" y="685800"/>
            <a:ext cx="2639962" cy="5105400"/>
          </a:xfrm>
        </p:spPr>
        <p:txBody>
          <a:bodyPr>
            <a:normAutofit/>
          </a:bodyPr>
          <a:lstStyle/>
          <a:p>
            <a:r>
              <a:rPr lang="en-GB" sz="2800">
                <a:solidFill>
                  <a:srgbClr val="FFFFFF"/>
                </a:solidFill>
              </a:rPr>
              <a:t>Critical Evaluation of Care, Empowerment, and Support Needs</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9735E81A-58F5-019D-EAC7-4397C88931C7}"/>
              </a:ext>
            </a:extLst>
          </p:cNvPr>
          <p:cNvGraphicFramePr>
            <a:graphicFrameLocks noGrp="1"/>
          </p:cNvGraphicFramePr>
          <p:nvPr>
            <p:ph idx="1"/>
            <p:extLst>
              <p:ext uri="{D42A27DB-BD31-4B8C-83A1-F6EECF244321}">
                <p14:modId xmlns:p14="http://schemas.microsoft.com/office/powerpoint/2010/main" val="36133677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7" name="Audio 26">
            <a:hlinkClick r:id="" action="ppaction://media"/>
            <a:extLst>
              <a:ext uri="{FF2B5EF4-FFF2-40B4-BE49-F238E27FC236}">
                <a16:creationId xmlns:a16="http://schemas.microsoft.com/office/drawing/2014/main" id="{FD2BE4F2-C183-49A2-6E0F-04EF1891C86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1359409"/>
      </p:ext>
    </p:extLst>
  </p:cSld>
  <p:clrMapOvr>
    <a:masterClrMapping/>
  </p:clrMapOvr>
  <mc:AlternateContent xmlns:mc="http://schemas.openxmlformats.org/markup-compatibility/2006">
    <mc:Choice xmlns:p14="http://schemas.microsoft.com/office/powerpoint/2010/main" Requires="p14">
      <p:transition spd="slow" p14:dur="2000" advTm="29888"/>
    </mc:Choice>
    <mc:Fallback>
      <p:transition spd="slow" advTm="29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27455E-5823-0D0B-7E9B-A5A625CC20B7}"/>
              </a:ext>
            </a:extLst>
          </p:cNvPr>
          <p:cNvSpPr>
            <a:spLocks noGrp="1"/>
          </p:cNvSpPr>
          <p:nvPr>
            <p:ph type="title"/>
          </p:nvPr>
        </p:nvSpPr>
        <p:spPr>
          <a:xfrm>
            <a:off x="535021" y="685800"/>
            <a:ext cx="2639962" cy="5105400"/>
          </a:xfrm>
        </p:spPr>
        <p:txBody>
          <a:bodyPr>
            <a:normAutofit/>
          </a:bodyPr>
          <a:lstStyle/>
          <a:p>
            <a:r>
              <a:rPr lang="en-GB" sz="3400">
                <a:solidFill>
                  <a:srgbClr val="FFFFFF"/>
                </a:solidFill>
              </a:rPr>
              <a:t> Approaches and Interventions</a:t>
            </a:r>
            <a:br>
              <a:rPr lang="en-GB" sz="3400">
                <a:solidFill>
                  <a:srgbClr val="FFFFFF"/>
                </a:solidFill>
              </a:rPr>
            </a:br>
            <a:endParaRPr lang="en-GB" sz="3400">
              <a:solidFill>
                <a:srgbClr val="FFFFFF"/>
              </a:solidFill>
            </a:endParaRP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9B1C52D4-64F1-3BAF-29AF-78B029802734}"/>
              </a:ext>
            </a:extLst>
          </p:cNvPr>
          <p:cNvGraphicFramePr>
            <a:graphicFrameLocks noGrp="1"/>
          </p:cNvGraphicFramePr>
          <p:nvPr>
            <p:ph idx="1"/>
            <p:extLst>
              <p:ext uri="{D42A27DB-BD31-4B8C-83A1-F6EECF244321}">
                <p14:modId xmlns:p14="http://schemas.microsoft.com/office/powerpoint/2010/main" val="115514135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 name="Audio 25">
            <a:hlinkClick r:id="" action="ppaction://media"/>
            <a:extLst>
              <a:ext uri="{FF2B5EF4-FFF2-40B4-BE49-F238E27FC236}">
                <a16:creationId xmlns:a16="http://schemas.microsoft.com/office/drawing/2014/main" id="{1A676537-0790-C778-81AE-9B0DAF81F9C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9818691"/>
      </p:ext>
    </p:extLst>
  </p:cSld>
  <p:clrMapOvr>
    <a:masterClrMapping/>
  </p:clrMapOvr>
  <mc:AlternateContent xmlns:mc="http://schemas.openxmlformats.org/markup-compatibility/2006">
    <mc:Choice xmlns:p14="http://schemas.microsoft.com/office/powerpoint/2010/main" Requires="p14">
      <p:transition spd="slow" p14:dur="2000" advTm="25801"/>
    </mc:Choice>
    <mc:Fallback>
      <p:transition spd="slow" advTm="25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5DE4ECB-372D-4331-92F0-B1882218D810}"/>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Theoretical and Policy Perspectives</a:t>
            </a:r>
          </a:p>
        </p:txBody>
      </p:sp>
      <p:sp useBgFill="1">
        <p:nvSpPr>
          <p:cNvPr id="19"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5514D6-B9FC-0A74-B3F1-739F52721016}"/>
              </a:ext>
            </a:extLst>
          </p:cNvPr>
          <p:cNvGraphicFramePr>
            <a:graphicFrameLocks noGrp="1"/>
          </p:cNvGraphicFramePr>
          <p:nvPr>
            <p:ph idx="1"/>
            <p:extLst>
              <p:ext uri="{D42A27DB-BD31-4B8C-83A1-F6EECF244321}">
                <p14:modId xmlns:p14="http://schemas.microsoft.com/office/powerpoint/2010/main" val="2426314819"/>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1" name="Audio 20">
            <a:hlinkClick r:id="" action="ppaction://media"/>
            <a:extLst>
              <a:ext uri="{FF2B5EF4-FFF2-40B4-BE49-F238E27FC236}">
                <a16:creationId xmlns:a16="http://schemas.microsoft.com/office/drawing/2014/main" id="{96B5FF22-3755-24EE-3CF1-1717B71DFA2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9795581"/>
      </p:ext>
    </p:extLst>
  </p:cSld>
  <p:clrMapOvr>
    <a:masterClrMapping/>
  </p:clrMapOvr>
  <mc:AlternateContent xmlns:mc="http://schemas.openxmlformats.org/markup-compatibility/2006">
    <mc:Choice xmlns:p14="http://schemas.microsoft.com/office/powerpoint/2010/main" Requires="p14">
      <p:transition spd="slow" p14:dur="2000" advTm="21823"/>
    </mc:Choice>
    <mc:Fallback>
      <p:transition spd="slow" advTm="21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BB7B323-E846-455B-4678-F49D3EA3D68D}"/>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Challenges Faced by Older People</a:t>
            </a:r>
          </a:p>
        </p:txBody>
      </p:sp>
      <p:sp useBgFill="1">
        <p:nvSpPr>
          <p:cNvPr id="19"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916203-B5A9-4FD9-C5A4-AAB2B52FB108}"/>
              </a:ext>
            </a:extLst>
          </p:cNvPr>
          <p:cNvGraphicFramePr>
            <a:graphicFrameLocks noGrp="1"/>
          </p:cNvGraphicFramePr>
          <p:nvPr>
            <p:ph idx="1"/>
            <p:extLst>
              <p:ext uri="{D42A27DB-BD31-4B8C-83A1-F6EECF244321}">
                <p14:modId xmlns:p14="http://schemas.microsoft.com/office/powerpoint/2010/main" val="2334727246"/>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19532100-9482-592B-A692-BE9A58BB2A6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3580493"/>
      </p:ext>
    </p:extLst>
  </p:cSld>
  <p:clrMapOvr>
    <a:masterClrMapping/>
  </p:clrMapOvr>
  <mc:AlternateContent xmlns:mc="http://schemas.openxmlformats.org/markup-compatibility/2006">
    <mc:Choice xmlns:p14="http://schemas.microsoft.com/office/powerpoint/2010/main" Requires="p14">
      <p:transition spd="slow" p14:dur="2000" advTm="21392"/>
    </mc:Choice>
    <mc:Fallback>
      <p:transition spd="slow" advTm="21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99FEA41-A6DB-ADC2-70EA-2843F97268AE}"/>
              </a:ext>
            </a:extLst>
          </p:cNvPr>
          <p:cNvSpPr>
            <a:spLocks noGrp="1"/>
          </p:cNvSpPr>
          <p:nvPr>
            <p:ph type="title"/>
          </p:nvPr>
        </p:nvSpPr>
        <p:spPr>
          <a:xfrm>
            <a:off x="535021" y="685800"/>
            <a:ext cx="2639962" cy="5105400"/>
          </a:xfrm>
        </p:spPr>
        <p:txBody>
          <a:bodyPr>
            <a:normAutofit/>
          </a:bodyPr>
          <a:lstStyle/>
          <a:p>
            <a:r>
              <a:rPr lang="en-GB" sz="2200">
                <a:solidFill>
                  <a:srgbClr val="FFFFFF"/>
                </a:solidFill>
              </a:rPr>
              <a:t>Recommendations for Service Improvements</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3AE96A40-16EC-CD59-672E-E300D563A671}"/>
              </a:ext>
            </a:extLst>
          </p:cNvPr>
          <p:cNvGraphicFramePr>
            <a:graphicFrameLocks noGrp="1"/>
          </p:cNvGraphicFramePr>
          <p:nvPr>
            <p:ph idx="1"/>
            <p:extLst>
              <p:ext uri="{D42A27DB-BD31-4B8C-83A1-F6EECF244321}">
                <p14:modId xmlns:p14="http://schemas.microsoft.com/office/powerpoint/2010/main" val="16935054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3" name="Audio 22">
            <a:hlinkClick r:id="" action="ppaction://media"/>
            <a:extLst>
              <a:ext uri="{FF2B5EF4-FFF2-40B4-BE49-F238E27FC236}">
                <a16:creationId xmlns:a16="http://schemas.microsoft.com/office/drawing/2014/main" id="{D263DF90-A98F-E180-A47B-265879388E0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1519104"/>
      </p:ext>
    </p:extLst>
  </p:cSld>
  <p:clrMapOvr>
    <a:masterClrMapping/>
  </p:clrMapOvr>
  <mc:AlternateContent xmlns:mc="http://schemas.openxmlformats.org/markup-compatibility/2006">
    <mc:Choice xmlns:p14="http://schemas.microsoft.com/office/powerpoint/2010/main" Requires="p14">
      <p:transition spd="slow" p14:dur="2000" advTm="23827"/>
    </mc:Choice>
    <mc:Fallback>
      <p:transition spd="slow" advTm="23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7F2BEB0F-241D-C9A7-FBEF-1346CBEA40B1}"/>
              </a:ext>
            </a:extLst>
          </p:cNvPr>
          <p:cNvPicPr>
            <a:picLocks noChangeAspect="1"/>
          </p:cNvPicPr>
          <p:nvPr/>
        </p:nvPicPr>
        <p:blipFill>
          <a:blip r:embed="rId6"/>
          <a:srcRect l="21158" r="27265"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CF32FBC-13C4-5DFD-0B88-657BF63C0F6F}"/>
              </a:ext>
            </a:extLst>
          </p:cNvPr>
          <p:cNvSpPr>
            <a:spLocks noGrp="1"/>
          </p:cNvSpPr>
          <p:nvPr>
            <p:ph type="title"/>
          </p:nvPr>
        </p:nvSpPr>
        <p:spPr>
          <a:xfrm>
            <a:off x="972080" y="685800"/>
            <a:ext cx="5260680" cy="1752599"/>
          </a:xfrm>
        </p:spPr>
        <p:txBody>
          <a:bodyPr>
            <a:normAutofit/>
          </a:bodyPr>
          <a:lstStyle/>
          <a:p>
            <a:pPr algn="l"/>
            <a:r>
              <a:rPr lang="en-GB" dirty="0"/>
              <a:t>Conclusion</a:t>
            </a:r>
            <a:endParaRPr lang="en-GB"/>
          </a:p>
        </p:txBody>
      </p:sp>
      <p:sp>
        <p:nvSpPr>
          <p:cNvPr id="3" name="Content Placeholder 2">
            <a:extLst>
              <a:ext uri="{FF2B5EF4-FFF2-40B4-BE49-F238E27FC236}">
                <a16:creationId xmlns:a16="http://schemas.microsoft.com/office/drawing/2014/main" id="{F28E89BE-3DF0-EFAF-6CFA-9EC8F9A0FF7A}"/>
              </a:ext>
            </a:extLst>
          </p:cNvPr>
          <p:cNvSpPr>
            <a:spLocks noGrp="1"/>
          </p:cNvSpPr>
          <p:nvPr>
            <p:ph idx="1"/>
          </p:nvPr>
        </p:nvSpPr>
        <p:spPr>
          <a:xfrm>
            <a:off x="643468" y="2666999"/>
            <a:ext cx="5260680" cy="3124201"/>
          </a:xfrm>
        </p:spPr>
        <p:txBody>
          <a:bodyPr>
            <a:normAutofit/>
          </a:bodyPr>
          <a:lstStyle/>
          <a:p>
            <a:r>
              <a:rPr lang="en-GB" sz="2000" dirty="0"/>
              <a:t>Supporting older adults requires a comprehensive, person-centred approach that promotes independence, health, and social inclusion. Current interventions show promise, but ongoing improvements are necessary. Collaboration across health, social care, policymakers, and communities is essential to empower older people to live fulfilling lives.</a:t>
            </a:r>
          </a:p>
        </p:txBody>
      </p:sp>
      <p:pic>
        <p:nvPicPr>
          <p:cNvPr id="23" name="Audio 22">
            <a:hlinkClick r:id="" action="ppaction://media"/>
            <a:extLst>
              <a:ext uri="{FF2B5EF4-FFF2-40B4-BE49-F238E27FC236}">
                <a16:creationId xmlns:a16="http://schemas.microsoft.com/office/drawing/2014/main" id="{5996B932-7E62-A897-1065-7466ABD46A6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686139"/>
      </p:ext>
    </p:extLst>
  </p:cSld>
  <p:clrMapOvr>
    <a:masterClrMapping/>
  </p:clrMapOvr>
  <mc:AlternateContent xmlns:mc="http://schemas.openxmlformats.org/markup-compatibility/2006">
    <mc:Choice xmlns:p14="http://schemas.microsoft.com/office/powerpoint/2010/main" Requires="p14">
      <p:transition spd="slow" p14:dur="2000" advTm="21961"/>
    </mc:Choice>
    <mc:Fallback>
      <p:transition spd="slow" advTm="21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E351-CA16-7E04-6EB7-FEAC647752DB}"/>
              </a:ext>
            </a:extLst>
          </p:cNvPr>
          <p:cNvSpPr>
            <a:spLocks noGrp="1"/>
          </p:cNvSpPr>
          <p:nvPr>
            <p:ph type="title"/>
          </p:nvPr>
        </p:nvSpPr>
        <p:spPr>
          <a:xfrm>
            <a:off x="2548613" y="161144"/>
            <a:ext cx="7479807" cy="333531"/>
          </a:xfrm>
        </p:spPr>
        <p:txBody>
          <a:bodyPr>
            <a:normAutofit fontScale="90000"/>
          </a:bodyPr>
          <a:lstStyle/>
          <a:p>
            <a:r>
              <a:rPr lang="en-GB"/>
              <a:t>References</a:t>
            </a:r>
            <a:endParaRPr lang="en-GB" dirty="0"/>
          </a:p>
        </p:txBody>
      </p:sp>
      <p:sp>
        <p:nvSpPr>
          <p:cNvPr id="4" name="TextBox 3">
            <a:extLst>
              <a:ext uri="{FF2B5EF4-FFF2-40B4-BE49-F238E27FC236}">
                <a16:creationId xmlns:a16="http://schemas.microsoft.com/office/drawing/2014/main" id="{D90CE65C-9A72-88BF-E5ED-969B36BBF83B}"/>
              </a:ext>
            </a:extLst>
          </p:cNvPr>
          <p:cNvSpPr txBox="1"/>
          <p:nvPr/>
        </p:nvSpPr>
        <p:spPr>
          <a:xfrm>
            <a:off x="1543987" y="1659285"/>
            <a:ext cx="10648013" cy="353943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Alzheimer’s Society, 2021. Supporting older people with dementia. Available at: https://www.alzheimers.org.uk/about-dementia/types-dementia/supporting-older-people-dementia (Accessed: 23/02/2026).</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British Geriatrics Society, 2020. Guidance on supporting independence in older adults. Available at: https://www.bgs.org.uk/resources/supporting-independence-in-older-adults (Accessed: 23/02/2026).</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Department of Health and Social Care, 2019. The future of social care. Available at: https://www.gov.uk/government/publications/the-future-of-social-care (Accessed: 23/02/2026).</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Phelan, A., 2020. ‘Empowering older adults through community-based interventions’, Journal of Social Care, 15(2), pp. 45-59.</a:t>
            </a:r>
          </a:p>
          <a:p>
            <a:r>
              <a:rPr lang="en-GB" sz="1400" b="1" dirty="0">
                <a:latin typeface="Arial" panose="020B0604020202020204" pitchFamily="34" charset="0"/>
                <a:cs typeface="Arial" panose="020B0604020202020204" pitchFamily="34" charset="0"/>
              </a:rPr>
              <a:t>World Health Organization, 2015. World report on ageing and health. Available at: https://www.who.int/ageing/publications/world-report-2015/en/ (Accessed: 23/02/2026).</a:t>
            </a:r>
          </a:p>
          <a:p>
            <a:r>
              <a:rPr lang="en-GB" sz="1400" b="1" dirty="0">
                <a:latin typeface="Arial" panose="020B0604020202020204" pitchFamily="34" charset="0"/>
                <a:cs typeface="Arial" panose="020B0604020202020204" pitchFamily="34" charset="0"/>
              </a:rPr>
              <a:t>Age UK, 2022. Later Life in the UK: Key Issues and Challenges. Available at: https://www.ageuk.org.uk/globalassets/ageuk/assets/policy-and-research/late-life-in-the-uk.pdf (Accessed: 23/02/2026).</a:t>
            </a:r>
          </a:p>
          <a:p>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5698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41A29-948D-228A-C0FB-B7BB916C4941}"/>
              </a:ext>
            </a:extLst>
          </p:cNvPr>
          <p:cNvSpPr>
            <a:spLocks noGrp="1"/>
          </p:cNvSpPr>
          <p:nvPr>
            <p:ph type="title"/>
          </p:nvPr>
        </p:nvSpPr>
        <p:spPr>
          <a:xfrm>
            <a:off x="1831440" y="119920"/>
            <a:ext cx="8529119" cy="49842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1A2C0584-9065-177D-C41B-F980410B952E}"/>
              </a:ext>
            </a:extLst>
          </p:cNvPr>
          <p:cNvSpPr>
            <a:spLocks noGrp="1"/>
          </p:cNvSpPr>
          <p:nvPr>
            <p:ph idx="1"/>
          </p:nvPr>
        </p:nvSpPr>
        <p:spPr>
          <a:xfrm>
            <a:off x="1596167" y="1110521"/>
            <a:ext cx="10708544" cy="4636957"/>
          </a:xfrm>
        </p:spPr>
        <p:txBody>
          <a:bodyPr>
            <a:noAutofit/>
          </a:bodyPr>
          <a:lstStyle/>
          <a:p>
            <a:r>
              <a:rPr lang="en-GB" sz="1400" b="1" dirty="0"/>
              <a:t>Age UK, 2021. The State of Ageing in England 2021. Available at: https://www.ageuk.org.uk/globalassets/ageuk/documents/reports-and-publications/economics-and-finance/state-of-ageing-in-england-2021.pdf (Accessed: 23/02/2026).</a:t>
            </a:r>
          </a:p>
          <a:p>
            <a:r>
              <a:rPr lang="en-GB" sz="1400" b="1" dirty="0"/>
              <a:t>NHS Digital, 2022. Adult Social Care Outcomes Framework 2022. Available at: https://digital.nhs.uk/data-and-information/publications/statistical/adult-social-care-outcomes-framework (Accessed: 23/02/2026).</a:t>
            </a:r>
          </a:p>
          <a:p>
            <a:r>
              <a:rPr lang="en-GB" sz="1400" b="1" dirty="0"/>
              <a:t>British Medical Journal (BMJ), 2020. ‘Supporting mental health among older adults: strategies and policies’, BMJ Global Health, 5(6). Available at: https://gh.bmj.com/content/5/6/e002733 (Accessed: 23/02/2026).</a:t>
            </a:r>
          </a:p>
          <a:p>
            <a:r>
              <a:rPr lang="en-GB" sz="1400" b="1" dirty="0"/>
              <a:t>Social Care Institute for Excellence (SCIE), 2019. Promoting independence in older adults. Available at: https://www.scie.org.uk/publications/guides/independence (Accessed: 23/02/2026).</a:t>
            </a:r>
          </a:p>
          <a:p>
            <a:r>
              <a:rPr lang="en-GB" sz="1400" b="1" dirty="0"/>
              <a:t>Department of Health and Social Care, 2023. Transforming social care services for older people. Available at: https://www.gov.uk/government/publications/transforming-social-care-for-older-people (Accessed: 23/02/2026). National Institute for Health and Care Excellence (NICE), 2018. Falls in older people: assessing risk and prevention. Available at: https://www.nice.org.uk/guidance/ng21 (Accessed: 23/02/2026).</a:t>
            </a:r>
          </a:p>
          <a:p>
            <a:r>
              <a:rPr lang="en-GB" sz="1400" b="1" dirty="0"/>
              <a:t>The King's Fund, 2020. Supporting integrated care for older people. Available at: https://www.kingsfund.org.uk/publications/supporting-integrated-care-older-people (Accessed: 23/02/2026).</a:t>
            </a:r>
          </a:p>
          <a:p>
            <a:r>
              <a:rPr lang="en-GB" sz="1400" b="1" dirty="0"/>
              <a:t>Office for National Statistics, 2021. Population estimates for the UK: 2021. Available at: https://www.ons.gov.uk/peoplepopulationandcommunity/populationandmigration/populationestimates (Accessed: 23/02/2026).</a:t>
            </a:r>
          </a:p>
          <a:p>
            <a:r>
              <a:rPr lang="en-GB" sz="1400" b="1" dirty="0"/>
              <a:t>Royal College of General Practitioners, 2019. Supporting older patients: best practice guidelines. Available at: https://www.rcgp.org.uk/clinical-and-research/resources/older-patient-guidelines.aspx (Accessed: 23/02/2026).</a:t>
            </a:r>
          </a:p>
        </p:txBody>
      </p:sp>
    </p:spTree>
    <p:extLst>
      <p:ext uri="{BB962C8B-B14F-4D97-AF65-F5344CB8AC3E}">
        <p14:creationId xmlns:p14="http://schemas.microsoft.com/office/powerpoint/2010/main" val="970620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2806</TotalTime>
  <Words>1349</Words>
  <Application>Microsoft Office PowerPoint</Application>
  <PresentationFormat>Widescreen</PresentationFormat>
  <Paragraphs>77</Paragraphs>
  <Slides>10</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Corbel</vt:lpstr>
      <vt:lpstr>Parallax</vt:lpstr>
      <vt:lpstr> Care and Support Needs of Older People</vt:lpstr>
      <vt:lpstr>Introduction</vt:lpstr>
      <vt:lpstr>Critical Evaluation of Care, Empowerment, and Support Needs</vt:lpstr>
      <vt:lpstr> Approaches and Interventions </vt:lpstr>
      <vt:lpstr>Theoretical and Policy Perspectives</vt:lpstr>
      <vt:lpstr>Challenges Faced by Older People</vt:lpstr>
      <vt:lpstr>Recommendations for Service Improvements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Tuki (Student)</dc:creator>
  <cp:lastModifiedBy>Amina Tuki (Student)</cp:lastModifiedBy>
  <cp:revision>4</cp:revision>
  <dcterms:created xsi:type="dcterms:W3CDTF">2026-02-23T15:17:46Z</dcterms:created>
  <dcterms:modified xsi:type="dcterms:W3CDTF">2026-02-25T14:04:28Z</dcterms:modified>
</cp:coreProperties>
</file>