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8" r:id="rId5"/>
    <p:sldId id="279" r:id="rId6"/>
    <p:sldId id="280" r:id="rId7"/>
    <p:sldId id="281" r:id="rId8"/>
    <p:sldId id="282" r:id="rId9"/>
    <p:sldId id="286" r:id="rId10"/>
    <p:sldId id="283" r:id="rId11"/>
    <p:sldId id="284" r:id="rId12"/>
    <p:sldId id="285" r:id="rId13"/>
    <p:sldId id="28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C28CA2-88F7-4C1C-A98C-14A0A7944B5D}" v="9" dt="2022-05-13T22:33:56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3BD4CC-56CC-4F31-A898-2A7C569CB6F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6EC1D83-20BA-4D76-807A-67903578BC78}">
      <dgm:prSet/>
      <dgm:spPr/>
      <dgm:t>
        <a:bodyPr/>
        <a:lstStyle/>
        <a:p>
          <a:r>
            <a:rPr lang="en-US"/>
            <a:t>In 2013 it was estimated that only 8% of prisoners </a:t>
          </a:r>
          <a:r>
            <a:rPr lang="en-US" i="1"/>
            <a:t>didn’t </a:t>
          </a:r>
          <a:r>
            <a:rPr lang="en-US"/>
            <a:t>suffer from mental illness</a:t>
          </a:r>
        </a:p>
      </dgm:t>
    </dgm:pt>
    <dgm:pt modelId="{AEC357E1-FF2B-4510-9718-8A2BBCF258FD}" type="parTrans" cxnId="{2F7C8FED-52DB-4057-9EDD-898D7F112B7F}">
      <dgm:prSet/>
      <dgm:spPr/>
      <dgm:t>
        <a:bodyPr/>
        <a:lstStyle/>
        <a:p>
          <a:endParaRPr lang="en-US"/>
        </a:p>
      </dgm:t>
    </dgm:pt>
    <dgm:pt modelId="{530757BF-50B0-4165-B8B1-02BDAF7708C8}" type="sibTrans" cxnId="{2F7C8FED-52DB-4057-9EDD-898D7F112B7F}">
      <dgm:prSet/>
      <dgm:spPr/>
      <dgm:t>
        <a:bodyPr/>
        <a:lstStyle/>
        <a:p>
          <a:endParaRPr lang="en-US"/>
        </a:p>
      </dgm:t>
    </dgm:pt>
    <dgm:pt modelId="{92254899-55C1-4F3A-B608-AAA9071947FC}">
      <dgm:prSet/>
      <dgm:spPr/>
      <dgm:t>
        <a:bodyPr/>
        <a:lstStyle/>
        <a:p>
          <a:r>
            <a:rPr lang="en-US" b="0" i="0"/>
            <a:t>Too many offenders are imprisoned because community orders with </a:t>
          </a:r>
          <a:r>
            <a:rPr lang="en-US" i="0"/>
            <a:t>mental health </a:t>
          </a:r>
          <a:r>
            <a:rPr lang="en-US" b="0" i="0"/>
            <a:t>treatment requirements are unavailable in many areas</a:t>
          </a:r>
          <a:endParaRPr lang="en-US"/>
        </a:p>
      </dgm:t>
    </dgm:pt>
    <dgm:pt modelId="{D709F4D7-0C97-43D4-ADEA-445A32718143}" type="parTrans" cxnId="{834DE766-AEE4-47C8-BA51-08CF197D7F1A}">
      <dgm:prSet/>
      <dgm:spPr/>
      <dgm:t>
        <a:bodyPr/>
        <a:lstStyle/>
        <a:p>
          <a:endParaRPr lang="en-US"/>
        </a:p>
      </dgm:t>
    </dgm:pt>
    <dgm:pt modelId="{0786A1BF-06C7-4037-BF2C-A0B2AE6B63C6}" type="sibTrans" cxnId="{834DE766-AEE4-47C8-BA51-08CF197D7F1A}">
      <dgm:prSet/>
      <dgm:spPr/>
      <dgm:t>
        <a:bodyPr/>
        <a:lstStyle/>
        <a:p>
          <a:endParaRPr lang="en-US"/>
        </a:p>
      </dgm:t>
    </dgm:pt>
    <dgm:pt modelId="{35EA3D07-0E3A-42AB-900B-AE947BA74BF7}">
      <dgm:prSet/>
      <dgm:spPr/>
      <dgm:t>
        <a:bodyPr/>
        <a:lstStyle/>
        <a:p>
          <a:r>
            <a:rPr lang="en-US"/>
            <a:t>Prisoners can be imprisoned for their own safety or from a lack of availability in their local area meaning no provision to care for them</a:t>
          </a:r>
        </a:p>
      </dgm:t>
    </dgm:pt>
    <dgm:pt modelId="{8C22B79E-54FD-4851-A1DA-A8D5DF54A9A0}" type="parTrans" cxnId="{DFC665F4-5CF5-4C65-87BC-B472DB841628}">
      <dgm:prSet/>
      <dgm:spPr/>
      <dgm:t>
        <a:bodyPr/>
        <a:lstStyle/>
        <a:p>
          <a:endParaRPr lang="en-US"/>
        </a:p>
      </dgm:t>
    </dgm:pt>
    <dgm:pt modelId="{FE1F2B3A-B724-4FF6-A0F5-63EF5B056D92}" type="sibTrans" cxnId="{DFC665F4-5CF5-4C65-87BC-B472DB841628}">
      <dgm:prSet/>
      <dgm:spPr/>
      <dgm:t>
        <a:bodyPr/>
        <a:lstStyle/>
        <a:p>
          <a:endParaRPr lang="en-US"/>
        </a:p>
      </dgm:t>
    </dgm:pt>
    <dgm:pt modelId="{CA962868-CF31-47F2-BEEE-2C0D1A26CFB0}">
      <dgm:prSet/>
      <dgm:spPr/>
      <dgm:t>
        <a:bodyPr/>
        <a:lstStyle/>
        <a:p>
          <a:r>
            <a:rPr lang="en-US"/>
            <a:t>40% of prisons did not refresh mental health awareness training for prison staff</a:t>
          </a:r>
        </a:p>
      </dgm:t>
    </dgm:pt>
    <dgm:pt modelId="{EC4BDDDC-BF8A-4464-83F9-DBE22AF19935}" type="parTrans" cxnId="{BD600A70-3A86-4EB0-B3C9-C854A25AC054}">
      <dgm:prSet/>
      <dgm:spPr/>
      <dgm:t>
        <a:bodyPr/>
        <a:lstStyle/>
        <a:p>
          <a:endParaRPr lang="en-US"/>
        </a:p>
      </dgm:t>
    </dgm:pt>
    <dgm:pt modelId="{D93B51F0-D825-4516-89C1-A4F6340CCA57}" type="sibTrans" cxnId="{BD600A70-3A86-4EB0-B3C9-C854A25AC054}">
      <dgm:prSet/>
      <dgm:spPr/>
      <dgm:t>
        <a:bodyPr/>
        <a:lstStyle/>
        <a:p>
          <a:endParaRPr lang="en-US"/>
        </a:p>
      </dgm:t>
    </dgm:pt>
    <dgm:pt modelId="{D6BC5A45-121E-4F09-9B30-6FC4D0CAE2F8}">
      <dgm:prSet/>
      <dgm:spPr/>
      <dgm:t>
        <a:bodyPr/>
        <a:lstStyle/>
        <a:p>
          <a:r>
            <a:rPr lang="en-US"/>
            <a:t>Self harm and self-inflicted deaths were the highest ever recorded in 2016</a:t>
          </a:r>
        </a:p>
      </dgm:t>
    </dgm:pt>
    <dgm:pt modelId="{91743E36-38E0-4CA7-B24F-0B5E6D156EAD}" type="parTrans" cxnId="{E619820C-DE79-47E3-B608-7026F9ACDD6D}">
      <dgm:prSet/>
      <dgm:spPr/>
      <dgm:t>
        <a:bodyPr/>
        <a:lstStyle/>
        <a:p>
          <a:endParaRPr lang="en-US"/>
        </a:p>
      </dgm:t>
    </dgm:pt>
    <dgm:pt modelId="{5EE1E39B-20F9-434A-90FF-CDE6C8B9C915}" type="sibTrans" cxnId="{E619820C-DE79-47E3-B608-7026F9ACDD6D}">
      <dgm:prSet/>
      <dgm:spPr/>
      <dgm:t>
        <a:bodyPr/>
        <a:lstStyle/>
        <a:p>
          <a:endParaRPr lang="en-US"/>
        </a:p>
      </dgm:t>
    </dgm:pt>
    <dgm:pt modelId="{CC5947AF-E31D-4DDF-A761-7EE0890F272A}" type="pres">
      <dgm:prSet presAssocID="{F13BD4CC-56CC-4F31-A898-2A7C569CB6F6}" presName="diagram" presStyleCnt="0">
        <dgm:presLayoutVars>
          <dgm:dir/>
          <dgm:resizeHandles val="exact"/>
        </dgm:presLayoutVars>
      </dgm:prSet>
      <dgm:spPr/>
    </dgm:pt>
    <dgm:pt modelId="{6301F792-397A-4EE9-8D00-266F48AC10A7}" type="pres">
      <dgm:prSet presAssocID="{F6EC1D83-20BA-4D76-807A-67903578BC78}" presName="node" presStyleLbl="node1" presStyleIdx="0" presStyleCnt="5">
        <dgm:presLayoutVars>
          <dgm:bulletEnabled val="1"/>
        </dgm:presLayoutVars>
      </dgm:prSet>
      <dgm:spPr/>
    </dgm:pt>
    <dgm:pt modelId="{0050376F-173B-48C9-A178-A05AEE284C2C}" type="pres">
      <dgm:prSet presAssocID="{530757BF-50B0-4165-B8B1-02BDAF7708C8}" presName="sibTrans" presStyleCnt="0"/>
      <dgm:spPr/>
    </dgm:pt>
    <dgm:pt modelId="{EDB7717D-8E47-4438-9938-4CF006B6E838}" type="pres">
      <dgm:prSet presAssocID="{92254899-55C1-4F3A-B608-AAA9071947FC}" presName="node" presStyleLbl="node1" presStyleIdx="1" presStyleCnt="5">
        <dgm:presLayoutVars>
          <dgm:bulletEnabled val="1"/>
        </dgm:presLayoutVars>
      </dgm:prSet>
      <dgm:spPr/>
    </dgm:pt>
    <dgm:pt modelId="{13FBFAB6-140B-48B3-84D4-792052422F6B}" type="pres">
      <dgm:prSet presAssocID="{0786A1BF-06C7-4037-BF2C-A0B2AE6B63C6}" presName="sibTrans" presStyleCnt="0"/>
      <dgm:spPr/>
    </dgm:pt>
    <dgm:pt modelId="{6FAA5547-30AB-4E35-8102-E8CC6F813E76}" type="pres">
      <dgm:prSet presAssocID="{35EA3D07-0E3A-42AB-900B-AE947BA74BF7}" presName="node" presStyleLbl="node1" presStyleIdx="2" presStyleCnt="5">
        <dgm:presLayoutVars>
          <dgm:bulletEnabled val="1"/>
        </dgm:presLayoutVars>
      </dgm:prSet>
      <dgm:spPr/>
    </dgm:pt>
    <dgm:pt modelId="{76D58E39-97FF-4B66-B570-7FFCBD20A736}" type="pres">
      <dgm:prSet presAssocID="{FE1F2B3A-B724-4FF6-A0F5-63EF5B056D92}" presName="sibTrans" presStyleCnt="0"/>
      <dgm:spPr/>
    </dgm:pt>
    <dgm:pt modelId="{06BA3FC6-296D-4B14-8B1F-ED60E27DEC33}" type="pres">
      <dgm:prSet presAssocID="{CA962868-CF31-47F2-BEEE-2C0D1A26CFB0}" presName="node" presStyleLbl="node1" presStyleIdx="3" presStyleCnt="5">
        <dgm:presLayoutVars>
          <dgm:bulletEnabled val="1"/>
        </dgm:presLayoutVars>
      </dgm:prSet>
      <dgm:spPr/>
    </dgm:pt>
    <dgm:pt modelId="{3B1B66CF-5DCA-44C5-9FC3-7F027EFE3497}" type="pres">
      <dgm:prSet presAssocID="{D93B51F0-D825-4516-89C1-A4F6340CCA57}" presName="sibTrans" presStyleCnt="0"/>
      <dgm:spPr/>
    </dgm:pt>
    <dgm:pt modelId="{35DAA6DB-55AF-4A6D-994C-23315E2E53CA}" type="pres">
      <dgm:prSet presAssocID="{D6BC5A45-121E-4F09-9B30-6FC4D0CAE2F8}" presName="node" presStyleLbl="node1" presStyleIdx="4" presStyleCnt="5">
        <dgm:presLayoutVars>
          <dgm:bulletEnabled val="1"/>
        </dgm:presLayoutVars>
      </dgm:prSet>
      <dgm:spPr/>
    </dgm:pt>
  </dgm:ptLst>
  <dgm:cxnLst>
    <dgm:cxn modelId="{E619820C-DE79-47E3-B608-7026F9ACDD6D}" srcId="{F13BD4CC-56CC-4F31-A898-2A7C569CB6F6}" destId="{D6BC5A45-121E-4F09-9B30-6FC4D0CAE2F8}" srcOrd="4" destOrd="0" parTransId="{91743E36-38E0-4CA7-B24F-0B5E6D156EAD}" sibTransId="{5EE1E39B-20F9-434A-90FF-CDE6C8B9C915}"/>
    <dgm:cxn modelId="{24040F12-4168-42C3-BB4F-CA1DBCFD976D}" type="presOf" srcId="{D6BC5A45-121E-4F09-9B30-6FC4D0CAE2F8}" destId="{35DAA6DB-55AF-4A6D-994C-23315E2E53CA}" srcOrd="0" destOrd="0" presId="urn:microsoft.com/office/officeart/2005/8/layout/default"/>
    <dgm:cxn modelId="{834DE766-AEE4-47C8-BA51-08CF197D7F1A}" srcId="{F13BD4CC-56CC-4F31-A898-2A7C569CB6F6}" destId="{92254899-55C1-4F3A-B608-AAA9071947FC}" srcOrd="1" destOrd="0" parTransId="{D709F4D7-0C97-43D4-ADEA-445A32718143}" sibTransId="{0786A1BF-06C7-4037-BF2C-A0B2AE6B63C6}"/>
    <dgm:cxn modelId="{BD600A70-3A86-4EB0-B3C9-C854A25AC054}" srcId="{F13BD4CC-56CC-4F31-A898-2A7C569CB6F6}" destId="{CA962868-CF31-47F2-BEEE-2C0D1A26CFB0}" srcOrd="3" destOrd="0" parTransId="{EC4BDDDC-BF8A-4464-83F9-DBE22AF19935}" sibTransId="{D93B51F0-D825-4516-89C1-A4F6340CCA57}"/>
    <dgm:cxn modelId="{6B518890-5A4F-4CCB-8A74-6FE22762C307}" type="presOf" srcId="{F13BD4CC-56CC-4F31-A898-2A7C569CB6F6}" destId="{CC5947AF-E31D-4DDF-A761-7EE0890F272A}" srcOrd="0" destOrd="0" presId="urn:microsoft.com/office/officeart/2005/8/layout/default"/>
    <dgm:cxn modelId="{FFECF7B9-C995-48D1-9671-EDB1BBA0EBA9}" type="presOf" srcId="{35EA3D07-0E3A-42AB-900B-AE947BA74BF7}" destId="{6FAA5547-30AB-4E35-8102-E8CC6F813E76}" srcOrd="0" destOrd="0" presId="urn:microsoft.com/office/officeart/2005/8/layout/default"/>
    <dgm:cxn modelId="{52DDC6BF-5E88-4ED1-98DE-B376E7FE58C2}" type="presOf" srcId="{F6EC1D83-20BA-4D76-807A-67903578BC78}" destId="{6301F792-397A-4EE9-8D00-266F48AC10A7}" srcOrd="0" destOrd="0" presId="urn:microsoft.com/office/officeart/2005/8/layout/default"/>
    <dgm:cxn modelId="{6A9585C5-722B-4E45-967D-3334C95A4860}" type="presOf" srcId="{92254899-55C1-4F3A-B608-AAA9071947FC}" destId="{EDB7717D-8E47-4438-9938-4CF006B6E838}" srcOrd="0" destOrd="0" presId="urn:microsoft.com/office/officeart/2005/8/layout/default"/>
    <dgm:cxn modelId="{B57849D7-2A51-4B89-8F39-7DBBA0EA9304}" type="presOf" srcId="{CA962868-CF31-47F2-BEEE-2C0D1A26CFB0}" destId="{06BA3FC6-296D-4B14-8B1F-ED60E27DEC33}" srcOrd="0" destOrd="0" presId="urn:microsoft.com/office/officeart/2005/8/layout/default"/>
    <dgm:cxn modelId="{2F7C8FED-52DB-4057-9EDD-898D7F112B7F}" srcId="{F13BD4CC-56CC-4F31-A898-2A7C569CB6F6}" destId="{F6EC1D83-20BA-4D76-807A-67903578BC78}" srcOrd="0" destOrd="0" parTransId="{AEC357E1-FF2B-4510-9718-8A2BBCF258FD}" sibTransId="{530757BF-50B0-4165-B8B1-02BDAF7708C8}"/>
    <dgm:cxn modelId="{DFC665F4-5CF5-4C65-87BC-B472DB841628}" srcId="{F13BD4CC-56CC-4F31-A898-2A7C569CB6F6}" destId="{35EA3D07-0E3A-42AB-900B-AE947BA74BF7}" srcOrd="2" destOrd="0" parTransId="{8C22B79E-54FD-4851-A1DA-A8D5DF54A9A0}" sibTransId="{FE1F2B3A-B724-4FF6-A0F5-63EF5B056D92}"/>
    <dgm:cxn modelId="{39FEE208-2B14-4A5D-B93F-26D93A46EFA7}" type="presParOf" srcId="{CC5947AF-E31D-4DDF-A761-7EE0890F272A}" destId="{6301F792-397A-4EE9-8D00-266F48AC10A7}" srcOrd="0" destOrd="0" presId="urn:microsoft.com/office/officeart/2005/8/layout/default"/>
    <dgm:cxn modelId="{99DAEC48-E61A-4A00-BDAC-FC27FC2683D1}" type="presParOf" srcId="{CC5947AF-E31D-4DDF-A761-7EE0890F272A}" destId="{0050376F-173B-48C9-A178-A05AEE284C2C}" srcOrd="1" destOrd="0" presId="urn:microsoft.com/office/officeart/2005/8/layout/default"/>
    <dgm:cxn modelId="{C3B1225D-89E6-4343-B82A-2C7306FD96A8}" type="presParOf" srcId="{CC5947AF-E31D-4DDF-A761-7EE0890F272A}" destId="{EDB7717D-8E47-4438-9938-4CF006B6E838}" srcOrd="2" destOrd="0" presId="urn:microsoft.com/office/officeart/2005/8/layout/default"/>
    <dgm:cxn modelId="{631FE43D-C910-4AEB-9B62-1617A951F0F3}" type="presParOf" srcId="{CC5947AF-E31D-4DDF-A761-7EE0890F272A}" destId="{13FBFAB6-140B-48B3-84D4-792052422F6B}" srcOrd="3" destOrd="0" presId="urn:microsoft.com/office/officeart/2005/8/layout/default"/>
    <dgm:cxn modelId="{59D4BEC5-216C-4594-9DAD-C70068E9127D}" type="presParOf" srcId="{CC5947AF-E31D-4DDF-A761-7EE0890F272A}" destId="{6FAA5547-30AB-4E35-8102-E8CC6F813E76}" srcOrd="4" destOrd="0" presId="urn:microsoft.com/office/officeart/2005/8/layout/default"/>
    <dgm:cxn modelId="{EBBE3F05-B5A9-41D6-BFBC-0C3D423C808F}" type="presParOf" srcId="{CC5947AF-E31D-4DDF-A761-7EE0890F272A}" destId="{76D58E39-97FF-4B66-B570-7FFCBD20A736}" srcOrd="5" destOrd="0" presId="urn:microsoft.com/office/officeart/2005/8/layout/default"/>
    <dgm:cxn modelId="{AE05AF31-A8F5-45C5-8681-88BA3574F6D3}" type="presParOf" srcId="{CC5947AF-E31D-4DDF-A761-7EE0890F272A}" destId="{06BA3FC6-296D-4B14-8B1F-ED60E27DEC33}" srcOrd="6" destOrd="0" presId="urn:microsoft.com/office/officeart/2005/8/layout/default"/>
    <dgm:cxn modelId="{10033BD1-4313-4A2D-A6FB-4C4CA508B402}" type="presParOf" srcId="{CC5947AF-E31D-4DDF-A761-7EE0890F272A}" destId="{3B1B66CF-5DCA-44C5-9FC3-7F027EFE3497}" srcOrd="7" destOrd="0" presId="urn:microsoft.com/office/officeart/2005/8/layout/default"/>
    <dgm:cxn modelId="{6F405885-D5ED-403F-9679-741B20D2A2F9}" type="presParOf" srcId="{CC5947AF-E31D-4DDF-A761-7EE0890F272A}" destId="{35DAA6DB-55AF-4A6D-994C-23315E2E53C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01F792-397A-4EE9-8D00-266F48AC10A7}">
      <dsp:nvSpPr>
        <dsp:cNvPr id="0" name=""/>
        <dsp:cNvSpPr/>
      </dsp:nvSpPr>
      <dsp:spPr>
        <a:xfrm>
          <a:off x="606665" y="724"/>
          <a:ext cx="2856384" cy="1713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 2013 it was estimated that only 8% of prisoners </a:t>
          </a:r>
          <a:r>
            <a:rPr lang="en-US" sz="1800" i="1" kern="1200"/>
            <a:t>didn’t </a:t>
          </a:r>
          <a:r>
            <a:rPr lang="en-US" sz="1800" kern="1200"/>
            <a:t>suffer from mental illness</a:t>
          </a:r>
        </a:p>
      </dsp:txBody>
      <dsp:txXfrm>
        <a:off x="606665" y="724"/>
        <a:ext cx="2856384" cy="1713830"/>
      </dsp:txXfrm>
    </dsp:sp>
    <dsp:sp modelId="{EDB7717D-8E47-4438-9938-4CF006B6E838}">
      <dsp:nvSpPr>
        <dsp:cNvPr id="0" name=""/>
        <dsp:cNvSpPr/>
      </dsp:nvSpPr>
      <dsp:spPr>
        <a:xfrm>
          <a:off x="3748688" y="724"/>
          <a:ext cx="2856384" cy="1713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/>
            <a:t>Too many offenders are imprisoned because community orders with </a:t>
          </a:r>
          <a:r>
            <a:rPr lang="en-US" sz="1800" i="0" kern="1200"/>
            <a:t>mental health </a:t>
          </a:r>
          <a:r>
            <a:rPr lang="en-US" sz="1800" b="0" i="0" kern="1200"/>
            <a:t>treatment requirements are unavailable in many areas</a:t>
          </a:r>
          <a:endParaRPr lang="en-US" sz="1800" kern="1200"/>
        </a:p>
      </dsp:txBody>
      <dsp:txXfrm>
        <a:off x="3748688" y="724"/>
        <a:ext cx="2856384" cy="1713830"/>
      </dsp:txXfrm>
    </dsp:sp>
    <dsp:sp modelId="{6FAA5547-30AB-4E35-8102-E8CC6F813E76}">
      <dsp:nvSpPr>
        <dsp:cNvPr id="0" name=""/>
        <dsp:cNvSpPr/>
      </dsp:nvSpPr>
      <dsp:spPr>
        <a:xfrm>
          <a:off x="6890711" y="724"/>
          <a:ext cx="2856384" cy="1713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Prisoners can be imprisoned for their own safety or from a lack of availability in their local area meaning no provision to care for them</a:t>
          </a:r>
        </a:p>
      </dsp:txBody>
      <dsp:txXfrm>
        <a:off x="6890711" y="724"/>
        <a:ext cx="2856384" cy="1713830"/>
      </dsp:txXfrm>
    </dsp:sp>
    <dsp:sp modelId="{06BA3FC6-296D-4B14-8B1F-ED60E27DEC33}">
      <dsp:nvSpPr>
        <dsp:cNvPr id="0" name=""/>
        <dsp:cNvSpPr/>
      </dsp:nvSpPr>
      <dsp:spPr>
        <a:xfrm>
          <a:off x="2177677" y="2000193"/>
          <a:ext cx="2856384" cy="1713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40% of prisons did not refresh mental health awareness training for prison staff</a:t>
          </a:r>
        </a:p>
      </dsp:txBody>
      <dsp:txXfrm>
        <a:off x="2177677" y="2000193"/>
        <a:ext cx="2856384" cy="1713830"/>
      </dsp:txXfrm>
    </dsp:sp>
    <dsp:sp modelId="{35DAA6DB-55AF-4A6D-994C-23315E2E53CA}">
      <dsp:nvSpPr>
        <dsp:cNvPr id="0" name=""/>
        <dsp:cNvSpPr/>
      </dsp:nvSpPr>
      <dsp:spPr>
        <a:xfrm>
          <a:off x="5319700" y="2000193"/>
          <a:ext cx="2856384" cy="1713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Self harm and self-inflicted deaths were the highest ever recorded in 2016</a:t>
          </a:r>
        </a:p>
      </dsp:txBody>
      <dsp:txXfrm>
        <a:off x="5319700" y="2000193"/>
        <a:ext cx="2856384" cy="1713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5/12/2022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5/12/2022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7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6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media2.m4a"/><Relationship Id="rId7" Type="http://schemas.openxmlformats.org/officeDocument/2006/relationships/image" Target="../media/image8.jpeg"/><Relationship Id="rId2" Type="http://schemas.microsoft.com/office/2007/relationships/media" Target="../media/media2.m4a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5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 useBgFill="1">
        <p:nvSpPr>
          <p:cNvPr id="103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7131809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43637" y="946430"/>
            <a:ext cx="3777728" cy="2673544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Health in Prisons in Wales: Emphasis on mental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3637" y="3841626"/>
            <a:ext cx="3485072" cy="1026544"/>
          </a:xfrm>
        </p:spPr>
        <p:txBody>
          <a:bodyPr>
            <a:noAutofit/>
          </a:bodyPr>
          <a:lstStyle/>
          <a:p>
            <a:pPr algn="l"/>
            <a:r>
              <a:rPr lang="en-US" sz="1800" dirty="0"/>
              <a:t>Amy Salter</a:t>
            </a:r>
          </a:p>
          <a:p>
            <a:pPr algn="l"/>
            <a:r>
              <a:rPr lang="en-US" sz="1800" dirty="0"/>
              <a:t>Introduction to Health Research</a:t>
            </a:r>
          </a:p>
          <a:p>
            <a:pPr algn="l"/>
            <a:r>
              <a:rPr lang="en-US" sz="1800" dirty="0"/>
              <a:t>BMNS4005 Dr Gareth Morgan</a:t>
            </a:r>
          </a:p>
        </p:txBody>
      </p:sp>
      <p:pic>
        <p:nvPicPr>
          <p:cNvPr id="4" name="slide 1 Recorded Sound">
            <a:hlinkClick r:id="" action="ppaction://media"/>
            <a:extLst>
              <a:ext uri="{FF2B5EF4-FFF2-40B4-BE49-F238E27FC236}">
                <a16:creationId xmlns:a16="http://schemas.microsoft.com/office/drawing/2014/main" id="{AE5B605A-BCDC-89E0-9428-2CF9F62B7B0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6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3172" y="-1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4000" u="sng" dirty="0"/>
              <a:t>Introduction</a:t>
            </a:r>
            <a:r>
              <a:rPr lang="en-US" sz="4000" dirty="0"/>
              <a:t>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2400" dirty="0"/>
              <a:t>5,000 inmates held in Prisons in Wales </a:t>
            </a:r>
          </a:p>
          <a:p>
            <a:pPr lvl="1"/>
            <a:r>
              <a:rPr lang="en-US" sz="2200" dirty="0"/>
              <a:t>Their health is overseen by Public Health Wales (PHW)</a:t>
            </a:r>
          </a:p>
          <a:p>
            <a:endParaRPr lang="en-US" sz="2400" dirty="0"/>
          </a:p>
          <a:p>
            <a:r>
              <a:rPr lang="en-US" sz="2400" dirty="0"/>
              <a:t>6 prisons housing them</a:t>
            </a:r>
            <a:endParaRPr lang="en-US" sz="2200" dirty="0"/>
          </a:p>
          <a:p>
            <a:endParaRPr lang="en-US" sz="2400" dirty="0"/>
          </a:p>
          <a:p>
            <a:r>
              <a:rPr lang="en-US" sz="2400" dirty="0"/>
              <a:t>Her Majesty’s Prison and Probation Service (HMPPS)</a:t>
            </a:r>
          </a:p>
          <a:p>
            <a:pPr lvl="1"/>
            <a:r>
              <a:rPr lang="en-US" sz="2200" dirty="0"/>
              <a:t>Responsible for safety and reform</a:t>
            </a:r>
          </a:p>
          <a:p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21D47B-A1C5-455B-776F-B5D518AA700F}"/>
              </a:ext>
            </a:extLst>
          </p:cNvPr>
          <p:cNvSpPr txBox="1"/>
          <p:nvPr/>
        </p:nvSpPr>
        <p:spPr>
          <a:xfrm>
            <a:off x="6997148" y="6427304"/>
            <a:ext cx="4890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(PHW, 2021) (Gov.uk, 2022) (HMPPS, 2022)</a:t>
            </a:r>
            <a:endParaRPr lang="en-GB" dirty="0"/>
          </a:p>
        </p:txBody>
      </p:sp>
      <p:pic>
        <p:nvPicPr>
          <p:cNvPr id="5" name="slide 2 Recorded Sound">
            <a:hlinkClick r:id="" action="ppaction://media"/>
            <a:extLst>
              <a:ext uri="{FF2B5EF4-FFF2-40B4-BE49-F238E27FC236}">
                <a16:creationId xmlns:a16="http://schemas.microsoft.com/office/drawing/2014/main" id="{7A152614-9095-4F8C-0E36-465867C2B87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9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3BF9E-0CEE-4262-3178-AC7EB9267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FIRST STAGE HEALTH ASSESSMENT AT RECEPTION INTO PRISON.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BD882-B963-3301-D01F-56F8D90A2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National Institute for Health and Care Excellence (NICE)  recommendation</a:t>
            </a:r>
          </a:p>
          <a:p>
            <a:endParaRPr lang="en-US" dirty="0"/>
          </a:p>
          <a:p>
            <a:r>
              <a:rPr lang="en-US" dirty="0"/>
              <a:t>UK Government details induction needs to include:</a:t>
            </a:r>
          </a:p>
          <a:p>
            <a:pPr lvl="8"/>
            <a:r>
              <a:rPr lang="en-US" sz="2400" dirty="0"/>
              <a:t>Physical health</a:t>
            </a:r>
          </a:p>
          <a:p>
            <a:pPr lvl="8"/>
            <a:r>
              <a:rPr lang="en-US" sz="2400" dirty="0"/>
              <a:t>Mental health</a:t>
            </a:r>
          </a:p>
          <a:p>
            <a:pPr lvl="8"/>
            <a:r>
              <a:rPr lang="en-US" sz="2400" dirty="0"/>
              <a:t>Sexual health</a:t>
            </a:r>
          </a:p>
          <a:p>
            <a:pPr lvl="8"/>
            <a:r>
              <a:rPr lang="en-US" sz="2400" dirty="0"/>
              <a:t>Substance misuse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A12043-8352-915D-DCF6-087A6D17D758}"/>
              </a:ext>
            </a:extLst>
          </p:cNvPr>
          <p:cNvSpPr txBox="1"/>
          <p:nvPr/>
        </p:nvSpPr>
        <p:spPr>
          <a:xfrm>
            <a:off x="1285461" y="6149009"/>
            <a:ext cx="5817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(NICE, 2022) (UK Government, 2022)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0040CD-D4EF-56FA-91FC-5217B538E1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59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D7FAB-542A-3E49-0B0D-068F80F52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2" cy="1257300"/>
          </a:xfrm>
        </p:spPr>
        <p:txBody>
          <a:bodyPr/>
          <a:lstStyle/>
          <a:p>
            <a:r>
              <a:rPr lang="en-US" u="sng" dirty="0"/>
              <a:t>Health promotion in prisons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7E7FF-C9D1-2A43-D1DE-D9694C2BE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092476"/>
            <a:ext cx="10353762" cy="4924011"/>
          </a:xfrm>
        </p:spPr>
        <p:txBody>
          <a:bodyPr>
            <a:normAutofit fontScale="92500"/>
          </a:bodyPr>
          <a:lstStyle/>
          <a:p>
            <a:r>
              <a:rPr lang="en-US" b="0" i="0" dirty="0">
                <a:solidFill>
                  <a:srgbClr val="343A40"/>
                </a:solidFill>
                <a:effectLst/>
                <a:latin typeface="+mj-lt"/>
              </a:rPr>
              <a:t> </a:t>
            </a: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Public Health Wales works to protect the health of those within the criminal justice system</a:t>
            </a:r>
          </a:p>
          <a:p>
            <a:pPr lvl="1"/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Stop the spread of communicable d</a:t>
            </a:r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iseases to the wider community</a:t>
            </a: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pPr lvl="1"/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C</a:t>
            </a: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ontribute towards reduction in inequality </a:t>
            </a:r>
          </a:p>
          <a:p>
            <a:pPr lvl="1"/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Reducing reoffending</a:t>
            </a:r>
            <a:endParaRPr lang="en-GB" b="0" i="0" dirty="0">
              <a:solidFill>
                <a:schemeClr val="tx1"/>
              </a:solidFill>
              <a:effectLst/>
              <a:latin typeface="+mj-lt"/>
            </a:endParaRPr>
          </a:p>
          <a:p>
            <a:pPr marL="450000" lvl="1" indent="0">
              <a:buNone/>
            </a:pPr>
            <a:r>
              <a:rPr lang="en-US" sz="2400" b="0" i="0" u="sng" dirty="0"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Health &amp; Justice Health Protection Program</a:t>
            </a:r>
          </a:p>
          <a:p>
            <a:pPr lvl="1"/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Swift diagnosis and access to treatment</a:t>
            </a:r>
          </a:p>
          <a:p>
            <a:pPr lvl="1"/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Monitor infection trends</a:t>
            </a:r>
          </a:p>
          <a:p>
            <a:pPr lvl="1"/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View uptake of health protection services</a:t>
            </a:r>
          </a:p>
          <a:p>
            <a:pPr lvl="1"/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Support a healthy environment with good infection control</a:t>
            </a:r>
          </a:p>
          <a:p>
            <a:pPr lvl="1"/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Support prisoners to protect their own health</a:t>
            </a:r>
          </a:p>
          <a:p>
            <a:pPr lvl="1"/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Collaborate with the prison health protection agenda.</a:t>
            </a:r>
            <a:endParaRPr lang="en-US" b="0" i="0" dirty="0">
              <a:solidFill>
                <a:schemeClr val="tx1"/>
              </a:solidFill>
              <a:effectLst/>
              <a:latin typeface="+mj-lt"/>
            </a:endParaRPr>
          </a:p>
          <a:p>
            <a:pPr lvl="1"/>
            <a:endParaRPr lang="en-US" b="0" i="0" dirty="0"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202B5F-CC27-F845-2935-B91B2C476F1E}"/>
              </a:ext>
            </a:extLst>
          </p:cNvPr>
          <p:cNvSpPr txBox="1"/>
          <p:nvPr/>
        </p:nvSpPr>
        <p:spPr>
          <a:xfrm>
            <a:off x="913795" y="6248400"/>
            <a:ext cx="6321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(PHW, 2022)</a:t>
            </a:r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C74120-589B-90CE-C6FA-B2505A12E7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7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8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3E7D-7963-02AE-964C-4CA1ADB0F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72278"/>
            <a:ext cx="10353762" cy="1257300"/>
          </a:xfrm>
        </p:spPr>
        <p:txBody>
          <a:bodyPr/>
          <a:lstStyle/>
          <a:p>
            <a:r>
              <a:rPr lang="en-US" u="sng" dirty="0"/>
              <a:t>Mental health in prisons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A29E4-F5E8-158A-1308-9AF7BBF50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334329"/>
            <a:ext cx="10353762" cy="4456871"/>
          </a:xfrm>
        </p:spPr>
        <p:txBody>
          <a:bodyPr/>
          <a:lstStyle/>
          <a:p>
            <a:r>
              <a:rPr lang="en-US" sz="2800" b="0" i="0" dirty="0">
                <a:solidFill>
                  <a:schemeClr val="tx1"/>
                </a:solidFill>
                <a:effectLst/>
                <a:latin typeface="Roboto" panose="020B0604020202020204" pitchFamily="2" charset="0"/>
              </a:rPr>
              <a:t> </a:t>
            </a:r>
            <a:r>
              <a:rPr lang="en-US" sz="2800" b="0" i="0" dirty="0">
                <a:solidFill>
                  <a:schemeClr val="tx1"/>
                </a:solidFill>
                <a:effectLst/>
                <a:latin typeface="+mj-lt"/>
              </a:rPr>
              <a:t>84,674 adults in </a:t>
            </a:r>
            <a:r>
              <a:rPr lang="en-US" sz="2800" b="1" i="0" dirty="0">
                <a:solidFill>
                  <a:schemeClr val="tx1"/>
                </a:solidFill>
                <a:effectLst/>
                <a:latin typeface="+mj-lt"/>
              </a:rPr>
              <a:t>prison</a:t>
            </a:r>
            <a:r>
              <a:rPr lang="en-US" sz="2800" b="0" i="0" dirty="0">
                <a:solidFill>
                  <a:schemeClr val="tx1"/>
                </a:solidFill>
                <a:effectLst/>
                <a:latin typeface="+mj-lt"/>
              </a:rPr>
              <a:t> in England and Wales in 2016–17</a:t>
            </a:r>
          </a:p>
          <a:p>
            <a:r>
              <a:rPr lang="en-US" sz="2800" b="0" i="0" dirty="0">
                <a:solidFill>
                  <a:schemeClr val="tx1"/>
                </a:solidFill>
                <a:effectLst/>
                <a:latin typeface="+mj-lt"/>
              </a:rPr>
              <a:t>Between 10% and 90% are thought to have mental health issues</a:t>
            </a:r>
          </a:p>
          <a:p>
            <a:r>
              <a:rPr lang="en-US" sz="2800" b="0" i="0" dirty="0">
                <a:solidFill>
                  <a:schemeClr val="tx1"/>
                </a:solidFill>
                <a:effectLst/>
                <a:latin typeface="+mj-lt"/>
              </a:rPr>
              <a:t>Rates of self-inflicted deaths and self-harm in prisons rose significantly </a:t>
            </a:r>
          </a:p>
          <a:p>
            <a:r>
              <a:rPr lang="en-US" sz="2800" dirty="0">
                <a:solidFill>
                  <a:schemeClr val="tx1"/>
                </a:solidFill>
                <a:effectLst/>
                <a:latin typeface="+mj-lt"/>
              </a:rPr>
              <a:t>Mental health had </a:t>
            </a:r>
            <a:r>
              <a:rPr lang="en-US" sz="2800" i="1" dirty="0">
                <a:solidFill>
                  <a:schemeClr val="tx1"/>
                </a:solidFill>
                <a:effectLst/>
                <a:latin typeface="+mj-lt"/>
              </a:rPr>
              <a:t>declined</a:t>
            </a:r>
          </a:p>
          <a:p>
            <a:pPr marL="36900" indent="0">
              <a:buNone/>
            </a:pPr>
            <a:r>
              <a:rPr lang="en-US" sz="2800" b="0" i="0" dirty="0">
                <a:solidFill>
                  <a:schemeClr val="tx1"/>
                </a:solidFill>
                <a:effectLst/>
                <a:latin typeface="+mj-lt"/>
              </a:rPr>
              <a:t>	</a:t>
            </a:r>
            <a:r>
              <a:rPr lang="en-US" sz="2800" b="0" i="0" u="sng" dirty="0">
                <a:solidFill>
                  <a:schemeClr val="tx1"/>
                </a:solidFill>
                <a:effectLst/>
                <a:latin typeface="+mj-lt"/>
              </a:rPr>
              <a:t>Justice Committee Recommendations 2021</a:t>
            </a:r>
          </a:p>
          <a:p>
            <a:r>
              <a:rPr lang="en-US" sz="2800" dirty="0">
                <a:solidFill>
                  <a:schemeClr val="tx1"/>
                </a:solidFill>
                <a:effectLst/>
                <a:latin typeface="+mj-lt"/>
              </a:rPr>
              <a:t>Improvement seen but </a:t>
            </a:r>
            <a:r>
              <a:rPr lang="en-US" sz="2800" i="1" dirty="0">
                <a:solidFill>
                  <a:schemeClr val="tx1"/>
                </a:solidFill>
                <a:effectLst/>
                <a:latin typeface="+mj-lt"/>
              </a:rPr>
              <a:t>still</a:t>
            </a:r>
            <a:r>
              <a:rPr lang="en-US" sz="2800" dirty="0">
                <a:solidFill>
                  <a:schemeClr val="tx1"/>
                </a:solidFill>
                <a:effectLst/>
                <a:latin typeface="+mj-lt"/>
              </a:rPr>
              <a:t> inadequate</a:t>
            </a:r>
            <a:endParaRPr lang="en-US" sz="2800" b="0" i="0" dirty="0">
              <a:solidFill>
                <a:schemeClr val="tx1"/>
              </a:solidFill>
              <a:effectLst/>
              <a:latin typeface="+mj-lt"/>
            </a:endParaRPr>
          </a:p>
          <a:p>
            <a:pPr marL="36900" indent="0">
              <a:buNone/>
            </a:pPr>
            <a:endParaRPr lang="en-US" b="0" i="0" u="sng" dirty="0">
              <a:solidFill>
                <a:schemeClr val="tx1"/>
              </a:solidFill>
              <a:effectLst/>
              <a:latin typeface="+mj-lt"/>
            </a:endParaRPr>
          </a:p>
          <a:p>
            <a:endParaRPr lang="en-US" b="0" i="0" dirty="0">
              <a:solidFill>
                <a:schemeClr val="tx1"/>
              </a:solidFill>
              <a:effectLst/>
              <a:latin typeface="+mj-lt"/>
            </a:endParaRPr>
          </a:p>
          <a:p>
            <a:endParaRPr lang="en-GB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39E334-5325-25CF-EA14-EE2FABC84A89}"/>
              </a:ext>
            </a:extLst>
          </p:cNvPr>
          <p:cNvSpPr txBox="1"/>
          <p:nvPr/>
        </p:nvSpPr>
        <p:spPr>
          <a:xfrm>
            <a:off x="924443" y="6321287"/>
            <a:ext cx="6165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(UK Parliament, 2017)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0B8521-C6AC-CDA2-1B2F-3EF354366F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61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25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70247-FE62-BBD2-9019-66DB3CADC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Why is mental illness so high in prison?</a:t>
            </a:r>
            <a:endParaRPr lang="en-GB" u="sng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B71C03A-E15F-D4AF-488D-2E13AD0332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95" y="2076450"/>
          <a:ext cx="10353762" cy="3714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6263F00-5E82-E540-0E33-CB3E54DAE8F8}"/>
              </a:ext>
            </a:extLst>
          </p:cNvPr>
          <p:cNvSpPr txBox="1"/>
          <p:nvPr/>
        </p:nvSpPr>
        <p:spPr>
          <a:xfrm>
            <a:off x="913795" y="6248400"/>
            <a:ext cx="7819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(Little, 2013) (Parliament UK, 2021) 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12BA4C-96B6-744B-501C-23A0238584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224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9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4C927-980F-8BED-9F46-B648A327E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u="sng" dirty="0"/>
              <a:t>So </a:t>
            </a:r>
            <a:r>
              <a:rPr lang="en-US" i="1" u="sng" dirty="0"/>
              <a:t>how </a:t>
            </a:r>
            <a:r>
              <a:rPr lang="en-US" u="sng" dirty="0"/>
              <a:t>is mental health promoted in prisons?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2117-8097-F63B-7899-FCEF850110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900" indent="0">
              <a:buNone/>
            </a:pPr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Our G</a:t>
            </a: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overnment does not know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how many people in prison have a mental illness </a:t>
            </a:r>
            <a:endParaRPr lang="en-US" dirty="0">
              <a:solidFill>
                <a:schemeClr val="tx1"/>
              </a:solidFill>
              <a:effectLst/>
              <a:latin typeface="+mj-lt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how much it is spending on mental health in prisons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whether it is achieving its objectives</a:t>
            </a:r>
          </a:p>
          <a:p>
            <a:pPr marL="36900" indent="0">
              <a:buNone/>
            </a:pPr>
            <a:endParaRPr lang="en-US" dirty="0">
              <a:solidFill>
                <a:schemeClr val="tx1"/>
              </a:solidFill>
              <a:latin typeface="+mj-lt"/>
            </a:endParaRPr>
          </a:p>
          <a:p>
            <a:pPr marL="3690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7DD5B9-7946-DBF6-485D-116AD8697801}"/>
              </a:ext>
            </a:extLst>
          </p:cNvPr>
          <p:cNvSpPr txBox="1"/>
          <p:nvPr/>
        </p:nvSpPr>
        <p:spPr>
          <a:xfrm>
            <a:off x="583096" y="6069496"/>
            <a:ext cx="7500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(NAO, 2022)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3B9625-06E3-9EE3-34C9-C5AAA60EA8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7513" y="4198699"/>
            <a:ext cx="6755498" cy="2049701"/>
          </a:xfrm>
          <a:prstGeom prst="rect">
            <a:avLst/>
          </a:prstGeom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D22DD4-6504-2E3E-4CC2-F8AC5D72E8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613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0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CFAC9FD-BAD6-47B4-9C11-BE23CEAC7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B67B9C-9B45-4084-9BB5-187071EE9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B6DE3-DE56-2721-C068-8D4864A42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916" y="1078264"/>
            <a:ext cx="3422930" cy="4701473"/>
          </a:xfrm>
        </p:spPr>
        <p:txBody>
          <a:bodyPr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The evidence?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83D20-5D86-E9B9-80DE-BF07BB315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167" y="1078263"/>
            <a:ext cx="6117578" cy="4701474"/>
          </a:xfrm>
          <a:effectLst/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tx1"/>
                </a:solidFill>
              </a:rPr>
              <a:t>There is little to no evidence of how and where the government promote mental health within the prison system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tx1"/>
                </a:solidFill>
              </a:rPr>
              <a:t>In a parliamentary review, it was found that the unmet demand for treatment was disappointingly high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tx1"/>
                </a:solidFill>
              </a:rPr>
              <a:t>40% do not offer their staff any mental health refresher training following their initial basic training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tx1"/>
                </a:solidFill>
              </a:rPr>
              <a:t>Care provided by private or outside agencies or providers is difficult to monitor</a:t>
            </a:r>
          </a:p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chemeClr val="tx1"/>
                </a:solidFill>
              </a:rPr>
              <a:t>It is unclear what, if any action is taken against any outside agencies found to contribute to a prisoners worsening metal health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6FE5B-E16D-0565-E43B-661CE8E9B920}"/>
              </a:ext>
            </a:extLst>
          </p:cNvPr>
          <p:cNvSpPr txBox="1"/>
          <p:nvPr/>
        </p:nvSpPr>
        <p:spPr>
          <a:xfrm>
            <a:off x="5114167" y="6228522"/>
            <a:ext cx="4533416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(UK Parliament, 2017)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C84418-5EF8-E5F8-D84C-5949EBD504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179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2310-9907-F44C-4264-F3CA8437F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12035"/>
            <a:ext cx="10353762" cy="1257300"/>
          </a:xfrm>
        </p:spPr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162B1-9CCB-C139-1B3D-0420ECA9C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469335"/>
            <a:ext cx="10353762" cy="3924299"/>
          </a:xfrm>
        </p:spPr>
        <p:txBody>
          <a:bodyPr/>
          <a:lstStyle/>
          <a:p>
            <a:r>
              <a:rPr lang="en-US" dirty="0"/>
              <a:t>The onus remains with the prisoner upon arrival at a facility to make officers aware of any health issues</a:t>
            </a:r>
          </a:p>
          <a:p>
            <a:r>
              <a:rPr lang="en-US" dirty="0"/>
              <a:t>The prison system has NO automatic access to NHS records </a:t>
            </a:r>
          </a:p>
          <a:p>
            <a:r>
              <a:rPr lang="en-US" dirty="0"/>
              <a:t>Healthcare services can be fragmented</a:t>
            </a:r>
          </a:p>
          <a:p>
            <a:r>
              <a:rPr lang="en-US" dirty="0"/>
              <a:t>Consistency is key – requiring tailoring to the needs of the individual</a:t>
            </a:r>
          </a:p>
          <a:p>
            <a:pPr marL="36900" indent="0">
              <a:buNone/>
            </a:pPr>
            <a:endParaRPr lang="en-US" dirty="0"/>
          </a:p>
          <a:p>
            <a:pPr marL="3690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0C4DA7-11E1-ED04-8BC3-D3914401A8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815" y="4738163"/>
            <a:ext cx="7779434" cy="11525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47284F-F449-8C9B-0170-30BFB129799D}"/>
              </a:ext>
            </a:extLst>
          </p:cNvPr>
          <p:cNvSpPr txBox="1"/>
          <p:nvPr/>
        </p:nvSpPr>
        <p:spPr>
          <a:xfrm>
            <a:off x="407963" y="6288258"/>
            <a:ext cx="5401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(Welsh Government, 2019)</a:t>
            </a:r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C75B86-8A87-BB26-9874-6795826BC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2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324F-A2A8-2138-8C45-3BAE6A6C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291547"/>
            <a:ext cx="10353762" cy="1257300"/>
          </a:xfrm>
        </p:spPr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8E06A-5A75-0284-954E-20E178887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45146"/>
            <a:ext cx="10353762" cy="3714749"/>
          </a:xfrm>
        </p:spPr>
        <p:txBody>
          <a:bodyPr>
            <a:normAutofit fontScale="25000" lnSpcReduction="20000"/>
          </a:bodyPr>
          <a:lstStyle/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House of Commons (2019)</a:t>
            </a:r>
            <a:r>
              <a:rPr lang="en-US" sz="56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House of Commons Committee of Public Accounts Mental health in prisons Eighth Report of Session 2017–19 Report, together with formal minutes relating to the report. </a:t>
            </a: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London: House of Commons.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Little, K. (2013). </a:t>
            </a:r>
            <a:r>
              <a:rPr lang="en-US" sz="5600" b="0" i="1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Prison Health Needs Assessment: Extended Summary &amp; Recommendations Thematic review 2013: mental health needs and provision across the Welsh prison estate. </a:t>
            </a: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Cardiff: Public Health Wales.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NAO (2022) 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https://www.nao.org.uk/report/mental-health-in-prisons/ (Accessed on 1st April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100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NICE (2022) https://www.nice.org.uk/about/what-we-do (accessed on 2nd March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Wales (2022) https://phw.nhs.wales/topics/prison-health-in-wales/ (accessed on 22nd March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Parliament (2022) https://publications.parliament.uk/pa/cm201719/cmselect/cmpubacc/400/400.pdf#:~:text=There%20were%2084%2C674%20adults%20in%20prison%20in%20England,health%20and%20overall%20well-being%20in%20prison%20has%20declined. (accessed on 24th March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Parliament (2017) https://publications.parliament.uk/pa/cm5802/cmselect/cmjust/72/7209.htm (Accessed on 3rd May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1000"/>
              </a:spcAft>
              <a:buNone/>
            </a:pPr>
            <a:br>
              <a:rPr lang="en-US" sz="5600" b="0" dirty="0">
                <a:solidFill>
                  <a:schemeClr val="tx1"/>
                </a:solidFill>
                <a:effectLst/>
              </a:rPr>
            </a:b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Government (2022) https://www.gov.uk/government/organisations/ministry-of-justice/about (accessed on 5th March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6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Parliament (2022) https://publications.parliament.uk/pa/cm5802/cmselect/cmjust/72/7209.htm (Accessed on 3rd May 2022)</a:t>
            </a:r>
            <a:endParaRPr lang="en-US" sz="5600" b="0" dirty="0">
              <a:solidFill>
                <a:schemeClr val="tx1"/>
              </a:solidFill>
              <a:effectLst/>
            </a:endParaRPr>
          </a:p>
          <a:p>
            <a:pPr marL="36900" indent="0">
              <a:buNone/>
            </a:pPr>
            <a:br>
              <a:rPr lang="en-US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4767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95817cb9-f0eb-4f4d-892c-47ab9f8957c0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7" ma:contentTypeDescription="Create a new document." ma:contentTypeScope="" ma:versionID="da0ae952f5382b9bb324bf811cc5ae8f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11a18ca6b8c01546b44ccddb89cdd6c1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purl.org/dc/elements/1.1/"/>
    <ds:schemaRef ds:uri="95817cb9-f0eb-4f4d-892c-47ab9f8957c0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9823f8e4-81f3-4a59-a026-c1a9717271fd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6EB1F70-45B9-4DF3-8C2D-E3C02B47BB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{C3074E87-D0CC-4E90-8450-B58570ECC9AF}tf55705232_win32</Template>
  <TotalTime>2210</TotalTime>
  <Words>878</Words>
  <Application>Microsoft Office PowerPoint</Application>
  <PresentationFormat>Widescreen</PresentationFormat>
  <Paragraphs>84</Paragraphs>
  <Slides>10</Slides>
  <Notes>1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Goudy Old Style</vt:lpstr>
      <vt:lpstr>Roboto</vt:lpstr>
      <vt:lpstr>Wingdings</vt:lpstr>
      <vt:lpstr>Wingdings 2</vt:lpstr>
      <vt:lpstr>SlateVTI</vt:lpstr>
      <vt:lpstr>Health in Prisons in Wales: Emphasis on mental health</vt:lpstr>
      <vt:lpstr>Introduction </vt:lpstr>
      <vt:lpstr>FIRST STAGE HEALTH ASSESSMENT AT RECEPTION INTO PRISON.</vt:lpstr>
      <vt:lpstr>Health promotion in prisons</vt:lpstr>
      <vt:lpstr>Mental health in prisons</vt:lpstr>
      <vt:lpstr>Why is mental illness so high in prison?</vt:lpstr>
      <vt:lpstr>So how is mental health promoted in prisons?</vt:lpstr>
      <vt:lpstr>The evidence?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in Prisons in Wales: Emphasis on mental health</dc:title>
  <dc:creator>Amy Salter (2109593)</dc:creator>
  <cp:lastModifiedBy>Amy Salter (2109593)</cp:lastModifiedBy>
  <cp:revision>1</cp:revision>
  <dcterms:created xsi:type="dcterms:W3CDTF">2022-05-12T09:43:35Z</dcterms:created>
  <dcterms:modified xsi:type="dcterms:W3CDTF">2022-05-13T22:34:05Z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