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2"/>
  </p:notesMasterIdLst>
  <p:sldIdLst>
    <p:sldId id="256" r:id="rId2"/>
    <p:sldId id="257" r:id="rId3"/>
    <p:sldId id="258" r:id="rId4"/>
    <p:sldId id="259" r:id="rId5"/>
    <p:sldId id="262" r:id="rId6"/>
    <p:sldId id="263" r:id="rId7"/>
    <p:sldId id="264" r:id="rId8"/>
    <p:sldId id="265" r:id="rId9"/>
    <p:sldId id="261" r:id="rId10"/>
    <p:sldId id="260"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7" autoAdjust="0"/>
    <p:restoredTop sz="37522" autoAdjust="0"/>
  </p:normalViewPr>
  <p:slideViewPr>
    <p:cSldViewPr snapToGrid="0">
      <p:cViewPr varScale="1">
        <p:scale>
          <a:sx n="34" d="100"/>
          <a:sy n="34" d="100"/>
        </p:scale>
        <p:origin x="262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151422-D420-40F0-B74E-A9C44DBFDA06}" type="datetimeFigureOut">
              <a:rPr lang="en-GB" smtClean="0"/>
              <a:t>18/12/2019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9145CC-095A-490D-9703-61A7F9D0B242}" type="slidenum">
              <a:rPr lang="en-GB" smtClean="0"/>
              <a:t>‹#›</a:t>
            </a:fld>
            <a:endParaRPr lang="en-GB"/>
          </a:p>
        </p:txBody>
      </p:sp>
    </p:spTree>
    <p:extLst>
      <p:ext uri="{BB962C8B-B14F-4D97-AF65-F5344CB8AC3E}">
        <p14:creationId xmlns:p14="http://schemas.microsoft.com/office/powerpoint/2010/main" val="7136287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8" Type="http://schemas.openxmlformats.org/officeDocument/2006/relationships/hyperlink" Target="https://www.acas.org.uk/index.aspx?articleid=4664" TargetMode="External"/><Relationship Id="rId3" Type="http://schemas.openxmlformats.org/officeDocument/2006/relationships/hyperlink" Target="https://www.b2binternational.com/publications/stakeholder-research/" TargetMode="External"/><Relationship Id="rId7" Type="http://schemas.openxmlformats.org/officeDocument/2006/relationships/hyperlink" Target="https://www.acas.org.uk/media/2673/Advisory-booklet---How-to-manage-change/pdf/Acas-How-to-manage-change-advisory-booklet.pdf"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www.acas.org.uk/index.aspx?articleid=4669" TargetMode="External"/><Relationship Id="rId5" Type="http://schemas.openxmlformats.org/officeDocument/2006/relationships/hyperlink" Target="https://www.mindtools.com/pages/article/newPPM_82.htm" TargetMode="External"/><Relationship Id="rId4" Type="http://schemas.openxmlformats.org/officeDocument/2006/relationships/hyperlink" Target="https://www.cipd.co.uk/knowledge/strategy/change/management-factsheet"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u="sng" dirty="0" smtClean="0"/>
              <a:t>Internal drivers of change</a:t>
            </a:r>
          </a:p>
          <a:p>
            <a:pPr marL="171450" indent="-171450">
              <a:buFont typeface="Arial" panose="020B0604020202020204" pitchFamily="34" charset="0"/>
              <a:buChar char="•"/>
            </a:pPr>
            <a:r>
              <a:rPr lang="en-GB" u="none" dirty="0" smtClean="0"/>
              <a:t>Poor technology- Cant support Morden</a:t>
            </a:r>
            <a:r>
              <a:rPr lang="en-GB" u="none" baseline="0" dirty="0" smtClean="0"/>
              <a:t> ways of working </a:t>
            </a:r>
          </a:p>
          <a:p>
            <a:pPr marL="171450" indent="-171450">
              <a:buFont typeface="Arial" panose="020B0604020202020204" pitchFamily="34" charset="0"/>
              <a:buChar char="•"/>
            </a:pPr>
            <a:r>
              <a:rPr lang="en-GB" u="none" baseline="0" dirty="0" smtClean="0"/>
              <a:t>Cost- Saving Money</a:t>
            </a:r>
          </a:p>
          <a:p>
            <a:pPr marL="171450" indent="-171450">
              <a:buFont typeface="Arial" panose="020B0604020202020204" pitchFamily="34" charset="0"/>
              <a:buChar char="•"/>
            </a:pPr>
            <a:r>
              <a:rPr lang="en-GB" u="none" baseline="0" dirty="0" smtClean="0"/>
              <a:t>People- Not going with the change </a:t>
            </a:r>
          </a:p>
          <a:p>
            <a:pPr marL="171450" indent="-171450">
              <a:buFont typeface="Arial" panose="020B0604020202020204" pitchFamily="34" charset="0"/>
              <a:buChar char="•"/>
            </a:pPr>
            <a:r>
              <a:rPr lang="en-GB" u="none" baseline="0" dirty="0" smtClean="0"/>
              <a:t>Customers- What the customer wants/ needs</a:t>
            </a:r>
          </a:p>
          <a:p>
            <a:pPr marL="171450" indent="-171450">
              <a:buFont typeface="Arial" panose="020B0604020202020204" pitchFamily="34" charset="0"/>
              <a:buChar char="•"/>
            </a:pPr>
            <a:r>
              <a:rPr lang="en-GB" u="none" baseline="0" dirty="0" smtClean="0"/>
              <a:t>Brexit- NHS staff leaving, could leave the NHS with many vacancies </a:t>
            </a:r>
          </a:p>
          <a:p>
            <a:pPr marL="0" indent="0">
              <a:buFont typeface="Arial" panose="020B0604020202020204" pitchFamily="34" charset="0"/>
              <a:buNone/>
            </a:pPr>
            <a:endParaRPr lang="en-GB" u="none" baseline="0" dirty="0" smtClean="0"/>
          </a:p>
          <a:p>
            <a:pPr marL="0" indent="0">
              <a:buFont typeface="Arial" panose="020B0604020202020204" pitchFamily="34" charset="0"/>
              <a:buNone/>
            </a:pPr>
            <a:r>
              <a:rPr lang="en-GB" u="sng" dirty="0" smtClean="0"/>
              <a:t>External</a:t>
            </a:r>
            <a:r>
              <a:rPr lang="en-GB" u="sng" baseline="0" dirty="0" smtClean="0"/>
              <a:t> drives of change</a:t>
            </a:r>
          </a:p>
          <a:p>
            <a:pPr marL="171450" indent="-171450">
              <a:buFont typeface="Arial" panose="020B0604020202020204" pitchFamily="34" charset="0"/>
              <a:buChar char="•"/>
            </a:pPr>
            <a:r>
              <a:rPr lang="en-GB" u="none" baseline="0" dirty="0" smtClean="0"/>
              <a:t>Customers-against the change </a:t>
            </a:r>
          </a:p>
          <a:p>
            <a:pPr marL="171450" indent="-171450">
              <a:buFont typeface="Arial" panose="020B0604020202020204" pitchFamily="34" charset="0"/>
              <a:buChar char="•"/>
            </a:pPr>
            <a:r>
              <a:rPr lang="en-GB" u="none" baseline="0" dirty="0" smtClean="0"/>
              <a:t>Policies </a:t>
            </a:r>
          </a:p>
          <a:p>
            <a:pPr marL="171450" indent="-171450">
              <a:buFont typeface="Arial" panose="020B0604020202020204" pitchFamily="34" charset="0"/>
              <a:buChar char="•"/>
            </a:pPr>
            <a:r>
              <a:rPr lang="en-GB" u="none" baseline="0" dirty="0" smtClean="0"/>
              <a:t>Budgets</a:t>
            </a:r>
          </a:p>
          <a:p>
            <a:pPr marL="171450" indent="-171450">
              <a:buFont typeface="Arial" panose="020B0604020202020204" pitchFamily="34" charset="0"/>
              <a:buChar char="•"/>
            </a:pPr>
            <a:r>
              <a:rPr lang="en-GB" u="none" baseline="0" dirty="0" smtClean="0"/>
              <a:t>Economic climate- Brexit </a:t>
            </a:r>
          </a:p>
          <a:p>
            <a:pPr marL="171450" indent="-171450">
              <a:buFont typeface="Arial" panose="020B0604020202020204" pitchFamily="34" charset="0"/>
              <a:buChar char="•"/>
            </a:pPr>
            <a:r>
              <a:rPr lang="en-GB" u="none" baseline="0" dirty="0" smtClean="0"/>
              <a:t>Customer/ patient feedback </a:t>
            </a:r>
          </a:p>
          <a:p>
            <a:pPr marL="171450" indent="-171450">
              <a:buFont typeface="Arial" panose="020B0604020202020204" pitchFamily="34" charset="0"/>
              <a:buChar char="•"/>
            </a:pPr>
            <a:r>
              <a:rPr lang="en-GB" u="none" baseline="0" dirty="0" smtClean="0"/>
              <a:t>Pestle factors </a:t>
            </a:r>
            <a:endParaRPr lang="en-GB" u="none" dirty="0"/>
          </a:p>
        </p:txBody>
      </p:sp>
      <p:sp>
        <p:nvSpPr>
          <p:cNvPr id="4" name="Slide Number Placeholder 3"/>
          <p:cNvSpPr>
            <a:spLocks noGrp="1"/>
          </p:cNvSpPr>
          <p:nvPr>
            <p:ph type="sldNum" sz="quarter" idx="10"/>
          </p:nvPr>
        </p:nvSpPr>
        <p:spPr/>
        <p:txBody>
          <a:bodyPr/>
          <a:lstStyle/>
          <a:p>
            <a:fld id="{709145CC-095A-490D-9703-61A7F9D0B242}" type="slidenum">
              <a:rPr lang="en-GB" smtClean="0"/>
              <a:t>2</a:t>
            </a:fld>
            <a:endParaRPr lang="en-GB"/>
          </a:p>
        </p:txBody>
      </p:sp>
    </p:spTree>
    <p:extLst>
      <p:ext uri="{BB962C8B-B14F-4D97-AF65-F5344CB8AC3E}">
        <p14:creationId xmlns:p14="http://schemas.microsoft.com/office/powerpoint/2010/main" val="35036690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baseline="0" dirty="0" smtClean="0"/>
          </a:p>
        </p:txBody>
      </p:sp>
      <p:sp>
        <p:nvSpPr>
          <p:cNvPr id="4" name="Slide Number Placeholder 3"/>
          <p:cNvSpPr>
            <a:spLocks noGrp="1"/>
          </p:cNvSpPr>
          <p:nvPr>
            <p:ph type="sldNum" sz="quarter" idx="10"/>
          </p:nvPr>
        </p:nvSpPr>
        <p:spPr/>
        <p:txBody>
          <a:bodyPr/>
          <a:lstStyle/>
          <a:p>
            <a:fld id="{709145CC-095A-490D-9703-61A7F9D0B242}" type="slidenum">
              <a:rPr lang="en-GB" smtClean="0"/>
              <a:t>3</a:t>
            </a:fld>
            <a:endParaRPr lang="en-GB"/>
          </a:p>
        </p:txBody>
      </p:sp>
    </p:spTree>
    <p:extLst>
      <p:ext uri="{BB962C8B-B14F-4D97-AF65-F5344CB8AC3E}">
        <p14:creationId xmlns:p14="http://schemas.microsoft.com/office/powerpoint/2010/main" val="7315786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There are many models or theories</a:t>
            </a:r>
            <a:r>
              <a:rPr lang="en-GB" baseline="0" dirty="0" smtClean="0"/>
              <a:t> of change management </a:t>
            </a:r>
          </a:p>
          <a:p>
            <a:endParaRPr lang="en-GB" baseline="0" dirty="0" smtClean="0"/>
          </a:p>
          <a:p>
            <a:r>
              <a:rPr lang="en-GB" sz="1400" b="1" baseline="0" dirty="0" err="1" smtClean="0"/>
              <a:t>Kotters</a:t>
            </a:r>
            <a:r>
              <a:rPr lang="en-GB" sz="1400" b="1" baseline="0" dirty="0" smtClean="0"/>
              <a:t> 8 stages of change</a:t>
            </a:r>
          </a:p>
          <a:p>
            <a:pPr marL="228600" indent="-228600">
              <a:buFont typeface="+mj-lt"/>
              <a:buAutoNum type="arabicPeriod"/>
            </a:pPr>
            <a:r>
              <a:rPr lang="en-GB" baseline="0" dirty="0" smtClean="0"/>
              <a:t> Sense of urgency- The organisation need to get all the employees involved in the change process and make them feel like they all want the change. This will help with making employees motivated. The organisation needs to be honest with the employees from the start and give dynamic and convincing reasons to get employees talking and thinking.</a:t>
            </a:r>
          </a:p>
          <a:p>
            <a:pPr marL="228600" indent="-228600">
              <a:buFont typeface="+mj-lt"/>
              <a:buAutoNum type="arabicPeriod"/>
            </a:pPr>
            <a:r>
              <a:rPr lang="en-GB" baseline="0" dirty="0" smtClean="0"/>
              <a:t>Powerful collation- To convince employees that change is necessary it often takes strong leadership and support from key people with the organisations. According to </a:t>
            </a:r>
            <a:r>
              <a:rPr lang="en-GB" baseline="0" dirty="0" err="1" smtClean="0"/>
              <a:t>Kotters</a:t>
            </a:r>
            <a:r>
              <a:rPr lang="en-GB" baseline="0" dirty="0" smtClean="0"/>
              <a:t> 8 stage model managing change isn’t enough- you have to lead it. To have effective change organisations will need to collate a good team to lead the change. Once formed the coalition needs to work together as a team. </a:t>
            </a:r>
          </a:p>
          <a:p>
            <a:pPr marL="228600" indent="-228600">
              <a:buFont typeface="+mj-lt"/>
              <a:buAutoNum type="arabicPeriod"/>
            </a:pPr>
            <a:r>
              <a:rPr lang="en-GB" baseline="0" dirty="0" smtClean="0"/>
              <a:t>Vision for change- A clear vision can help everyone understand why change is needed. The organisation needs to create a strategy that shows all employees the vision.</a:t>
            </a:r>
          </a:p>
          <a:p>
            <a:pPr marL="228600" indent="-228600">
              <a:buFont typeface="+mj-lt"/>
              <a:buAutoNum type="arabicPeriod"/>
            </a:pPr>
            <a:r>
              <a:rPr lang="en-GB" baseline="0" dirty="0" smtClean="0"/>
              <a:t>Communicate the vision- Empower employees to act/ feel part of the process. It is extremely important that the message for change is communicated everyday to employees.  Its also very important that the team delivering the change needs to address peoples concerns and anxieties openly and honestly. The vision for change needs to be applied from training to performance reviews. Everything needs to tie back to the vision. </a:t>
            </a:r>
          </a:p>
          <a:p>
            <a:pPr marL="228600" indent="-228600">
              <a:buFont typeface="+mj-lt"/>
              <a:buAutoNum type="arabicPeriod"/>
            </a:pPr>
            <a:r>
              <a:rPr lang="en-GB" baseline="0" dirty="0" smtClean="0"/>
              <a:t>Remove any obstacles- The organisations need to put in place a structure for change and actively check for any barriers that might effect the change. Removing obstacles can empower the employees that need to change there vision and move forward with the change. The organisation needs to identify a change leader to deliver and reinforce the change message. The organisation also needs to recognize and reward people for making the change happen. When obstacles happen action needs to be taken quickly to remove them.</a:t>
            </a:r>
          </a:p>
          <a:p>
            <a:pPr marL="228600" indent="-228600">
              <a:buFont typeface="+mj-lt"/>
              <a:buAutoNum type="arabicPeriod"/>
            </a:pPr>
            <a:r>
              <a:rPr lang="en-GB" dirty="0" smtClean="0"/>
              <a:t>Creating short term wins- Nothing motivates people more than success. Giving</a:t>
            </a:r>
            <a:r>
              <a:rPr lang="en-GB" baseline="0" dirty="0" smtClean="0"/>
              <a:t> employees short term wins will motivate them to follow through with the change. Organisations need to thoroughly analyse the potential pros and cons of the targets and needs to put in place short term wins to make the employees motivated to carry on with the change.</a:t>
            </a:r>
            <a:r>
              <a:rPr lang="en-GB" dirty="0" smtClean="0"/>
              <a:t> </a:t>
            </a:r>
          </a:p>
          <a:p>
            <a:pPr marL="228600" indent="-228600">
              <a:buFont typeface="+mj-lt"/>
              <a:buAutoNum type="arabicPeriod"/>
            </a:pPr>
            <a:r>
              <a:rPr lang="en-GB" dirty="0" smtClean="0"/>
              <a:t>Consolidate gains to build momentum-</a:t>
            </a:r>
            <a:r>
              <a:rPr lang="en-GB" baseline="0" dirty="0" smtClean="0"/>
              <a:t> Kotter argues that many change management projects fail because victory is declared too early. Real change takes time and careful planning. Organisations need to analyse what went right and what needs to be improved after every short term win. The change champion needs to keep ideas fresh by brining new change agents and leaders into the new change coalition. </a:t>
            </a:r>
            <a:endParaRPr lang="en-GB" dirty="0" smtClean="0"/>
          </a:p>
          <a:p>
            <a:pPr marL="228600" indent="-228600">
              <a:buFont typeface="+mj-lt"/>
              <a:buAutoNum type="arabicPeriod"/>
            </a:pPr>
            <a:r>
              <a:rPr lang="en-GB" dirty="0" smtClean="0"/>
              <a:t>Anchor</a:t>
            </a:r>
            <a:r>
              <a:rPr lang="en-GB" baseline="0" dirty="0" smtClean="0"/>
              <a:t> the  </a:t>
            </a:r>
            <a:r>
              <a:rPr lang="en-GB" dirty="0" smtClean="0"/>
              <a:t>change-</a:t>
            </a:r>
            <a:r>
              <a:rPr lang="en-GB" baseline="0" dirty="0" smtClean="0"/>
              <a:t> To make the change stick it should be come the core of the organisation and must be part of the organisations values which must show in the day-to-day work of the employees. The organisation must make a continuous effort to ensure that the change is seen in every aspect of the organisation. Its also important that the higharchy of the organisation support the change champion in ensure changes can be made. The change champion must talk about the change every chance they get including the change ideas and values when hiring new staff.</a:t>
            </a:r>
          </a:p>
          <a:p>
            <a:pPr marL="0" indent="0">
              <a:buFont typeface="+mj-lt"/>
              <a:buNone/>
            </a:pPr>
            <a:r>
              <a:rPr lang="en-GB" baseline="0" dirty="0" smtClean="0"/>
              <a:t>(Mindtools,2016)</a:t>
            </a:r>
          </a:p>
          <a:p>
            <a:pPr marL="0" indent="0">
              <a:buFont typeface="+mj-lt"/>
              <a:buNone/>
            </a:pPr>
            <a:r>
              <a:rPr lang="en-GB" baseline="0" dirty="0" smtClean="0"/>
              <a:t>Lewin (1950) 3 stages of change</a:t>
            </a:r>
          </a:p>
          <a:p>
            <a:pPr marL="0" indent="0">
              <a:buFont typeface="+mj-lt"/>
              <a:buNone/>
            </a:pPr>
            <a:r>
              <a:rPr lang="en-GB" sz="1400" u="sng" baseline="0" dirty="0" smtClean="0"/>
              <a:t>Unfreeze</a:t>
            </a:r>
          </a:p>
          <a:p>
            <a:pPr marL="0" indent="0">
              <a:buFont typeface="+mj-lt"/>
              <a:buNone/>
            </a:pPr>
            <a:r>
              <a:rPr lang="en-GB" baseline="0" dirty="0" smtClean="0"/>
              <a:t>The first stage of change involves preparing the organisation to accept that change is necessary. It is important to develop a compelling message to show why the current way an organisation is doing something needs to change and can not continue. By doing customer/ staff surveys looking at staff satisfaction levels or looking at sales figures can highlight the need for change.  The organisation needs to challenge the beliefs, values, attitudes and behaviours that are currently defining the organisations. By re-</a:t>
            </a:r>
            <a:r>
              <a:rPr lang="en-GB" baseline="0" dirty="0" err="1" smtClean="0"/>
              <a:t>examineing</a:t>
            </a:r>
            <a:r>
              <a:rPr lang="en-GB" baseline="0" dirty="0" smtClean="0"/>
              <a:t> the values of the organisation it can be a time to build a strong motivation for the employees. </a:t>
            </a:r>
          </a:p>
          <a:p>
            <a:pPr marL="0" indent="0">
              <a:buFont typeface="+mj-lt"/>
              <a:buNone/>
            </a:pPr>
            <a:endParaRPr lang="en-GB" baseline="0" dirty="0" smtClean="0"/>
          </a:p>
          <a:p>
            <a:pPr marL="0" indent="0">
              <a:buFont typeface="+mj-lt"/>
              <a:buNone/>
            </a:pPr>
            <a:r>
              <a:rPr lang="en-GB" sz="1400" u="sng" baseline="0" dirty="0" smtClean="0"/>
              <a:t>Change</a:t>
            </a:r>
          </a:p>
          <a:p>
            <a:pPr marL="0" indent="0">
              <a:buFont typeface="+mj-lt"/>
              <a:buNone/>
            </a:pPr>
            <a:r>
              <a:rPr lang="en-GB" baseline="0" dirty="0" smtClean="0"/>
              <a:t>After the uncertainty created in the unfreeze stage the change stage is where people begin to resolve their uncertainty and look for new ways to do things. Employees will start to believe and act in ways which will support the new direction.</a:t>
            </a:r>
          </a:p>
          <a:p>
            <a:pPr marL="0" indent="0">
              <a:buFont typeface="+mj-lt"/>
              <a:buNone/>
            </a:pPr>
            <a:r>
              <a:rPr lang="en-GB" baseline="0" dirty="0" smtClean="0"/>
              <a:t>The change transition does not happen over night and takes time for people to embrace the new change. In order to accept the change and to make it successful people need to understand how it will be a benefit to them. Not everyone will fall in line with the change. Time and communication are the two key changes that will allow for success. People need time to understand the change and why it is happening </a:t>
            </a:r>
          </a:p>
          <a:p>
            <a:pPr marL="0" indent="0">
              <a:buFont typeface="+mj-lt"/>
              <a:buNone/>
            </a:pPr>
            <a:endParaRPr lang="en-GB" baseline="0" dirty="0" smtClean="0"/>
          </a:p>
          <a:p>
            <a:pPr marL="0" indent="0">
              <a:buFont typeface="+mj-lt"/>
              <a:buNone/>
            </a:pPr>
            <a:r>
              <a:rPr lang="en-GB" baseline="0" dirty="0" smtClean="0"/>
              <a:t>Refreeze</a:t>
            </a:r>
          </a:p>
          <a:p>
            <a:pPr marL="0" indent="0">
              <a:buFont typeface="+mj-lt"/>
              <a:buNone/>
            </a:pPr>
            <a:r>
              <a:rPr lang="en-GB" baseline="0" dirty="0" smtClean="0"/>
              <a:t>When the changes are taking shape and employees have embraced the new way of working the organisation is ready to refreeze. This stage is about making sure that the changes are used all the time and are incorporated into everyday values and work. With a new sense of stability, employees will feel confident and comfortable with the new ways of working. Without the refreezing stage employees can get stuck in a transition trap where they aren’t sure how things should be done. As a part of the refreezing process it makes sure that the organisation celebrates the success of the change, this helps people to find closure. </a:t>
            </a:r>
          </a:p>
          <a:p>
            <a:pPr marL="0" indent="0">
              <a:buFont typeface="+mj-lt"/>
              <a:buNone/>
            </a:pPr>
            <a:endParaRPr lang="en-GB" baseline="0" dirty="0" smtClean="0"/>
          </a:p>
          <a:p>
            <a:pPr marL="0" indent="0">
              <a:buFont typeface="+mj-lt"/>
              <a:buNone/>
            </a:pPr>
            <a:r>
              <a:rPr lang="en-GB" baseline="0" dirty="0" smtClean="0"/>
              <a:t>Practical steps for using the change framework:-</a:t>
            </a:r>
          </a:p>
          <a:p>
            <a:pPr marL="0" indent="0">
              <a:buFont typeface="+mj-lt"/>
              <a:buNone/>
            </a:pPr>
            <a:endParaRPr lang="en-GB" baseline="0" dirty="0" smtClean="0"/>
          </a:p>
          <a:p>
            <a:pPr marL="0" indent="0">
              <a:buFont typeface="+mj-lt"/>
              <a:buNone/>
            </a:pPr>
            <a:r>
              <a:rPr lang="en-GB" baseline="0" dirty="0" smtClean="0"/>
              <a:t>Unfreeze:-</a:t>
            </a:r>
          </a:p>
          <a:p>
            <a:pPr marL="228600" indent="-228600">
              <a:buFont typeface="+mj-lt"/>
              <a:buAutoNum type="arabicPeriod"/>
            </a:pPr>
            <a:r>
              <a:rPr lang="en-GB" baseline="0" dirty="0" smtClean="0"/>
              <a:t>Determine what needs to change</a:t>
            </a:r>
          </a:p>
          <a:p>
            <a:pPr marL="171450" indent="-171450">
              <a:buFont typeface="Arial" panose="020B0604020202020204" pitchFamily="34" charset="0"/>
              <a:buChar char="•"/>
            </a:pPr>
            <a:r>
              <a:rPr lang="en-GB" baseline="0" dirty="0" smtClean="0"/>
              <a:t>Survey the organisation to understand the current state</a:t>
            </a:r>
          </a:p>
          <a:p>
            <a:pPr marL="171450" indent="-171450">
              <a:buFont typeface="Arial" panose="020B0604020202020204" pitchFamily="34" charset="0"/>
              <a:buChar char="•"/>
            </a:pPr>
            <a:r>
              <a:rPr lang="en-GB" baseline="0" dirty="0" smtClean="0"/>
              <a:t>Understand why change has to take place </a:t>
            </a:r>
          </a:p>
          <a:p>
            <a:pPr marL="0" indent="0">
              <a:buFont typeface="Arial" panose="020B0604020202020204" pitchFamily="34" charset="0"/>
              <a:buNone/>
            </a:pPr>
            <a:endParaRPr lang="en-GB" baseline="0" dirty="0" smtClean="0"/>
          </a:p>
          <a:p>
            <a:pPr marL="0" indent="0">
              <a:buFont typeface="+mj-lt"/>
              <a:buNone/>
            </a:pPr>
            <a:r>
              <a:rPr lang="en-GB" baseline="0" dirty="0" smtClean="0"/>
              <a:t>2. Ensure there is strong support from senior management </a:t>
            </a:r>
          </a:p>
          <a:p>
            <a:pPr marL="171450" indent="-171450">
              <a:buFont typeface="Arial" panose="020B0604020202020204" pitchFamily="34" charset="0"/>
              <a:buChar char="•"/>
            </a:pPr>
            <a:r>
              <a:rPr lang="en-GB" baseline="0" dirty="0" smtClean="0"/>
              <a:t>Frame the issue as one of organisations wide importance </a:t>
            </a:r>
          </a:p>
          <a:p>
            <a:pPr marL="171450" indent="-171450">
              <a:buFont typeface="Arial" panose="020B0604020202020204" pitchFamily="34" charset="0"/>
              <a:buChar char="•"/>
            </a:pPr>
            <a:r>
              <a:rPr lang="en-GB" baseline="0" dirty="0" smtClean="0"/>
              <a:t>Use stakeholder analysis and stakeholder management to identify and win the support of the key people   within the organisation. </a:t>
            </a:r>
          </a:p>
          <a:p>
            <a:pPr marL="171450" indent="-171450">
              <a:buFont typeface="Arial" panose="020B0604020202020204" pitchFamily="34" charset="0"/>
              <a:buChar char="•"/>
            </a:pPr>
            <a:endParaRPr lang="en-GB" baseline="0" dirty="0" smtClean="0"/>
          </a:p>
          <a:p>
            <a:pPr marL="0" indent="0">
              <a:buFont typeface="Arial" panose="020B0604020202020204" pitchFamily="34" charset="0"/>
              <a:buNone/>
            </a:pPr>
            <a:r>
              <a:rPr lang="en-GB" baseline="0" dirty="0" smtClean="0"/>
              <a:t>3. Create the need for change</a:t>
            </a:r>
          </a:p>
          <a:p>
            <a:pPr marL="171450" indent="-171450">
              <a:buFont typeface="Arial" panose="020B0604020202020204" pitchFamily="34" charset="0"/>
              <a:buChar char="•"/>
            </a:pPr>
            <a:r>
              <a:rPr lang="en-GB" baseline="0" dirty="0" smtClean="0"/>
              <a:t>Create a compelling message about why change is needed and why it has to occur</a:t>
            </a:r>
          </a:p>
          <a:p>
            <a:pPr marL="171450" indent="-171450">
              <a:buFont typeface="Arial" panose="020B0604020202020204" pitchFamily="34" charset="0"/>
              <a:buChar char="•"/>
            </a:pPr>
            <a:r>
              <a:rPr lang="en-GB" baseline="0" dirty="0" smtClean="0"/>
              <a:t>Use your vision and strategy as supporting evidence</a:t>
            </a:r>
          </a:p>
          <a:p>
            <a:pPr marL="171450" indent="-171450">
              <a:buFont typeface="Arial" panose="020B0604020202020204" pitchFamily="34" charset="0"/>
              <a:buChar char="•"/>
            </a:pPr>
            <a:r>
              <a:rPr lang="en-GB" baseline="0" dirty="0" smtClean="0"/>
              <a:t>Communicate the vision in terms if why the change is required</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sz="1400" u="sng" baseline="0" dirty="0" smtClean="0"/>
              <a:t>Change:-</a:t>
            </a:r>
          </a:p>
          <a:p>
            <a:pPr marL="228600" indent="-228600">
              <a:buFont typeface="Arial" panose="020B0604020202020204" pitchFamily="34" charset="0"/>
              <a:buAutoNum type="arabicPeriod"/>
            </a:pPr>
            <a:r>
              <a:rPr lang="en-GB" baseline="0" dirty="0" smtClean="0"/>
              <a:t>Communicate often </a:t>
            </a:r>
          </a:p>
          <a:p>
            <a:pPr marL="171450" indent="-171450">
              <a:buFont typeface="Arial" panose="020B0604020202020204" pitchFamily="34" charset="0"/>
              <a:buChar char="•"/>
            </a:pPr>
            <a:r>
              <a:rPr lang="en-GB" baseline="0" dirty="0" smtClean="0"/>
              <a:t>Do so throughout the planning and implementation of the changes </a:t>
            </a:r>
          </a:p>
          <a:p>
            <a:pPr marL="171450" indent="-171450">
              <a:buFont typeface="Arial" panose="020B0604020202020204" pitchFamily="34" charset="0"/>
              <a:buChar char="•"/>
            </a:pPr>
            <a:r>
              <a:rPr lang="en-GB" baseline="0" dirty="0" smtClean="0"/>
              <a:t>Describe the benefits </a:t>
            </a:r>
          </a:p>
          <a:p>
            <a:pPr marL="171450" indent="-171450">
              <a:buFont typeface="Arial" panose="020B0604020202020204" pitchFamily="34" charset="0"/>
              <a:buChar char="•"/>
            </a:pPr>
            <a:r>
              <a:rPr lang="en-GB" baseline="0" dirty="0" smtClean="0"/>
              <a:t>Explain exactly how the change will effect everyone</a:t>
            </a:r>
          </a:p>
          <a:p>
            <a:pPr marL="171450" indent="-171450">
              <a:buFont typeface="Arial" panose="020B0604020202020204" pitchFamily="34" charset="0"/>
              <a:buChar char="•"/>
            </a:pPr>
            <a:endParaRPr lang="en-GB" baseline="0" dirty="0" smtClean="0"/>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2. Dispel rumours</a:t>
            </a:r>
          </a:p>
          <a:p>
            <a:pPr marL="171450" indent="-171450">
              <a:buFont typeface="Arial" panose="020B0604020202020204" pitchFamily="34" charset="0"/>
              <a:buChar char="•"/>
            </a:pPr>
            <a:r>
              <a:rPr lang="en-GB" baseline="0" dirty="0" smtClean="0"/>
              <a:t>Answer questions openly and honestly </a:t>
            </a:r>
          </a:p>
          <a:p>
            <a:pPr marL="171450" indent="-171450">
              <a:buFont typeface="Arial" panose="020B0604020202020204" pitchFamily="34" charset="0"/>
              <a:buChar char="•"/>
            </a:pPr>
            <a:r>
              <a:rPr lang="en-GB" baseline="0" dirty="0" smtClean="0"/>
              <a:t>Deal with any problems  immediately</a:t>
            </a:r>
          </a:p>
          <a:p>
            <a:pPr marL="171450" indent="-171450">
              <a:buFont typeface="Arial" panose="020B0604020202020204" pitchFamily="34" charset="0"/>
              <a:buChar char="•"/>
            </a:pPr>
            <a:r>
              <a:rPr lang="en-GB" baseline="0" dirty="0" smtClean="0"/>
              <a:t>Convey the need for change </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3. Empower action </a:t>
            </a:r>
          </a:p>
          <a:p>
            <a:pPr marL="171450" indent="-171450">
              <a:buFont typeface="Arial" panose="020B0604020202020204" pitchFamily="34" charset="0"/>
              <a:buChar char="•"/>
            </a:pPr>
            <a:r>
              <a:rPr lang="en-GB" baseline="0" dirty="0" smtClean="0"/>
              <a:t>Provide lots of opportunity for employee enrolment</a:t>
            </a:r>
          </a:p>
          <a:p>
            <a:pPr marL="171450" indent="-171450">
              <a:buFont typeface="Arial" panose="020B0604020202020204" pitchFamily="34" charset="0"/>
              <a:buChar char="•"/>
            </a:pPr>
            <a:r>
              <a:rPr lang="en-GB" baseline="0" dirty="0" smtClean="0"/>
              <a:t>Have line managers provide day-to-day direction</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4. Involve people in the process </a:t>
            </a:r>
          </a:p>
          <a:p>
            <a:pPr marL="171450" indent="-171450">
              <a:buFont typeface="Arial" panose="020B0604020202020204" pitchFamily="34" charset="0"/>
              <a:buChar char="•"/>
            </a:pPr>
            <a:r>
              <a:rPr lang="en-GB" baseline="0" dirty="0" smtClean="0"/>
              <a:t>Generate short-term wins in relation to the change</a:t>
            </a:r>
          </a:p>
          <a:p>
            <a:pPr marL="171450" indent="-171450">
              <a:buFont typeface="Arial" panose="020B0604020202020204" pitchFamily="34" charset="0"/>
              <a:buChar char="•"/>
            </a:pPr>
            <a:r>
              <a:rPr lang="en-GB" baseline="0" dirty="0" smtClean="0"/>
              <a:t>Negotiating with external stakeholders as necessary </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sz="1400" u="sng" baseline="0" dirty="0" smtClean="0"/>
              <a:t>Refreeze:-</a:t>
            </a:r>
          </a:p>
          <a:p>
            <a:pPr marL="0" indent="0">
              <a:buFont typeface="Arial" panose="020B0604020202020204" pitchFamily="34" charset="0"/>
              <a:buNone/>
            </a:pPr>
            <a:endParaRPr lang="en-GB" sz="1400" u="sng" baseline="0" dirty="0" smtClean="0"/>
          </a:p>
          <a:p>
            <a:pPr marL="342900" indent="-342900">
              <a:buFont typeface="Arial" panose="020B0604020202020204" pitchFamily="34" charset="0"/>
              <a:buAutoNum type="arabicPeriod"/>
            </a:pPr>
            <a:r>
              <a:rPr lang="en-GB" sz="1400" u="none" baseline="0" dirty="0" smtClean="0"/>
              <a:t>Anchor the changes into the culture </a:t>
            </a:r>
          </a:p>
          <a:p>
            <a:pPr marL="285750" indent="-285750">
              <a:buFont typeface="Arial" panose="020B0604020202020204" pitchFamily="34" charset="0"/>
              <a:buChar char="•"/>
            </a:pPr>
            <a:r>
              <a:rPr lang="en-GB" sz="1400" u="none" baseline="0" dirty="0" smtClean="0"/>
              <a:t>Identify what supports change </a:t>
            </a:r>
          </a:p>
          <a:p>
            <a:pPr marL="285750" indent="-285750">
              <a:buFont typeface="Arial" panose="020B0604020202020204" pitchFamily="34" charset="0"/>
              <a:buChar char="•"/>
            </a:pPr>
            <a:r>
              <a:rPr lang="en-GB" sz="1400" u="none" baseline="0" dirty="0" smtClean="0"/>
              <a:t>Identify the barriers to sustain the  change </a:t>
            </a:r>
          </a:p>
          <a:p>
            <a:pPr marL="0" indent="0">
              <a:buFont typeface="Arial" panose="020B0604020202020204" pitchFamily="34" charset="0"/>
              <a:buNone/>
            </a:pPr>
            <a:r>
              <a:rPr lang="en-GB" baseline="0" dirty="0" smtClean="0"/>
              <a:t> </a:t>
            </a:r>
          </a:p>
          <a:p>
            <a:pPr marL="0" indent="0">
              <a:buFont typeface="Arial" panose="020B0604020202020204" pitchFamily="34" charset="0"/>
              <a:buNone/>
            </a:pPr>
            <a:r>
              <a:rPr lang="en-GB" baseline="0" dirty="0" smtClean="0"/>
              <a:t>2. Develop ways to sustain the change</a:t>
            </a:r>
          </a:p>
          <a:p>
            <a:pPr marL="171450" indent="-171450">
              <a:buFont typeface="Arial" panose="020B0604020202020204" pitchFamily="34" charset="0"/>
              <a:buChar char="•"/>
            </a:pPr>
            <a:r>
              <a:rPr lang="en-GB" baseline="0" dirty="0" smtClean="0"/>
              <a:t>Ensure leadership support </a:t>
            </a:r>
          </a:p>
          <a:p>
            <a:pPr marL="171450" indent="-171450">
              <a:buFont typeface="Arial" panose="020B0604020202020204" pitchFamily="34" charset="0"/>
              <a:buChar char="•"/>
            </a:pPr>
            <a:r>
              <a:rPr lang="en-GB" baseline="0" dirty="0" smtClean="0"/>
              <a:t>Create a reward system </a:t>
            </a:r>
          </a:p>
          <a:p>
            <a:pPr marL="171450" indent="-171450">
              <a:buFont typeface="Arial" panose="020B0604020202020204" pitchFamily="34" charset="0"/>
              <a:buChar char="•"/>
            </a:pPr>
            <a:r>
              <a:rPr lang="en-GB" baseline="0" dirty="0" smtClean="0"/>
              <a:t>Establish feedback systems </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3. Provide support and training </a:t>
            </a:r>
          </a:p>
          <a:p>
            <a:pPr marL="171450" indent="-171450">
              <a:buFont typeface="Arial" panose="020B0604020202020204" pitchFamily="34" charset="0"/>
              <a:buChar char="•"/>
            </a:pPr>
            <a:r>
              <a:rPr lang="en-GB" baseline="0" dirty="0" smtClean="0"/>
              <a:t>Keep everyone informed and support everyone </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4. Celebrate success </a:t>
            </a:r>
          </a:p>
          <a:p>
            <a:pPr marL="171450" indent="-171450">
              <a:buFont typeface="Arial" panose="020B0604020202020204" pitchFamily="34" charset="0"/>
              <a:buChar char="•"/>
            </a:pPr>
            <a:endParaRPr lang="en-GB" baseline="0" dirty="0" smtClean="0"/>
          </a:p>
          <a:p>
            <a:pPr marL="0" indent="0">
              <a:buFont typeface="Arial" panose="020B0604020202020204" pitchFamily="34" charset="0"/>
              <a:buNone/>
            </a:pPr>
            <a:r>
              <a:rPr lang="en-GB" baseline="0" dirty="0" smtClean="0"/>
              <a:t> </a:t>
            </a:r>
          </a:p>
          <a:p>
            <a:pPr marL="171450" indent="-171450">
              <a:buFont typeface="Arial" panose="020B0604020202020204" pitchFamily="34" charset="0"/>
              <a:buChar char="•"/>
            </a:pPr>
            <a:endParaRPr lang="en-GB" baseline="0" dirty="0" smtClean="0"/>
          </a:p>
          <a:p>
            <a:pPr marL="0" indent="0">
              <a:buFont typeface="+mj-lt"/>
              <a:buNone/>
            </a:pPr>
            <a:endParaRPr lang="en-GB" dirty="0"/>
          </a:p>
        </p:txBody>
      </p:sp>
      <p:sp>
        <p:nvSpPr>
          <p:cNvPr id="4" name="Slide Number Placeholder 3"/>
          <p:cNvSpPr>
            <a:spLocks noGrp="1"/>
          </p:cNvSpPr>
          <p:nvPr>
            <p:ph type="sldNum" sz="quarter" idx="10"/>
          </p:nvPr>
        </p:nvSpPr>
        <p:spPr/>
        <p:txBody>
          <a:bodyPr/>
          <a:lstStyle/>
          <a:p>
            <a:fld id="{709145CC-095A-490D-9703-61A7F9D0B242}" type="slidenum">
              <a:rPr lang="en-GB" smtClean="0"/>
              <a:t>4</a:t>
            </a:fld>
            <a:endParaRPr lang="en-GB"/>
          </a:p>
        </p:txBody>
      </p:sp>
    </p:spTree>
    <p:extLst>
      <p:ext uri="{BB962C8B-B14F-4D97-AF65-F5344CB8AC3E}">
        <p14:creationId xmlns:p14="http://schemas.microsoft.com/office/powerpoint/2010/main" val="16542602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Maintaining positive working relationships can be a tricky process if not managed properly.</a:t>
            </a:r>
            <a:r>
              <a:rPr lang="en-GB" baseline="0" dirty="0" smtClean="0"/>
              <a:t> According to the CIPD, (2016) ‘The effects of not managing change effectively can be devastating and long lasting’</a:t>
            </a:r>
          </a:p>
          <a:p>
            <a:endParaRPr lang="en-GB" baseline="0" dirty="0" smtClean="0"/>
          </a:p>
          <a:p>
            <a:r>
              <a:rPr lang="en-GB" baseline="0" dirty="0" smtClean="0"/>
              <a:t>There are a few techniques that can help organisations to maintain positive relationships once/during  the change has taken place:-</a:t>
            </a:r>
          </a:p>
          <a:p>
            <a:endParaRPr lang="en-GB" baseline="0" dirty="0" smtClean="0"/>
          </a:p>
          <a:p>
            <a:pPr marL="171450" indent="-171450">
              <a:buFont typeface="Arial" panose="020B0604020202020204" pitchFamily="34" charset="0"/>
              <a:buChar char="•"/>
            </a:pPr>
            <a:r>
              <a:rPr lang="en-GB" baseline="0" dirty="0" smtClean="0"/>
              <a:t>Providing clear rationale for change </a:t>
            </a:r>
          </a:p>
          <a:p>
            <a:pPr marL="171450" indent="-171450">
              <a:buFont typeface="Arial" panose="020B0604020202020204" pitchFamily="34" charset="0"/>
              <a:buChar char="•"/>
            </a:pPr>
            <a:r>
              <a:rPr lang="en-GB" baseline="0" dirty="0" smtClean="0"/>
              <a:t>Recognising the impact on the individual members of stand and the teams within the organisation</a:t>
            </a:r>
          </a:p>
          <a:p>
            <a:pPr marL="171450" indent="-171450">
              <a:buFont typeface="Arial" panose="020B0604020202020204" pitchFamily="34" charset="0"/>
              <a:buChar char="•"/>
            </a:pPr>
            <a:r>
              <a:rPr lang="en-GB" baseline="0" dirty="0" smtClean="0"/>
              <a:t>Anticipating and acknowledge both positive and negative reactions from members of staff . Change isn’t an easy process and can make people feel conscious of the unknown.</a:t>
            </a:r>
          </a:p>
          <a:p>
            <a:pPr marL="171450" indent="-171450">
              <a:buFont typeface="Arial" panose="020B0604020202020204" pitchFamily="34" charset="0"/>
              <a:buChar char="•"/>
            </a:pPr>
            <a:r>
              <a:rPr lang="en-GB" dirty="0" smtClean="0"/>
              <a:t>Regular consultations with members</a:t>
            </a:r>
            <a:r>
              <a:rPr lang="en-GB" baseline="0" dirty="0" smtClean="0"/>
              <a:t> off staff </a:t>
            </a:r>
          </a:p>
          <a:p>
            <a:pPr marL="171450" indent="-171450">
              <a:buFont typeface="Arial" panose="020B0604020202020204" pitchFamily="34" charset="0"/>
              <a:buChar char="•"/>
            </a:pPr>
            <a:r>
              <a:rPr lang="en-GB" baseline="0" dirty="0" smtClean="0"/>
              <a:t>Appointing a change champion to encourage other members of to have a positive outlook on the change</a:t>
            </a:r>
          </a:p>
          <a:p>
            <a:pPr marL="171450" indent="-171450">
              <a:buFont typeface="Arial" panose="020B0604020202020204" pitchFamily="34" charset="0"/>
              <a:buChar char="•"/>
            </a:pPr>
            <a:r>
              <a:rPr lang="en-GB" baseline="0" dirty="0" smtClean="0"/>
              <a:t>Resolving differences positively and professionally </a:t>
            </a:r>
          </a:p>
          <a:p>
            <a:pPr marL="171450" indent="-171450">
              <a:buFont typeface="Arial" panose="020B0604020202020204" pitchFamily="34" charset="0"/>
              <a:buChar char="•"/>
            </a:pPr>
            <a:r>
              <a:rPr lang="en-GB" baseline="0" dirty="0" smtClean="0"/>
              <a:t>Monitoring staff relationships and taking steps to maintain positive relationships </a:t>
            </a:r>
          </a:p>
          <a:p>
            <a:pPr marL="0" indent="0">
              <a:buFont typeface="Arial" panose="020B0604020202020204" pitchFamily="34" charset="0"/>
              <a:buNone/>
            </a:pPr>
            <a:endParaRPr lang="en-GB" baseline="0" dirty="0" smtClean="0"/>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 According to </a:t>
            </a:r>
            <a:r>
              <a:rPr lang="en-GB" baseline="0" dirty="0" err="1" smtClean="0"/>
              <a:t>Geraghty</a:t>
            </a:r>
            <a:r>
              <a:rPr lang="en-GB" baseline="0" dirty="0" smtClean="0"/>
              <a:t> (2019) organisations need to use the 4E principles of Human Change which are:-</a:t>
            </a:r>
          </a:p>
          <a:p>
            <a:pPr marL="171450" indent="-171450">
              <a:buFont typeface="Arial" panose="020B0604020202020204" pitchFamily="34" charset="0"/>
              <a:buChar char="•"/>
            </a:pPr>
            <a:r>
              <a:rPr lang="en-GB" baseline="0" dirty="0" smtClean="0"/>
              <a:t>Educate- Its important that the staff are well informed and educated about the benefit of the change. The employer needs to give the staff a good understanding regarding the change. The employer needs to see a positive out look on the change. </a:t>
            </a:r>
          </a:p>
          <a:p>
            <a:pPr marL="171450" indent="-171450">
              <a:buFont typeface="Arial" panose="020B0604020202020204" pitchFamily="34" charset="0"/>
              <a:buChar char="•"/>
            </a:pPr>
            <a:r>
              <a:rPr lang="en-GB" baseline="0" dirty="0" smtClean="0"/>
              <a:t>Engage- Having a good communication process with the staff, letting the staff share their views and feelings is an excellent way to engage them with the change.</a:t>
            </a:r>
          </a:p>
          <a:p>
            <a:pPr marL="171450" indent="-171450">
              <a:buFont typeface="Arial" panose="020B0604020202020204" pitchFamily="34" charset="0"/>
              <a:buChar char="•"/>
            </a:pPr>
            <a:r>
              <a:rPr lang="en-GB" baseline="0" dirty="0" smtClean="0"/>
              <a:t>Empower- By giving members if staff some responsibility related to the change this will make  the members of staff feel as through they are part of the change.</a:t>
            </a:r>
          </a:p>
          <a:p>
            <a:pPr marL="171450" indent="-171450">
              <a:buFont typeface="Arial" panose="020B0604020202020204" pitchFamily="34" charset="0"/>
              <a:buChar char="•"/>
            </a:pPr>
            <a:r>
              <a:rPr lang="en-GB" baseline="0" dirty="0" smtClean="0"/>
              <a:t>Enable- By the organisation giving their members of staff new skills they may need when the change happens will remove any barriers they may have be facing regarding the change.</a:t>
            </a:r>
          </a:p>
          <a:p>
            <a:pPr marL="171450" indent="-171450">
              <a:buFont typeface="Arial" panose="020B0604020202020204" pitchFamily="34" charset="0"/>
              <a:buChar char="•"/>
            </a:pPr>
            <a:endParaRPr lang="en-GB" baseline="0" dirty="0" smtClean="0"/>
          </a:p>
          <a:p>
            <a:pPr marL="0" indent="0">
              <a:buFont typeface="Arial" panose="020B0604020202020204" pitchFamily="34" charset="0"/>
              <a:buNone/>
            </a:pPr>
            <a:endParaRPr lang="en-GB" baseline="0" dirty="0" smtClean="0"/>
          </a:p>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709145CC-095A-490D-9703-61A7F9D0B242}" type="slidenum">
              <a:rPr lang="en-GB" smtClean="0"/>
              <a:t>5</a:t>
            </a:fld>
            <a:endParaRPr lang="en-GB"/>
          </a:p>
        </p:txBody>
      </p:sp>
    </p:spTree>
    <p:extLst>
      <p:ext uri="{BB962C8B-B14F-4D97-AF65-F5344CB8AC3E}">
        <p14:creationId xmlns:p14="http://schemas.microsoft.com/office/powerpoint/2010/main" val="42648650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When planning for</a:t>
            </a:r>
            <a:r>
              <a:rPr lang="en-GB" baseline="0" dirty="0" smtClean="0"/>
              <a:t> change its extremely important that organisations to keep employees in the loop at all times and keep them informed of any changes big or small, By keeping employees well informed and asking them for there input they will feel involved in the change process and what to be involved. </a:t>
            </a:r>
          </a:p>
          <a:p>
            <a:endParaRPr lang="en-GB" baseline="0" dirty="0" smtClean="0"/>
          </a:p>
          <a:p>
            <a:r>
              <a:rPr lang="en-GB" baseline="0" dirty="0" smtClean="0"/>
              <a:t>There are 3 good methods that employers can use to ensure change is communicated well to all members of staff at all levels through the organisation.</a:t>
            </a:r>
          </a:p>
          <a:p>
            <a:endParaRPr lang="en-GB" baseline="0" dirty="0" smtClean="0"/>
          </a:p>
          <a:p>
            <a:pPr marL="228600" indent="-228600">
              <a:buAutoNum type="arabicPeriod"/>
            </a:pPr>
            <a:r>
              <a:rPr lang="en-GB" baseline="0" dirty="0" smtClean="0"/>
              <a:t>The Top down approach – The top down approach is where senior managers communicate with employees through many different channels such as bulletin boards, messages on </a:t>
            </a:r>
            <a:r>
              <a:rPr lang="en-GB" baseline="0" dirty="0" err="1" smtClean="0"/>
              <a:t>Intrenet</a:t>
            </a:r>
            <a:r>
              <a:rPr lang="en-GB" baseline="0" dirty="0" smtClean="0"/>
              <a:t> pages or emails to members of staff. Another way this approach can work is where senior mangers meet with the middle managers and the middle managers feed the information back to their teams in team meetings.</a:t>
            </a:r>
          </a:p>
          <a:p>
            <a:pPr marL="228600" indent="-228600">
              <a:buAutoNum type="arabicPeriod"/>
            </a:pPr>
            <a:r>
              <a:rPr lang="en-GB" baseline="0" dirty="0" smtClean="0"/>
              <a:t>The bottom up approach- The bottom up approach is where all employees at all levels through employee participation groups, consultations or group workshops.</a:t>
            </a:r>
          </a:p>
          <a:p>
            <a:pPr marL="228600" indent="-228600">
              <a:buAutoNum type="arabicPeriod"/>
            </a:pPr>
            <a:r>
              <a:rPr lang="en-GB" baseline="0" dirty="0" smtClean="0"/>
              <a:t>Two way discussions- This is where staff have the opportunity to have a one 2 one meeting with their line manager to discuss any concerns or issues they have with the change process. In this scenario their line manager can then answer the questions the employee brings to them.</a:t>
            </a:r>
          </a:p>
          <a:p>
            <a:pPr marL="0" indent="0">
              <a:buNone/>
            </a:pPr>
            <a:endParaRPr lang="en-GB" baseline="0" dirty="0" smtClean="0"/>
          </a:p>
          <a:p>
            <a:pPr marL="0" indent="0">
              <a:buNone/>
            </a:pPr>
            <a:r>
              <a:rPr lang="en-GB" baseline="0" dirty="0" smtClean="0"/>
              <a:t>When organisations are communicating the change process with its members of staff, organisations might want to consider the following:-</a:t>
            </a:r>
          </a:p>
          <a:p>
            <a:pPr marL="0" indent="0">
              <a:buNone/>
            </a:pPr>
            <a:endParaRPr lang="en-GB" baseline="0" dirty="0" smtClean="0"/>
          </a:p>
          <a:p>
            <a:pPr marL="171450" indent="-171450">
              <a:buFont typeface="Arial" panose="020B0604020202020204" pitchFamily="34" charset="0"/>
              <a:buChar char="•"/>
            </a:pPr>
            <a:r>
              <a:rPr lang="en-GB" baseline="0" dirty="0" smtClean="0"/>
              <a:t>The Level- of information that the employees need to know. Do senior managers need to know more in-depth information than the line managers? Or does the organisation need to give the same information to everyone</a:t>
            </a:r>
          </a:p>
          <a:p>
            <a:pPr marL="171450" indent="-171450">
              <a:buFont typeface="Arial" panose="020B0604020202020204" pitchFamily="34" charset="0"/>
              <a:buChar char="•"/>
            </a:pPr>
            <a:r>
              <a:rPr lang="en-GB" baseline="0" dirty="0" smtClean="0"/>
              <a:t>Types and methods of communication- How will the organisations chose to communicate the information to the members of staff. Will the organisation chose to use staff news letters or will they chose to hold staff meetings as a way of communicating any changes to the members of staff. </a:t>
            </a:r>
          </a:p>
          <a:p>
            <a:pPr marL="171450" indent="-171450">
              <a:buFont typeface="Arial" panose="020B0604020202020204" pitchFamily="34" charset="0"/>
              <a:buChar char="•"/>
            </a:pPr>
            <a:r>
              <a:rPr lang="en-GB" baseline="0" dirty="0" smtClean="0"/>
              <a:t>Frequency-  The organisation need to consider how often they will update members of staff on any progress. Will it be one a week or once month or maybe twice monthly. However organisations chose to communicate with the staff they need to ensure that its done on a regular basis and that they stick to a regular time to meet to ensure that everyone is on the same level.</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Organisations also need to consider developing a change plan that staff and stakeholders can follow to track the change process. A change plan will also show stakeholders that the organisations is taking the change process seriously.</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Organisations also need to ensure that during there communication process they make sure that staff and the stakeholders understand that during and after the change process there will be support lined up to ensure that staff have access to advise re-training if needed to support any changes that could have affected their jobs, coaching and mentoring, counselling and any representation that may be needed from union reps. </a:t>
            </a:r>
          </a:p>
          <a:p>
            <a:pPr marL="171450" indent="-171450">
              <a:buFont typeface="Arial" panose="020B0604020202020204" pitchFamily="34" charset="0"/>
              <a:buChar char="•"/>
            </a:pPr>
            <a:endParaRPr lang="en-GB" baseline="0" dirty="0" smtClean="0"/>
          </a:p>
          <a:p>
            <a:pPr marL="0" indent="0">
              <a:buFont typeface="Arial" panose="020B0604020202020204" pitchFamily="34" charset="0"/>
              <a:buNone/>
            </a:pPr>
            <a:r>
              <a:rPr lang="en-GB" baseline="0" dirty="0" smtClean="0"/>
              <a:t>According to the CIPD (2016) a good way for lager organisations to consider communicating the change process could be through technology. As many people these days are on social media this would be a good platform to use.  According to McKinsey, (2016) communication through technology needs to be communicated quickly and through social media this can be done. Organisations need to understand that communication through technology needs to have a purpose and a meaning, it needs to be eye catching to capture an audience. Many members of staff would ignore general emails but would see a short eye catching post on social media and would read it. They may also share it for other members of staff to see. </a:t>
            </a:r>
          </a:p>
          <a:p>
            <a:pPr marL="0" indent="0">
              <a:buNone/>
            </a:pPr>
            <a:endParaRPr lang="en-GB" dirty="0"/>
          </a:p>
        </p:txBody>
      </p:sp>
      <p:sp>
        <p:nvSpPr>
          <p:cNvPr id="4" name="Slide Number Placeholder 3"/>
          <p:cNvSpPr>
            <a:spLocks noGrp="1"/>
          </p:cNvSpPr>
          <p:nvPr>
            <p:ph type="sldNum" sz="quarter" idx="10"/>
          </p:nvPr>
        </p:nvSpPr>
        <p:spPr/>
        <p:txBody>
          <a:bodyPr/>
          <a:lstStyle/>
          <a:p>
            <a:fld id="{709145CC-095A-490D-9703-61A7F9D0B242}" type="slidenum">
              <a:rPr lang="en-GB" smtClean="0"/>
              <a:t>6</a:t>
            </a:fld>
            <a:endParaRPr lang="en-GB"/>
          </a:p>
        </p:txBody>
      </p:sp>
    </p:spTree>
    <p:extLst>
      <p:ext uri="{BB962C8B-B14F-4D97-AF65-F5344CB8AC3E}">
        <p14:creationId xmlns:p14="http://schemas.microsoft.com/office/powerpoint/2010/main" val="6807494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baseline="0" dirty="0" smtClean="0"/>
              <a:t>When organisations are planning for change organisations should identify a change champion within the organisation. The change champion would then influence other members of staff to engage with the change process.</a:t>
            </a:r>
          </a:p>
          <a:p>
            <a:pPr marL="0" indent="0">
              <a:buFont typeface="Arial" panose="020B0604020202020204" pitchFamily="34" charset="0"/>
              <a:buNone/>
            </a:pPr>
            <a:r>
              <a:rPr lang="en-GB" baseline="0" dirty="0" smtClean="0"/>
              <a:t>The organisation might want to think about having more than one change champion in every department to encourage all staff to get involved with the change process.</a:t>
            </a:r>
          </a:p>
          <a:p>
            <a:pPr marL="0" indent="0">
              <a:buFont typeface="Arial" panose="020B0604020202020204" pitchFamily="34" charset="0"/>
              <a:buNone/>
            </a:pPr>
            <a:r>
              <a:rPr lang="en-GB" baseline="0" dirty="0" smtClean="0"/>
              <a:t>Managers within the organisation should then manage the change champions and keep them motivated. </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Organisations should follow the three phases of change management:-</a:t>
            </a:r>
          </a:p>
          <a:p>
            <a:pPr marL="228600" indent="-228600">
              <a:buFont typeface="Arial" panose="020B0604020202020204" pitchFamily="34" charset="0"/>
              <a:buAutoNum type="arabicPeriod"/>
            </a:pPr>
            <a:r>
              <a:rPr lang="en-GB" baseline="0" dirty="0" smtClean="0"/>
              <a:t>Designing change- Creating an achievable change plan</a:t>
            </a:r>
          </a:p>
          <a:p>
            <a:pPr marL="228600" indent="-228600">
              <a:buFont typeface="Arial" panose="020B0604020202020204" pitchFamily="34" charset="0"/>
              <a:buAutoNum type="arabicPeriod"/>
            </a:pPr>
            <a:r>
              <a:rPr lang="en-GB" baseline="0" dirty="0" smtClean="0"/>
              <a:t>Enacting change- Techniques for enacting change focus on maintaining momentum and ensuring an easy flow of communication</a:t>
            </a:r>
          </a:p>
          <a:p>
            <a:pPr marL="228600" indent="-228600">
              <a:buFont typeface="Arial" panose="020B0604020202020204" pitchFamily="34" charset="0"/>
              <a:buAutoNum type="arabicPeriod"/>
            </a:pPr>
            <a:r>
              <a:rPr lang="en-GB" baseline="0" dirty="0" smtClean="0"/>
              <a:t>Sustaining change- Tracking the impact of the change and constantly encouraging the stakeholders.</a:t>
            </a:r>
          </a:p>
          <a:p>
            <a:pPr marL="228600" indent="-228600">
              <a:buFont typeface="Arial" panose="020B0604020202020204" pitchFamily="34" charset="0"/>
              <a:buAutoNum type="arabicPeriod"/>
            </a:pPr>
            <a:endParaRPr lang="en-GB" baseline="0" dirty="0" smtClean="0"/>
          </a:p>
          <a:p>
            <a:pPr marL="0" indent="0">
              <a:buFont typeface="Arial" panose="020B0604020202020204" pitchFamily="34" charset="0"/>
              <a:buNone/>
            </a:pPr>
            <a:r>
              <a:rPr lang="en-GB" baseline="0" dirty="0" smtClean="0"/>
              <a:t>When designing change managers should ensure that support from HR is in place to ensure that resources, support and information is available at all times. As an organisation the organisation needs to ensure that it knows where it is going and make sure that the overall goal remains the focus. </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Some organisations might what to consider creating a change plan to help them stay on track. According to the CIPD (2016) a change plan should include the following:-</a:t>
            </a:r>
          </a:p>
          <a:p>
            <a:pPr marL="171450" indent="-171450">
              <a:buFont typeface="Arial" panose="020B0604020202020204" pitchFamily="34" charset="0"/>
              <a:buChar char="•"/>
            </a:pPr>
            <a:r>
              <a:rPr lang="en-GB" baseline="0" dirty="0" smtClean="0"/>
              <a:t>Vision and objectives. The organisation needs to remember why they need to change and what the benefits of the change will be.</a:t>
            </a:r>
          </a:p>
          <a:p>
            <a:pPr marL="171450" indent="-171450">
              <a:buFont typeface="Arial" panose="020B0604020202020204" pitchFamily="34" charset="0"/>
              <a:buChar char="•"/>
            </a:pPr>
            <a:r>
              <a:rPr lang="en-GB" baseline="0" dirty="0" smtClean="0"/>
              <a:t>Specific activities to achieve the objectives</a:t>
            </a:r>
          </a:p>
          <a:p>
            <a:pPr marL="171450" indent="-171450">
              <a:buFont typeface="Arial" panose="020B0604020202020204" pitchFamily="34" charset="0"/>
              <a:buChar char="•"/>
            </a:pPr>
            <a:r>
              <a:rPr lang="en-GB" baseline="0" dirty="0" smtClean="0"/>
              <a:t>Scope of activities </a:t>
            </a:r>
          </a:p>
          <a:p>
            <a:pPr marL="171450" indent="-171450">
              <a:buFont typeface="Arial" panose="020B0604020202020204" pitchFamily="34" charset="0"/>
              <a:buChar char="•"/>
            </a:pPr>
            <a:r>
              <a:rPr lang="en-GB" baseline="0" dirty="0" smtClean="0"/>
              <a:t>Include the staff and their roles </a:t>
            </a:r>
          </a:p>
          <a:p>
            <a:pPr marL="171450" indent="-171450">
              <a:buFont typeface="Arial" panose="020B0604020202020204" pitchFamily="34" charset="0"/>
              <a:buChar char="•"/>
            </a:pPr>
            <a:r>
              <a:rPr lang="en-GB" baseline="0" dirty="0" smtClean="0"/>
              <a:t>Good communication strategies </a:t>
            </a:r>
          </a:p>
          <a:p>
            <a:pPr marL="171450" indent="-171450">
              <a:buFont typeface="Arial" panose="020B0604020202020204" pitchFamily="34" charset="0"/>
              <a:buChar char="•"/>
            </a:pPr>
            <a:r>
              <a:rPr lang="en-GB" baseline="0" dirty="0" smtClean="0"/>
              <a:t>Support for employees when needed </a:t>
            </a:r>
          </a:p>
          <a:p>
            <a:pPr marL="171450" indent="-171450">
              <a:buFont typeface="Arial" panose="020B0604020202020204" pitchFamily="34" charset="0"/>
              <a:buChar char="•"/>
            </a:pPr>
            <a:r>
              <a:rPr lang="en-GB" baseline="0" dirty="0" smtClean="0"/>
              <a:t>Timings and milestones for the organisation to reach  to keep them motivated </a:t>
            </a:r>
          </a:p>
          <a:p>
            <a:pPr marL="171450" indent="-171450">
              <a:buFont typeface="Arial" panose="020B0604020202020204" pitchFamily="34" charset="0"/>
              <a:buChar char="•"/>
            </a:pPr>
            <a:r>
              <a:rPr lang="en-GB" baseline="0" dirty="0" smtClean="0"/>
              <a:t>Resources that the organisations will need for example- Money, time, people and equipment </a:t>
            </a:r>
          </a:p>
          <a:p>
            <a:pPr marL="171450" indent="-171450">
              <a:buFont typeface="Arial" panose="020B0604020202020204" pitchFamily="34" charset="0"/>
              <a:buChar char="•"/>
            </a:pPr>
            <a:r>
              <a:rPr lang="en-GB" baseline="0" dirty="0" smtClean="0"/>
              <a:t>Constant monitoring of activities </a:t>
            </a:r>
          </a:p>
          <a:p>
            <a:pPr marL="171450" indent="-171450">
              <a:buFont typeface="Arial" panose="020B0604020202020204" pitchFamily="34" charset="0"/>
              <a:buChar char="•"/>
            </a:pPr>
            <a:r>
              <a:rPr lang="en-GB" baseline="0" dirty="0" smtClean="0"/>
              <a:t>Measuring success </a:t>
            </a:r>
            <a:endParaRPr lang="en-GB" dirty="0"/>
          </a:p>
        </p:txBody>
      </p:sp>
      <p:sp>
        <p:nvSpPr>
          <p:cNvPr id="4" name="Slide Number Placeholder 3"/>
          <p:cNvSpPr>
            <a:spLocks noGrp="1"/>
          </p:cNvSpPr>
          <p:nvPr>
            <p:ph type="sldNum" sz="quarter" idx="10"/>
          </p:nvPr>
        </p:nvSpPr>
        <p:spPr/>
        <p:txBody>
          <a:bodyPr/>
          <a:lstStyle/>
          <a:p>
            <a:fld id="{709145CC-095A-490D-9703-61A7F9D0B242}" type="slidenum">
              <a:rPr lang="en-GB" smtClean="0"/>
              <a:t>7</a:t>
            </a:fld>
            <a:endParaRPr lang="en-GB"/>
          </a:p>
        </p:txBody>
      </p:sp>
    </p:spTree>
    <p:extLst>
      <p:ext uri="{BB962C8B-B14F-4D97-AF65-F5344CB8AC3E}">
        <p14:creationId xmlns:p14="http://schemas.microsoft.com/office/powerpoint/2010/main" val="16045167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Once the change process has happened it extremely important that organisations do everything that they can to sustain the change process. Its important for organisations to be agile as change s constant and is always happening if not in big ways but in small ways. By working agile</a:t>
            </a:r>
            <a:r>
              <a:rPr lang="en-GB" baseline="0" dirty="0" smtClean="0"/>
              <a:t> it will ensure long term stability for the organisation.</a:t>
            </a:r>
            <a:r>
              <a:rPr lang="en-GB" dirty="0" smtClean="0"/>
              <a:t> The organisations need to build resilience and change capabilities as well as promoting a change mind set to encourage innovation.</a:t>
            </a:r>
            <a:r>
              <a:rPr lang="en-GB" baseline="0" dirty="0" smtClean="0"/>
              <a:t> </a:t>
            </a:r>
          </a:p>
          <a:p>
            <a:endParaRPr lang="en-GB" baseline="0" dirty="0" smtClean="0"/>
          </a:p>
          <a:p>
            <a:r>
              <a:rPr lang="en-GB" baseline="0" dirty="0" smtClean="0"/>
              <a:t>Techniques focus on creating a clear understanding and collecting data to monitor how the change process has worked. The following are believed to help sustain change:-</a:t>
            </a:r>
          </a:p>
          <a:p>
            <a:pPr marL="171450" indent="-171450">
              <a:buFont typeface="Arial" panose="020B0604020202020204" pitchFamily="34" charset="0"/>
              <a:buChar char="•"/>
            </a:pPr>
            <a:r>
              <a:rPr lang="en-GB" baseline="0" dirty="0" smtClean="0"/>
              <a:t>Track the impact of the change and engage with the stakeholders</a:t>
            </a:r>
          </a:p>
          <a:p>
            <a:pPr marL="171450" indent="-171450">
              <a:buFont typeface="Arial" panose="020B0604020202020204" pitchFamily="34" charset="0"/>
              <a:buChar char="•"/>
            </a:pPr>
            <a:r>
              <a:rPr lang="en-GB" baseline="0" dirty="0" smtClean="0"/>
              <a:t>Tell the pre-change story to remind employees how far the organisation has come </a:t>
            </a:r>
          </a:p>
          <a:p>
            <a:pPr marL="171450" indent="-171450">
              <a:buFont typeface="Arial" panose="020B0604020202020204" pitchFamily="34" charset="0"/>
              <a:buChar char="•"/>
            </a:pPr>
            <a:r>
              <a:rPr lang="en-GB" baseline="0" dirty="0" smtClean="0"/>
              <a:t>Look for evidence that the initiative does not fit the situation </a:t>
            </a:r>
          </a:p>
          <a:p>
            <a:pPr marL="171450" indent="-171450">
              <a:buFont typeface="Arial" panose="020B0604020202020204" pitchFamily="34" charset="0"/>
              <a:buChar char="•"/>
            </a:pPr>
            <a:r>
              <a:rPr lang="en-GB" baseline="0" dirty="0" smtClean="0"/>
              <a:t>Keep the overall goal at the heart of the organisation.</a:t>
            </a:r>
          </a:p>
          <a:p>
            <a:pPr marL="171450" indent="-171450">
              <a:buFont typeface="Arial" panose="020B0604020202020204" pitchFamily="34" charset="0"/>
              <a:buChar char="•"/>
            </a:pPr>
            <a:r>
              <a:rPr lang="en-GB" baseline="0" dirty="0" smtClean="0"/>
              <a:t>Build  change management skills into a development program and have a plan to maintain the development.</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Its important that organisations encourage a change ready culture. Organisations need to have a thorough plan for change and involve members of staff in the planning process. The organisation need to clearly communicate goals to members of staff. The organisation then need to ensure that they have a quick response to any issues that the staff </a:t>
            </a:r>
            <a:r>
              <a:rPr lang="en-GB" baseline="0" smtClean="0"/>
              <a:t>raise.</a:t>
            </a:r>
            <a:endParaRPr lang="en-GB" baseline="0" dirty="0" smtClean="0"/>
          </a:p>
        </p:txBody>
      </p:sp>
      <p:sp>
        <p:nvSpPr>
          <p:cNvPr id="4" name="Slide Number Placeholder 3"/>
          <p:cNvSpPr>
            <a:spLocks noGrp="1"/>
          </p:cNvSpPr>
          <p:nvPr>
            <p:ph type="sldNum" sz="quarter" idx="10"/>
          </p:nvPr>
        </p:nvSpPr>
        <p:spPr/>
        <p:txBody>
          <a:bodyPr/>
          <a:lstStyle/>
          <a:p>
            <a:fld id="{709145CC-095A-490D-9703-61A7F9D0B242}" type="slidenum">
              <a:rPr lang="en-GB" smtClean="0"/>
              <a:t>8</a:t>
            </a:fld>
            <a:endParaRPr lang="en-GB"/>
          </a:p>
        </p:txBody>
      </p:sp>
    </p:spTree>
    <p:extLst>
      <p:ext uri="{BB962C8B-B14F-4D97-AF65-F5344CB8AC3E}">
        <p14:creationId xmlns:p14="http://schemas.microsoft.com/office/powerpoint/2010/main" val="3553610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During and after the change process its extremely important that the organisation</a:t>
            </a:r>
            <a:r>
              <a:rPr lang="en-GB" baseline="0" dirty="0" smtClean="0"/>
              <a:t> monitors the change process. By monitoring change it shows the stakeholders that the organisation is keeping them informed of any changes. Monitoring the on going change can help to track whether the change process is successful or whether anything needs to change.</a:t>
            </a:r>
          </a:p>
          <a:p>
            <a:r>
              <a:rPr lang="en-GB" baseline="0" dirty="0" smtClean="0"/>
              <a:t>A good way to monitor change within an organisation could be staff consultation groups. Holding consultation groups is a good way to get direct feedback from staff and gage how the staff are actually feeling about the change. The staff can then also discuss with the organisation any problems or questions they have might have. The staff will feel like the organisation are actually listening to them and taking their ideas on bored. Staff consultations can have many benefits to the organisation as the organisation can then identify the expectations that the staff may have and then provide feedback on any developments.</a:t>
            </a:r>
          </a:p>
          <a:p>
            <a:r>
              <a:rPr lang="en-GB" baseline="0" dirty="0" smtClean="0"/>
              <a:t>Holding regular consultations with the staff will ensure that all members of staff are constantly informed of any new changes or updates. By having the staff involved they will feel included in the decision making process and the staff will feel that they have imputed into the change process within the organisation.</a:t>
            </a:r>
          </a:p>
          <a:p>
            <a:r>
              <a:rPr lang="en-GB" baseline="0" dirty="0" smtClean="0"/>
              <a:t>Organisations can hold staff consultations by doing large focus groups where all members off staff can be involved or organisations can hold smaller focus groups with each department in the organisation involved rather than a huge group. Individual interviews with members of staff could benefit organisation even through its more time consuming  it might encourage members of staff to speak up and say how they feel.</a:t>
            </a:r>
          </a:p>
          <a:p>
            <a:endParaRPr lang="en-GB" baseline="0" dirty="0" smtClean="0"/>
          </a:p>
          <a:p>
            <a:r>
              <a:rPr lang="en-GB" dirty="0" smtClean="0"/>
              <a:t>Some organisations may prefer to use technology to monitor change as it can</a:t>
            </a:r>
            <a:r>
              <a:rPr lang="en-GB" baseline="0" dirty="0" smtClean="0"/>
              <a:t> be less time consuming rather than holding staff consultations which can take time to organise. You can use technology to monitor change through pulse surveys through apps or through social media. </a:t>
            </a:r>
          </a:p>
          <a:p>
            <a:r>
              <a:rPr lang="en-GB" baseline="0" dirty="0" smtClean="0"/>
              <a:t>By using technology to monitor change it means that it can be accessed at anytime from anywhere. This means that members of staff can access the surveys or social media at home and can complete it while watching TV. This also means that less time will be taken out of the organisations time by people completing them at home. </a:t>
            </a:r>
            <a:endParaRPr lang="en-GB" dirty="0"/>
          </a:p>
        </p:txBody>
      </p:sp>
      <p:sp>
        <p:nvSpPr>
          <p:cNvPr id="4" name="Slide Number Placeholder 3"/>
          <p:cNvSpPr>
            <a:spLocks noGrp="1"/>
          </p:cNvSpPr>
          <p:nvPr>
            <p:ph type="sldNum" sz="quarter" idx="10"/>
          </p:nvPr>
        </p:nvSpPr>
        <p:spPr/>
        <p:txBody>
          <a:bodyPr/>
          <a:lstStyle/>
          <a:p>
            <a:fld id="{709145CC-095A-490D-9703-61A7F9D0B242}" type="slidenum">
              <a:rPr lang="en-GB" smtClean="0"/>
              <a:t>9</a:t>
            </a:fld>
            <a:endParaRPr lang="en-GB"/>
          </a:p>
        </p:txBody>
      </p:sp>
    </p:spTree>
    <p:extLst>
      <p:ext uri="{BB962C8B-B14F-4D97-AF65-F5344CB8AC3E}">
        <p14:creationId xmlns:p14="http://schemas.microsoft.com/office/powerpoint/2010/main" val="36179913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hlinkClick r:id="rId3"/>
            </a:endParaRPr>
          </a:p>
          <a:p>
            <a:r>
              <a:rPr lang="en-GB" u="none" dirty="0" smtClean="0">
                <a:solidFill>
                  <a:schemeClr val="tx1">
                    <a:lumMod val="95000"/>
                    <a:lumOff val="5000"/>
                  </a:schemeClr>
                </a:solidFill>
                <a:hlinkClick r:id="rId3"/>
              </a:rPr>
              <a:t>B2B 2019, stakeholder research,</a:t>
            </a:r>
            <a:r>
              <a:rPr lang="en-GB" u="none" baseline="0" dirty="0" smtClean="0">
                <a:solidFill>
                  <a:schemeClr val="tx1">
                    <a:lumMod val="95000"/>
                    <a:lumOff val="5000"/>
                  </a:schemeClr>
                </a:solidFill>
                <a:hlinkClick r:id="rId3"/>
              </a:rPr>
              <a:t> Available at </a:t>
            </a:r>
            <a:endParaRPr lang="en-GB" u="none" dirty="0" smtClean="0">
              <a:solidFill>
                <a:schemeClr val="tx1">
                  <a:lumMod val="95000"/>
                  <a:lumOff val="5000"/>
                </a:schemeClr>
              </a:solidFill>
              <a:hlinkClick r:id="rId3"/>
            </a:endParaRPr>
          </a:p>
          <a:p>
            <a:r>
              <a:rPr lang="en-GB" dirty="0" smtClean="0">
                <a:hlinkClick r:id="rId3"/>
              </a:rPr>
              <a:t>https://www.b2binternational.com/publications/stakeholder-research/</a:t>
            </a:r>
            <a:r>
              <a:rPr lang="en-GB" dirty="0" smtClean="0"/>
              <a:t> (accessed on the 20</a:t>
            </a:r>
            <a:r>
              <a:rPr lang="en-GB" baseline="30000" dirty="0" smtClean="0"/>
              <a:t>th</a:t>
            </a:r>
            <a:r>
              <a:rPr lang="en-GB" dirty="0" smtClean="0"/>
              <a:t> October 2019)</a:t>
            </a:r>
          </a:p>
          <a:p>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none" strike="noStrike" kern="1200" dirty="0" smtClean="0">
                <a:solidFill>
                  <a:schemeClr val="tx1"/>
                </a:solidFill>
                <a:effectLst/>
                <a:latin typeface="+mn-lt"/>
                <a:ea typeface="+mn-ea"/>
                <a:cs typeface="+mn-cs"/>
              </a:rPr>
              <a:t>CIPD,2019,</a:t>
            </a:r>
            <a:r>
              <a:rPr lang="en-GB" sz="1200" u="none" strike="noStrike" kern="1200" baseline="0" dirty="0" smtClean="0">
                <a:solidFill>
                  <a:schemeClr val="tx1"/>
                </a:solidFill>
                <a:effectLst/>
                <a:latin typeface="+mn-lt"/>
                <a:ea typeface="+mn-ea"/>
                <a:cs typeface="+mn-cs"/>
              </a:rPr>
              <a:t> </a:t>
            </a:r>
            <a:r>
              <a:rPr lang="en-GB" sz="1200" i="1" u="none" strike="noStrike" kern="1200" baseline="0" dirty="0" smtClean="0">
                <a:solidFill>
                  <a:schemeClr val="tx1"/>
                </a:solidFill>
                <a:effectLst/>
                <a:latin typeface="+mn-lt"/>
                <a:ea typeface="+mn-ea"/>
                <a:cs typeface="+mn-cs"/>
              </a:rPr>
              <a:t>Change Management </a:t>
            </a:r>
            <a:r>
              <a:rPr lang="en-GB" sz="1200" i="1" u="none" strike="noStrike" kern="1200" dirty="0" smtClean="0">
                <a:solidFill>
                  <a:schemeClr val="tx1"/>
                </a:solidFill>
                <a:effectLst/>
                <a:latin typeface="+mn-lt"/>
                <a:ea typeface="+mn-ea"/>
                <a:cs typeface="+mn-cs"/>
              </a:rPr>
              <a:t>factsheet</a:t>
            </a:r>
            <a:r>
              <a:rPr lang="en-GB" sz="1200" u="none" strike="noStrike" kern="1200" dirty="0" smtClean="0">
                <a:solidFill>
                  <a:schemeClr val="tx1"/>
                </a:solidFill>
                <a:effectLst/>
                <a:latin typeface="+mn-lt"/>
                <a:ea typeface="+mn-ea"/>
                <a:cs typeface="+mn-cs"/>
              </a:rPr>
              <a:t>, Available at </a:t>
            </a:r>
            <a:endParaRPr lang="en-GB" sz="1200" kern="1200" dirty="0" smtClean="0">
              <a:solidFill>
                <a:schemeClr val="tx1"/>
              </a:solidFill>
              <a:effectLst/>
              <a:latin typeface="+mn-lt"/>
              <a:ea typeface="+mn-ea"/>
              <a:cs typeface="+mn-cs"/>
            </a:endParaRPr>
          </a:p>
          <a:p>
            <a:endParaRPr lang="en-GB" dirty="0" smtClean="0"/>
          </a:p>
          <a:p>
            <a:r>
              <a:rPr lang="en-GB" dirty="0" smtClean="0">
                <a:hlinkClick r:id="rId4"/>
              </a:rPr>
              <a:t>https://www.cipd.co.uk/knowledge/strategy/change/management-factsheet</a:t>
            </a:r>
            <a:r>
              <a:rPr lang="en-GB" dirty="0" smtClean="0"/>
              <a:t> ( accessed on the 20</a:t>
            </a:r>
            <a:r>
              <a:rPr lang="en-GB" baseline="30000" dirty="0" smtClean="0"/>
              <a:t>th</a:t>
            </a:r>
            <a:r>
              <a:rPr lang="en-GB" dirty="0" smtClean="0"/>
              <a:t> October 2019)</a:t>
            </a:r>
          </a:p>
          <a:p>
            <a:endParaRPr lang="en-GB" dirty="0" smtClean="0"/>
          </a:p>
          <a:p>
            <a:r>
              <a:rPr lang="en-GB" dirty="0" err="1" smtClean="0"/>
              <a:t>Mindtools</a:t>
            </a:r>
            <a:r>
              <a:rPr lang="en-GB" dirty="0" smtClean="0"/>
              <a:t>, 2019, </a:t>
            </a:r>
            <a:r>
              <a:rPr lang="en-GB" dirty="0" err="1" smtClean="0"/>
              <a:t>Kotters</a:t>
            </a:r>
            <a:r>
              <a:rPr lang="en-GB" dirty="0" smtClean="0"/>
              <a:t> 8 stage model, Available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hlinkClick r:id="rId5"/>
              </a:rPr>
              <a:t>https://www.mindtools.com/pages/article/newPPM_82.htm</a:t>
            </a:r>
            <a:r>
              <a:rPr lang="en-GB" dirty="0" smtClean="0"/>
              <a:t>  (accessed</a:t>
            </a:r>
            <a:r>
              <a:rPr lang="en-GB" baseline="0" dirty="0" smtClean="0"/>
              <a:t> on the 25</a:t>
            </a:r>
            <a:r>
              <a:rPr lang="en-GB" baseline="30000" dirty="0" smtClean="0"/>
              <a:t>th</a:t>
            </a:r>
            <a:r>
              <a:rPr lang="en-GB" baseline="0" dirty="0" smtClean="0"/>
              <a:t> October 2019)</a:t>
            </a:r>
            <a:endParaRPr lang="en-GB" dirty="0" smtClean="0"/>
          </a:p>
          <a:p>
            <a:endParaRPr lang="en-GB" dirty="0" smtClean="0"/>
          </a:p>
          <a:p>
            <a:r>
              <a:rPr lang="en-GB" dirty="0" smtClean="0"/>
              <a:t>ACAS,2019,</a:t>
            </a:r>
            <a:r>
              <a:rPr lang="en-GB" baseline="0" dirty="0" smtClean="0"/>
              <a:t> Managing change, Available at,</a:t>
            </a:r>
            <a:endParaRPr lang="en-GB" dirty="0" smtClean="0"/>
          </a:p>
          <a:p>
            <a:r>
              <a:rPr lang="en-GB" dirty="0" smtClean="0">
                <a:hlinkClick r:id="rId6"/>
              </a:rPr>
              <a:t>https://www.acas.org.uk/index.aspx?articleid=4669</a:t>
            </a:r>
            <a:r>
              <a:rPr lang="en-GB" dirty="0" smtClean="0"/>
              <a:t>  (Accessed on the 3</a:t>
            </a:r>
            <a:r>
              <a:rPr lang="en-GB" baseline="30000" dirty="0" smtClean="0"/>
              <a:t>rd</a:t>
            </a:r>
            <a:r>
              <a:rPr lang="en-GB" dirty="0" smtClean="0"/>
              <a:t> December 2019)</a:t>
            </a:r>
          </a:p>
          <a:p>
            <a:endParaRPr lang="en-GB" dirty="0" smtClean="0"/>
          </a:p>
          <a:p>
            <a:r>
              <a:rPr lang="en-GB" dirty="0" smtClean="0"/>
              <a:t>ACAS, 2019, How to manage change, available</a:t>
            </a:r>
            <a:r>
              <a:rPr lang="en-GB" baseline="0" dirty="0" smtClean="0"/>
              <a:t> at,</a:t>
            </a:r>
          </a:p>
          <a:p>
            <a:r>
              <a:rPr lang="en-GB" dirty="0" smtClean="0">
                <a:hlinkClick r:id="rId7"/>
              </a:rPr>
              <a:t>https://www.acas.org.uk/media/2673/Advisory-booklet---How-to-manage-change/pdf/Acas-How-to-manage-change-advisory-booklet.pdf</a:t>
            </a:r>
            <a:r>
              <a:rPr lang="en-GB" dirty="0" smtClean="0"/>
              <a:t>   (Accessed on 3</a:t>
            </a:r>
            <a:r>
              <a:rPr lang="en-GB" baseline="30000" dirty="0" smtClean="0"/>
              <a:t>rd</a:t>
            </a:r>
            <a:r>
              <a:rPr lang="en-GB" dirty="0" smtClean="0"/>
              <a:t> December 2019)</a:t>
            </a:r>
          </a:p>
          <a:p>
            <a:endParaRPr lang="en-GB" dirty="0" smtClean="0"/>
          </a:p>
          <a:p>
            <a:r>
              <a:rPr lang="en-GB" dirty="0" smtClean="0"/>
              <a:t>ACAS,2018,</a:t>
            </a:r>
            <a:r>
              <a:rPr lang="en-GB" baseline="0" dirty="0" smtClean="0"/>
              <a:t> Good practice at work, available at,</a:t>
            </a:r>
          </a:p>
          <a:p>
            <a:r>
              <a:rPr lang="en-GB" dirty="0" smtClean="0">
                <a:hlinkClick r:id="rId8"/>
              </a:rPr>
              <a:t>https://www.acas.org.uk/index.aspx?articleid=4664</a:t>
            </a:r>
            <a:r>
              <a:rPr lang="en-GB" dirty="0" smtClean="0"/>
              <a:t>   (Accessed on the </a:t>
            </a:r>
            <a:r>
              <a:rPr lang="en-GB" smtClean="0"/>
              <a:t>3</a:t>
            </a:r>
            <a:r>
              <a:rPr lang="en-GB" baseline="30000" smtClean="0"/>
              <a:t>rd</a:t>
            </a:r>
            <a:r>
              <a:rPr lang="en-GB" smtClean="0"/>
              <a:t> December 2019)</a:t>
            </a:r>
            <a:endParaRPr lang="en-GB" dirty="0"/>
          </a:p>
        </p:txBody>
      </p:sp>
      <p:sp>
        <p:nvSpPr>
          <p:cNvPr id="4" name="Slide Number Placeholder 3"/>
          <p:cNvSpPr>
            <a:spLocks noGrp="1"/>
          </p:cNvSpPr>
          <p:nvPr>
            <p:ph type="sldNum" sz="quarter" idx="10"/>
          </p:nvPr>
        </p:nvSpPr>
        <p:spPr/>
        <p:txBody>
          <a:bodyPr/>
          <a:lstStyle/>
          <a:p>
            <a:fld id="{709145CC-095A-490D-9703-61A7F9D0B242}" type="slidenum">
              <a:rPr lang="en-GB" smtClean="0"/>
              <a:t>10</a:t>
            </a:fld>
            <a:endParaRPr lang="en-GB"/>
          </a:p>
        </p:txBody>
      </p:sp>
    </p:spTree>
    <p:extLst>
      <p:ext uri="{BB962C8B-B14F-4D97-AF65-F5344CB8AC3E}">
        <p14:creationId xmlns:p14="http://schemas.microsoft.com/office/powerpoint/2010/main" val="452992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E425622F-4767-44E1-8D6A-87B804156CD4}" type="datetimeFigureOut">
              <a:rPr lang="en-GB" smtClean="0"/>
              <a:t>18/12/2019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658B5F-637F-4217-B3CF-4989453F34CC}"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7935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425622F-4767-44E1-8D6A-87B804156CD4}" type="datetimeFigureOut">
              <a:rPr lang="en-GB" smtClean="0"/>
              <a:t>18/12/2019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658B5F-637F-4217-B3CF-4989453F34CC}" type="slidenum">
              <a:rPr lang="en-GB" smtClean="0"/>
              <a:t>‹#›</a:t>
            </a:fld>
            <a:endParaRPr lang="en-GB"/>
          </a:p>
        </p:txBody>
      </p:sp>
    </p:spTree>
    <p:extLst>
      <p:ext uri="{BB962C8B-B14F-4D97-AF65-F5344CB8AC3E}">
        <p14:creationId xmlns:p14="http://schemas.microsoft.com/office/powerpoint/2010/main" val="7160951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425622F-4767-44E1-8D6A-87B804156CD4}" type="datetimeFigureOut">
              <a:rPr lang="en-GB" smtClean="0"/>
              <a:t>18/12/2019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658B5F-637F-4217-B3CF-4989453F34CC}"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5593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425622F-4767-44E1-8D6A-87B804156CD4}" type="datetimeFigureOut">
              <a:rPr lang="en-GB" smtClean="0"/>
              <a:t>18/12/2019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658B5F-637F-4217-B3CF-4989453F34CC}" type="slidenum">
              <a:rPr lang="en-GB" smtClean="0"/>
              <a:t>‹#›</a:t>
            </a:fld>
            <a:endParaRPr lang="en-GB"/>
          </a:p>
        </p:txBody>
      </p:sp>
    </p:spTree>
    <p:extLst>
      <p:ext uri="{BB962C8B-B14F-4D97-AF65-F5344CB8AC3E}">
        <p14:creationId xmlns:p14="http://schemas.microsoft.com/office/powerpoint/2010/main" val="1427837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425622F-4767-44E1-8D6A-87B804156CD4}" type="datetimeFigureOut">
              <a:rPr lang="en-GB" smtClean="0"/>
              <a:t>18/12/2019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6658B5F-637F-4217-B3CF-4989453F34CC}" type="slidenum">
              <a:rPr lang="en-GB" smtClean="0"/>
              <a:t>‹#›</a:t>
            </a:fld>
            <a:endParaRPr lang="en-GB"/>
          </a:p>
        </p:txBody>
      </p:sp>
    </p:spTree>
    <p:extLst>
      <p:ext uri="{BB962C8B-B14F-4D97-AF65-F5344CB8AC3E}">
        <p14:creationId xmlns:p14="http://schemas.microsoft.com/office/powerpoint/2010/main" val="2642944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425622F-4767-44E1-8D6A-87B804156CD4}" type="datetimeFigureOut">
              <a:rPr lang="en-GB" smtClean="0"/>
              <a:t>18/12/2019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6658B5F-637F-4217-B3CF-4989453F34CC}" type="slidenum">
              <a:rPr lang="en-GB" smtClean="0"/>
              <a:t>‹#›</a:t>
            </a:fld>
            <a:endParaRPr lang="en-GB"/>
          </a:p>
        </p:txBody>
      </p:sp>
    </p:spTree>
    <p:extLst>
      <p:ext uri="{BB962C8B-B14F-4D97-AF65-F5344CB8AC3E}">
        <p14:creationId xmlns:p14="http://schemas.microsoft.com/office/powerpoint/2010/main" val="346982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25622F-4767-44E1-8D6A-87B804156CD4}" type="datetimeFigureOut">
              <a:rPr lang="en-GB" smtClean="0"/>
              <a:t>18/12/2019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6658B5F-637F-4217-B3CF-4989453F34CC}" type="slidenum">
              <a:rPr lang="en-GB" smtClean="0"/>
              <a:t>‹#›</a:t>
            </a:fld>
            <a:endParaRPr lang="en-GB"/>
          </a:p>
        </p:txBody>
      </p:sp>
    </p:spTree>
    <p:extLst>
      <p:ext uri="{BB962C8B-B14F-4D97-AF65-F5344CB8AC3E}">
        <p14:creationId xmlns:p14="http://schemas.microsoft.com/office/powerpoint/2010/main" val="556490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smtClean="0"/>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25622F-4767-44E1-8D6A-87B804156CD4}" type="datetimeFigureOut">
              <a:rPr lang="en-GB" smtClean="0"/>
              <a:t>18/12/2019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658B5F-637F-4217-B3CF-4989453F34CC}" type="slidenum">
              <a:rPr lang="en-GB" smtClean="0"/>
              <a:t>‹#›</a:t>
            </a:fld>
            <a:endParaRPr lang="en-GB"/>
          </a:p>
        </p:txBody>
      </p:sp>
    </p:spTree>
    <p:extLst>
      <p:ext uri="{BB962C8B-B14F-4D97-AF65-F5344CB8AC3E}">
        <p14:creationId xmlns:p14="http://schemas.microsoft.com/office/powerpoint/2010/main" val="2817678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25622F-4767-44E1-8D6A-87B804156CD4}" type="datetimeFigureOut">
              <a:rPr lang="en-GB" smtClean="0"/>
              <a:t>18/12/2019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658B5F-637F-4217-B3CF-4989453F34CC}"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36936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425622F-4767-44E1-8D6A-87B804156CD4}" type="datetimeFigureOut">
              <a:rPr lang="en-GB" smtClean="0"/>
              <a:t>18/12/2019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658B5F-637F-4217-B3CF-4989453F34CC}" type="slidenum">
              <a:rPr lang="en-GB" smtClean="0"/>
              <a:t>‹#›</a:t>
            </a:fld>
            <a:endParaRPr lang="en-GB"/>
          </a:p>
        </p:txBody>
      </p:sp>
    </p:spTree>
    <p:extLst>
      <p:ext uri="{BB962C8B-B14F-4D97-AF65-F5344CB8AC3E}">
        <p14:creationId xmlns:p14="http://schemas.microsoft.com/office/powerpoint/2010/main" val="2413832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425622F-4767-44E1-8D6A-87B804156CD4}" type="datetimeFigureOut">
              <a:rPr lang="en-GB" smtClean="0"/>
              <a:t>18/12/2019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658B5F-637F-4217-B3CF-4989453F34CC}"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4947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E425622F-4767-44E1-8D6A-87B804156CD4}" type="datetimeFigureOut">
              <a:rPr lang="en-GB" smtClean="0"/>
              <a:t>18/12/2019</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D6658B5F-637F-4217-B3CF-4989453F34CC}"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3267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Understanding the Management of Change </a:t>
            </a:r>
            <a:endParaRPr lang="en-GB" dirty="0"/>
          </a:p>
        </p:txBody>
      </p:sp>
      <p:sp>
        <p:nvSpPr>
          <p:cNvPr id="3" name="Subtitle 2"/>
          <p:cNvSpPr>
            <a:spLocks noGrp="1"/>
          </p:cNvSpPr>
          <p:nvPr>
            <p:ph type="subTitle" idx="1"/>
          </p:nvPr>
        </p:nvSpPr>
        <p:spPr/>
        <p:txBody>
          <a:bodyPr/>
          <a:lstStyle/>
          <a:p>
            <a:r>
              <a:rPr lang="en-GB" dirty="0" smtClean="0"/>
              <a:t>By Lauren Davies </a:t>
            </a:r>
            <a:endParaRPr lang="en-GB" dirty="0"/>
          </a:p>
        </p:txBody>
      </p:sp>
    </p:spTree>
    <p:extLst>
      <p:ext uri="{BB962C8B-B14F-4D97-AF65-F5344CB8AC3E}">
        <p14:creationId xmlns:p14="http://schemas.microsoft.com/office/powerpoint/2010/main" val="2119639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Internal and External factors of change</a:t>
            </a:r>
            <a:endParaRPr lang="en-GB" dirty="0"/>
          </a:p>
        </p:txBody>
      </p:sp>
      <p:sp>
        <p:nvSpPr>
          <p:cNvPr id="3" name="Content Placeholder 2"/>
          <p:cNvSpPr>
            <a:spLocks noGrp="1"/>
          </p:cNvSpPr>
          <p:nvPr>
            <p:ph idx="1"/>
          </p:nvPr>
        </p:nvSpPr>
        <p:spPr/>
        <p:txBody>
          <a:bodyPr>
            <a:normAutofit lnSpcReduction="10000"/>
          </a:bodyPr>
          <a:lstStyle/>
          <a:p>
            <a:r>
              <a:rPr lang="en-GB" dirty="0" smtClean="0"/>
              <a:t>There are many drivers for change which include:-</a:t>
            </a:r>
          </a:p>
          <a:p>
            <a:r>
              <a:rPr lang="en-GB" dirty="0" smtClean="0"/>
              <a:t>Pestle factors </a:t>
            </a:r>
          </a:p>
          <a:p>
            <a:r>
              <a:rPr lang="en-GB" dirty="0" smtClean="0"/>
              <a:t>Re-structures </a:t>
            </a:r>
          </a:p>
          <a:p>
            <a:r>
              <a:rPr lang="en-GB" dirty="0" smtClean="0"/>
              <a:t>Profit </a:t>
            </a:r>
          </a:p>
          <a:p>
            <a:r>
              <a:rPr lang="en-GB" dirty="0" smtClean="0"/>
              <a:t>To remain competitive</a:t>
            </a:r>
          </a:p>
          <a:p>
            <a:r>
              <a:rPr lang="en-GB" dirty="0" smtClean="0"/>
              <a:t>Pressure-change</a:t>
            </a:r>
          </a:p>
          <a:p>
            <a:r>
              <a:rPr lang="en-GB" dirty="0" smtClean="0"/>
              <a:t>Consumer pressure  </a:t>
            </a:r>
          </a:p>
          <a:p>
            <a:pPr marL="0" indent="0">
              <a:buNone/>
            </a:pPr>
            <a:r>
              <a:rPr lang="en-GB" dirty="0" smtClean="0"/>
              <a:t>There are also Internal and external factors that can effect change management in organisations </a:t>
            </a:r>
            <a:endParaRPr lang="en-GB" dirty="0"/>
          </a:p>
        </p:txBody>
      </p:sp>
    </p:spTree>
    <p:extLst>
      <p:ext uri="{BB962C8B-B14F-4D97-AF65-F5344CB8AC3E}">
        <p14:creationId xmlns:p14="http://schemas.microsoft.com/office/powerpoint/2010/main" val="34536791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Factors that might Enable or Hinder change </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92751572"/>
              </p:ext>
            </p:extLst>
          </p:nvPr>
        </p:nvGraphicFramePr>
        <p:xfrm>
          <a:off x="1023938" y="2286000"/>
          <a:ext cx="9720262" cy="2533723"/>
        </p:xfrm>
        <a:graphic>
          <a:graphicData uri="http://schemas.openxmlformats.org/drawingml/2006/table">
            <a:tbl>
              <a:tblPr firstRow="1" bandRow="1">
                <a:tableStyleId>{5C22544A-7EE6-4342-B048-85BDC9FD1C3A}</a:tableStyleId>
              </a:tblPr>
              <a:tblGrid>
                <a:gridCol w="4860131">
                  <a:extLst>
                    <a:ext uri="{9D8B030D-6E8A-4147-A177-3AD203B41FA5}">
                      <a16:colId xmlns:a16="http://schemas.microsoft.com/office/drawing/2014/main" val="20000"/>
                    </a:ext>
                  </a:extLst>
                </a:gridCol>
                <a:gridCol w="4860131">
                  <a:extLst>
                    <a:ext uri="{9D8B030D-6E8A-4147-A177-3AD203B41FA5}">
                      <a16:colId xmlns:a16="http://schemas.microsoft.com/office/drawing/2014/main" val="20001"/>
                    </a:ext>
                  </a:extLst>
                </a:gridCol>
              </a:tblGrid>
              <a:tr h="596951">
                <a:tc>
                  <a:txBody>
                    <a:bodyPr/>
                    <a:lstStyle/>
                    <a:p>
                      <a:pPr algn="ctr"/>
                      <a:r>
                        <a:rPr lang="en-GB" sz="2400" dirty="0" smtClean="0"/>
                        <a:t>Enable</a:t>
                      </a:r>
                      <a:endParaRPr lang="en-GB" sz="2400" dirty="0"/>
                    </a:p>
                  </a:txBody>
                  <a:tcPr marL="84524" marR="84524"/>
                </a:tc>
                <a:tc>
                  <a:txBody>
                    <a:bodyPr/>
                    <a:lstStyle/>
                    <a:p>
                      <a:pPr algn="ctr"/>
                      <a:r>
                        <a:rPr lang="en-GB" sz="2400" dirty="0" smtClean="0"/>
                        <a:t>Hinder </a:t>
                      </a:r>
                      <a:endParaRPr lang="en-GB" sz="2400" dirty="0"/>
                    </a:p>
                  </a:txBody>
                  <a:tcPr marL="84524" marR="84524"/>
                </a:tc>
                <a:extLst>
                  <a:ext uri="{0D108BD9-81ED-4DB2-BD59-A6C34878D82A}">
                    <a16:rowId xmlns:a16="http://schemas.microsoft.com/office/drawing/2014/main" val="10000"/>
                  </a:ext>
                </a:extLst>
              </a:tr>
              <a:tr h="484193">
                <a:tc>
                  <a:txBody>
                    <a:bodyPr/>
                    <a:lstStyle/>
                    <a:p>
                      <a:r>
                        <a:rPr lang="en-GB" dirty="0" smtClean="0"/>
                        <a:t>Positive about</a:t>
                      </a:r>
                      <a:r>
                        <a:rPr lang="en-GB" baseline="0" dirty="0" smtClean="0"/>
                        <a:t> change </a:t>
                      </a:r>
                      <a:endParaRPr lang="en-GB" dirty="0"/>
                    </a:p>
                  </a:txBody>
                  <a:tcPr marL="84524" marR="84524"/>
                </a:tc>
                <a:tc>
                  <a:txBody>
                    <a:bodyPr/>
                    <a:lstStyle/>
                    <a:p>
                      <a:r>
                        <a:rPr lang="en-GB" dirty="0" smtClean="0"/>
                        <a:t>BMA/Unions</a:t>
                      </a:r>
                      <a:endParaRPr lang="en-GB" dirty="0"/>
                    </a:p>
                  </a:txBody>
                  <a:tcPr marL="84524" marR="84524"/>
                </a:tc>
                <a:extLst>
                  <a:ext uri="{0D108BD9-81ED-4DB2-BD59-A6C34878D82A}">
                    <a16:rowId xmlns:a16="http://schemas.microsoft.com/office/drawing/2014/main" val="10001"/>
                  </a:ext>
                </a:extLst>
              </a:tr>
              <a:tr h="484193">
                <a:tc>
                  <a:txBody>
                    <a:bodyPr/>
                    <a:lstStyle/>
                    <a:p>
                      <a:r>
                        <a:rPr lang="en-GB" dirty="0" smtClean="0"/>
                        <a:t>Good communication </a:t>
                      </a:r>
                      <a:endParaRPr lang="en-GB" dirty="0"/>
                    </a:p>
                  </a:txBody>
                  <a:tcPr marL="84524" marR="84524"/>
                </a:tc>
                <a:tc>
                  <a:txBody>
                    <a:bodyPr/>
                    <a:lstStyle/>
                    <a:p>
                      <a:r>
                        <a:rPr lang="en-GB" dirty="0" smtClean="0"/>
                        <a:t>Negativity </a:t>
                      </a:r>
                      <a:endParaRPr lang="en-GB" dirty="0"/>
                    </a:p>
                  </a:txBody>
                  <a:tcPr marL="84524" marR="84524"/>
                </a:tc>
                <a:extLst>
                  <a:ext uri="{0D108BD9-81ED-4DB2-BD59-A6C34878D82A}">
                    <a16:rowId xmlns:a16="http://schemas.microsoft.com/office/drawing/2014/main" val="10002"/>
                  </a:ext>
                </a:extLst>
              </a:tr>
              <a:tr h="484193">
                <a:tc>
                  <a:txBody>
                    <a:bodyPr/>
                    <a:lstStyle/>
                    <a:p>
                      <a:r>
                        <a:rPr lang="en-GB" dirty="0" smtClean="0"/>
                        <a:t>Staff Benefits </a:t>
                      </a:r>
                      <a:endParaRPr lang="en-GB" dirty="0"/>
                    </a:p>
                  </a:txBody>
                  <a:tcPr marL="84524" marR="84524"/>
                </a:tc>
                <a:tc>
                  <a:txBody>
                    <a:bodyPr/>
                    <a:lstStyle/>
                    <a:p>
                      <a:r>
                        <a:rPr lang="en-GB" dirty="0" smtClean="0"/>
                        <a:t>Culture</a:t>
                      </a:r>
                      <a:endParaRPr lang="en-GB" dirty="0"/>
                    </a:p>
                  </a:txBody>
                  <a:tcPr marL="84524" marR="84524"/>
                </a:tc>
                <a:extLst>
                  <a:ext uri="{0D108BD9-81ED-4DB2-BD59-A6C34878D82A}">
                    <a16:rowId xmlns:a16="http://schemas.microsoft.com/office/drawing/2014/main" val="10003"/>
                  </a:ext>
                </a:extLst>
              </a:tr>
              <a:tr h="484193">
                <a:tc>
                  <a:txBody>
                    <a:bodyPr/>
                    <a:lstStyle/>
                    <a:p>
                      <a:r>
                        <a:rPr lang="en-GB" dirty="0" smtClean="0"/>
                        <a:t>New ways of</a:t>
                      </a:r>
                      <a:r>
                        <a:rPr lang="en-GB" baseline="0" dirty="0" smtClean="0"/>
                        <a:t> working</a:t>
                      </a:r>
                      <a:endParaRPr lang="en-GB" dirty="0"/>
                    </a:p>
                  </a:txBody>
                  <a:tcPr marL="84524" marR="84524"/>
                </a:tc>
                <a:tc>
                  <a:txBody>
                    <a:bodyPr/>
                    <a:lstStyle/>
                    <a:p>
                      <a:r>
                        <a:rPr lang="en-GB" dirty="0" smtClean="0"/>
                        <a:t>Management styles </a:t>
                      </a:r>
                      <a:endParaRPr lang="en-GB" dirty="0"/>
                    </a:p>
                  </a:txBody>
                  <a:tcPr marL="84524" marR="84524"/>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0497270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Theories/Models of change</a:t>
            </a:r>
            <a:endParaRPr lang="en-GB" dirty="0"/>
          </a:p>
        </p:txBody>
      </p:sp>
      <p:sp>
        <p:nvSpPr>
          <p:cNvPr id="3" name="Content Placeholder 2"/>
          <p:cNvSpPr>
            <a:spLocks noGrp="1"/>
          </p:cNvSpPr>
          <p:nvPr>
            <p:ph idx="1"/>
          </p:nvPr>
        </p:nvSpPr>
        <p:spPr/>
        <p:txBody>
          <a:bodyPr/>
          <a:lstStyle/>
          <a:p>
            <a:r>
              <a:rPr lang="en-GB" dirty="0" smtClean="0"/>
              <a:t>Managing change isn’t enough- you have to lead it.- </a:t>
            </a:r>
            <a:r>
              <a:rPr lang="en-GB" dirty="0" err="1" smtClean="0"/>
              <a:t>Kotters</a:t>
            </a:r>
            <a:r>
              <a:rPr lang="en-GB" dirty="0" smtClean="0"/>
              <a:t> 8 stages of change</a:t>
            </a:r>
            <a:endParaRPr lang="en-GB" dirty="0"/>
          </a:p>
        </p:txBody>
      </p:sp>
    </p:spTree>
    <p:extLst>
      <p:ext uri="{BB962C8B-B14F-4D97-AF65-F5344CB8AC3E}">
        <p14:creationId xmlns:p14="http://schemas.microsoft.com/office/powerpoint/2010/main" val="2154181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Positive work relationships </a:t>
            </a:r>
            <a:endParaRPr lang="en-GB" dirty="0"/>
          </a:p>
        </p:txBody>
      </p:sp>
      <p:sp>
        <p:nvSpPr>
          <p:cNvPr id="3" name="Content Placeholder 2"/>
          <p:cNvSpPr>
            <a:spLocks noGrp="1"/>
          </p:cNvSpPr>
          <p:nvPr>
            <p:ph idx="1"/>
          </p:nvPr>
        </p:nvSpPr>
        <p:spPr/>
        <p:txBody>
          <a:bodyPr/>
          <a:lstStyle/>
          <a:p>
            <a:r>
              <a:rPr lang="en-GB" dirty="0" smtClean="0"/>
              <a:t>Building positive working relationships is essential in any work place to ensure success.</a:t>
            </a:r>
          </a:p>
          <a:p>
            <a:r>
              <a:rPr lang="en-GB" dirty="0" smtClean="0"/>
              <a:t>Positive or negative working relationships </a:t>
            </a:r>
            <a:r>
              <a:rPr lang="en-GB" dirty="0"/>
              <a:t>c</a:t>
            </a:r>
            <a:r>
              <a:rPr lang="en-GB" dirty="0" smtClean="0"/>
              <a:t>an both majorly impact on job satisfaction levels and can impact on the way people work. </a:t>
            </a:r>
            <a:endParaRPr lang="en-GB" dirty="0"/>
          </a:p>
        </p:txBody>
      </p:sp>
    </p:spTree>
    <p:extLst>
      <p:ext uri="{BB962C8B-B14F-4D97-AF65-F5344CB8AC3E}">
        <p14:creationId xmlns:p14="http://schemas.microsoft.com/office/powerpoint/2010/main" val="22989285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Communication needs and types of support</a:t>
            </a:r>
            <a:endParaRPr lang="en-GB" dirty="0"/>
          </a:p>
        </p:txBody>
      </p:sp>
      <p:sp>
        <p:nvSpPr>
          <p:cNvPr id="3" name="Content Placeholder 2"/>
          <p:cNvSpPr>
            <a:spLocks noGrp="1"/>
          </p:cNvSpPr>
          <p:nvPr>
            <p:ph idx="1"/>
          </p:nvPr>
        </p:nvSpPr>
        <p:spPr/>
        <p:txBody>
          <a:bodyPr/>
          <a:lstStyle/>
          <a:p>
            <a:r>
              <a:rPr lang="en-GB" dirty="0" smtClean="0"/>
              <a:t>When going through a change process communication is a key element in ensuring  it’s a successful change.</a:t>
            </a:r>
          </a:p>
          <a:p>
            <a:r>
              <a:rPr lang="en-GB" dirty="0" smtClean="0"/>
              <a:t>Without good communication employees will not engage in the change process and it will become extremely difficult for the organisation. </a:t>
            </a:r>
          </a:p>
          <a:p>
            <a:r>
              <a:rPr lang="en-GB" dirty="0" smtClean="0"/>
              <a:t>Organisations need to take in to account that communication needs to be tailored for different members of staff at different levels and for the organisations stakeholders. </a:t>
            </a:r>
            <a:endParaRPr lang="en-GB" dirty="0"/>
          </a:p>
        </p:txBody>
      </p:sp>
    </p:spTree>
    <p:extLst>
      <p:ext uri="{BB962C8B-B14F-4D97-AF65-F5344CB8AC3E}">
        <p14:creationId xmlns:p14="http://schemas.microsoft.com/office/powerpoint/2010/main" val="512118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Planning for change</a:t>
            </a:r>
            <a:endParaRPr lang="en-GB" dirty="0"/>
          </a:p>
        </p:txBody>
      </p:sp>
      <p:sp>
        <p:nvSpPr>
          <p:cNvPr id="3" name="Content Placeholder 2"/>
          <p:cNvSpPr>
            <a:spLocks noGrp="1"/>
          </p:cNvSpPr>
          <p:nvPr>
            <p:ph idx="1"/>
          </p:nvPr>
        </p:nvSpPr>
        <p:spPr/>
        <p:txBody>
          <a:bodyPr/>
          <a:lstStyle/>
          <a:p>
            <a:r>
              <a:rPr lang="en-GB" dirty="0" smtClean="0"/>
              <a:t>It is extremely important that when not managing the effects of change properly can be devastating so its important that when managing change managers need to understand that they may come across some issues and need to equip themselves to support the change management process. CIPD, (2019)</a:t>
            </a:r>
          </a:p>
          <a:p>
            <a:r>
              <a:rPr lang="en-GB" dirty="0" smtClean="0"/>
              <a:t>‘Although some change comes out of the blue its better to have to review a plan than have no plan at all’ ACAS,2019</a:t>
            </a:r>
            <a:endParaRPr lang="en-GB" dirty="0"/>
          </a:p>
        </p:txBody>
      </p:sp>
    </p:spTree>
    <p:extLst>
      <p:ext uri="{BB962C8B-B14F-4D97-AF65-F5344CB8AC3E}">
        <p14:creationId xmlns:p14="http://schemas.microsoft.com/office/powerpoint/2010/main" val="17948726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Best practice </a:t>
            </a:r>
            <a:endParaRPr lang="en-GB" dirty="0"/>
          </a:p>
        </p:txBody>
      </p:sp>
      <p:sp>
        <p:nvSpPr>
          <p:cNvPr id="3" name="Content Placeholder 2"/>
          <p:cNvSpPr>
            <a:spLocks noGrp="1"/>
          </p:cNvSpPr>
          <p:nvPr>
            <p:ph idx="1"/>
          </p:nvPr>
        </p:nvSpPr>
        <p:spPr/>
        <p:txBody>
          <a:bodyPr/>
          <a:lstStyle/>
          <a:p>
            <a:r>
              <a:rPr lang="en-GB" dirty="0" smtClean="0"/>
              <a:t>Its important that the organisation tracks the impact of the change and the engagement with the stakeholders</a:t>
            </a:r>
            <a:endParaRPr lang="en-GB" dirty="0"/>
          </a:p>
        </p:txBody>
      </p:sp>
    </p:spTree>
    <p:extLst>
      <p:ext uri="{BB962C8B-B14F-4D97-AF65-F5344CB8AC3E}">
        <p14:creationId xmlns:p14="http://schemas.microsoft.com/office/powerpoint/2010/main" val="29752845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Techniques for Monitoring change </a:t>
            </a:r>
            <a:endParaRPr lang="en-GB" dirty="0"/>
          </a:p>
        </p:txBody>
      </p:sp>
      <p:sp>
        <p:nvSpPr>
          <p:cNvPr id="3" name="Content Placeholder 2"/>
          <p:cNvSpPr>
            <a:spLocks noGrp="1"/>
          </p:cNvSpPr>
          <p:nvPr>
            <p:ph idx="1"/>
          </p:nvPr>
        </p:nvSpPr>
        <p:spPr/>
        <p:txBody>
          <a:bodyPr/>
          <a:lstStyle/>
          <a:p>
            <a:r>
              <a:rPr lang="en-GB" dirty="0" smtClean="0"/>
              <a:t>Technology </a:t>
            </a:r>
          </a:p>
          <a:p>
            <a:r>
              <a:rPr lang="en-GB" dirty="0" smtClean="0"/>
              <a:t>Consultations</a:t>
            </a:r>
          </a:p>
          <a:p>
            <a:r>
              <a:rPr lang="en-GB" dirty="0" smtClean="0"/>
              <a:t>Staff surveys</a:t>
            </a:r>
          </a:p>
          <a:p>
            <a:r>
              <a:rPr lang="en-GB" dirty="0" smtClean="0"/>
              <a:t>Staff meetings  </a:t>
            </a:r>
            <a:endParaRPr lang="en-GB" dirty="0"/>
          </a:p>
        </p:txBody>
      </p:sp>
    </p:spTree>
    <p:extLst>
      <p:ext uri="{BB962C8B-B14F-4D97-AF65-F5344CB8AC3E}">
        <p14:creationId xmlns:p14="http://schemas.microsoft.com/office/powerpoint/2010/main" val="1760892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 list </a:t>
            </a:r>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102964144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634</TotalTime>
  <Words>3524</Words>
  <Application>Microsoft Office PowerPoint</Application>
  <PresentationFormat>Widescreen</PresentationFormat>
  <Paragraphs>237</Paragraphs>
  <Slides>10</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Tw Cen MT</vt:lpstr>
      <vt:lpstr>Tw Cen MT Condensed</vt:lpstr>
      <vt:lpstr>Wingdings 3</vt:lpstr>
      <vt:lpstr>Integral</vt:lpstr>
      <vt:lpstr>Understanding the Management of Change </vt:lpstr>
      <vt:lpstr>Internal and External factors of change</vt:lpstr>
      <vt:lpstr>Factors that might Enable or Hinder change </vt:lpstr>
      <vt:lpstr>Theories/Models of change</vt:lpstr>
      <vt:lpstr>Positive work relationships </vt:lpstr>
      <vt:lpstr>Communication needs and types of support</vt:lpstr>
      <vt:lpstr>Planning for change</vt:lpstr>
      <vt:lpstr>Best practice </vt:lpstr>
      <vt:lpstr>Techniques for Monitoring change </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the Management of Change</dc:title>
  <dc:creator>Owner</dc:creator>
  <cp:lastModifiedBy>Huw Smith</cp:lastModifiedBy>
  <cp:revision>57</cp:revision>
  <dcterms:created xsi:type="dcterms:W3CDTF">2019-10-27T12:16:23Z</dcterms:created>
  <dcterms:modified xsi:type="dcterms:W3CDTF">2019-12-18T16:48:01Z</dcterms:modified>
</cp:coreProperties>
</file>