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5" r:id="rId4"/>
  </p:sldMasterIdLst>
  <p:notesMasterIdLst>
    <p:notesMasterId r:id="rId16"/>
  </p:notesMasterIdLst>
  <p:sldIdLst>
    <p:sldId id="306" r:id="rId5"/>
    <p:sldId id="307" r:id="rId6"/>
    <p:sldId id="318" r:id="rId7"/>
    <p:sldId id="308" r:id="rId8"/>
    <p:sldId id="309" r:id="rId9"/>
    <p:sldId id="294" r:id="rId10"/>
    <p:sldId id="295" r:id="rId11"/>
    <p:sldId id="323" r:id="rId12"/>
    <p:sldId id="324" r:id="rId13"/>
    <p:sldId id="303" r:id="rId14"/>
    <p:sldId id="30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F78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4967" autoAdjust="0"/>
  </p:normalViewPr>
  <p:slideViewPr>
    <p:cSldViewPr snapToGrid="0">
      <p:cViewPr varScale="1">
        <p:scale>
          <a:sx n="55" d="100"/>
          <a:sy n="55" d="100"/>
        </p:scale>
        <p:origin x="1068" y="36"/>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1/26/2023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Hilton Hotels and Resorts is the flagship brand of Hilton Worldwide as well as one of the prominent and largest hotels in the world. It belongs to the hospitality industry. It commenced its journey in 1919 by Conrad Nicholson Hilton and it is offering high-quality services to customers for more than a century (Wood, 2015). In 2019 the number of hotels was about 584 and all these hotels are well decorated as well as capable to offer the best quality hotels and room services. Hilton hotel is operating its business in more than 94 countries with 216,379 rooms. In 2020, it ranked first out of 100 companies according to fortune magazines based on employee satisfaction.</a:t>
            </a:r>
          </a:p>
          <a:p>
            <a:endParaRPr lang="en-GB" dirty="0"/>
          </a:p>
        </p:txBody>
      </p:sp>
      <p:sp>
        <p:nvSpPr>
          <p:cNvPr id="4" name="Slide Number Placeholder 3"/>
          <p:cNvSpPr>
            <a:spLocks noGrp="1"/>
          </p:cNvSpPr>
          <p:nvPr>
            <p:ph type="sldNum" sz="quarter" idx="10"/>
          </p:nvPr>
        </p:nvSpPr>
        <p:spPr/>
        <p:txBody>
          <a:bodyPr/>
          <a:lstStyle/>
          <a:p>
            <a:fld id="{D5939589-3E79-4C82-AA4A-FE78234FAA59}" type="slidenum">
              <a:rPr lang="en-US" smtClean="0"/>
              <a:t>3</a:t>
            </a:fld>
            <a:endParaRPr lang="en-US" dirty="0"/>
          </a:p>
        </p:txBody>
      </p:sp>
    </p:spTree>
    <p:extLst>
      <p:ext uri="{BB962C8B-B14F-4D97-AF65-F5344CB8AC3E}">
        <p14:creationId xmlns:p14="http://schemas.microsoft.com/office/powerpoint/2010/main" val="2865025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Hilton hotel offers luxurious hotel and room services to upper-class people who have higher incomes and desire premier services (Lee &amp; Kim, 2021). To understand the main or target customers of the hotel, the market needs to be segmented into different groups on the basis of the market features. Then it will be easier to identify the main concerns of the Hilton Hotel.</a:t>
            </a:r>
          </a:p>
          <a:p>
            <a:r>
              <a:rPr lang="en-GB" sz="1200" b="1" kern="1200" dirty="0" smtClean="0">
                <a:solidFill>
                  <a:schemeClr val="tx1"/>
                </a:solidFill>
                <a:effectLst/>
                <a:latin typeface="+mn-lt"/>
                <a:ea typeface="+mn-ea"/>
                <a:cs typeface="+mn-cs"/>
              </a:rPr>
              <a:t>Geographic segmentation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As the Hilton hotel renders services in more than 94 countries, it divides the market into national as well as international (Kearney &amp; Fitzpatrick, 2021). The location of the hotel is near the important and popular places of the country so that targeted upper classes people become attracted. For example, the location of the Hilton hotel in the UK is Tower Bridge, Bankside, Aldwych etc. (</a:t>
            </a:r>
            <a:r>
              <a:rPr lang="en-GB" sz="1200" kern="1200" dirty="0" err="1" smtClean="0">
                <a:solidFill>
                  <a:schemeClr val="tx1"/>
                </a:solidFill>
                <a:effectLst/>
                <a:latin typeface="+mn-lt"/>
                <a:ea typeface="+mn-ea"/>
                <a:cs typeface="+mn-cs"/>
              </a:rPr>
              <a:t>Tesone</a:t>
            </a:r>
            <a:r>
              <a:rPr lang="en-GB" sz="1200" kern="1200" dirty="0" smtClean="0">
                <a:solidFill>
                  <a:schemeClr val="tx1"/>
                </a:solidFill>
                <a:effectLst/>
                <a:latin typeface="+mn-lt"/>
                <a:ea typeface="+mn-ea"/>
                <a:cs typeface="+mn-cs"/>
              </a:rPr>
              <a:t>, 2014).</a:t>
            </a:r>
          </a:p>
          <a:p>
            <a:r>
              <a:rPr lang="en-GB" sz="1200" b="1" kern="1200" dirty="0" smtClean="0">
                <a:solidFill>
                  <a:schemeClr val="tx1"/>
                </a:solidFill>
                <a:effectLst/>
                <a:latin typeface="+mn-lt"/>
                <a:ea typeface="+mn-ea"/>
                <a:cs typeface="+mn-cs"/>
              </a:rPr>
              <a:t>Demographic segmentation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Hilton mostly targets senior and middle age people including male and female who have higher income and belongs to the upper classes as it provides luxurious and prime quality services to the people (</a:t>
            </a:r>
            <a:r>
              <a:rPr lang="en-GB" sz="1200" kern="1200" dirty="0" err="1" smtClean="0">
                <a:solidFill>
                  <a:schemeClr val="tx1"/>
                </a:solidFill>
                <a:effectLst/>
                <a:latin typeface="+mn-lt"/>
                <a:ea typeface="+mn-ea"/>
                <a:cs typeface="+mn-cs"/>
              </a:rPr>
              <a:t>Scheufele</a:t>
            </a:r>
            <a:r>
              <a:rPr lang="en-GB" sz="1200" kern="1200" dirty="0" smtClean="0">
                <a:solidFill>
                  <a:schemeClr val="tx1"/>
                </a:solidFill>
                <a:effectLst/>
                <a:latin typeface="+mn-lt"/>
                <a:ea typeface="+mn-ea"/>
                <a:cs typeface="+mn-cs"/>
              </a:rPr>
              <a:t> et al., 2022). The people who lead luxurious lifestyles and desiring to premium quality services are its target customers. Furthermore, the market also can be segmented into psychographics and benefits segmentation and others to get the potential and target customers.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4</a:t>
            </a:fld>
            <a:endParaRPr lang="en-US" dirty="0"/>
          </a:p>
        </p:txBody>
      </p:sp>
    </p:spTree>
    <p:extLst>
      <p:ext uri="{BB962C8B-B14F-4D97-AF65-F5344CB8AC3E}">
        <p14:creationId xmlns:p14="http://schemas.microsoft.com/office/powerpoint/2010/main" val="3043601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Hilton Hotels and Resorts is renowned for its premium quality services and well-established culture. It has a diversified and skilled workforce from different cultures so that clients or guests can be treated in their own styles. As a result, the interactions between the hotel and the clients will be increased. Moreover, staffs are highly trained and dedicated to providing the desired services of the customers. Hilton hotel provides a wide range of guest services such as providing riverside rooms, room services, digital keys, fitness centres, bars and restaurants, business centres, meeting or conference rooms, executive lounge, pet and child-friendly environments, top-notch security and privacy etc. (Walker, 2013). Moreover, the hotel authority offers some additional services to the guests such as digitalised check-in system, Hilton Honours or discount rate, room choosing facilities, free parking facilities, Wi-Fi facilities and so on. Moreover, it has developed a mobile application, website and other digital presence for example, online booking systems and </a:t>
            </a:r>
            <a:r>
              <a:rPr lang="en-GB" sz="1200" kern="1200" dirty="0" err="1" smtClean="0">
                <a:solidFill>
                  <a:schemeClr val="tx1"/>
                </a:solidFill>
                <a:effectLst/>
                <a:latin typeface="+mn-lt"/>
                <a:ea typeface="+mn-ea"/>
                <a:cs typeface="+mn-cs"/>
              </a:rPr>
              <a:t>Chatbots</a:t>
            </a:r>
            <a:r>
              <a:rPr lang="en-GB" sz="1200" kern="1200" dirty="0" smtClean="0">
                <a:solidFill>
                  <a:schemeClr val="tx1"/>
                </a:solidFill>
                <a:effectLst/>
                <a:latin typeface="+mn-lt"/>
                <a:ea typeface="+mn-ea"/>
                <a:cs typeface="+mn-cs"/>
              </a:rPr>
              <a:t> to communicate and serve the best quality services to the guests (Kearney &amp; Fitzpatrick, 2021).</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5</a:t>
            </a:fld>
            <a:endParaRPr lang="en-US" dirty="0"/>
          </a:p>
        </p:txBody>
      </p:sp>
    </p:spTree>
    <p:extLst>
      <p:ext uri="{BB962C8B-B14F-4D97-AF65-F5344CB8AC3E}">
        <p14:creationId xmlns:p14="http://schemas.microsoft.com/office/powerpoint/2010/main" val="1525521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Hilton Hotel always acknowledges that guests are not dependent on us rather than we are dependent on them. So the main duties and responsibilities of the hotel business are to provide the optimum level of services to the guest. Some of the vitals and crucial roles and responsibilities must be followed by the hotel authority to ensure premium quality services to the people. The hotel authority will welcome the guest with great honour and respect and will accomplish the procedures to take the room and will store the necessary information for example records of identification and others. Prompt services or responses during calling room services by the guests. To satisfy the customer's need all the essential queries of the guests should be answered accurately and precisely by maintaining acceptable courtesy. The problems and the difficulties of the gusts should be solved immediately. Moreover, different must work as a team to ensure customer satisfaction. To improve the interaction, provide Hilton Honours points or rewards or discounts based on the policy. The Hilton Hotel is always prepared with the proper plan to acquire customers' satisfaction by providing additional services that were not included in the packages so that the customer's expectations are met and not arise any kind of dilemma (</a:t>
            </a:r>
            <a:r>
              <a:rPr lang="en-GB" sz="1200" kern="1200" dirty="0" err="1" smtClean="0">
                <a:solidFill>
                  <a:schemeClr val="tx1"/>
                </a:solidFill>
                <a:effectLst/>
                <a:latin typeface="+mn-lt"/>
                <a:ea typeface="+mn-ea"/>
                <a:cs typeface="+mn-cs"/>
              </a:rPr>
              <a:t>Schuckert</a:t>
            </a:r>
            <a:r>
              <a:rPr lang="en-GB" sz="1200" kern="1200" dirty="0" smtClean="0">
                <a:solidFill>
                  <a:schemeClr val="tx1"/>
                </a:solidFill>
                <a:effectLst/>
                <a:latin typeface="+mn-lt"/>
                <a:ea typeface="+mn-ea"/>
                <a:cs typeface="+mn-cs"/>
              </a:rPr>
              <a:t>, 2020).</a:t>
            </a:r>
          </a:p>
          <a:p>
            <a:endParaRPr lang="en-GB" dirty="0"/>
          </a:p>
        </p:txBody>
      </p:sp>
      <p:sp>
        <p:nvSpPr>
          <p:cNvPr id="4" name="Slide Number Placeholder 3"/>
          <p:cNvSpPr>
            <a:spLocks noGrp="1"/>
          </p:cNvSpPr>
          <p:nvPr>
            <p:ph type="sldNum" sz="quarter" idx="10"/>
          </p:nvPr>
        </p:nvSpPr>
        <p:spPr/>
        <p:txBody>
          <a:bodyPr/>
          <a:lstStyle/>
          <a:p>
            <a:fld id="{D5939589-3E79-4C82-AA4A-FE78234FAA59}" type="slidenum">
              <a:rPr lang="en-US" smtClean="0"/>
              <a:t>6</a:t>
            </a:fld>
            <a:endParaRPr lang="en-US" dirty="0"/>
          </a:p>
        </p:txBody>
      </p:sp>
    </p:spTree>
    <p:extLst>
      <p:ext uri="{BB962C8B-B14F-4D97-AF65-F5344CB8AC3E}">
        <p14:creationId xmlns:p14="http://schemas.microsoft.com/office/powerpoint/2010/main" val="1530690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Hospitality is an exciting, dynamic and rapidly growing sector not only in the UK but also in other parts of the country (</a:t>
            </a:r>
            <a:r>
              <a:rPr lang="en-GB" sz="1200" kern="1200" dirty="0" err="1" smtClean="0">
                <a:solidFill>
                  <a:schemeClr val="tx1"/>
                </a:solidFill>
                <a:effectLst/>
                <a:latin typeface="+mn-lt"/>
                <a:ea typeface="+mn-ea"/>
                <a:cs typeface="+mn-cs"/>
              </a:rPr>
              <a:t>Melissen</a:t>
            </a:r>
            <a:r>
              <a:rPr lang="en-GB" sz="1200" kern="1200" dirty="0" smtClean="0">
                <a:solidFill>
                  <a:schemeClr val="tx1"/>
                </a:solidFill>
                <a:effectLst/>
                <a:latin typeface="+mn-lt"/>
                <a:ea typeface="+mn-ea"/>
                <a:cs typeface="+mn-cs"/>
              </a:rPr>
              <a:t>, 2019). A huge number of companies and brands have come forward to establish the hospitality business and to offer a wide range of services to the people including accommodation facilities, providing traditional foods and restaurant items and other entertainment. The hospitality industry is the summation of four factors such as entertainment, F&amp;D (Food and beverage), Lodging, travel and tourism. The hospitality industry has massive significance in the social, cultural, environmental and economic context. It upholds the country’s image globally. People are getting the direct opportunity for employment and contributing to the national economy. It is also creating a diversified culture and people are being civilized. Furthermore, the resources are being utilized by the hospitality company. Per capita income and growth of the GDP are improving greatly because of outstanding services and performance of the hospitality company.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7</a:t>
            </a:fld>
            <a:endParaRPr lang="en-US" dirty="0"/>
          </a:p>
        </p:txBody>
      </p:sp>
    </p:spTree>
    <p:extLst>
      <p:ext uri="{BB962C8B-B14F-4D97-AF65-F5344CB8AC3E}">
        <p14:creationId xmlns:p14="http://schemas.microsoft.com/office/powerpoint/2010/main" val="3854800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At the time of creating services for the guests of the hotels, some of the factors or sectors must be considered by the Hilton Hotel to meet the guest's expectations. These factors are culture, people, relationships and service process (</a:t>
            </a:r>
            <a:r>
              <a:rPr lang="en-GB" sz="1200" kern="1200" dirty="0" err="1" smtClean="0">
                <a:solidFill>
                  <a:schemeClr val="tx1"/>
                </a:solidFill>
                <a:effectLst/>
                <a:latin typeface="+mn-lt"/>
                <a:ea typeface="+mn-ea"/>
                <a:cs typeface="+mn-cs"/>
              </a:rPr>
              <a:t>Heppell</a:t>
            </a:r>
            <a:r>
              <a:rPr lang="en-GB" sz="1200" kern="1200" dirty="0" smtClean="0">
                <a:solidFill>
                  <a:schemeClr val="tx1"/>
                </a:solidFill>
                <a:effectLst/>
                <a:latin typeface="+mn-lt"/>
                <a:ea typeface="+mn-ea"/>
                <a:cs typeface="+mn-cs"/>
              </a:rPr>
              <a:t>, 2015). People now travel not only for entertainment but also to enjoy or witness new cultures. For this reason, the Hilton Hotel must try to established well establish cultural diversification. People are the most valuable elements for the Hilton Hotel and to render the best standards of services, it must hire the most competent employees who are capable to create a wow factor and exceed the customer's needs. The hotel should try to create a strong and emotional relationship with the guests so that they can recall the memories. Appropriate and depth research must be done before executing the services. The needs and demands of the customers must be understood appropriately so that customer expectations are met.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8</a:t>
            </a:fld>
            <a:endParaRPr lang="en-US" dirty="0"/>
          </a:p>
        </p:txBody>
      </p:sp>
    </p:spTree>
    <p:extLst>
      <p:ext uri="{BB962C8B-B14F-4D97-AF65-F5344CB8AC3E}">
        <p14:creationId xmlns:p14="http://schemas.microsoft.com/office/powerpoint/2010/main" val="2047838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At the time of creating services for the guests of the hotels, some of the factors or sectors must be considered by the Hilton Hotel to meet the guest's expectations. These factors are culture, people, relationships and service process (</a:t>
            </a:r>
            <a:r>
              <a:rPr lang="en-GB" sz="1200" kern="1200" dirty="0" err="1" smtClean="0">
                <a:solidFill>
                  <a:schemeClr val="tx1"/>
                </a:solidFill>
                <a:effectLst/>
                <a:latin typeface="+mn-lt"/>
                <a:ea typeface="+mn-ea"/>
                <a:cs typeface="+mn-cs"/>
              </a:rPr>
              <a:t>Heppell</a:t>
            </a:r>
            <a:r>
              <a:rPr lang="en-GB" sz="1200" kern="1200" dirty="0" smtClean="0">
                <a:solidFill>
                  <a:schemeClr val="tx1"/>
                </a:solidFill>
                <a:effectLst/>
                <a:latin typeface="+mn-lt"/>
                <a:ea typeface="+mn-ea"/>
                <a:cs typeface="+mn-cs"/>
              </a:rPr>
              <a:t>, 2015). People now travel not only for entertainment but also to enjoy or witness new cultures. For this reason, the Hilton Hotel must try to established well establish cultural diversification. People are the most valuable elements for the Hilton Hotel and to render the best standards of services, it must hire the most competent employees who are capable to create a wow factor and exceed the customer's needs. The hotel should try to create a strong and emotional relationship with the guests so that they can recall the memories. Appropriate and depth research must be done before executing the services. The needs and demands of the customers must be understood appropriately so that customer expectations are met.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5939589-3E79-4C82-AA4A-FE78234FAA59}" type="slidenum">
              <a:rPr lang="en-US" smtClean="0"/>
              <a:t>9</a:t>
            </a:fld>
            <a:endParaRPr lang="en-US" dirty="0"/>
          </a:p>
        </p:txBody>
      </p:sp>
    </p:spTree>
    <p:extLst>
      <p:ext uri="{BB962C8B-B14F-4D97-AF65-F5344CB8AC3E}">
        <p14:creationId xmlns:p14="http://schemas.microsoft.com/office/powerpoint/2010/main" val="2646858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939589-3E79-4C82-AA4A-FE78234FAA59}" type="slidenum">
              <a:rPr lang="en-US" smtClean="0"/>
              <a:t>10</a:t>
            </a:fld>
            <a:endParaRPr lang="en-US" dirty="0"/>
          </a:p>
        </p:txBody>
      </p:sp>
    </p:spTree>
    <p:extLst>
      <p:ext uri="{BB962C8B-B14F-4D97-AF65-F5344CB8AC3E}">
        <p14:creationId xmlns:p14="http://schemas.microsoft.com/office/powerpoint/2010/main" val="2204702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85898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588469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8"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9"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0"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dirty="0"/>
          </a:p>
        </p:txBody>
      </p:sp>
      <p:sp>
        <p:nvSpPr>
          <p:cNvPr id="12"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2912834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
        <p:nvSpPr>
          <p:cNvPr id="8"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9"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0"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1403251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10"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1"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2"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290265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r>
              <a:rPr lang="en-US" smtClean="0"/>
              <a:t>9/3/20XX</a:t>
            </a:r>
            <a:endParaRPr lang="en-US" dirty="0"/>
          </a:p>
        </p:txBody>
      </p:sp>
      <p:sp>
        <p:nvSpPr>
          <p:cNvPr id="4" name="Footer Placeholder 3"/>
          <p:cNvSpPr>
            <a:spLocks noGrp="1"/>
          </p:cNvSpPr>
          <p:nvPr>
            <p:ph type="ftr" sz="quarter" idx="11"/>
          </p:nvPr>
        </p:nvSpPr>
        <p:spPr/>
        <p:txBody>
          <a:bodyPr/>
          <a:lstStyle/>
          <a:p>
            <a:r>
              <a:rPr lang="en-US" smtClean="0"/>
              <a:t>Presentation Title</a:t>
            </a:r>
            <a:endParaRPr lang="en-US" dirty="0"/>
          </a:p>
        </p:txBody>
      </p:sp>
      <p:sp>
        <p:nvSpPr>
          <p:cNvPr id="5" name="Slide Number Placeholder 4"/>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4055333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9/3/20XX</a:t>
            </a:r>
            <a:endParaRPr lang="en-US" dirty="0"/>
          </a:p>
        </p:txBody>
      </p:sp>
      <p:sp>
        <p:nvSpPr>
          <p:cNvPr id="3" name="Footer Placeholder 2"/>
          <p:cNvSpPr>
            <a:spLocks noGrp="1"/>
          </p:cNvSpPr>
          <p:nvPr>
            <p:ph type="ftr" sz="quarter" idx="11"/>
          </p:nvPr>
        </p:nvSpPr>
        <p:spPr/>
        <p:txBody>
          <a:bodyPr/>
          <a:lstStyle/>
          <a:p>
            <a:r>
              <a:rPr lang="en-US" smtClean="0"/>
              <a:t>Presentation Title</a:t>
            </a:r>
            <a:endParaRPr lang="en-US" dirty="0"/>
          </a:p>
        </p:txBody>
      </p:sp>
      <p:sp>
        <p:nvSpPr>
          <p:cNvPr id="4" name="Slide Number Placeholder 3"/>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757145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9/3/20XX</a:t>
            </a:r>
            <a:endParaRPr lang="en-US" dirty="0"/>
          </a:p>
        </p:txBody>
      </p:sp>
      <p:sp>
        <p:nvSpPr>
          <p:cNvPr id="6" name="Footer Placeholder 5"/>
          <p:cNvSpPr>
            <a:spLocks noGrp="1"/>
          </p:cNvSpPr>
          <p:nvPr>
            <p:ph type="ftr" sz="quarter" idx="11"/>
          </p:nvPr>
        </p:nvSpPr>
        <p:spPr/>
        <p:txBody>
          <a:bodyPr/>
          <a:lstStyle/>
          <a:p>
            <a:r>
              <a:rPr lang="en-US" smtClean="0"/>
              <a:t>Presentation Title</a:t>
            </a:r>
            <a:endParaRPr lang="en-US" dirty="0"/>
          </a:p>
        </p:txBody>
      </p:sp>
      <p:sp>
        <p:nvSpPr>
          <p:cNvPr id="7" name="Slide Number Placeholder 6"/>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543381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9/3/20XX</a:t>
            </a:r>
            <a:endParaRPr lang="en-US" dirty="0"/>
          </a:p>
        </p:txBody>
      </p:sp>
      <p:sp>
        <p:nvSpPr>
          <p:cNvPr id="6" name="Footer Placeholder 5"/>
          <p:cNvSpPr>
            <a:spLocks noGrp="1"/>
          </p:cNvSpPr>
          <p:nvPr>
            <p:ph type="ftr" sz="quarter" idx="11"/>
          </p:nvPr>
        </p:nvSpPr>
        <p:spPr/>
        <p:txBody>
          <a:bodyPr/>
          <a:lstStyle/>
          <a:p>
            <a:r>
              <a:rPr lang="en-US" smtClean="0"/>
              <a:t>Presentation Title</a:t>
            </a:r>
            <a:endParaRPr lang="en-US" dirty="0"/>
          </a:p>
        </p:txBody>
      </p:sp>
      <p:sp>
        <p:nvSpPr>
          <p:cNvPr id="7" name="Slide Number Placeholder 6"/>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128598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9/3/20XX</a:t>
            </a:r>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15417458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9/3/20XX</a:t>
            </a:r>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72997183"/>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9/3/20XX</a:t>
            </a:r>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014666274"/>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9/3/20XX</a:t>
            </a:r>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59676941"/>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9/3/20XX</a:t>
            </a:r>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2970524097"/>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r>
              <a:rPr lang="en-US" smtClean="0"/>
              <a:t>9/3/20XX</a:t>
            </a:r>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1623726125"/>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r>
              <a:rPr lang="en-US" smtClean="0"/>
              <a:t>9/3/20XX</a:t>
            </a:r>
            <a:endParaRPr lang="en-US" dirty="0"/>
          </a:p>
        </p:txBody>
      </p:sp>
      <p:sp>
        <p:nvSpPr>
          <p:cNvPr id="5" name="Footer Placeholder 4"/>
          <p:cNvSpPr>
            <a:spLocks noGrp="1"/>
          </p:cNvSpPr>
          <p:nvPr>
            <p:ph type="ftr" sz="quarter" idx="11"/>
          </p:nvPr>
        </p:nvSpPr>
        <p:spPr/>
        <p:txBody>
          <a:bodyPr/>
          <a:lstStyle/>
          <a:p>
            <a:r>
              <a:rPr lang="en-US" smtClean="0"/>
              <a:t>Presentation Title</a:t>
            </a:r>
            <a:endParaRPr lang="en-US" dirty="0"/>
          </a:p>
        </p:txBody>
      </p:sp>
      <p:sp>
        <p:nvSpPr>
          <p:cNvPr id="6" name="Slide Number Placeholder 5"/>
          <p:cNvSpPr>
            <a:spLocks noGrp="1"/>
          </p:cNvSpPr>
          <p:nvPr>
            <p:ph type="sldNum" sz="quarter" idx="12"/>
          </p:nvPr>
        </p:nvSpPr>
        <p:spPr/>
        <p:txBody>
          <a:bodyPr/>
          <a:lstStyle/>
          <a:p>
            <a:fld id="{D8DA9DAA-006C-4F4B-980E-E3DF019B24E2}" type="slidenum">
              <a:rPr lang="en-US" smtClean="0"/>
              <a:t>‹#›</a:t>
            </a:fld>
            <a:endParaRPr lang="en-US" dirty="0"/>
          </a:p>
        </p:txBody>
      </p:sp>
    </p:spTree>
    <p:extLst>
      <p:ext uri="{BB962C8B-B14F-4D97-AF65-F5344CB8AC3E}">
        <p14:creationId xmlns:p14="http://schemas.microsoft.com/office/powerpoint/2010/main" val="3943624544"/>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6922964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732785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578914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r>
              <a:rPr lang="en-US" smtClean="0"/>
              <a:t>9/3/20XX</a:t>
            </a:r>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smtClean="0"/>
              <a:t>Presentation Title</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3399115710"/>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 id="2147483812" r:id="rId17"/>
    <p:sldLayoutId id="2147483813" r:id="rId18"/>
    <p:sldLayoutId id="2147483714" r:id="rId19"/>
    <p:sldLayoutId id="2147483715" r:id="rId20"/>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5F14073-9F68-4B7E-A576-26899D58C7A9}"/>
              </a:ext>
            </a:extLst>
          </p:cNvPr>
          <p:cNvSpPr>
            <a:spLocks noGrp="1"/>
          </p:cNvSpPr>
          <p:nvPr>
            <p:ph type="subTitle" idx="1"/>
          </p:nvPr>
        </p:nvSpPr>
        <p:spPr>
          <a:xfrm>
            <a:off x="6707250" y="3996935"/>
            <a:ext cx="5093208" cy="1728551"/>
          </a:xfrm>
        </p:spPr>
        <p:txBody>
          <a:bodyPr/>
          <a:lstStyle/>
          <a:p>
            <a:pPr algn="ctr"/>
            <a:r>
              <a:rPr lang="en-US" sz="2000" dirty="0">
                <a:solidFill>
                  <a:schemeClr val="tx1"/>
                </a:solidFill>
              </a:rPr>
              <a:t>By</a:t>
            </a:r>
          </a:p>
          <a:p>
            <a:pPr algn="ctr"/>
            <a:r>
              <a:rPr lang="en-US" sz="2000" dirty="0">
                <a:solidFill>
                  <a:schemeClr val="tx1"/>
                </a:solidFill>
              </a:rPr>
              <a:t>Student name: ……</a:t>
            </a:r>
          </a:p>
          <a:p>
            <a:pPr algn="ctr"/>
            <a:r>
              <a:rPr lang="en-US" dirty="0">
                <a:solidFill>
                  <a:schemeClr val="tx1"/>
                </a:solidFill>
              </a:rPr>
              <a:t>Student id:12345</a:t>
            </a:r>
            <a:endParaRPr lang="en-US" sz="2000" dirty="0">
              <a:solidFill>
                <a:schemeClr val="tx1"/>
              </a:solidFill>
            </a:endParaRPr>
          </a:p>
          <a:p>
            <a:endParaRPr lang="en-US" dirty="0">
              <a:solidFill>
                <a:schemeClr val="tx1"/>
              </a:solidFill>
            </a:endParaRPr>
          </a:p>
        </p:txBody>
      </p:sp>
      <p:sp>
        <p:nvSpPr>
          <p:cNvPr id="5" name="TextBox 4"/>
          <p:cNvSpPr txBox="1"/>
          <p:nvPr/>
        </p:nvSpPr>
        <p:spPr>
          <a:xfrm>
            <a:off x="1085436" y="1401832"/>
            <a:ext cx="8677275" cy="2185214"/>
          </a:xfrm>
          <a:prstGeom prst="rect">
            <a:avLst/>
          </a:prstGeom>
          <a:noFill/>
          <a:ln>
            <a:solidFill>
              <a:schemeClr val="accent2"/>
            </a:solidFill>
          </a:ln>
        </p:spPr>
        <p:txBody>
          <a:bodyPr wrap="square" rtlCol="0">
            <a:spAutoFit/>
          </a:bodyPr>
          <a:lstStyle/>
          <a:p>
            <a:pPr algn="ctr"/>
            <a:r>
              <a:rPr lang="en-GB" sz="4800" b="1" dirty="0" smtClean="0">
                <a:latin typeface="Times New Roman" panose="02020603050405020304" pitchFamily="18" charset="0"/>
                <a:cs typeface="Times New Roman" panose="02020603050405020304" pitchFamily="18" charset="0"/>
              </a:rPr>
              <a:t>Welcome to the Presentation</a:t>
            </a:r>
          </a:p>
          <a:p>
            <a:pPr algn="ctr"/>
            <a:r>
              <a:rPr lang="en-GB" sz="4800" b="1" dirty="0" smtClean="0">
                <a:latin typeface="Times New Roman" panose="02020603050405020304" pitchFamily="18" charset="0"/>
                <a:cs typeface="Times New Roman" panose="02020603050405020304" pitchFamily="18" charset="0"/>
              </a:rPr>
              <a:t> </a:t>
            </a:r>
          </a:p>
          <a:p>
            <a:pPr algn="ctr"/>
            <a:r>
              <a:rPr lang="en-GB" sz="3600" b="1" dirty="0">
                <a:latin typeface="Times New Roman" panose="02020603050405020304" pitchFamily="18" charset="0"/>
                <a:cs typeface="Times New Roman" panose="02020603050405020304" pitchFamily="18" charset="0"/>
              </a:rPr>
              <a:t>Hospitality and Guest Services </a:t>
            </a:r>
          </a:p>
        </p:txBody>
      </p:sp>
      <p:sp>
        <p:nvSpPr>
          <p:cNvPr id="6" name="Rounded Rectangle 5"/>
          <p:cNvSpPr/>
          <p:nvPr/>
        </p:nvSpPr>
        <p:spPr>
          <a:xfrm>
            <a:off x="1644014" y="2442051"/>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7698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792478" y="332759"/>
            <a:ext cx="4180116" cy="1041661"/>
          </a:xfrm>
        </p:spPr>
        <p:txBody>
          <a:bodyPr>
            <a:normAutofit/>
          </a:bodyPr>
          <a:lstStyle/>
          <a:p>
            <a:r>
              <a:rPr lang="en-US" b="1" cap="all" spc="400" dirty="0">
                <a:solidFill>
                  <a:schemeClr val="tx1"/>
                </a:solidFill>
                <a:latin typeface="Times New Roman" panose="02020603050405020304" pitchFamily="18" charset="0"/>
                <a:cs typeface="Times New Roman" panose="02020603050405020304" pitchFamily="18" charset="0"/>
              </a:rPr>
              <a:t>Agenda</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65DE74E9-AA78-46C1-845A-0B72FA8AF35E}"/>
              </a:ext>
            </a:extLst>
          </p:cNvPr>
          <p:cNvSpPr>
            <a:spLocks noGrp="1"/>
          </p:cNvSpPr>
          <p:nvPr>
            <p:ph type="body" sz="quarter" idx="13"/>
          </p:nvPr>
        </p:nvSpPr>
        <p:spPr>
          <a:xfrm>
            <a:off x="1245706" y="1621201"/>
            <a:ext cx="9223512" cy="5074874"/>
          </a:xfrm>
        </p:spPr>
        <p:txBody>
          <a:bodyPr>
            <a:noAutofit/>
          </a:bodyPr>
          <a:lstStyle/>
          <a:p>
            <a:pPr marL="285750" indent="-285750" algn="just">
              <a:lnSpc>
                <a:spcPct val="150000"/>
              </a:lnSpc>
              <a:buFont typeface="Arial" panose="020B0604020202020204" pitchFamily="34" charset="0"/>
              <a:buChar char="•"/>
            </a:pPr>
            <a:r>
              <a:rPr lang="en-US" sz="3200" dirty="0" smtClean="0">
                <a:solidFill>
                  <a:schemeClr val="tx1"/>
                </a:solidFill>
                <a:latin typeface="Calibri" panose="020F0502020204030204" pitchFamily="34" charset="0"/>
                <a:cs typeface="Calibri" panose="020F0502020204030204" pitchFamily="34" charset="0"/>
              </a:rPr>
              <a:t>Target consumers of Hilton Hotel and Resorts</a:t>
            </a:r>
          </a:p>
          <a:p>
            <a:pPr marL="285750" indent="-285750" algn="just">
              <a:lnSpc>
                <a:spcPct val="150000"/>
              </a:lnSpc>
              <a:buFont typeface="Arial" panose="020B0604020202020204" pitchFamily="34" charset="0"/>
              <a:buChar char="•"/>
            </a:pPr>
            <a:r>
              <a:rPr lang="en-GB" sz="3200" dirty="0" smtClean="0">
                <a:solidFill>
                  <a:schemeClr val="tx1"/>
                </a:solidFill>
                <a:latin typeface="Calibri" panose="020F0502020204030204" pitchFamily="34" charset="0"/>
                <a:cs typeface="Calibri" panose="020F0502020204030204" pitchFamily="34" charset="0"/>
              </a:rPr>
              <a:t>Scope, nature</a:t>
            </a:r>
            <a:r>
              <a:rPr lang="en-GB" sz="3200" dirty="0">
                <a:solidFill>
                  <a:schemeClr val="tx1"/>
                </a:solidFill>
                <a:latin typeface="Calibri" panose="020F0502020204030204" pitchFamily="34" charset="0"/>
                <a:cs typeface="Calibri" panose="020F0502020204030204" pitchFamily="34" charset="0"/>
              </a:rPr>
              <a:t>, </a:t>
            </a:r>
            <a:r>
              <a:rPr lang="en-GB" sz="3200" dirty="0" smtClean="0">
                <a:solidFill>
                  <a:schemeClr val="tx1"/>
                </a:solidFill>
                <a:latin typeface="Calibri" panose="020F0502020204030204" pitchFamily="34" charset="0"/>
                <a:cs typeface="Calibri" panose="020F0502020204030204" pitchFamily="34" charset="0"/>
              </a:rPr>
              <a:t>and </a:t>
            </a:r>
            <a:r>
              <a:rPr lang="en-GB" sz="3200" dirty="0">
                <a:solidFill>
                  <a:schemeClr val="tx1"/>
                </a:solidFill>
                <a:latin typeface="Calibri" panose="020F0502020204030204" pitchFamily="34" charset="0"/>
                <a:cs typeface="Calibri" panose="020F0502020204030204" pitchFamily="34" charset="0"/>
              </a:rPr>
              <a:t>role of the guest services and </a:t>
            </a:r>
            <a:r>
              <a:rPr lang="en-GB" sz="3200" dirty="0" smtClean="0">
                <a:solidFill>
                  <a:schemeClr val="tx1"/>
                </a:solidFill>
                <a:latin typeface="Calibri" panose="020F0502020204030204" pitchFamily="34" charset="0"/>
                <a:cs typeface="Calibri" panose="020F0502020204030204" pitchFamily="34" charset="0"/>
              </a:rPr>
              <a:t>facilities of Hilton Hotel.</a:t>
            </a:r>
          </a:p>
          <a:p>
            <a:pPr marL="285750" indent="-285750" algn="just">
              <a:lnSpc>
                <a:spcPct val="150000"/>
              </a:lnSpc>
              <a:buFont typeface="Arial" panose="020B0604020202020204" pitchFamily="34" charset="0"/>
              <a:buChar char="•"/>
            </a:pPr>
            <a:r>
              <a:rPr lang="en-US" sz="3200" dirty="0" smtClean="0">
                <a:solidFill>
                  <a:schemeClr val="tx1"/>
                </a:solidFill>
                <a:latin typeface="Calibri" panose="020F0502020204030204" pitchFamily="34" charset="0"/>
                <a:cs typeface="Calibri" panose="020F0502020204030204" pitchFamily="34" charset="0"/>
              </a:rPr>
              <a:t> Considerable </a:t>
            </a:r>
            <a:r>
              <a:rPr lang="en-GB" sz="3200" dirty="0" smtClean="0">
                <a:solidFill>
                  <a:schemeClr val="tx1"/>
                </a:solidFill>
                <a:latin typeface="Calibri" panose="020F0502020204030204" pitchFamily="34" charset="0"/>
                <a:cs typeface="Calibri" panose="020F0502020204030204" pitchFamily="34" charset="0"/>
              </a:rPr>
              <a:t>role </a:t>
            </a:r>
            <a:r>
              <a:rPr lang="en-GB" sz="3200" dirty="0">
                <a:solidFill>
                  <a:schemeClr val="tx1"/>
                </a:solidFill>
                <a:latin typeface="Calibri" panose="020F0502020204030204" pitchFamily="34" charset="0"/>
                <a:cs typeface="Calibri" panose="020F0502020204030204" pitchFamily="34" charset="0"/>
              </a:rPr>
              <a:t>and function of guest services </a:t>
            </a:r>
            <a:endParaRPr lang="en-GB" sz="3200" dirty="0" smtClean="0">
              <a:solidFill>
                <a:schemeClr val="tx1"/>
              </a:solidFill>
              <a:latin typeface="Calibri" panose="020F0502020204030204" pitchFamily="34" charset="0"/>
              <a:cs typeface="Calibri" panose="020F0502020204030204" pitchFamily="34" charset="0"/>
            </a:endParaRPr>
          </a:p>
          <a:p>
            <a:pPr marL="285750" indent="-285750" algn="just">
              <a:lnSpc>
                <a:spcPct val="150000"/>
              </a:lnSpc>
              <a:buFont typeface="Arial" panose="020B0604020202020204" pitchFamily="34" charset="0"/>
              <a:buChar char="•"/>
            </a:pPr>
            <a:r>
              <a:rPr lang="en-GB" sz="3200" dirty="0" smtClean="0">
                <a:solidFill>
                  <a:schemeClr val="tx1"/>
                </a:solidFill>
                <a:latin typeface="Calibri" panose="020F0502020204030204" pitchFamily="34" charset="0"/>
                <a:cs typeface="Calibri" panose="020F0502020204030204" pitchFamily="34" charset="0"/>
              </a:rPr>
              <a:t>Significance </a:t>
            </a:r>
            <a:r>
              <a:rPr lang="en-GB" sz="3200" dirty="0">
                <a:solidFill>
                  <a:schemeClr val="tx1"/>
                </a:solidFill>
                <a:latin typeface="Calibri" panose="020F0502020204030204" pitchFamily="34" charset="0"/>
                <a:cs typeface="Calibri" panose="020F0502020204030204" pitchFamily="34" charset="0"/>
              </a:rPr>
              <a:t>of hospitality </a:t>
            </a:r>
            <a:endParaRPr lang="en-GB" sz="3200" dirty="0" smtClean="0">
              <a:solidFill>
                <a:schemeClr val="tx1"/>
              </a:solidFill>
              <a:latin typeface="Calibri" panose="020F0502020204030204" pitchFamily="34" charset="0"/>
              <a:cs typeface="Calibri" panose="020F0502020204030204" pitchFamily="34" charset="0"/>
            </a:endParaRPr>
          </a:p>
          <a:p>
            <a:pPr marL="285750" indent="-285750" algn="just">
              <a:lnSpc>
                <a:spcPct val="150000"/>
              </a:lnSpc>
              <a:buFont typeface="Arial" panose="020B0604020202020204" pitchFamily="34" charset="0"/>
              <a:buChar char="•"/>
            </a:pPr>
            <a:r>
              <a:rPr lang="en-GB" sz="3200" dirty="0" smtClean="0">
                <a:solidFill>
                  <a:schemeClr val="tx1"/>
                </a:solidFill>
                <a:latin typeface="Calibri" panose="020F0502020204030204" pitchFamily="34" charset="0"/>
                <a:cs typeface="Calibri" panose="020F0502020204030204" pitchFamily="34" charset="0"/>
              </a:rPr>
              <a:t>Techniques to meet guest expectations</a:t>
            </a:r>
          </a:p>
          <a:p>
            <a:pPr marL="285750" indent="-285750" algn="just">
              <a:lnSpc>
                <a:spcPct val="150000"/>
              </a:lnSpc>
              <a:buFont typeface="Arial" panose="020B0604020202020204" pitchFamily="34" charset="0"/>
              <a:buChar char="•"/>
            </a:pPr>
            <a:endParaRPr lang="en-US" sz="32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135980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9A9A2C-C79B-CEAA-47B0-C444DD3DCF79}"/>
              </a:ext>
            </a:extLst>
          </p:cNvPr>
          <p:cNvSpPr txBox="1"/>
          <p:nvPr/>
        </p:nvSpPr>
        <p:spPr>
          <a:xfrm>
            <a:off x="4321354" y="66129"/>
            <a:ext cx="2976430" cy="646331"/>
          </a:xfrm>
          <a:prstGeom prst="rect">
            <a:avLst/>
          </a:prstGeom>
          <a:noFill/>
        </p:spPr>
        <p:txBody>
          <a:bodyPr wrap="square" rtlCol="0">
            <a:spAutoFit/>
          </a:bodyPr>
          <a:lstStyle/>
          <a:p>
            <a:r>
              <a:rPr lang="en-GB" sz="3600" b="1" dirty="0" smtClean="0"/>
              <a:t>Introduction</a:t>
            </a:r>
            <a:endParaRPr lang="en-GB" sz="3600" b="1" dirty="0"/>
          </a:p>
        </p:txBody>
      </p:sp>
      <p:sp>
        <p:nvSpPr>
          <p:cNvPr id="6" name="Rounded Rectangle 5"/>
          <p:cNvSpPr/>
          <p:nvPr/>
        </p:nvSpPr>
        <p:spPr>
          <a:xfrm>
            <a:off x="2044608" y="71246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 name="Group 2"/>
          <p:cNvGrpSpPr/>
          <p:nvPr/>
        </p:nvGrpSpPr>
        <p:grpSpPr>
          <a:xfrm>
            <a:off x="9226593" y="794794"/>
            <a:ext cx="2871383" cy="5578768"/>
            <a:chOff x="9226593" y="1033336"/>
            <a:chExt cx="2871383" cy="5578768"/>
          </a:xfrm>
        </p:grpSpPr>
        <p:pic>
          <p:nvPicPr>
            <p:cNvPr id="7" name="Picture 6"/>
            <p:cNvPicPr>
              <a:picLocks noChangeAspect="1"/>
            </p:cNvPicPr>
            <p:nvPr/>
          </p:nvPicPr>
          <p:blipFill>
            <a:blip r:embed="rId3"/>
            <a:stretch>
              <a:fillRect/>
            </a:stretch>
          </p:blipFill>
          <p:spPr>
            <a:xfrm>
              <a:off x="9226593" y="2721972"/>
              <a:ext cx="2847975" cy="19632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p:cNvPicPr>
              <a:picLocks noChangeAspect="1"/>
            </p:cNvPicPr>
            <p:nvPr/>
          </p:nvPicPr>
          <p:blipFill>
            <a:blip r:embed="rId4"/>
            <a:stretch>
              <a:fillRect/>
            </a:stretch>
          </p:blipFill>
          <p:spPr>
            <a:xfrm>
              <a:off x="9226593" y="1033336"/>
              <a:ext cx="2847975" cy="16002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Picture 10"/>
            <p:cNvPicPr>
              <a:picLocks noChangeAspect="1"/>
            </p:cNvPicPr>
            <p:nvPr/>
          </p:nvPicPr>
          <p:blipFill>
            <a:blip r:embed="rId5"/>
            <a:stretch>
              <a:fillRect/>
            </a:stretch>
          </p:blipFill>
          <p:spPr>
            <a:xfrm>
              <a:off x="9226593" y="4773648"/>
              <a:ext cx="2871383" cy="183845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grpSp>
        <p:nvGrpSpPr>
          <p:cNvPr id="2" name="Group 1"/>
          <p:cNvGrpSpPr/>
          <p:nvPr/>
        </p:nvGrpSpPr>
        <p:grpSpPr>
          <a:xfrm>
            <a:off x="160421" y="1340957"/>
            <a:ext cx="8948745" cy="4885671"/>
            <a:chOff x="160421" y="1340958"/>
            <a:chExt cx="10229267" cy="4800992"/>
          </a:xfrm>
        </p:grpSpPr>
        <p:sp>
          <p:nvSpPr>
            <p:cNvPr id="8" name="Rectangle 7">
              <a:extLst>
                <a:ext uri="{FF2B5EF4-FFF2-40B4-BE49-F238E27FC236}">
                  <a16:creationId xmlns:a16="http://schemas.microsoft.com/office/drawing/2014/main" id="{BDE081C6-6676-4835-A733-E630F41C8CEC}"/>
                </a:ext>
              </a:extLst>
            </p:cNvPr>
            <p:cNvSpPr/>
            <p:nvPr/>
          </p:nvSpPr>
          <p:spPr>
            <a:xfrm>
              <a:off x="5205688" y="1340961"/>
              <a:ext cx="5184000" cy="9417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10" name="Isosceles Triangle 26">
              <a:extLst>
                <a:ext uri="{FF2B5EF4-FFF2-40B4-BE49-F238E27FC236}">
                  <a16:creationId xmlns:a16="http://schemas.microsoft.com/office/drawing/2014/main" id="{1A4A7728-9CCB-488E-81A2-9ECC9116C5EF}"/>
                </a:ext>
              </a:extLst>
            </p:cNvPr>
            <p:cNvSpPr/>
            <p:nvPr/>
          </p:nvSpPr>
          <p:spPr>
            <a:xfrm rot="16200000">
              <a:off x="3425389" y="1595466"/>
              <a:ext cx="2036677" cy="1527661"/>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1197213 w 2205213"/>
                <a:gd name="connsiteY0" fmla="*/ 1064702 h 1064702"/>
                <a:gd name="connsiteX1" fmla="*/ 0 w 2205213"/>
                <a:gd name="connsiteY1" fmla="*/ 0 h 1064702"/>
                <a:gd name="connsiteX2" fmla="*/ 2205213 w 2205213"/>
                <a:gd name="connsiteY2" fmla="*/ 1064702 h 1064702"/>
                <a:gd name="connsiteX3" fmla="*/ 1197213 w 2205213"/>
                <a:gd name="connsiteY3" fmla="*/ 1064702 h 1064702"/>
                <a:gd name="connsiteX0" fmla="*/ 1180481 w 2188481"/>
                <a:gd name="connsiteY0" fmla="*/ 1064702 h 1064702"/>
                <a:gd name="connsiteX1" fmla="*/ 0 w 2188481"/>
                <a:gd name="connsiteY1" fmla="*/ 0 h 1064702"/>
                <a:gd name="connsiteX2" fmla="*/ 2188481 w 2188481"/>
                <a:gd name="connsiteY2" fmla="*/ 1064702 h 1064702"/>
                <a:gd name="connsiteX3" fmla="*/ 1180481 w 2188481"/>
                <a:gd name="connsiteY3" fmla="*/ 1064702 h 1064702"/>
                <a:gd name="connsiteX0" fmla="*/ 1172115 w 2180115"/>
                <a:gd name="connsiteY0" fmla="*/ 1067431 h 1067431"/>
                <a:gd name="connsiteX1" fmla="*/ 0 w 2180115"/>
                <a:gd name="connsiteY1" fmla="*/ 0 h 1067431"/>
                <a:gd name="connsiteX2" fmla="*/ 2180115 w 2180115"/>
                <a:gd name="connsiteY2" fmla="*/ 1067431 h 1067431"/>
                <a:gd name="connsiteX3" fmla="*/ 1172115 w 2180115"/>
                <a:gd name="connsiteY3" fmla="*/ 1067431 h 1067431"/>
              </a:gdLst>
              <a:ahLst/>
              <a:cxnLst>
                <a:cxn ang="0">
                  <a:pos x="connsiteX0" y="connsiteY0"/>
                </a:cxn>
                <a:cxn ang="0">
                  <a:pos x="connsiteX1" y="connsiteY1"/>
                </a:cxn>
                <a:cxn ang="0">
                  <a:pos x="connsiteX2" y="connsiteY2"/>
                </a:cxn>
                <a:cxn ang="0">
                  <a:pos x="connsiteX3" y="connsiteY3"/>
                </a:cxn>
              </a:cxnLst>
              <a:rect l="l" t="t" r="r" b="b"/>
              <a:pathLst>
                <a:path w="2180115" h="1067431">
                  <a:moveTo>
                    <a:pt x="1172115" y="1067431"/>
                  </a:moveTo>
                  <a:lnTo>
                    <a:pt x="0" y="0"/>
                  </a:lnTo>
                  <a:lnTo>
                    <a:pt x="2180115" y="1067431"/>
                  </a:lnTo>
                  <a:lnTo>
                    <a:pt x="1172115" y="1067431"/>
                  </a:lnTo>
                  <a:close/>
                </a:path>
              </a:pathLst>
            </a:custGeom>
            <a:gradFill>
              <a:gsLst>
                <a:gs pos="0">
                  <a:schemeClr val="accent1">
                    <a:lumMod val="80000"/>
                  </a:schemeClr>
                </a:gs>
                <a:gs pos="100000">
                  <a:schemeClr val="accent1">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13" name="Rectangle 12">
              <a:extLst>
                <a:ext uri="{FF2B5EF4-FFF2-40B4-BE49-F238E27FC236}">
                  <a16:creationId xmlns:a16="http://schemas.microsoft.com/office/drawing/2014/main" id="{94D8A313-C781-4072-832F-F9F626059C92}"/>
                </a:ext>
              </a:extLst>
            </p:cNvPr>
            <p:cNvSpPr/>
            <p:nvPr/>
          </p:nvSpPr>
          <p:spPr>
            <a:xfrm>
              <a:off x="5205688" y="2443594"/>
              <a:ext cx="5184000" cy="9417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14" name="Isosceles Triangle 48">
              <a:extLst>
                <a:ext uri="{FF2B5EF4-FFF2-40B4-BE49-F238E27FC236}">
                  <a16:creationId xmlns:a16="http://schemas.microsoft.com/office/drawing/2014/main" id="{63D23495-2154-4751-9D09-7857A3A9E9B3}"/>
                </a:ext>
              </a:extLst>
            </p:cNvPr>
            <p:cNvSpPr/>
            <p:nvPr/>
          </p:nvSpPr>
          <p:spPr>
            <a:xfrm rot="16200000">
              <a:off x="3936087" y="2176098"/>
              <a:ext cx="1003975" cy="1538968"/>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112693 w 1120693"/>
                <a:gd name="connsiteY0" fmla="*/ 1075334 h 1075334"/>
                <a:gd name="connsiteX1" fmla="*/ 0 w 1120693"/>
                <a:gd name="connsiteY1" fmla="*/ 0 h 1075334"/>
                <a:gd name="connsiteX2" fmla="*/ 1120693 w 1120693"/>
                <a:gd name="connsiteY2" fmla="*/ 1075334 h 1075334"/>
                <a:gd name="connsiteX3" fmla="*/ 112693 w 1120693"/>
                <a:gd name="connsiteY3" fmla="*/ 1075334 h 1075334"/>
                <a:gd name="connsiteX0" fmla="*/ 83413 w 1091413"/>
                <a:gd name="connsiteY0" fmla="*/ 1072603 h 1072603"/>
                <a:gd name="connsiteX1" fmla="*/ 0 w 1091413"/>
                <a:gd name="connsiteY1" fmla="*/ 0 h 1072603"/>
                <a:gd name="connsiteX2" fmla="*/ 1091413 w 1091413"/>
                <a:gd name="connsiteY2" fmla="*/ 1072603 h 1072603"/>
                <a:gd name="connsiteX3" fmla="*/ 83413 w 1091413"/>
                <a:gd name="connsiteY3" fmla="*/ 1072603 h 1072603"/>
                <a:gd name="connsiteX0" fmla="*/ 79231 w 1087231"/>
                <a:gd name="connsiteY0" fmla="*/ 1069873 h 1069873"/>
                <a:gd name="connsiteX1" fmla="*/ 0 w 1087231"/>
                <a:gd name="connsiteY1" fmla="*/ 0 h 1069873"/>
                <a:gd name="connsiteX2" fmla="*/ 1087231 w 1087231"/>
                <a:gd name="connsiteY2" fmla="*/ 1069873 h 1069873"/>
                <a:gd name="connsiteX3" fmla="*/ 79231 w 1087231"/>
                <a:gd name="connsiteY3" fmla="*/ 1069873 h 1069873"/>
                <a:gd name="connsiteX0" fmla="*/ 62499 w 1070499"/>
                <a:gd name="connsiteY0" fmla="*/ 1075334 h 1075334"/>
                <a:gd name="connsiteX1" fmla="*/ 0 w 1070499"/>
                <a:gd name="connsiteY1" fmla="*/ 0 h 1075334"/>
                <a:gd name="connsiteX2" fmla="*/ 1070499 w 1070499"/>
                <a:gd name="connsiteY2" fmla="*/ 1075334 h 1075334"/>
                <a:gd name="connsiteX3" fmla="*/ 62499 w 1070499"/>
                <a:gd name="connsiteY3" fmla="*/ 1075334 h 1075334"/>
                <a:gd name="connsiteX0" fmla="*/ 66683 w 1074683"/>
                <a:gd name="connsiteY0" fmla="*/ 1075332 h 1075332"/>
                <a:gd name="connsiteX1" fmla="*/ 0 w 1074683"/>
                <a:gd name="connsiteY1" fmla="*/ 0 h 1075332"/>
                <a:gd name="connsiteX2" fmla="*/ 1074683 w 1074683"/>
                <a:gd name="connsiteY2" fmla="*/ 1075332 h 1075332"/>
                <a:gd name="connsiteX3" fmla="*/ 66683 w 1074683"/>
                <a:gd name="connsiteY3" fmla="*/ 1075332 h 1075332"/>
              </a:gdLst>
              <a:ahLst/>
              <a:cxnLst>
                <a:cxn ang="0">
                  <a:pos x="connsiteX0" y="connsiteY0"/>
                </a:cxn>
                <a:cxn ang="0">
                  <a:pos x="connsiteX1" y="connsiteY1"/>
                </a:cxn>
                <a:cxn ang="0">
                  <a:pos x="connsiteX2" y="connsiteY2"/>
                </a:cxn>
                <a:cxn ang="0">
                  <a:pos x="connsiteX3" y="connsiteY3"/>
                </a:cxn>
              </a:cxnLst>
              <a:rect l="l" t="t" r="r" b="b"/>
              <a:pathLst>
                <a:path w="1074683" h="1075332">
                  <a:moveTo>
                    <a:pt x="66683" y="1075332"/>
                  </a:moveTo>
                  <a:lnTo>
                    <a:pt x="0" y="0"/>
                  </a:lnTo>
                  <a:lnTo>
                    <a:pt x="1074683" y="1075332"/>
                  </a:lnTo>
                  <a:lnTo>
                    <a:pt x="66683" y="1075332"/>
                  </a:lnTo>
                  <a:close/>
                </a:path>
              </a:pathLst>
            </a:custGeom>
            <a:gradFill>
              <a:gsLst>
                <a:gs pos="0">
                  <a:schemeClr val="accent2">
                    <a:lumMod val="80000"/>
                  </a:schemeClr>
                </a:gs>
                <a:gs pos="100000">
                  <a:schemeClr val="accent2">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15" name="Rectangle 14">
              <a:extLst>
                <a:ext uri="{FF2B5EF4-FFF2-40B4-BE49-F238E27FC236}">
                  <a16:creationId xmlns:a16="http://schemas.microsoft.com/office/drawing/2014/main" id="{9CC8627D-44FE-4D05-AF63-CB44FD60B1F4}"/>
                </a:ext>
              </a:extLst>
            </p:cNvPr>
            <p:cNvSpPr/>
            <p:nvPr/>
          </p:nvSpPr>
          <p:spPr>
            <a:xfrm>
              <a:off x="5205688" y="3546227"/>
              <a:ext cx="5184000" cy="94178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16" name="Isosceles Triangle 49">
              <a:extLst>
                <a:ext uri="{FF2B5EF4-FFF2-40B4-BE49-F238E27FC236}">
                  <a16:creationId xmlns:a16="http://schemas.microsoft.com/office/drawing/2014/main" id="{AE8B6F3B-AD1B-4293-A785-231B56E826E6}"/>
                </a:ext>
              </a:extLst>
            </p:cNvPr>
            <p:cNvSpPr/>
            <p:nvPr/>
          </p:nvSpPr>
          <p:spPr>
            <a:xfrm rot="16200000">
              <a:off x="3938905" y="3219360"/>
              <a:ext cx="998749" cy="1538555"/>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0 w 1035624"/>
                <a:gd name="connsiteY0" fmla="*/ 1085967 h 1085967"/>
                <a:gd name="connsiteX1" fmla="*/ 1035624 w 1035624"/>
                <a:gd name="connsiteY1" fmla="*/ 0 h 1085967"/>
                <a:gd name="connsiteX2" fmla="*/ 1008000 w 1035624"/>
                <a:gd name="connsiteY2" fmla="*/ 1085967 h 1085967"/>
                <a:gd name="connsiteX3" fmla="*/ 0 w 1035624"/>
                <a:gd name="connsiteY3" fmla="*/ 1085967 h 1085967"/>
                <a:gd name="connsiteX0" fmla="*/ 0 w 1060722"/>
                <a:gd name="connsiteY0" fmla="*/ 1075043 h 1075043"/>
                <a:gd name="connsiteX1" fmla="*/ 1060722 w 1060722"/>
                <a:gd name="connsiteY1" fmla="*/ 0 h 1075043"/>
                <a:gd name="connsiteX2" fmla="*/ 1008000 w 1060722"/>
                <a:gd name="connsiteY2" fmla="*/ 1075043 h 1075043"/>
                <a:gd name="connsiteX3" fmla="*/ 0 w 1060722"/>
                <a:gd name="connsiteY3" fmla="*/ 1075043 h 1075043"/>
                <a:gd name="connsiteX0" fmla="*/ 0 w 1069087"/>
                <a:gd name="connsiteY0" fmla="*/ 1075043 h 1075043"/>
                <a:gd name="connsiteX1" fmla="*/ 1069087 w 1069087"/>
                <a:gd name="connsiteY1" fmla="*/ 0 h 1075043"/>
                <a:gd name="connsiteX2" fmla="*/ 1008000 w 1069087"/>
                <a:gd name="connsiteY2" fmla="*/ 1075043 h 1075043"/>
                <a:gd name="connsiteX3" fmla="*/ 0 w 1069087"/>
                <a:gd name="connsiteY3" fmla="*/ 1075043 h 1075043"/>
              </a:gdLst>
              <a:ahLst/>
              <a:cxnLst>
                <a:cxn ang="0">
                  <a:pos x="connsiteX0" y="connsiteY0"/>
                </a:cxn>
                <a:cxn ang="0">
                  <a:pos x="connsiteX1" y="connsiteY1"/>
                </a:cxn>
                <a:cxn ang="0">
                  <a:pos x="connsiteX2" y="connsiteY2"/>
                </a:cxn>
                <a:cxn ang="0">
                  <a:pos x="connsiteX3" y="connsiteY3"/>
                </a:cxn>
              </a:cxnLst>
              <a:rect l="l" t="t" r="r" b="b"/>
              <a:pathLst>
                <a:path w="1069087" h="1075043">
                  <a:moveTo>
                    <a:pt x="0" y="1075043"/>
                  </a:moveTo>
                  <a:lnTo>
                    <a:pt x="1069087" y="0"/>
                  </a:lnTo>
                  <a:lnTo>
                    <a:pt x="1008000" y="1075043"/>
                  </a:lnTo>
                  <a:lnTo>
                    <a:pt x="0" y="1075043"/>
                  </a:lnTo>
                  <a:close/>
                </a:path>
              </a:pathLst>
            </a:custGeom>
            <a:gradFill>
              <a:gsLst>
                <a:gs pos="0">
                  <a:schemeClr val="accent3">
                    <a:lumMod val="80000"/>
                  </a:schemeClr>
                </a:gs>
                <a:gs pos="100000">
                  <a:schemeClr val="accent3">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ea typeface="+mj-ea"/>
              </a:endParaRPr>
            </a:p>
          </p:txBody>
        </p:sp>
        <p:sp>
          <p:nvSpPr>
            <p:cNvPr id="17" name="Rectangle 16">
              <a:extLst>
                <a:ext uri="{FF2B5EF4-FFF2-40B4-BE49-F238E27FC236}">
                  <a16:creationId xmlns:a16="http://schemas.microsoft.com/office/drawing/2014/main" id="{8448DD25-2B10-4647-81E2-4411DAC947F7}"/>
                </a:ext>
              </a:extLst>
            </p:cNvPr>
            <p:cNvSpPr/>
            <p:nvPr/>
          </p:nvSpPr>
          <p:spPr>
            <a:xfrm>
              <a:off x="5205688" y="4650146"/>
              <a:ext cx="5184000" cy="9417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18" name="Isosceles Triangle 50">
              <a:extLst>
                <a:ext uri="{FF2B5EF4-FFF2-40B4-BE49-F238E27FC236}">
                  <a16:creationId xmlns:a16="http://schemas.microsoft.com/office/drawing/2014/main" id="{6246A2EB-3616-4C71-8FC1-3789770697BC}"/>
                </a:ext>
              </a:extLst>
            </p:cNvPr>
            <p:cNvSpPr/>
            <p:nvPr/>
          </p:nvSpPr>
          <p:spPr>
            <a:xfrm rot="16200000">
              <a:off x="3432763" y="3817133"/>
              <a:ext cx="2025426" cy="1524165"/>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0 w 2109512"/>
                <a:gd name="connsiteY0" fmla="*/ 1054069 h 1054069"/>
                <a:gd name="connsiteX1" fmla="*/ 2109512 w 2109512"/>
                <a:gd name="connsiteY1" fmla="*/ 0 h 1054069"/>
                <a:gd name="connsiteX2" fmla="*/ 1008000 w 2109512"/>
                <a:gd name="connsiteY2" fmla="*/ 1054069 h 1054069"/>
                <a:gd name="connsiteX3" fmla="*/ 0 w 2109512"/>
                <a:gd name="connsiteY3" fmla="*/ 1054069 h 1054069"/>
                <a:gd name="connsiteX0" fmla="*/ 0 w 2172255"/>
                <a:gd name="connsiteY0" fmla="*/ 1064989 h 1064989"/>
                <a:gd name="connsiteX1" fmla="*/ 2172255 w 2172255"/>
                <a:gd name="connsiteY1" fmla="*/ 0 h 1064989"/>
                <a:gd name="connsiteX2" fmla="*/ 1008000 w 2172255"/>
                <a:gd name="connsiteY2" fmla="*/ 1064989 h 1064989"/>
                <a:gd name="connsiteX3" fmla="*/ 0 w 2172255"/>
                <a:gd name="connsiteY3" fmla="*/ 1064989 h 1064989"/>
                <a:gd name="connsiteX0" fmla="*/ 0 w 2168072"/>
                <a:gd name="connsiteY0" fmla="*/ 1064989 h 1064989"/>
                <a:gd name="connsiteX1" fmla="*/ 2168072 w 2168072"/>
                <a:gd name="connsiteY1" fmla="*/ 0 h 1064989"/>
                <a:gd name="connsiteX2" fmla="*/ 1008000 w 2168072"/>
                <a:gd name="connsiteY2" fmla="*/ 1064989 h 1064989"/>
                <a:gd name="connsiteX3" fmla="*/ 0 w 2168072"/>
                <a:gd name="connsiteY3" fmla="*/ 1064989 h 1064989"/>
              </a:gdLst>
              <a:ahLst/>
              <a:cxnLst>
                <a:cxn ang="0">
                  <a:pos x="connsiteX0" y="connsiteY0"/>
                </a:cxn>
                <a:cxn ang="0">
                  <a:pos x="connsiteX1" y="connsiteY1"/>
                </a:cxn>
                <a:cxn ang="0">
                  <a:pos x="connsiteX2" y="connsiteY2"/>
                </a:cxn>
                <a:cxn ang="0">
                  <a:pos x="connsiteX3" y="connsiteY3"/>
                </a:cxn>
              </a:cxnLst>
              <a:rect l="l" t="t" r="r" b="b"/>
              <a:pathLst>
                <a:path w="2168072" h="1064989">
                  <a:moveTo>
                    <a:pt x="0" y="1064989"/>
                  </a:moveTo>
                  <a:lnTo>
                    <a:pt x="2168072" y="0"/>
                  </a:lnTo>
                  <a:lnTo>
                    <a:pt x="1008000" y="1064989"/>
                  </a:lnTo>
                  <a:lnTo>
                    <a:pt x="0" y="1064989"/>
                  </a:lnTo>
                  <a:close/>
                </a:path>
              </a:pathLst>
            </a:custGeom>
            <a:gradFill>
              <a:gsLst>
                <a:gs pos="0">
                  <a:schemeClr val="accent4">
                    <a:lumMod val="80000"/>
                  </a:schemeClr>
                </a:gs>
                <a:gs pos="100000">
                  <a:schemeClr val="accent4">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ea typeface="+mj-ea"/>
              </a:endParaRPr>
            </a:p>
          </p:txBody>
        </p:sp>
        <p:grpSp>
          <p:nvGrpSpPr>
            <p:cNvPr id="19" name="Group 18">
              <a:extLst>
                <a:ext uri="{FF2B5EF4-FFF2-40B4-BE49-F238E27FC236}">
                  <a16:creationId xmlns:a16="http://schemas.microsoft.com/office/drawing/2014/main" id="{EAD84698-0377-4EE3-95A9-ED17DC97C0D9}"/>
                </a:ext>
              </a:extLst>
            </p:cNvPr>
            <p:cNvGrpSpPr/>
            <p:nvPr/>
          </p:nvGrpSpPr>
          <p:grpSpPr>
            <a:xfrm>
              <a:off x="160421" y="2646332"/>
              <a:ext cx="3483040" cy="3495618"/>
              <a:chOff x="1130676" y="2793247"/>
              <a:chExt cx="3431456" cy="3443848"/>
            </a:xfrm>
          </p:grpSpPr>
          <p:sp>
            <p:nvSpPr>
              <p:cNvPr id="20" name="Freeform 18">
                <a:extLst>
                  <a:ext uri="{FF2B5EF4-FFF2-40B4-BE49-F238E27FC236}">
                    <a16:creationId xmlns:a16="http://schemas.microsoft.com/office/drawing/2014/main" id="{A136CB49-16CB-4702-88EB-B05E33D8781E}"/>
                  </a:ext>
                </a:extLst>
              </p:cNvPr>
              <p:cNvSpPr>
                <a:spLocks/>
              </p:cNvSpPr>
              <p:nvPr/>
            </p:nvSpPr>
            <p:spPr bwMode="auto">
              <a:xfrm flipH="1">
                <a:off x="1259632" y="2793247"/>
                <a:ext cx="1656184" cy="1741475"/>
              </a:xfrm>
              <a:custGeom>
                <a:avLst/>
                <a:gdLst/>
                <a:ahLst/>
                <a:cxnLst/>
                <a:rect l="l" t="t" r="r" b="b"/>
                <a:pathLst>
                  <a:path w="1656184" h="1741475">
                    <a:moveTo>
                      <a:pt x="853425" y="0"/>
                    </a:moveTo>
                    <a:lnTo>
                      <a:pt x="789249" y="5234"/>
                    </a:lnTo>
                    <a:lnTo>
                      <a:pt x="628247" y="41869"/>
                    </a:lnTo>
                    <a:lnTo>
                      <a:pt x="580396" y="59896"/>
                    </a:lnTo>
                    <a:lnTo>
                      <a:pt x="533110" y="80250"/>
                    </a:lnTo>
                    <a:lnTo>
                      <a:pt x="486948" y="104673"/>
                    </a:lnTo>
                    <a:lnTo>
                      <a:pt x="444164" y="132005"/>
                    </a:lnTo>
                    <a:lnTo>
                      <a:pt x="403069" y="162825"/>
                    </a:lnTo>
                    <a:lnTo>
                      <a:pt x="365352" y="196553"/>
                    </a:lnTo>
                    <a:lnTo>
                      <a:pt x="330449" y="233188"/>
                    </a:lnTo>
                    <a:lnTo>
                      <a:pt x="298924" y="273313"/>
                    </a:lnTo>
                    <a:lnTo>
                      <a:pt x="271340" y="315764"/>
                    </a:lnTo>
                    <a:lnTo>
                      <a:pt x="247696" y="361123"/>
                    </a:lnTo>
                    <a:lnTo>
                      <a:pt x="227993" y="409970"/>
                    </a:lnTo>
                    <a:lnTo>
                      <a:pt x="196468" y="544301"/>
                    </a:lnTo>
                    <a:lnTo>
                      <a:pt x="193653" y="576865"/>
                    </a:lnTo>
                    <a:cubicBezTo>
                      <a:pt x="193278" y="587139"/>
                      <a:pt x="192903" y="597412"/>
                      <a:pt x="192528" y="607686"/>
                    </a:cubicBezTo>
                    <a:cubicBezTo>
                      <a:pt x="192903" y="617184"/>
                      <a:pt x="193278" y="626682"/>
                      <a:pt x="193653" y="636180"/>
                    </a:cubicBezTo>
                    <a:cubicBezTo>
                      <a:pt x="193840" y="645678"/>
                      <a:pt x="194028" y="655177"/>
                      <a:pt x="194216" y="664674"/>
                    </a:cubicBezTo>
                    <a:lnTo>
                      <a:pt x="194216" y="691424"/>
                    </a:lnTo>
                    <a:lnTo>
                      <a:pt x="191402" y="716430"/>
                    </a:lnTo>
                    <a:lnTo>
                      <a:pt x="182958" y="742016"/>
                    </a:lnTo>
                    <a:lnTo>
                      <a:pt x="167758" y="772837"/>
                    </a:lnTo>
                    <a:lnTo>
                      <a:pt x="149181" y="801331"/>
                    </a:lnTo>
                    <a:lnTo>
                      <a:pt x="128915" y="826336"/>
                    </a:lnTo>
                    <a:lnTo>
                      <a:pt x="107523" y="851923"/>
                    </a:lnTo>
                    <a:lnTo>
                      <a:pt x="85005" y="875184"/>
                    </a:lnTo>
                    <a:lnTo>
                      <a:pt x="62487" y="898445"/>
                    </a:lnTo>
                    <a:lnTo>
                      <a:pt x="41095" y="924031"/>
                    </a:lnTo>
                    <a:lnTo>
                      <a:pt x="33777" y="931009"/>
                    </a:lnTo>
                    <a:lnTo>
                      <a:pt x="24769" y="939732"/>
                    </a:lnTo>
                    <a:lnTo>
                      <a:pt x="15200" y="950199"/>
                    </a:lnTo>
                    <a:lnTo>
                      <a:pt x="7319" y="960666"/>
                    </a:lnTo>
                    <a:lnTo>
                      <a:pt x="2252" y="973460"/>
                    </a:lnTo>
                    <a:lnTo>
                      <a:pt x="0" y="987416"/>
                    </a:lnTo>
                    <a:lnTo>
                      <a:pt x="2815" y="1001955"/>
                    </a:lnTo>
                    <a:lnTo>
                      <a:pt x="10133" y="1015911"/>
                    </a:lnTo>
                    <a:lnTo>
                      <a:pt x="22518" y="1027541"/>
                    </a:lnTo>
                    <a:lnTo>
                      <a:pt x="36592" y="1035682"/>
                    </a:lnTo>
                    <a:lnTo>
                      <a:pt x="54043" y="1043243"/>
                    </a:lnTo>
                    <a:lnTo>
                      <a:pt x="72621" y="1049639"/>
                    </a:lnTo>
                    <a:lnTo>
                      <a:pt x="91197" y="1056035"/>
                    </a:lnTo>
                    <a:lnTo>
                      <a:pt x="109212" y="1062432"/>
                    </a:lnTo>
                    <a:lnTo>
                      <a:pt x="126663" y="1069992"/>
                    </a:lnTo>
                    <a:lnTo>
                      <a:pt x="142425" y="1078133"/>
                    </a:lnTo>
                    <a:lnTo>
                      <a:pt x="153685" y="1088601"/>
                    </a:lnTo>
                    <a:lnTo>
                      <a:pt x="150306" y="1102557"/>
                    </a:lnTo>
                    <a:lnTo>
                      <a:pt x="144114" y="1115351"/>
                    </a:lnTo>
                    <a:lnTo>
                      <a:pt x="137921" y="1128725"/>
                    </a:lnTo>
                    <a:lnTo>
                      <a:pt x="131166" y="1141518"/>
                    </a:lnTo>
                    <a:lnTo>
                      <a:pt x="124974" y="1154312"/>
                    </a:lnTo>
                    <a:lnTo>
                      <a:pt x="120471" y="1167105"/>
                    </a:lnTo>
                    <a:lnTo>
                      <a:pt x="118781" y="1178735"/>
                    </a:lnTo>
                    <a:lnTo>
                      <a:pt x="119907" y="1191529"/>
                    </a:lnTo>
                    <a:lnTo>
                      <a:pt x="126100" y="1203159"/>
                    </a:lnTo>
                    <a:lnTo>
                      <a:pt x="137359" y="1214790"/>
                    </a:lnTo>
                    <a:lnTo>
                      <a:pt x="153685" y="1226420"/>
                    </a:lnTo>
                    <a:lnTo>
                      <a:pt x="150306" y="1235725"/>
                    </a:lnTo>
                    <a:lnTo>
                      <a:pt x="145240" y="1245029"/>
                    </a:lnTo>
                    <a:lnTo>
                      <a:pt x="141300" y="1256077"/>
                    </a:lnTo>
                    <a:lnTo>
                      <a:pt x="140174" y="1267708"/>
                    </a:lnTo>
                    <a:lnTo>
                      <a:pt x="142425" y="1279339"/>
                    </a:lnTo>
                    <a:lnTo>
                      <a:pt x="148618" y="1289806"/>
                    </a:lnTo>
                    <a:lnTo>
                      <a:pt x="156499" y="1297947"/>
                    </a:lnTo>
                    <a:lnTo>
                      <a:pt x="166632" y="1305506"/>
                    </a:lnTo>
                    <a:lnTo>
                      <a:pt x="176765" y="1310740"/>
                    </a:lnTo>
                    <a:lnTo>
                      <a:pt x="186335" y="1317137"/>
                    </a:lnTo>
                    <a:lnTo>
                      <a:pt x="195343" y="1325860"/>
                    </a:lnTo>
                    <a:lnTo>
                      <a:pt x="200408" y="1335164"/>
                    </a:lnTo>
                    <a:lnTo>
                      <a:pt x="205475" y="1352028"/>
                    </a:lnTo>
                    <a:lnTo>
                      <a:pt x="205475" y="1371218"/>
                    </a:lnTo>
                    <a:lnTo>
                      <a:pt x="203787" y="1389245"/>
                    </a:lnTo>
                    <a:lnTo>
                      <a:pt x="199283" y="1407854"/>
                    </a:lnTo>
                    <a:lnTo>
                      <a:pt x="195343" y="1425881"/>
                    </a:lnTo>
                    <a:lnTo>
                      <a:pt x="192528" y="1442163"/>
                    </a:lnTo>
                    <a:lnTo>
                      <a:pt x="190276" y="1465424"/>
                    </a:lnTo>
                    <a:lnTo>
                      <a:pt x="192528" y="1486358"/>
                    </a:lnTo>
                    <a:lnTo>
                      <a:pt x="198719" y="1505548"/>
                    </a:lnTo>
                    <a:lnTo>
                      <a:pt x="206601" y="1522413"/>
                    </a:lnTo>
                    <a:lnTo>
                      <a:pt x="217860" y="1535787"/>
                    </a:lnTo>
                    <a:lnTo>
                      <a:pt x="232497" y="1548581"/>
                    </a:lnTo>
                    <a:lnTo>
                      <a:pt x="246570" y="1559048"/>
                    </a:lnTo>
                    <a:lnTo>
                      <a:pt x="262896" y="1567771"/>
                    </a:lnTo>
                    <a:lnTo>
                      <a:pt x="279221" y="1575331"/>
                    </a:lnTo>
                    <a:lnTo>
                      <a:pt x="295546" y="1579401"/>
                    </a:lnTo>
                    <a:lnTo>
                      <a:pt x="325383" y="1584635"/>
                    </a:lnTo>
                    <a:lnTo>
                      <a:pt x="356908" y="1586961"/>
                    </a:lnTo>
                    <a:lnTo>
                      <a:pt x="390121" y="1585798"/>
                    </a:lnTo>
                    <a:lnTo>
                      <a:pt x="422772" y="1582309"/>
                    </a:lnTo>
                    <a:lnTo>
                      <a:pt x="455423" y="1578238"/>
                    </a:lnTo>
                    <a:lnTo>
                      <a:pt x="486385" y="1571841"/>
                    </a:lnTo>
                    <a:lnTo>
                      <a:pt x="513969" y="1564281"/>
                    </a:lnTo>
                    <a:lnTo>
                      <a:pt x="529900" y="1558923"/>
                    </a:lnTo>
                    <a:lnTo>
                      <a:pt x="609866" y="1741475"/>
                    </a:lnTo>
                    <a:lnTo>
                      <a:pt x="699234" y="1702328"/>
                    </a:lnTo>
                    <a:lnTo>
                      <a:pt x="697686" y="1708838"/>
                    </a:lnTo>
                    <a:lnTo>
                      <a:pt x="1413007" y="1487444"/>
                    </a:lnTo>
                    <a:lnTo>
                      <a:pt x="1412429" y="1485195"/>
                    </a:lnTo>
                    <a:lnTo>
                      <a:pt x="1405111" y="1455538"/>
                    </a:lnTo>
                    <a:lnTo>
                      <a:pt x="1398918" y="1425881"/>
                    </a:lnTo>
                    <a:lnTo>
                      <a:pt x="1394978" y="1398549"/>
                    </a:lnTo>
                    <a:lnTo>
                      <a:pt x="1392163" y="1372381"/>
                    </a:lnTo>
                    <a:lnTo>
                      <a:pt x="1391037" y="1350865"/>
                    </a:lnTo>
                    <a:lnTo>
                      <a:pt x="1392163" y="1332837"/>
                    </a:lnTo>
                    <a:lnTo>
                      <a:pt x="1401171" y="1295039"/>
                    </a:lnTo>
                    <a:lnTo>
                      <a:pt x="1412429" y="1260148"/>
                    </a:lnTo>
                    <a:lnTo>
                      <a:pt x="1426503" y="1227001"/>
                    </a:lnTo>
                    <a:lnTo>
                      <a:pt x="1443954" y="1197926"/>
                    </a:lnTo>
                    <a:lnTo>
                      <a:pt x="1469849" y="1161872"/>
                    </a:lnTo>
                    <a:lnTo>
                      <a:pt x="1496308" y="1125818"/>
                    </a:lnTo>
                    <a:lnTo>
                      <a:pt x="1522767" y="1090926"/>
                    </a:lnTo>
                    <a:lnTo>
                      <a:pt x="1549788" y="1053710"/>
                    </a:lnTo>
                    <a:lnTo>
                      <a:pt x="1573995" y="1015911"/>
                    </a:lnTo>
                    <a:lnTo>
                      <a:pt x="1597637" y="976949"/>
                    </a:lnTo>
                    <a:lnTo>
                      <a:pt x="1617341" y="934499"/>
                    </a:lnTo>
                    <a:lnTo>
                      <a:pt x="1633666" y="889140"/>
                    </a:lnTo>
                    <a:lnTo>
                      <a:pt x="1646051" y="836222"/>
                    </a:lnTo>
                    <a:lnTo>
                      <a:pt x="1652807" y="782141"/>
                    </a:lnTo>
                    <a:lnTo>
                      <a:pt x="1656184" y="726897"/>
                    </a:lnTo>
                    <a:cubicBezTo>
                      <a:pt x="1655809" y="708289"/>
                      <a:pt x="1655434" y="689680"/>
                      <a:pt x="1655059" y="671072"/>
                    </a:cubicBezTo>
                    <a:lnTo>
                      <a:pt x="1651118" y="616409"/>
                    </a:lnTo>
                    <a:lnTo>
                      <a:pt x="1642674" y="563490"/>
                    </a:lnTo>
                    <a:lnTo>
                      <a:pt x="1631415" y="511736"/>
                    </a:lnTo>
                    <a:lnTo>
                      <a:pt x="1617341" y="464051"/>
                    </a:lnTo>
                    <a:lnTo>
                      <a:pt x="1601579" y="420438"/>
                    </a:lnTo>
                    <a:lnTo>
                      <a:pt x="1583565" y="381475"/>
                    </a:lnTo>
                    <a:lnTo>
                      <a:pt x="1556543" y="334954"/>
                    </a:lnTo>
                    <a:lnTo>
                      <a:pt x="1527270" y="290759"/>
                    </a:lnTo>
                    <a:lnTo>
                      <a:pt x="1494056" y="249471"/>
                    </a:lnTo>
                    <a:lnTo>
                      <a:pt x="1458590" y="209928"/>
                    </a:lnTo>
                    <a:lnTo>
                      <a:pt x="1419747" y="174455"/>
                    </a:lnTo>
                    <a:lnTo>
                      <a:pt x="1376400" y="141309"/>
                    </a:lnTo>
                    <a:lnTo>
                      <a:pt x="1331365" y="111652"/>
                    </a:lnTo>
                    <a:lnTo>
                      <a:pt x="1283515" y="85483"/>
                    </a:lnTo>
                    <a:lnTo>
                      <a:pt x="1231161" y="63386"/>
                    </a:lnTo>
                    <a:lnTo>
                      <a:pt x="1177119" y="43033"/>
                    </a:lnTo>
                    <a:lnTo>
                      <a:pt x="1118572" y="27332"/>
                    </a:lnTo>
                    <a:lnTo>
                      <a:pt x="1057210" y="14538"/>
                    </a:lnTo>
                    <a:lnTo>
                      <a:pt x="993036" y="5815"/>
                    </a:lnTo>
                    <a:lnTo>
                      <a:pt x="925482" y="582"/>
                    </a:lnTo>
                    <a:close/>
                  </a:path>
                </a:pathLst>
              </a:custGeom>
              <a:solidFill>
                <a:schemeClr val="bg1">
                  <a:lumMod val="75000"/>
                </a:schemeClr>
              </a:solidFill>
              <a:ln>
                <a:noFill/>
              </a:ln>
            </p:spPr>
            <p:txBody>
              <a:bodyPr vert="horz" wrap="square" lIns="91440" tIns="45720" rIns="91440" bIns="45720" numCol="1" anchor="t" anchorCtr="0" compatLnSpc="1">
                <a:prstTxWarp prst="textNoShape">
                  <a:avLst/>
                </a:prstTxWarp>
              </a:bodyPr>
              <a:lstStyle/>
              <a:p>
                <a:endParaRPr lang="ko-KR" altLang="en-US" sz="2701"/>
              </a:p>
            </p:txBody>
          </p:sp>
          <p:sp>
            <p:nvSpPr>
              <p:cNvPr id="21" name="Rounded Rectangle 18">
                <a:extLst>
                  <a:ext uri="{FF2B5EF4-FFF2-40B4-BE49-F238E27FC236}">
                    <a16:creationId xmlns:a16="http://schemas.microsoft.com/office/drawing/2014/main" id="{2B5D3EFA-0406-45A9-B4E1-E1C8A22E7C0B}"/>
                  </a:ext>
                </a:extLst>
              </p:cNvPr>
              <p:cNvSpPr/>
              <p:nvPr/>
            </p:nvSpPr>
            <p:spPr>
              <a:xfrm>
                <a:off x="2733332" y="3284983"/>
                <a:ext cx="1828800" cy="648072"/>
              </a:xfrm>
              <a:custGeom>
                <a:avLst/>
                <a:gdLst/>
                <a:ahLst/>
                <a:cxnLst/>
                <a:rect l="l" t="t" r="r" b="b"/>
                <a:pathLst>
                  <a:path w="1828800" h="648072">
                    <a:moveTo>
                      <a:pt x="1605221" y="0"/>
                    </a:moveTo>
                    <a:lnTo>
                      <a:pt x="1764347" y="0"/>
                    </a:lnTo>
                    <a:cubicBezTo>
                      <a:pt x="1799943" y="0"/>
                      <a:pt x="1828800" y="28857"/>
                      <a:pt x="1828800" y="64453"/>
                    </a:cubicBezTo>
                    <a:lnTo>
                      <a:pt x="1828800" y="583619"/>
                    </a:lnTo>
                    <a:cubicBezTo>
                      <a:pt x="1828800" y="619215"/>
                      <a:pt x="1799943" y="648072"/>
                      <a:pt x="1764347" y="648072"/>
                    </a:cubicBezTo>
                    <a:lnTo>
                      <a:pt x="1605221" y="648072"/>
                    </a:lnTo>
                    <a:cubicBezTo>
                      <a:pt x="1569625" y="648072"/>
                      <a:pt x="1540768" y="619215"/>
                      <a:pt x="1540768" y="583619"/>
                    </a:cubicBezTo>
                    <a:lnTo>
                      <a:pt x="1540768" y="581685"/>
                    </a:lnTo>
                    <a:lnTo>
                      <a:pt x="250059" y="581685"/>
                    </a:lnTo>
                    <a:cubicBezTo>
                      <a:pt x="224426" y="581685"/>
                      <a:pt x="203646" y="560905"/>
                      <a:pt x="203646" y="535272"/>
                    </a:cubicBezTo>
                    <a:lnTo>
                      <a:pt x="203646" y="466247"/>
                    </a:lnTo>
                    <a:cubicBezTo>
                      <a:pt x="203230" y="466497"/>
                      <a:pt x="202808" y="466502"/>
                      <a:pt x="202384" y="466502"/>
                    </a:cubicBezTo>
                    <a:lnTo>
                      <a:pt x="49692" y="466502"/>
                    </a:lnTo>
                    <a:cubicBezTo>
                      <a:pt x="22248" y="466502"/>
                      <a:pt x="0" y="444254"/>
                      <a:pt x="0" y="416810"/>
                    </a:cubicBezTo>
                    <a:lnTo>
                      <a:pt x="0" y="193708"/>
                    </a:lnTo>
                    <a:cubicBezTo>
                      <a:pt x="0" y="166264"/>
                      <a:pt x="22248" y="144016"/>
                      <a:pt x="49692" y="144016"/>
                    </a:cubicBezTo>
                    <a:lnTo>
                      <a:pt x="202384" y="144016"/>
                    </a:lnTo>
                    <a:lnTo>
                      <a:pt x="203646" y="144271"/>
                    </a:lnTo>
                    <a:lnTo>
                      <a:pt x="203646" y="112801"/>
                    </a:lnTo>
                    <a:cubicBezTo>
                      <a:pt x="203646" y="87168"/>
                      <a:pt x="224426" y="66388"/>
                      <a:pt x="250059" y="66388"/>
                    </a:cubicBezTo>
                    <a:lnTo>
                      <a:pt x="1540768" y="66388"/>
                    </a:lnTo>
                    <a:lnTo>
                      <a:pt x="1540768" y="64453"/>
                    </a:lnTo>
                    <a:cubicBezTo>
                      <a:pt x="1540768" y="28857"/>
                      <a:pt x="1569625" y="0"/>
                      <a:pt x="1605221"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2" name="Freeform 10">
                <a:extLst>
                  <a:ext uri="{FF2B5EF4-FFF2-40B4-BE49-F238E27FC236}">
                    <a16:creationId xmlns:a16="http://schemas.microsoft.com/office/drawing/2014/main" id="{C1F8CC5F-CC5A-4FF8-8968-D73CBB1E0E96}"/>
                  </a:ext>
                </a:extLst>
              </p:cNvPr>
              <p:cNvSpPr/>
              <p:nvPr/>
            </p:nvSpPr>
            <p:spPr>
              <a:xfrm>
                <a:off x="1130676" y="4159425"/>
                <a:ext cx="2759432" cy="2077670"/>
              </a:xfrm>
              <a:custGeom>
                <a:avLst/>
                <a:gdLst>
                  <a:gd name="connsiteX0" fmla="*/ 19050 w 2628900"/>
                  <a:gd name="connsiteY0" fmla="*/ 95250 h 2085975"/>
                  <a:gd name="connsiteX1" fmla="*/ 0 w 2628900"/>
                  <a:gd name="connsiteY1" fmla="*/ 2085975 h 2085975"/>
                  <a:gd name="connsiteX2" fmla="*/ 1685925 w 2628900"/>
                  <a:gd name="connsiteY2" fmla="*/ 2085975 h 2085975"/>
                  <a:gd name="connsiteX3" fmla="*/ 1704975 w 2628900"/>
                  <a:gd name="connsiteY3" fmla="*/ 1581150 h 2085975"/>
                  <a:gd name="connsiteX4" fmla="*/ 2628900 w 2628900"/>
                  <a:gd name="connsiteY4" fmla="*/ 47625 h 2085975"/>
                  <a:gd name="connsiteX5" fmla="*/ 1914525 w 2628900"/>
                  <a:gd name="connsiteY5" fmla="*/ 0 h 2085975"/>
                  <a:gd name="connsiteX6" fmla="*/ 1914525 w 2628900"/>
                  <a:gd name="connsiteY6" fmla="*/ 762000 h 2085975"/>
                  <a:gd name="connsiteX7" fmla="*/ 1133475 w 2628900"/>
                  <a:gd name="connsiteY7" fmla="*/ 533400 h 2085975"/>
                  <a:gd name="connsiteX8" fmla="*/ 19050 w 2628900"/>
                  <a:gd name="connsiteY8" fmla="*/ 95250 h 2085975"/>
                  <a:gd name="connsiteX0" fmla="*/ 95250 w 2628900"/>
                  <a:gd name="connsiteY0" fmla="*/ 66675 h 2085975"/>
                  <a:gd name="connsiteX1" fmla="*/ 0 w 2628900"/>
                  <a:gd name="connsiteY1" fmla="*/ 2085975 h 2085975"/>
                  <a:gd name="connsiteX2" fmla="*/ 1685925 w 2628900"/>
                  <a:gd name="connsiteY2" fmla="*/ 2085975 h 2085975"/>
                  <a:gd name="connsiteX3" fmla="*/ 1704975 w 2628900"/>
                  <a:gd name="connsiteY3" fmla="*/ 1581150 h 2085975"/>
                  <a:gd name="connsiteX4" fmla="*/ 2628900 w 2628900"/>
                  <a:gd name="connsiteY4" fmla="*/ 47625 h 2085975"/>
                  <a:gd name="connsiteX5" fmla="*/ 1914525 w 2628900"/>
                  <a:gd name="connsiteY5" fmla="*/ 0 h 2085975"/>
                  <a:gd name="connsiteX6" fmla="*/ 1914525 w 2628900"/>
                  <a:gd name="connsiteY6" fmla="*/ 762000 h 2085975"/>
                  <a:gd name="connsiteX7" fmla="*/ 1133475 w 2628900"/>
                  <a:gd name="connsiteY7" fmla="*/ 533400 h 2085975"/>
                  <a:gd name="connsiteX8" fmla="*/ 95250 w 2628900"/>
                  <a:gd name="connsiteY8" fmla="*/ 66675 h 2085975"/>
                  <a:gd name="connsiteX0" fmla="*/ 232470 w 2766120"/>
                  <a:gd name="connsiteY0" fmla="*/ 66675 h 2085975"/>
                  <a:gd name="connsiteX1" fmla="*/ 137220 w 2766120"/>
                  <a:gd name="connsiteY1" fmla="*/ 2085975 h 2085975"/>
                  <a:gd name="connsiteX2" fmla="*/ 1823145 w 2766120"/>
                  <a:gd name="connsiteY2" fmla="*/ 2085975 h 2085975"/>
                  <a:gd name="connsiteX3" fmla="*/ 1842195 w 2766120"/>
                  <a:gd name="connsiteY3" fmla="*/ 1581150 h 2085975"/>
                  <a:gd name="connsiteX4" fmla="*/ 2766120 w 2766120"/>
                  <a:gd name="connsiteY4" fmla="*/ 47625 h 2085975"/>
                  <a:gd name="connsiteX5" fmla="*/ 2051745 w 2766120"/>
                  <a:gd name="connsiteY5" fmla="*/ 0 h 2085975"/>
                  <a:gd name="connsiteX6" fmla="*/ 2051745 w 2766120"/>
                  <a:gd name="connsiteY6" fmla="*/ 762000 h 2085975"/>
                  <a:gd name="connsiteX7" fmla="*/ 1270695 w 2766120"/>
                  <a:gd name="connsiteY7" fmla="*/ 533400 h 2085975"/>
                  <a:gd name="connsiteX8" fmla="*/ 232470 w 2766120"/>
                  <a:gd name="connsiteY8" fmla="*/ 66675 h 2085975"/>
                  <a:gd name="connsiteX0" fmla="*/ 232470 w 2766120"/>
                  <a:gd name="connsiteY0" fmla="*/ 66675 h 2085975"/>
                  <a:gd name="connsiteX1" fmla="*/ 137220 w 2766120"/>
                  <a:gd name="connsiteY1" fmla="*/ 2085975 h 2085975"/>
                  <a:gd name="connsiteX2" fmla="*/ 1823145 w 2766120"/>
                  <a:gd name="connsiteY2" fmla="*/ 2085975 h 2085975"/>
                  <a:gd name="connsiteX3" fmla="*/ 1842195 w 2766120"/>
                  <a:gd name="connsiteY3" fmla="*/ 1581150 h 2085975"/>
                  <a:gd name="connsiteX4" fmla="*/ 2766120 w 2766120"/>
                  <a:gd name="connsiteY4" fmla="*/ 47625 h 2085975"/>
                  <a:gd name="connsiteX5" fmla="*/ 2051745 w 2766120"/>
                  <a:gd name="connsiteY5" fmla="*/ 0 h 2085975"/>
                  <a:gd name="connsiteX6" fmla="*/ 2051745 w 2766120"/>
                  <a:gd name="connsiteY6" fmla="*/ 762000 h 2085975"/>
                  <a:gd name="connsiteX7" fmla="*/ 1270695 w 2766120"/>
                  <a:gd name="connsiteY7" fmla="*/ 533400 h 2085975"/>
                  <a:gd name="connsiteX8" fmla="*/ 232470 w 2766120"/>
                  <a:gd name="connsiteY8" fmla="*/ 66675 h 2085975"/>
                  <a:gd name="connsiteX0" fmla="*/ 232470 w 2766120"/>
                  <a:gd name="connsiteY0" fmla="*/ 66675 h 2085975"/>
                  <a:gd name="connsiteX1" fmla="*/ 137220 w 2766120"/>
                  <a:gd name="connsiteY1" fmla="*/ 2085975 h 2085975"/>
                  <a:gd name="connsiteX2" fmla="*/ 1823145 w 2766120"/>
                  <a:gd name="connsiteY2" fmla="*/ 2085975 h 2085975"/>
                  <a:gd name="connsiteX3" fmla="*/ 1842195 w 2766120"/>
                  <a:gd name="connsiteY3" fmla="*/ 1581150 h 2085975"/>
                  <a:gd name="connsiteX4" fmla="*/ 2766120 w 2766120"/>
                  <a:gd name="connsiteY4" fmla="*/ 47625 h 2085975"/>
                  <a:gd name="connsiteX5" fmla="*/ 2051745 w 2766120"/>
                  <a:gd name="connsiteY5" fmla="*/ 0 h 2085975"/>
                  <a:gd name="connsiteX6" fmla="*/ 2051745 w 2766120"/>
                  <a:gd name="connsiteY6" fmla="*/ 762000 h 2085975"/>
                  <a:gd name="connsiteX7" fmla="*/ 1270695 w 2766120"/>
                  <a:gd name="connsiteY7" fmla="*/ 533400 h 2085975"/>
                  <a:gd name="connsiteX8" fmla="*/ 232470 w 2766120"/>
                  <a:gd name="connsiteY8" fmla="*/ 66675 h 2085975"/>
                  <a:gd name="connsiteX0" fmla="*/ 232470 w 2766120"/>
                  <a:gd name="connsiteY0" fmla="*/ 66675 h 2085975"/>
                  <a:gd name="connsiteX1" fmla="*/ 137220 w 2766120"/>
                  <a:gd name="connsiteY1" fmla="*/ 2085975 h 2085975"/>
                  <a:gd name="connsiteX2" fmla="*/ 1823145 w 2766120"/>
                  <a:gd name="connsiteY2" fmla="*/ 2085975 h 2085975"/>
                  <a:gd name="connsiteX3" fmla="*/ 1842195 w 2766120"/>
                  <a:gd name="connsiteY3" fmla="*/ 1581150 h 2085975"/>
                  <a:gd name="connsiteX4" fmla="*/ 2766120 w 2766120"/>
                  <a:gd name="connsiteY4" fmla="*/ 47625 h 2085975"/>
                  <a:gd name="connsiteX5" fmla="*/ 2051745 w 2766120"/>
                  <a:gd name="connsiteY5" fmla="*/ 0 h 2085975"/>
                  <a:gd name="connsiteX6" fmla="*/ 2051745 w 2766120"/>
                  <a:gd name="connsiteY6" fmla="*/ 762000 h 2085975"/>
                  <a:gd name="connsiteX7" fmla="*/ 1270695 w 2766120"/>
                  <a:gd name="connsiteY7" fmla="*/ 533400 h 2085975"/>
                  <a:gd name="connsiteX8" fmla="*/ 232470 w 2766120"/>
                  <a:gd name="connsiteY8" fmla="*/ 66675 h 2085975"/>
                  <a:gd name="connsiteX0" fmla="*/ 232470 w 2766120"/>
                  <a:gd name="connsiteY0" fmla="*/ 114300 h 2133600"/>
                  <a:gd name="connsiteX1" fmla="*/ 137220 w 2766120"/>
                  <a:gd name="connsiteY1" fmla="*/ 2133600 h 2133600"/>
                  <a:gd name="connsiteX2" fmla="*/ 1823145 w 2766120"/>
                  <a:gd name="connsiteY2" fmla="*/ 2133600 h 2133600"/>
                  <a:gd name="connsiteX3" fmla="*/ 1842195 w 2766120"/>
                  <a:gd name="connsiteY3" fmla="*/ 1628775 h 2133600"/>
                  <a:gd name="connsiteX4" fmla="*/ 2766120 w 2766120"/>
                  <a:gd name="connsiteY4" fmla="*/ 95250 h 2133600"/>
                  <a:gd name="connsiteX5" fmla="*/ 1908870 w 2766120"/>
                  <a:gd name="connsiteY5" fmla="*/ 0 h 2133600"/>
                  <a:gd name="connsiteX6" fmla="*/ 2051745 w 2766120"/>
                  <a:gd name="connsiteY6" fmla="*/ 809625 h 2133600"/>
                  <a:gd name="connsiteX7" fmla="*/ 1270695 w 2766120"/>
                  <a:gd name="connsiteY7" fmla="*/ 581025 h 2133600"/>
                  <a:gd name="connsiteX8" fmla="*/ 232470 w 2766120"/>
                  <a:gd name="connsiteY8" fmla="*/ 114300 h 2133600"/>
                  <a:gd name="connsiteX0" fmla="*/ 232470 w 2766120"/>
                  <a:gd name="connsiteY0" fmla="*/ 151521 h 2170821"/>
                  <a:gd name="connsiteX1" fmla="*/ 137220 w 2766120"/>
                  <a:gd name="connsiteY1" fmla="*/ 2170821 h 2170821"/>
                  <a:gd name="connsiteX2" fmla="*/ 1823145 w 2766120"/>
                  <a:gd name="connsiteY2" fmla="*/ 2170821 h 2170821"/>
                  <a:gd name="connsiteX3" fmla="*/ 1842195 w 2766120"/>
                  <a:gd name="connsiteY3" fmla="*/ 1665996 h 2170821"/>
                  <a:gd name="connsiteX4" fmla="*/ 2766120 w 2766120"/>
                  <a:gd name="connsiteY4" fmla="*/ 132471 h 2170821"/>
                  <a:gd name="connsiteX5" fmla="*/ 1908870 w 2766120"/>
                  <a:gd name="connsiteY5" fmla="*/ 37221 h 2170821"/>
                  <a:gd name="connsiteX6" fmla="*/ 1937445 w 2766120"/>
                  <a:gd name="connsiteY6" fmla="*/ 808746 h 2170821"/>
                  <a:gd name="connsiteX7" fmla="*/ 1270695 w 2766120"/>
                  <a:gd name="connsiteY7" fmla="*/ 618246 h 2170821"/>
                  <a:gd name="connsiteX8" fmla="*/ 232470 w 2766120"/>
                  <a:gd name="connsiteY8" fmla="*/ 151521 h 2170821"/>
                  <a:gd name="connsiteX0" fmla="*/ 232470 w 2766120"/>
                  <a:gd name="connsiteY0" fmla="*/ 176078 h 2195378"/>
                  <a:gd name="connsiteX1" fmla="*/ 137220 w 2766120"/>
                  <a:gd name="connsiteY1" fmla="*/ 2195378 h 2195378"/>
                  <a:gd name="connsiteX2" fmla="*/ 1823145 w 2766120"/>
                  <a:gd name="connsiteY2" fmla="*/ 2195378 h 2195378"/>
                  <a:gd name="connsiteX3" fmla="*/ 1842195 w 2766120"/>
                  <a:gd name="connsiteY3" fmla="*/ 1690553 h 2195378"/>
                  <a:gd name="connsiteX4" fmla="*/ 2766120 w 2766120"/>
                  <a:gd name="connsiteY4" fmla="*/ 157028 h 2195378"/>
                  <a:gd name="connsiteX5" fmla="*/ 1908870 w 2766120"/>
                  <a:gd name="connsiteY5" fmla="*/ 61778 h 2195378"/>
                  <a:gd name="connsiteX6" fmla="*/ 1937445 w 2766120"/>
                  <a:gd name="connsiteY6" fmla="*/ 833303 h 2195378"/>
                  <a:gd name="connsiteX7" fmla="*/ 1270695 w 2766120"/>
                  <a:gd name="connsiteY7" fmla="*/ 642803 h 2195378"/>
                  <a:gd name="connsiteX8" fmla="*/ 232470 w 2766120"/>
                  <a:gd name="connsiteY8" fmla="*/ 176078 h 2195378"/>
                  <a:gd name="connsiteX0" fmla="*/ 232470 w 2661345"/>
                  <a:gd name="connsiteY0" fmla="*/ 155790 h 2175090"/>
                  <a:gd name="connsiteX1" fmla="*/ 137220 w 2661345"/>
                  <a:gd name="connsiteY1" fmla="*/ 2175090 h 2175090"/>
                  <a:gd name="connsiteX2" fmla="*/ 1823145 w 2661345"/>
                  <a:gd name="connsiteY2" fmla="*/ 2175090 h 2175090"/>
                  <a:gd name="connsiteX3" fmla="*/ 1842195 w 2661345"/>
                  <a:gd name="connsiteY3" fmla="*/ 1670265 h 2175090"/>
                  <a:gd name="connsiteX4" fmla="*/ 2661345 w 2661345"/>
                  <a:gd name="connsiteY4" fmla="*/ 117690 h 2175090"/>
                  <a:gd name="connsiteX5" fmla="*/ 1908870 w 2661345"/>
                  <a:gd name="connsiteY5" fmla="*/ 41490 h 2175090"/>
                  <a:gd name="connsiteX6" fmla="*/ 1937445 w 2661345"/>
                  <a:gd name="connsiteY6" fmla="*/ 813015 h 2175090"/>
                  <a:gd name="connsiteX7" fmla="*/ 1270695 w 2661345"/>
                  <a:gd name="connsiteY7" fmla="*/ 622515 h 2175090"/>
                  <a:gd name="connsiteX8" fmla="*/ 232470 w 2661345"/>
                  <a:gd name="connsiteY8" fmla="*/ 155790 h 2175090"/>
                  <a:gd name="connsiteX0" fmla="*/ 232470 w 2709520"/>
                  <a:gd name="connsiteY0" fmla="*/ 155790 h 2175090"/>
                  <a:gd name="connsiteX1" fmla="*/ 137220 w 2709520"/>
                  <a:gd name="connsiteY1" fmla="*/ 2175090 h 2175090"/>
                  <a:gd name="connsiteX2" fmla="*/ 1823145 w 2709520"/>
                  <a:gd name="connsiteY2" fmla="*/ 2175090 h 2175090"/>
                  <a:gd name="connsiteX3" fmla="*/ 1842195 w 2709520"/>
                  <a:gd name="connsiteY3" fmla="*/ 1670265 h 2175090"/>
                  <a:gd name="connsiteX4" fmla="*/ 2661345 w 2709520"/>
                  <a:gd name="connsiteY4" fmla="*/ 117690 h 2175090"/>
                  <a:gd name="connsiteX5" fmla="*/ 1908870 w 2709520"/>
                  <a:gd name="connsiteY5" fmla="*/ 41490 h 2175090"/>
                  <a:gd name="connsiteX6" fmla="*/ 1937445 w 2709520"/>
                  <a:gd name="connsiteY6" fmla="*/ 813015 h 2175090"/>
                  <a:gd name="connsiteX7" fmla="*/ 1270695 w 2709520"/>
                  <a:gd name="connsiteY7" fmla="*/ 622515 h 2175090"/>
                  <a:gd name="connsiteX8" fmla="*/ 232470 w 2709520"/>
                  <a:gd name="connsiteY8" fmla="*/ 155790 h 2175090"/>
                  <a:gd name="connsiteX0" fmla="*/ 232470 w 2725405"/>
                  <a:gd name="connsiteY0" fmla="*/ 155790 h 2175090"/>
                  <a:gd name="connsiteX1" fmla="*/ 137220 w 2725405"/>
                  <a:gd name="connsiteY1" fmla="*/ 2175090 h 2175090"/>
                  <a:gd name="connsiteX2" fmla="*/ 1823145 w 2725405"/>
                  <a:gd name="connsiteY2" fmla="*/ 2175090 h 2175090"/>
                  <a:gd name="connsiteX3" fmla="*/ 1842195 w 2725405"/>
                  <a:gd name="connsiteY3" fmla="*/ 1670265 h 2175090"/>
                  <a:gd name="connsiteX4" fmla="*/ 2661345 w 2725405"/>
                  <a:gd name="connsiteY4" fmla="*/ 117690 h 2175090"/>
                  <a:gd name="connsiteX5" fmla="*/ 1908870 w 2725405"/>
                  <a:gd name="connsiteY5" fmla="*/ 41490 h 2175090"/>
                  <a:gd name="connsiteX6" fmla="*/ 1937445 w 2725405"/>
                  <a:gd name="connsiteY6" fmla="*/ 813015 h 2175090"/>
                  <a:gd name="connsiteX7" fmla="*/ 1270695 w 2725405"/>
                  <a:gd name="connsiteY7" fmla="*/ 622515 h 2175090"/>
                  <a:gd name="connsiteX8" fmla="*/ 232470 w 2725405"/>
                  <a:gd name="connsiteY8" fmla="*/ 155790 h 2175090"/>
                  <a:gd name="connsiteX0" fmla="*/ 232470 w 2760521"/>
                  <a:gd name="connsiteY0" fmla="*/ 155790 h 2175090"/>
                  <a:gd name="connsiteX1" fmla="*/ 137220 w 2760521"/>
                  <a:gd name="connsiteY1" fmla="*/ 2175090 h 2175090"/>
                  <a:gd name="connsiteX2" fmla="*/ 1823145 w 2760521"/>
                  <a:gd name="connsiteY2" fmla="*/ 2175090 h 2175090"/>
                  <a:gd name="connsiteX3" fmla="*/ 1842195 w 2760521"/>
                  <a:gd name="connsiteY3" fmla="*/ 1670265 h 2175090"/>
                  <a:gd name="connsiteX4" fmla="*/ 2699445 w 2760521"/>
                  <a:gd name="connsiteY4" fmla="*/ 117690 h 2175090"/>
                  <a:gd name="connsiteX5" fmla="*/ 1908870 w 2760521"/>
                  <a:gd name="connsiteY5" fmla="*/ 41490 h 2175090"/>
                  <a:gd name="connsiteX6" fmla="*/ 1937445 w 2760521"/>
                  <a:gd name="connsiteY6" fmla="*/ 813015 h 2175090"/>
                  <a:gd name="connsiteX7" fmla="*/ 1270695 w 2760521"/>
                  <a:gd name="connsiteY7" fmla="*/ 622515 h 2175090"/>
                  <a:gd name="connsiteX8" fmla="*/ 232470 w 2760521"/>
                  <a:gd name="connsiteY8" fmla="*/ 155790 h 2175090"/>
                  <a:gd name="connsiteX0" fmla="*/ 232470 w 2757220"/>
                  <a:gd name="connsiteY0" fmla="*/ 155790 h 2175090"/>
                  <a:gd name="connsiteX1" fmla="*/ 137220 w 2757220"/>
                  <a:gd name="connsiteY1" fmla="*/ 2175090 h 2175090"/>
                  <a:gd name="connsiteX2" fmla="*/ 1823145 w 2757220"/>
                  <a:gd name="connsiteY2" fmla="*/ 2175090 h 2175090"/>
                  <a:gd name="connsiteX3" fmla="*/ 1842195 w 2757220"/>
                  <a:gd name="connsiteY3" fmla="*/ 1670265 h 2175090"/>
                  <a:gd name="connsiteX4" fmla="*/ 2699445 w 2757220"/>
                  <a:gd name="connsiteY4" fmla="*/ 117690 h 2175090"/>
                  <a:gd name="connsiteX5" fmla="*/ 1908870 w 2757220"/>
                  <a:gd name="connsiteY5" fmla="*/ 41490 h 2175090"/>
                  <a:gd name="connsiteX6" fmla="*/ 1937445 w 2757220"/>
                  <a:gd name="connsiteY6" fmla="*/ 813015 h 2175090"/>
                  <a:gd name="connsiteX7" fmla="*/ 1270695 w 2757220"/>
                  <a:gd name="connsiteY7" fmla="*/ 622515 h 2175090"/>
                  <a:gd name="connsiteX8" fmla="*/ 232470 w 2757220"/>
                  <a:gd name="connsiteY8" fmla="*/ 155790 h 2175090"/>
                  <a:gd name="connsiteX0" fmla="*/ 232470 w 2741311"/>
                  <a:gd name="connsiteY0" fmla="*/ 155790 h 2175090"/>
                  <a:gd name="connsiteX1" fmla="*/ 137220 w 2741311"/>
                  <a:gd name="connsiteY1" fmla="*/ 2175090 h 2175090"/>
                  <a:gd name="connsiteX2" fmla="*/ 1823145 w 2741311"/>
                  <a:gd name="connsiteY2" fmla="*/ 2175090 h 2175090"/>
                  <a:gd name="connsiteX3" fmla="*/ 1842195 w 2741311"/>
                  <a:gd name="connsiteY3" fmla="*/ 1670265 h 2175090"/>
                  <a:gd name="connsiteX4" fmla="*/ 2699445 w 2741311"/>
                  <a:gd name="connsiteY4" fmla="*/ 117690 h 2175090"/>
                  <a:gd name="connsiteX5" fmla="*/ 1908870 w 2741311"/>
                  <a:gd name="connsiteY5" fmla="*/ 41490 h 2175090"/>
                  <a:gd name="connsiteX6" fmla="*/ 1937445 w 2741311"/>
                  <a:gd name="connsiteY6" fmla="*/ 813015 h 2175090"/>
                  <a:gd name="connsiteX7" fmla="*/ 1270695 w 2741311"/>
                  <a:gd name="connsiteY7" fmla="*/ 622515 h 2175090"/>
                  <a:gd name="connsiteX8" fmla="*/ 232470 w 2741311"/>
                  <a:gd name="connsiteY8" fmla="*/ 155790 h 2175090"/>
                  <a:gd name="connsiteX0" fmla="*/ 232470 w 2741311"/>
                  <a:gd name="connsiteY0" fmla="*/ 155790 h 2175090"/>
                  <a:gd name="connsiteX1" fmla="*/ 137220 w 2741311"/>
                  <a:gd name="connsiteY1" fmla="*/ 2175090 h 2175090"/>
                  <a:gd name="connsiteX2" fmla="*/ 1823145 w 2741311"/>
                  <a:gd name="connsiteY2" fmla="*/ 2175090 h 2175090"/>
                  <a:gd name="connsiteX3" fmla="*/ 1842195 w 2741311"/>
                  <a:gd name="connsiteY3" fmla="*/ 1670265 h 2175090"/>
                  <a:gd name="connsiteX4" fmla="*/ 2699445 w 2741311"/>
                  <a:gd name="connsiteY4" fmla="*/ 117690 h 2175090"/>
                  <a:gd name="connsiteX5" fmla="*/ 1908870 w 2741311"/>
                  <a:gd name="connsiteY5" fmla="*/ 41490 h 2175090"/>
                  <a:gd name="connsiteX6" fmla="*/ 1937445 w 2741311"/>
                  <a:gd name="connsiteY6" fmla="*/ 813015 h 2175090"/>
                  <a:gd name="connsiteX7" fmla="*/ 1270695 w 2741311"/>
                  <a:gd name="connsiteY7" fmla="*/ 622515 h 2175090"/>
                  <a:gd name="connsiteX8" fmla="*/ 232470 w 2741311"/>
                  <a:gd name="connsiteY8" fmla="*/ 155790 h 2175090"/>
                  <a:gd name="connsiteX0" fmla="*/ 232470 w 2741311"/>
                  <a:gd name="connsiteY0" fmla="*/ 155790 h 2175090"/>
                  <a:gd name="connsiteX1" fmla="*/ 137220 w 2741311"/>
                  <a:gd name="connsiteY1" fmla="*/ 2175090 h 2175090"/>
                  <a:gd name="connsiteX2" fmla="*/ 1823145 w 2741311"/>
                  <a:gd name="connsiteY2" fmla="*/ 2175090 h 2175090"/>
                  <a:gd name="connsiteX3" fmla="*/ 1842195 w 2741311"/>
                  <a:gd name="connsiteY3" fmla="*/ 1670265 h 2175090"/>
                  <a:gd name="connsiteX4" fmla="*/ 2699445 w 2741311"/>
                  <a:gd name="connsiteY4" fmla="*/ 117690 h 2175090"/>
                  <a:gd name="connsiteX5" fmla="*/ 1908870 w 2741311"/>
                  <a:gd name="connsiteY5" fmla="*/ 41490 h 2175090"/>
                  <a:gd name="connsiteX6" fmla="*/ 1937445 w 2741311"/>
                  <a:gd name="connsiteY6" fmla="*/ 813015 h 2175090"/>
                  <a:gd name="connsiteX7" fmla="*/ 1270695 w 2741311"/>
                  <a:gd name="connsiteY7" fmla="*/ 622515 h 2175090"/>
                  <a:gd name="connsiteX8" fmla="*/ 232470 w 2741311"/>
                  <a:gd name="connsiteY8" fmla="*/ 155790 h 2175090"/>
                  <a:gd name="connsiteX0" fmla="*/ 232470 w 2741311"/>
                  <a:gd name="connsiteY0" fmla="*/ 147713 h 2167013"/>
                  <a:gd name="connsiteX1" fmla="*/ 137220 w 2741311"/>
                  <a:gd name="connsiteY1" fmla="*/ 2167013 h 2167013"/>
                  <a:gd name="connsiteX2" fmla="*/ 1823145 w 2741311"/>
                  <a:gd name="connsiteY2" fmla="*/ 2167013 h 2167013"/>
                  <a:gd name="connsiteX3" fmla="*/ 1842195 w 2741311"/>
                  <a:gd name="connsiteY3" fmla="*/ 1662188 h 2167013"/>
                  <a:gd name="connsiteX4" fmla="*/ 2699445 w 2741311"/>
                  <a:gd name="connsiteY4" fmla="*/ 109613 h 2167013"/>
                  <a:gd name="connsiteX5" fmla="*/ 1908870 w 2741311"/>
                  <a:gd name="connsiteY5" fmla="*/ 33413 h 2167013"/>
                  <a:gd name="connsiteX6" fmla="*/ 1937445 w 2741311"/>
                  <a:gd name="connsiteY6" fmla="*/ 804938 h 2167013"/>
                  <a:gd name="connsiteX7" fmla="*/ 1270695 w 2741311"/>
                  <a:gd name="connsiteY7" fmla="*/ 614438 h 2167013"/>
                  <a:gd name="connsiteX8" fmla="*/ 232470 w 2741311"/>
                  <a:gd name="connsiteY8" fmla="*/ 147713 h 2167013"/>
                  <a:gd name="connsiteX0" fmla="*/ 232470 w 2741311"/>
                  <a:gd name="connsiteY0" fmla="*/ 95560 h 2114860"/>
                  <a:gd name="connsiteX1" fmla="*/ 137220 w 2741311"/>
                  <a:gd name="connsiteY1" fmla="*/ 2114860 h 2114860"/>
                  <a:gd name="connsiteX2" fmla="*/ 1823145 w 2741311"/>
                  <a:gd name="connsiteY2" fmla="*/ 2114860 h 2114860"/>
                  <a:gd name="connsiteX3" fmla="*/ 1842195 w 2741311"/>
                  <a:gd name="connsiteY3" fmla="*/ 1610035 h 2114860"/>
                  <a:gd name="connsiteX4" fmla="*/ 2699445 w 2741311"/>
                  <a:gd name="connsiteY4" fmla="*/ 57460 h 2114860"/>
                  <a:gd name="connsiteX5" fmla="*/ 1927920 w 2741311"/>
                  <a:gd name="connsiteY5" fmla="*/ 47935 h 2114860"/>
                  <a:gd name="connsiteX6" fmla="*/ 1937445 w 2741311"/>
                  <a:gd name="connsiteY6" fmla="*/ 752785 h 2114860"/>
                  <a:gd name="connsiteX7" fmla="*/ 1270695 w 2741311"/>
                  <a:gd name="connsiteY7" fmla="*/ 562285 h 2114860"/>
                  <a:gd name="connsiteX8" fmla="*/ 232470 w 2741311"/>
                  <a:gd name="connsiteY8" fmla="*/ 95560 h 2114860"/>
                  <a:gd name="connsiteX0" fmla="*/ 232470 w 2741311"/>
                  <a:gd name="connsiteY0" fmla="*/ 189280 h 2208580"/>
                  <a:gd name="connsiteX1" fmla="*/ 137220 w 2741311"/>
                  <a:gd name="connsiteY1" fmla="*/ 2208580 h 2208580"/>
                  <a:gd name="connsiteX2" fmla="*/ 1823145 w 2741311"/>
                  <a:gd name="connsiteY2" fmla="*/ 2208580 h 2208580"/>
                  <a:gd name="connsiteX3" fmla="*/ 1842195 w 2741311"/>
                  <a:gd name="connsiteY3" fmla="*/ 1703755 h 2208580"/>
                  <a:gd name="connsiteX4" fmla="*/ 2699445 w 2741311"/>
                  <a:gd name="connsiteY4" fmla="*/ 151180 h 2208580"/>
                  <a:gd name="connsiteX5" fmla="*/ 1908870 w 2741311"/>
                  <a:gd name="connsiteY5" fmla="*/ 27355 h 2208580"/>
                  <a:gd name="connsiteX6" fmla="*/ 1937445 w 2741311"/>
                  <a:gd name="connsiteY6" fmla="*/ 846505 h 2208580"/>
                  <a:gd name="connsiteX7" fmla="*/ 1270695 w 2741311"/>
                  <a:gd name="connsiteY7" fmla="*/ 656005 h 2208580"/>
                  <a:gd name="connsiteX8" fmla="*/ 232470 w 2741311"/>
                  <a:gd name="connsiteY8" fmla="*/ 189280 h 2208580"/>
                  <a:gd name="connsiteX0" fmla="*/ 232470 w 2741311"/>
                  <a:gd name="connsiteY0" fmla="*/ 213274 h 2232574"/>
                  <a:gd name="connsiteX1" fmla="*/ 137220 w 2741311"/>
                  <a:gd name="connsiteY1" fmla="*/ 2232574 h 2232574"/>
                  <a:gd name="connsiteX2" fmla="*/ 1823145 w 2741311"/>
                  <a:gd name="connsiteY2" fmla="*/ 2232574 h 2232574"/>
                  <a:gd name="connsiteX3" fmla="*/ 1842195 w 2741311"/>
                  <a:gd name="connsiteY3" fmla="*/ 1727749 h 2232574"/>
                  <a:gd name="connsiteX4" fmla="*/ 2699445 w 2741311"/>
                  <a:gd name="connsiteY4" fmla="*/ 175174 h 2232574"/>
                  <a:gd name="connsiteX5" fmla="*/ 2127946 w 2741311"/>
                  <a:gd name="connsiteY5" fmla="*/ 127549 h 2232574"/>
                  <a:gd name="connsiteX6" fmla="*/ 1908870 w 2741311"/>
                  <a:gd name="connsiteY6" fmla="*/ 51349 h 2232574"/>
                  <a:gd name="connsiteX7" fmla="*/ 1937445 w 2741311"/>
                  <a:gd name="connsiteY7" fmla="*/ 870499 h 2232574"/>
                  <a:gd name="connsiteX8" fmla="*/ 1270695 w 2741311"/>
                  <a:gd name="connsiteY8" fmla="*/ 679999 h 2232574"/>
                  <a:gd name="connsiteX9" fmla="*/ 232470 w 2741311"/>
                  <a:gd name="connsiteY9" fmla="*/ 213274 h 2232574"/>
                  <a:gd name="connsiteX0" fmla="*/ 232470 w 2741311"/>
                  <a:gd name="connsiteY0" fmla="*/ 214182 h 2233482"/>
                  <a:gd name="connsiteX1" fmla="*/ 137220 w 2741311"/>
                  <a:gd name="connsiteY1" fmla="*/ 2233482 h 2233482"/>
                  <a:gd name="connsiteX2" fmla="*/ 1823145 w 2741311"/>
                  <a:gd name="connsiteY2" fmla="*/ 2233482 h 2233482"/>
                  <a:gd name="connsiteX3" fmla="*/ 1842195 w 2741311"/>
                  <a:gd name="connsiteY3" fmla="*/ 1728657 h 2233482"/>
                  <a:gd name="connsiteX4" fmla="*/ 2699445 w 2741311"/>
                  <a:gd name="connsiteY4" fmla="*/ 176082 h 2233482"/>
                  <a:gd name="connsiteX5" fmla="*/ 2048663 w 2741311"/>
                  <a:gd name="connsiteY5" fmla="*/ 123172 h 2233482"/>
                  <a:gd name="connsiteX6" fmla="*/ 1908870 w 2741311"/>
                  <a:gd name="connsiteY6" fmla="*/ 52257 h 2233482"/>
                  <a:gd name="connsiteX7" fmla="*/ 1937445 w 2741311"/>
                  <a:gd name="connsiteY7" fmla="*/ 871407 h 2233482"/>
                  <a:gd name="connsiteX8" fmla="*/ 1270695 w 2741311"/>
                  <a:gd name="connsiteY8" fmla="*/ 680907 h 2233482"/>
                  <a:gd name="connsiteX9" fmla="*/ 232470 w 2741311"/>
                  <a:gd name="connsiteY9" fmla="*/ 214182 h 2233482"/>
                  <a:gd name="connsiteX0" fmla="*/ 232470 w 2741311"/>
                  <a:gd name="connsiteY0" fmla="*/ 228069 h 2247369"/>
                  <a:gd name="connsiteX1" fmla="*/ 137220 w 2741311"/>
                  <a:gd name="connsiteY1" fmla="*/ 2247369 h 2247369"/>
                  <a:gd name="connsiteX2" fmla="*/ 1823145 w 2741311"/>
                  <a:gd name="connsiteY2" fmla="*/ 2247369 h 2247369"/>
                  <a:gd name="connsiteX3" fmla="*/ 1842195 w 2741311"/>
                  <a:gd name="connsiteY3" fmla="*/ 1742544 h 2247369"/>
                  <a:gd name="connsiteX4" fmla="*/ 2699445 w 2741311"/>
                  <a:gd name="connsiteY4" fmla="*/ 189969 h 2247369"/>
                  <a:gd name="connsiteX5" fmla="*/ 2048663 w 2741311"/>
                  <a:gd name="connsiteY5" fmla="*/ 137059 h 2247369"/>
                  <a:gd name="connsiteX6" fmla="*/ 1908870 w 2741311"/>
                  <a:gd name="connsiteY6" fmla="*/ 66144 h 2247369"/>
                  <a:gd name="connsiteX7" fmla="*/ 1937445 w 2741311"/>
                  <a:gd name="connsiteY7" fmla="*/ 885294 h 2247369"/>
                  <a:gd name="connsiteX8" fmla="*/ 1270695 w 2741311"/>
                  <a:gd name="connsiteY8" fmla="*/ 694794 h 2247369"/>
                  <a:gd name="connsiteX9" fmla="*/ 232470 w 2741311"/>
                  <a:gd name="connsiteY9" fmla="*/ 228069 h 2247369"/>
                  <a:gd name="connsiteX0" fmla="*/ 232470 w 2741311"/>
                  <a:gd name="connsiteY0" fmla="*/ 175032 h 2194332"/>
                  <a:gd name="connsiteX1" fmla="*/ 137220 w 2741311"/>
                  <a:gd name="connsiteY1" fmla="*/ 2194332 h 2194332"/>
                  <a:gd name="connsiteX2" fmla="*/ 1823145 w 2741311"/>
                  <a:gd name="connsiteY2" fmla="*/ 2194332 h 2194332"/>
                  <a:gd name="connsiteX3" fmla="*/ 1842195 w 2741311"/>
                  <a:gd name="connsiteY3" fmla="*/ 1689507 h 2194332"/>
                  <a:gd name="connsiteX4" fmla="*/ 2699445 w 2741311"/>
                  <a:gd name="connsiteY4" fmla="*/ 136932 h 2194332"/>
                  <a:gd name="connsiteX5" fmla="*/ 2048663 w 2741311"/>
                  <a:gd name="connsiteY5" fmla="*/ 84022 h 2194332"/>
                  <a:gd name="connsiteX6" fmla="*/ 1908870 w 2741311"/>
                  <a:gd name="connsiteY6" fmla="*/ 13107 h 2194332"/>
                  <a:gd name="connsiteX7" fmla="*/ 1937445 w 2741311"/>
                  <a:gd name="connsiteY7" fmla="*/ 832257 h 2194332"/>
                  <a:gd name="connsiteX8" fmla="*/ 1270695 w 2741311"/>
                  <a:gd name="connsiteY8" fmla="*/ 641757 h 2194332"/>
                  <a:gd name="connsiteX9" fmla="*/ 232470 w 2741311"/>
                  <a:gd name="connsiteY9" fmla="*/ 175032 h 2194332"/>
                  <a:gd name="connsiteX0" fmla="*/ 232470 w 2741311"/>
                  <a:gd name="connsiteY0" fmla="*/ 175032 h 2194332"/>
                  <a:gd name="connsiteX1" fmla="*/ 137220 w 2741311"/>
                  <a:gd name="connsiteY1" fmla="*/ 2194332 h 2194332"/>
                  <a:gd name="connsiteX2" fmla="*/ 1823145 w 2741311"/>
                  <a:gd name="connsiteY2" fmla="*/ 2194332 h 2194332"/>
                  <a:gd name="connsiteX3" fmla="*/ 1842195 w 2741311"/>
                  <a:gd name="connsiteY3" fmla="*/ 1689507 h 2194332"/>
                  <a:gd name="connsiteX4" fmla="*/ 2699445 w 2741311"/>
                  <a:gd name="connsiteY4" fmla="*/ 136932 h 2194332"/>
                  <a:gd name="connsiteX5" fmla="*/ 2048663 w 2741311"/>
                  <a:gd name="connsiteY5" fmla="*/ 84022 h 2194332"/>
                  <a:gd name="connsiteX6" fmla="*/ 1908870 w 2741311"/>
                  <a:gd name="connsiteY6" fmla="*/ 13107 h 2194332"/>
                  <a:gd name="connsiteX7" fmla="*/ 1937445 w 2741311"/>
                  <a:gd name="connsiteY7" fmla="*/ 832257 h 2194332"/>
                  <a:gd name="connsiteX8" fmla="*/ 1270695 w 2741311"/>
                  <a:gd name="connsiteY8" fmla="*/ 641757 h 2194332"/>
                  <a:gd name="connsiteX9" fmla="*/ 232470 w 2741311"/>
                  <a:gd name="connsiteY9" fmla="*/ 175032 h 2194332"/>
                  <a:gd name="connsiteX0" fmla="*/ 232470 w 2741311"/>
                  <a:gd name="connsiteY0" fmla="*/ 232422 h 2251722"/>
                  <a:gd name="connsiteX1" fmla="*/ 137220 w 2741311"/>
                  <a:gd name="connsiteY1" fmla="*/ 2251722 h 2251722"/>
                  <a:gd name="connsiteX2" fmla="*/ 1823145 w 2741311"/>
                  <a:gd name="connsiteY2" fmla="*/ 2251722 h 2251722"/>
                  <a:gd name="connsiteX3" fmla="*/ 1842195 w 2741311"/>
                  <a:gd name="connsiteY3" fmla="*/ 1746897 h 2251722"/>
                  <a:gd name="connsiteX4" fmla="*/ 2699445 w 2741311"/>
                  <a:gd name="connsiteY4" fmla="*/ 194322 h 2251722"/>
                  <a:gd name="connsiteX5" fmla="*/ 2048663 w 2741311"/>
                  <a:gd name="connsiteY5" fmla="*/ 141412 h 2251722"/>
                  <a:gd name="connsiteX6" fmla="*/ 2040679 w 2741311"/>
                  <a:gd name="connsiteY6" fmla="*/ 48749 h 2251722"/>
                  <a:gd name="connsiteX7" fmla="*/ 1908870 w 2741311"/>
                  <a:gd name="connsiteY7" fmla="*/ 70497 h 2251722"/>
                  <a:gd name="connsiteX8" fmla="*/ 1937445 w 2741311"/>
                  <a:gd name="connsiteY8" fmla="*/ 889647 h 2251722"/>
                  <a:gd name="connsiteX9" fmla="*/ 1270695 w 2741311"/>
                  <a:gd name="connsiteY9" fmla="*/ 699147 h 2251722"/>
                  <a:gd name="connsiteX10" fmla="*/ 232470 w 2741311"/>
                  <a:gd name="connsiteY10" fmla="*/ 232422 h 2251722"/>
                  <a:gd name="connsiteX0" fmla="*/ 232470 w 2741311"/>
                  <a:gd name="connsiteY0" fmla="*/ 232422 h 2251722"/>
                  <a:gd name="connsiteX1" fmla="*/ 137220 w 2741311"/>
                  <a:gd name="connsiteY1" fmla="*/ 2251722 h 2251722"/>
                  <a:gd name="connsiteX2" fmla="*/ 1823145 w 2741311"/>
                  <a:gd name="connsiteY2" fmla="*/ 2251722 h 2251722"/>
                  <a:gd name="connsiteX3" fmla="*/ 1842195 w 2741311"/>
                  <a:gd name="connsiteY3" fmla="*/ 1746897 h 2251722"/>
                  <a:gd name="connsiteX4" fmla="*/ 2699445 w 2741311"/>
                  <a:gd name="connsiteY4" fmla="*/ 194322 h 2251722"/>
                  <a:gd name="connsiteX5" fmla="*/ 2048663 w 2741311"/>
                  <a:gd name="connsiteY5" fmla="*/ 141412 h 2251722"/>
                  <a:gd name="connsiteX6" fmla="*/ 2040679 w 2741311"/>
                  <a:gd name="connsiteY6" fmla="*/ 48749 h 2251722"/>
                  <a:gd name="connsiteX7" fmla="*/ 1908870 w 2741311"/>
                  <a:gd name="connsiteY7" fmla="*/ 70497 h 2251722"/>
                  <a:gd name="connsiteX8" fmla="*/ 1937445 w 2741311"/>
                  <a:gd name="connsiteY8" fmla="*/ 889647 h 2251722"/>
                  <a:gd name="connsiteX9" fmla="*/ 1270695 w 2741311"/>
                  <a:gd name="connsiteY9" fmla="*/ 699147 h 2251722"/>
                  <a:gd name="connsiteX10" fmla="*/ 232470 w 2741311"/>
                  <a:gd name="connsiteY10" fmla="*/ 232422 h 2251722"/>
                  <a:gd name="connsiteX0" fmla="*/ 232470 w 2741311"/>
                  <a:gd name="connsiteY0" fmla="*/ 232422 h 2251722"/>
                  <a:gd name="connsiteX1" fmla="*/ 137220 w 2741311"/>
                  <a:gd name="connsiteY1" fmla="*/ 2251722 h 2251722"/>
                  <a:gd name="connsiteX2" fmla="*/ 1823145 w 2741311"/>
                  <a:gd name="connsiteY2" fmla="*/ 2251722 h 2251722"/>
                  <a:gd name="connsiteX3" fmla="*/ 1842195 w 2741311"/>
                  <a:gd name="connsiteY3" fmla="*/ 1746897 h 2251722"/>
                  <a:gd name="connsiteX4" fmla="*/ 2699445 w 2741311"/>
                  <a:gd name="connsiteY4" fmla="*/ 194322 h 2251722"/>
                  <a:gd name="connsiteX5" fmla="*/ 2048663 w 2741311"/>
                  <a:gd name="connsiteY5" fmla="*/ 141412 h 2251722"/>
                  <a:gd name="connsiteX6" fmla="*/ 2040679 w 2741311"/>
                  <a:gd name="connsiteY6" fmla="*/ 48749 h 2251722"/>
                  <a:gd name="connsiteX7" fmla="*/ 1908870 w 2741311"/>
                  <a:gd name="connsiteY7" fmla="*/ 70497 h 2251722"/>
                  <a:gd name="connsiteX8" fmla="*/ 1937445 w 2741311"/>
                  <a:gd name="connsiteY8" fmla="*/ 889647 h 2251722"/>
                  <a:gd name="connsiteX9" fmla="*/ 1270695 w 2741311"/>
                  <a:gd name="connsiteY9" fmla="*/ 699147 h 2251722"/>
                  <a:gd name="connsiteX10" fmla="*/ 232470 w 2741311"/>
                  <a:gd name="connsiteY10" fmla="*/ 232422 h 2251722"/>
                  <a:gd name="connsiteX0" fmla="*/ 232470 w 2741311"/>
                  <a:gd name="connsiteY0" fmla="*/ 188264 h 2207564"/>
                  <a:gd name="connsiteX1" fmla="*/ 137220 w 2741311"/>
                  <a:gd name="connsiteY1" fmla="*/ 2207564 h 2207564"/>
                  <a:gd name="connsiteX2" fmla="*/ 1823145 w 2741311"/>
                  <a:gd name="connsiteY2" fmla="*/ 2207564 h 2207564"/>
                  <a:gd name="connsiteX3" fmla="*/ 1842195 w 2741311"/>
                  <a:gd name="connsiteY3" fmla="*/ 1702739 h 2207564"/>
                  <a:gd name="connsiteX4" fmla="*/ 2699445 w 2741311"/>
                  <a:gd name="connsiteY4" fmla="*/ 150164 h 2207564"/>
                  <a:gd name="connsiteX5" fmla="*/ 2048663 w 2741311"/>
                  <a:gd name="connsiteY5" fmla="*/ 97254 h 2207564"/>
                  <a:gd name="connsiteX6" fmla="*/ 2040679 w 2741311"/>
                  <a:gd name="connsiteY6" fmla="*/ 4591 h 2207564"/>
                  <a:gd name="connsiteX7" fmla="*/ 1908870 w 2741311"/>
                  <a:gd name="connsiteY7" fmla="*/ 26339 h 2207564"/>
                  <a:gd name="connsiteX8" fmla="*/ 1937445 w 2741311"/>
                  <a:gd name="connsiteY8" fmla="*/ 845489 h 2207564"/>
                  <a:gd name="connsiteX9" fmla="*/ 1270695 w 2741311"/>
                  <a:gd name="connsiteY9" fmla="*/ 654989 h 2207564"/>
                  <a:gd name="connsiteX10" fmla="*/ 232470 w 2741311"/>
                  <a:gd name="connsiteY10" fmla="*/ 188264 h 2207564"/>
                  <a:gd name="connsiteX0" fmla="*/ 232470 w 2741311"/>
                  <a:gd name="connsiteY0" fmla="*/ 183976 h 2203276"/>
                  <a:gd name="connsiteX1" fmla="*/ 137220 w 2741311"/>
                  <a:gd name="connsiteY1" fmla="*/ 2203276 h 2203276"/>
                  <a:gd name="connsiteX2" fmla="*/ 1823145 w 2741311"/>
                  <a:gd name="connsiteY2" fmla="*/ 2203276 h 2203276"/>
                  <a:gd name="connsiteX3" fmla="*/ 1842195 w 2741311"/>
                  <a:gd name="connsiteY3" fmla="*/ 1698451 h 2203276"/>
                  <a:gd name="connsiteX4" fmla="*/ 2699445 w 2741311"/>
                  <a:gd name="connsiteY4" fmla="*/ 145876 h 2203276"/>
                  <a:gd name="connsiteX5" fmla="*/ 2048663 w 2741311"/>
                  <a:gd name="connsiteY5" fmla="*/ 92966 h 2203276"/>
                  <a:gd name="connsiteX6" fmla="*/ 2040679 w 2741311"/>
                  <a:gd name="connsiteY6" fmla="*/ 303 h 2203276"/>
                  <a:gd name="connsiteX7" fmla="*/ 1908870 w 2741311"/>
                  <a:gd name="connsiteY7" fmla="*/ 22051 h 2203276"/>
                  <a:gd name="connsiteX8" fmla="*/ 1937445 w 2741311"/>
                  <a:gd name="connsiteY8" fmla="*/ 841201 h 2203276"/>
                  <a:gd name="connsiteX9" fmla="*/ 1270695 w 2741311"/>
                  <a:gd name="connsiteY9" fmla="*/ 650701 h 2203276"/>
                  <a:gd name="connsiteX10" fmla="*/ 232470 w 2741311"/>
                  <a:gd name="connsiteY10" fmla="*/ 183976 h 2203276"/>
                  <a:gd name="connsiteX0" fmla="*/ 232470 w 2741311"/>
                  <a:gd name="connsiteY0" fmla="*/ 183976 h 2203276"/>
                  <a:gd name="connsiteX1" fmla="*/ 137220 w 2741311"/>
                  <a:gd name="connsiteY1" fmla="*/ 2203276 h 2203276"/>
                  <a:gd name="connsiteX2" fmla="*/ 1823145 w 2741311"/>
                  <a:gd name="connsiteY2" fmla="*/ 2203276 h 2203276"/>
                  <a:gd name="connsiteX3" fmla="*/ 1842195 w 2741311"/>
                  <a:gd name="connsiteY3" fmla="*/ 1698451 h 2203276"/>
                  <a:gd name="connsiteX4" fmla="*/ 2699445 w 2741311"/>
                  <a:gd name="connsiteY4" fmla="*/ 145876 h 2203276"/>
                  <a:gd name="connsiteX5" fmla="*/ 2048663 w 2741311"/>
                  <a:gd name="connsiteY5" fmla="*/ 92966 h 2203276"/>
                  <a:gd name="connsiteX6" fmla="*/ 2040679 w 2741311"/>
                  <a:gd name="connsiteY6" fmla="*/ 303 h 2203276"/>
                  <a:gd name="connsiteX7" fmla="*/ 1908870 w 2741311"/>
                  <a:gd name="connsiteY7" fmla="*/ 22051 h 2203276"/>
                  <a:gd name="connsiteX8" fmla="*/ 1937445 w 2741311"/>
                  <a:gd name="connsiteY8" fmla="*/ 841201 h 2203276"/>
                  <a:gd name="connsiteX9" fmla="*/ 1270695 w 2741311"/>
                  <a:gd name="connsiteY9" fmla="*/ 650701 h 2203276"/>
                  <a:gd name="connsiteX10" fmla="*/ 232470 w 2741311"/>
                  <a:gd name="connsiteY10" fmla="*/ 183976 h 2203276"/>
                  <a:gd name="connsiteX0" fmla="*/ 232470 w 2662372"/>
                  <a:gd name="connsiteY0" fmla="*/ 183976 h 2203276"/>
                  <a:gd name="connsiteX1" fmla="*/ 137220 w 2662372"/>
                  <a:gd name="connsiteY1" fmla="*/ 2203276 h 2203276"/>
                  <a:gd name="connsiteX2" fmla="*/ 1823145 w 2662372"/>
                  <a:gd name="connsiteY2" fmla="*/ 2203276 h 2203276"/>
                  <a:gd name="connsiteX3" fmla="*/ 1842195 w 2662372"/>
                  <a:gd name="connsiteY3" fmla="*/ 1698451 h 2203276"/>
                  <a:gd name="connsiteX4" fmla="*/ 2614876 w 2662372"/>
                  <a:gd name="connsiteY4" fmla="*/ 119448 h 2203276"/>
                  <a:gd name="connsiteX5" fmla="*/ 2048663 w 2662372"/>
                  <a:gd name="connsiteY5" fmla="*/ 92966 h 2203276"/>
                  <a:gd name="connsiteX6" fmla="*/ 2040679 w 2662372"/>
                  <a:gd name="connsiteY6" fmla="*/ 303 h 2203276"/>
                  <a:gd name="connsiteX7" fmla="*/ 1908870 w 2662372"/>
                  <a:gd name="connsiteY7" fmla="*/ 22051 h 2203276"/>
                  <a:gd name="connsiteX8" fmla="*/ 1937445 w 2662372"/>
                  <a:gd name="connsiteY8" fmla="*/ 841201 h 2203276"/>
                  <a:gd name="connsiteX9" fmla="*/ 1270695 w 2662372"/>
                  <a:gd name="connsiteY9" fmla="*/ 650701 h 2203276"/>
                  <a:gd name="connsiteX10" fmla="*/ 232470 w 2662372"/>
                  <a:gd name="connsiteY10" fmla="*/ 183976 h 2203276"/>
                  <a:gd name="connsiteX0" fmla="*/ 232470 w 2662372"/>
                  <a:gd name="connsiteY0" fmla="*/ 183976 h 2203276"/>
                  <a:gd name="connsiteX1" fmla="*/ 137220 w 2662372"/>
                  <a:gd name="connsiteY1" fmla="*/ 2203276 h 2203276"/>
                  <a:gd name="connsiteX2" fmla="*/ 1823145 w 2662372"/>
                  <a:gd name="connsiteY2" fmla="*/ 2203276 h 2203276"/>
                  <a:gd name="connsiteX3" fmla="*/ 1842195 w 2662372"/>
                  <a:gd name="connsiteY3" fmla="*/ 1698451 h 2203276"/>
                  <a:gd name="connsiteX4" fmla="*/ 2614876 w 2662372"/>
                  <a:gd name="connsiteY4" fmla="*/ 119448 h 2203276"/>
                  <a:gd name="connsiteX5" fmla="*/ 2048663 w 2662372"/>
                  <a:gd name="connsiteY5" fmla="*/ 92966 h 2203276"/>
                  <a:gd name="connsiteX6" fmla="*/ 2040679 w 2662372"/>
                  <a:gd name="connsiteY6" fmla="*/ 303 h 2203276"/>
                  <a:gd name="connsiteX7" fmla="*/ 1908870 w 2662372"/>
                  <a:gd name="connsiteY7" fmla="*/ 22051 h 2203276"/>
                  <a:gd name="connsiteX8" fmla="*/ 1937445 w 2662372"/>
                  <a:gd name="connsiteY8" fmla="*/ 841201 h 2203276"/>
                  <a:gd name="connsiteX9" fmla="*/ 1270695 w 2662372"/>
                  <a:gd name="connsiteY9" fmla="*/ 650701 h 2203276"/>
                  <a:gd name="connsiteX10" fmla="*/ 232470 w 2662372"/>
                  <a:gd name="connsiteY10" fmla="*/ 183976 h 2203276"/>
                  <a:gd name="connsiteX0" fmla="*/ 232470 w 2664220"/>
                  <a:gd name="connsiteY0" fmla="*/ 183976 h 2203276"/>
                  <a:gd name="connsiteX1" fmla="*/ 137220 w 2664220"/>
                  <a:gd name="connsiteY1" fmla="*/ 2203276 h 2203276"/>
                  <a:gd name="connsiteX2" fmla="*/ 1823145 w 2664220"/>
                  <a:gd name="connsiteY2" fmla="*/ 2203276 h 2203276"/>
                  <a:gd name="connsiteX3" fmla="*/ 1842195 w 2664220"/>
                  <a:gd name="connsiteY3" fmla="*/ 1698451 h 2203276"/>
                  <a:gd name="connsiteX4" fmla="*/ 2614876 w 2664220"/>
                  <a:gd name="connsiteY4" fmla="*/ 119448 h 2203276"/>
                  <a:gd name="connsiteX5" fmla="*/ 2048663 w 2664220"/>
                  <a:gd name="connsiteY5" fmla="*/ 92966 h 2203276"/>
                  <a:gd name="connsiteX6" fmla="*/ 2040679 w 2664220"/>
                  <a:gd name="connsiteY6" fmla="*/ 303 h 2203276"/>
                  <a:gd name="connsiteX7" fmla="*/ 1908870 w 2664220"/>
                  <a:gd name="connsiteY7" fmla="*/ 22051 h 2203276"/>
                  <a:gd name="connsiteX8" fmla="*/ 1937445 w 2664220"/>
                  <a:gd name="connsiteY8" fmla="*/ 841201 h 2203276"/>
                  <a:gd name="connsiteX9" fmla="*/ 1270695 w 2664220"/>
                  <a:gd name="connsiteY9" fmla="*/ 650701 h 2203276"/>
                  <a:gd name="connsiteX10" fmla="*/ 232470 w 2664220"/>
                  <a:gd name="connsiteY10" fmla="*/ 183976 h 2203276"/>
                  <a:gd name="connsiteX0" fmla="*/ 232470 w 2695242"/>
                  <a:gd name="connsiteY0" fmla="*/ 183976 h 2203276"/>
                  <a:gd name="connsiteX1" fmla="*/ 137220 w 2695242"/>
                  <a:gd name="connsiteY1" fmla="*/ 2203276 h 2203276"/>
                  <a:gd name="connsiteX2" fmla="*/ 1823145 w 2695242"/>
                  <a:gd name="connsiteY2" fmla="*/ 2203276 h 2203276"/>
                  <a:gd name="connsiteX3" fmla="*/ 1842195 w 2695242"/>
                  <a:gd name="connsiteY3" fmla="*/ 1698451 h 2203276"/>
                  <a:gd name="connsiteX4" fmla="*/ 2614876 w 2695242"/>
                  <a:gd name="connsiteY4" fmla="*/ 119448 h 2203276"/>
                  <a:gd name="connsiteX5" fmla="*/ 2048663 w 2695242"/>
                  <a:gd name="connsiteY5" fmla="*/ 92966 h 2203276"/>
                  <a:gd name="connsiteX6" fmla="*/ 2040679 w 2695242"/>
                  <a:gd name="connsiteY6" fmla="*/ 303 h 2203276"/>
                  <a:gd name="connsiteX7" fmla="*/ 1908870 w 2695242"/>
                  <a:gd name="connsiteY7" fmla="*/ 22051 h 2203276"/>
                  <a:gd name="connsiteX8" fmla="*/ 1937445 w 2695242"/>
                  <a:gd name="connsiteY8" fmla="*/ 841201 h 2203276"/>
                  <a:gd name="connsiteX9" fmla="*/ 1270695 w 2695242"/>
                  <a:gd name="connsiteY9" fmla="*/ 650701 h 2203276"/>
                  <a:gd name="connsiteX10" fmla="*/ 232470 w 2695242"/>
                  <a:gd name="connsiteY10"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37445 w 2718665"/>
                  <a:gd name="connsiteY8" fmla="*/ 841201 h 2203276"/>
                  <a:gd name="connsiteX9" fmla="*/ 1270695 w 2718665"/>
                  <a:gd name="connsiteY9" fmla="*/ 650701 h 2203276"/>
                  <a:gd name="connsiteX10" fmla="*/ 232470 w 2718665"/>
                  <a:gd name="connsiteY10"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37445 w 2718665"/>
                  <a:gd name="connsiteY8" fmla="*/ 841201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37445 w 2718665"/>
                  <a:gd name="connsiteY8" fmla="*/ 841201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37445 w 2718665"/>
                  <a:gd name="connsiteY8" fmla="*/ 820059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10848 w 2718665"/>
                  <a:gd name="connsiteY9" fmla="*/ 513001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10848 w 2718665"/>
                  <a:gd name="connsiteY9" fmla="*/ 513001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10848 w 2718665"/>
                  <a:gd name="connsiteY9" fmla="*/ 513001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10848 w 2718665"/>
                  <a:gd name="connsiteY9" fmla="*/ 513001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64991 w 2718665"/>
                  <a:gd name="connsiteY5" fmla="*/ 98409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64991 w 2718665"/>
                  <a:gd name="connsiteY5" fmla="*/ 98409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64991 w 2718665"/>
                  <a:gd name="connsiteY5" fmla="*/ 98409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70027"/>
                  <a:gd name="connsiteY0" fmla="*/ 183976 h 2203276"/>
                  <a:gd name="connsiteX1" fmla="*/ 137220 w 2770027"/>
                  <a:gd name="connsiteY1" fmla="*/ 2203276 h 2203276"/>
                  <a:gd name="connsiteX2" fmla="*/ 1823145 w 2770027"/>
                  <a:gd name="connsiteY2" fmla="*/ 2203276 h 2203276"/>
                  <a:gd name="connsiteX3" fmla="*/ 1842195 w 2770027"/>
                  <a:gd name="connsiteY3" fmla="*/ 1698451 h 2203276"/>
                  <a:gd name="connsiteX4" fmla="*/ 2674747 w 2770027"/>
                  <a:gd name="connsiteY4" fmla="*/ 130334 h 2203276"/>
                  <a:gd name="connsiteX5" fmla="*/ 2064991 w 2770027"/>
                  <a:gd name="connsiteY5" fmla="*/ 98409 h 2203276"/>
                  <a:gd name="connsiteX6" fmla="*/ 2040679 w 2770027"/>
                  <a:gd name="connsiteY6" fmla="*/ 303 h 2203276"/>
                  <a:gd name="connsiteX7" fmla="*/ 1908870 w 2770027"/>
                  <a:gd name="connsiteY7" fmla="*/ 22051 h 2203276"/>
                  <a:gd name="connsiteX8" fmla="*/ 1911018 w 2770027"/>
                  <a:gd name="connsiteY8" fmla="*/ 783060 h 2203276"/>
                  <a:gd name="connsiteX9" fmla="*/ 1237275 w 2770027"/>
                  <a:gd name="connsiteY9" fmla="*/ 497145 h 2203276"/>
                  <a:gd name="connsiteX10" fmla="*/ 1122700 w 2770027"/>
                  <a:gd name="connsiteY10" fmla="*/ 497420 h 2203276"/>
                  <a:gd name="connsiteX11" fmla="*/ 232470 w 2770027"/>
                  <a:gd name="connsiteY11" fmla="*/ 183976 h 2203276"/>
                  <a:gd name="connsiteX0" fmla="*/ 232470 w 2770027"/>
                  <a:gd name="connsiteY0" fmla="*/ 183976 h 2203276"/>
                  <a:gd name="connsiteX1" fmla="*/ 137220 w 2770027"/>
                  <a:gd name="connsiteY1" fmla="*/ 2203276 h 2203276"/>
                  <a:gd name="connsiteX2" fmla="*/ 1823145 w 2770027"/>
                  <a:gd name="connsiteY2" fmla="*/ 2203276 h 2203276"/>
                  <a:gd name="connsiteX3" fmla="*/ 1842195 w 2770027"/>
                  <a:gd name="connsiteY3" fmla="*/ 1698451 h 2203276"/>
                  <a:gd name="connsiteX4" fmla="*/ 2674747 w 2770027"/>
                  <a:gd name="connsiteY4" fmla="*/ 130334 h 2203276"/>
                  <a:gd name="connsiteX5" fmla="*/ 2064991 w 2770027"/>
                  <a:gd name="connsiteY5" fmla="*/ 98409 h 2203276"/>
                  <a:gd name="connsiteX6" fmla="*/ 2040679 w 2770027"/>
                  <a:gd name="connsiteY6" fmla="*/ 303 h 2203276"/>
                  <a:gd name="connsiteX7" fmla="*/ 1908870 w 2770027"/>
                  <a:gd name="connsiteY7" fmla="*/ 22051 h 2203276"/>
                  <a:gd name="connsiteX8" fmla="*/ 1911018 w 2770027"/>
                  <a:gd name="connsiteY8" fmla="*/ 783060 h 2203276"/>
                  <a:gd name="connsiteX9" fmla="*/ 1237275 w 2770027"/>
                  <a:gd name="connsiteY9" fmla="*/ 497145 h 2203276"/>
                  <a:gd name="connsiteX10" fmla="*/ 1122700 w 2770027"/>
                  <a:gd name="connsiteY10" fmla="*/ 497420 h 2203276"/>
                  <a:gd name="connsiteX11" fmla="*/ 232470 w 2770027"/>
                  <a:gd name="connsiteY11" fmla="*/ 183976 h 2203276"/>
                  <a:gd name="connsiteX0" fmla="*/ 226782 w 2764339"/>
                  <a:gd name="connsiteY0" fmla="*/ 183976 h 2400339"/>
                  <a:gd name="connsiteX1" fmla="*/ 150300 w 2764339"/>
                  <a:gd name="connsiteY1" fmla="*/ 2400339 h 2400339"/>
                  <a:gd name="connsiteX2" fmla="*/ 1817457 w 2764339"/>
                  <a:gd name="connsiteY2" fmla="*/ 2203276 h 2400339"/>
                  <a:gd name="connsiteX3" fmla="*/ 1836507 w 2764339"/>
                  <a:gd name="connsiteY3" fmla="*/ 1698451 h 2400339"/>
                  <a:gd name="connsiteX4" fmla="*/ 2669059 w 2764339"/>
                  <a:gd name="connsiteY4" fmla="*/ 130334 h 2400339"/>
                  <a:gd name="connsiteX5" fmla="*/ 2059303 w 2764339"/>
                  <a:gd name="connsiteY5" fmla="*/ 98409 h 2400339"/>
                  <a:gd name="connsiteX6" fmla="*/ 2034991 w 2764339"/>
                  <a:gd name="connsiteY6" fmla="*/ 303 h 2400339"/>
                  <a:gd name="connsiteX7" fmla="*/ 1903182 w 2764339"/>
                  <a:gd name="connsiteY7" fmla="*/ 22051 h 2400339"/>
                  <a:gd name="connsiteX8" fmla="*/ 1905330 w 2764339"/>
                  <a:gd name="connsiteY8" fmla="*/ 783060 h 2400339"/>
                  <a:gd name="connsiteX9" fmla="*/ 1231587 w 2764339"/>
                  <a:gd name="connsiteY9" fmla="*/ 497145 h 2400339"/>
                  <a:gd name="connsiteX10" fmla="*/ 1117012 w 2764339"/>
                  <a:gd name="connsiteY10" fmla="*/ 497420 h 2400339"/>
                  <a:gd name="connsiteX11" fmla="*/ 226782 w 2764339"/>
                  <a:gd name="connsiteY11" fmla="*/ 183976 h 2400339"/>
                  <a:gd name="connsiteX0" fmla="*/ 226782 w 2764339"/>
                  <a:gd name="connsiteY0" fmla="*/ 183976 h 2400339"/>
                  <a:gd name="connsiteX1" fmla="*/ 150300 w 2764339"/>
                  <a:gd name="connsiteY1" fmla="*/ 2400339 h 2400339"/>
                  <a:gd name="connsiteX2" fmla="*/ 1873761 w 2764339"/>
                  <a:gd name="connsiteY2" fmla="*/ 2390955 h 2400339"/>
                  <a:gd name="connsiteX3" fmla="*/ 1836507 w 2764339"/>
                  <a:gd name="connsiteY3" fmla="*/ 1698451 h 2400339"/>
                  <a:gd name="connsiteX4" fmla="*/ 2669059 w 2764339"/>
                  <a:gd name="connsiteY4" fmla="*/ 130334 h 2400339"/>
                  <a:gd name="connsiteX5" fmla="*/ 2059303 w 2764339"/>
                  <a:gd name="connsiteY5" fmla="*/ 98409 h 2400339"/>
                  <a:gd name="connsiteX6" fmla="*/ 2034991 w 2764339"/>
                  <a:gd name="connsiteY6" fmla="*/ 303 h 2400339"/>
                  <a:gd name="connsiteX7" fmla="*/ 1903182 w 2764339"/>
                  <a:gd name="connsiteY7" fmla="*/ 22051 h 2400339"/>
                  <a:gd name="connsiteX8" fmla="*/ 1905330 w 2764339"/>
                  <a:gd name="connsiteY8" fmla="*/ 783060 h 2400339"/>
                  <a:gd name="connsiteX9" fmla="*/ 1231587 w 2764339"/>
                  <a:gd name="connsiteY9" fmla="*/ 497145 h 2400339"/>
                  <a:gd name="connsiteX10" fmla="*/ 1117012 w 2764339"/>
                  <a:gd name="connsiteY10" fmla="*/ 497420 h 2400339"/>
                  <a:gd name="connsiteX11" fmla="*/ 226782 w 2764339"/>
                  <a:gd name="connsiteY11" fmla="*/ 183976 h 2400339"/>
                  <a:gd name="connsiteX0" fmla="*/ 226782 w 2764339"/>
                  <a:gd name="connsiteY0" fmla="*/ 183976 h 2400339"/>
                  <a:gd name="connsiteX1" fmla="*/ 150300 w 2764339"/>
                  <a:gd name="connsiteY1" fmla="*/ 2400339 h 2400339"/>
                  <a:gd name="connsiteX2" fmla="*/ 1873761 w 2764339"/>
                  <a:gd name="connsiteY2" fmla="*/ 2390955 h 2400339"/>
                  <a:gd name="connsiteX3" fmla="*/ 1836507 w 2764339"/>
                  <a:gd name="connsiteY3" fmla="*/ 1698451 h 2400339"/>
                  <a:gd name="connsiteX4" fmla="*/ 2669059 w 2764339"/>
                  <a:gd name="connsiteY4" fmla="*/ 130334 h 2400339"/>
                  <a:gd name="connsiteX5" fmla="*/ 2059303 w 2764339"/>
                  <a:gd name="connsiteY5" fmla="*/ 98409 h 2400339"/>
                  <a:gd name="connsiteX6" fmla="*/ 2034991 w 2764339"/>
                  <a:gd name="connsiteY6" fmla="*/ 303 h 2400339"/>
                  <a:gd name="connsiteX7" fmla="*/ 1903182 w 2764339"/>
                  <a:gd name="connsiteY7" fmla="*/ 22051 h 2400339"/>
                  <a:gd name="connsiteX8" fmla="*/ 1905330 w 2764339"/>
                  <a:gd name="connsiteY8" fmla="*/ 783060 h 2400339"/>
                  <a:gd name="connsiteX9" fmla="*/ 1231587 w 2764339"/>
                  <a:gd name="connsiteY9" fmla="*/ 497145 h 2400339"/>
                  <a:gd name="connsiteX10" fmla="*/ 1135780 w 2764339"/>
                  <a:gd name="connsiteY10" fmla="*/ 572491 h 2400339"/>
                  <a:gd name="connsiteX11" fmla="*/ 226782 w 2764339"/>
                  <a:gd name="connsiteY11" fmla="*/ 183976 h 2400339"/>
                  <a:gd name="connsiteX0" fmla="*/ 226782 w 2764339"/>
                  <a:gd name="connsiteY0" fmla="*/ 183976 h 2400339"/>
                  <a:gd name="connsiteX1" fmla="*/ 150300 w 2764339"/>
                  <a:gd name="connsiteY1" fmla="*/ 2400339 h 2400339"/>
                  <a:gd name="connsiteX2" fmla="*/ 1873761 w 2764339"/>
                  <a:gd name="connsiteY2" fmla="*/ 2390955 h 2400339"/>
                  <a:gd name="connsiteX3" fmla="*/ 1836507 w 2764339"/>
                  <a:gd name="connsiteY3" fmla="*/ 1698451 h 2400339"/>
                  <a:gd name="connsiteX4" fmla="*/ 2669059 w 2764339"/>
                  <a:gd name="connsiteY4" fmla="*/ 130334 h 2400339"/>
                  <a:gd name="connsiteX5" fmla="*/ 2059303 w 2764339"/>
                  <a:gd name="connsiteY5" fmla="*/ 98409 h 2400339"/>
                  <a:gd name="connsiteX6" fmla="*/ 2034991 w 2764339"/>
                  <a:gd name="connsiteY6" fmla="*/ 303 h 2400339"/>
                  <a:gd name="connsiteX7" fmla="*/ 1903182 w 2764339"/>
                  <a:gd name="connsiteY7" fmla="*/ 22051 h 2400339"/>
                  <a:gd name="connsiteX8" fmla="*/ 1905330 w 2764339"/>
                  <a:gd name="connsiteY8" fmla="*/ 783060 h 2400339"/>
                  <a:gd name="connsiteX9" fmla="*/ 1231587 w 2764339"/>
                  <a:gd name="connsiteY9" fmla="*/ 497145 h 2400339"/>
                  <a:gd name="connsiteX10" fmla="*/ 1135780 w 2764339"/>
                  <a:gd name="connsiteY10" fmla="*/ 572491 h 2400339"/>
                  <a:gd name="connsiteX11" fmla="*/ 226782 w 2764339"/>
                  <a:gd name="connsiteY11" fmla="*/ 183976 h 2400339"/>
                  <a:gd name="connsiteX0" fmla="*/ 226782 w 2764339"/>
                  <a:gd name="connsiteY0" fmla="*/ 183976 h 2400339"/>
                  <a:gd name="connsiteX1" fmla="*/ 150300 w 2764339"/>
                  <a:gd name="connsiteY1" fmla="*/ 2400339 h 2400339"/>
                  <a:gd name="connsiteX2" fmla="*/ 1873761 w 2764339"/>
                  <a:gd name="connsiteY2" fmla="*/ 2390955 h 2400339"/>
                  <a:gd name="connsiteX3" fmla="*/ 1836507 w 2764339"/>
                  <a:gd name="connsiteY3" fmla="*/ 1698451 h 2400339"/>
                  <a:gd name="connsiteX4" fmla="*/ 2669059 w 2764339"/>
                  <a:gd name="connsiteY4" fmla="*/ 130334 h 2400339"/>
                  <a:gd name="connsiteX5" fmla="*/ 2059303 w 2764339"/>
                  <a:gd name="connsiteY5" fmla="*/ 98409 h 2400339"/>
                  <a:gd name="connsiteX6" fmla="*/ 2034991 w 2764339"/>
                  <a:gd name="connsiteY6" fmla="*/ 303 h 2400339"/>
                  <a:gd name="connsiteX7" fmla="*/ 1903182 w 2764339"/>
                  <a:gd name="connsiteY7" fmla="*/ 22051 h 2400339"/>
                  <a:gd name="connsiteX8" fmla="*/ 1905330 w 2764339"/>
                  <a:gd name="connsiteY8" fmla="*/ 783060 h 2400339"/>
                  <a:gd name="connsiteX9" fmla="*/ 1231587 w 2764339"/>
                  <a:gd name="connsiteY9" fmla="*/ 497145 h 2400339"/>
                  <a:gd name="connsiteX10" fmla="*/ 1135780 w 2764339"/>
                  <a:gd name="connsiteY10" fmla="*/ 572491 h 2400339"/>
                  <a:gd name="connsiteX11" fmla="*/ 226782 w 2764339"/>
                  <a:gd name="connsiteY11" fmla="*/ 183976 h 2400339"/>
                  <a:gd name="connsiteX0" fmla="*/ 231749 w 2769306"/>
                  <a:gd name="connsiteY0" fmla="*/ 183976 h 2390955"/>
                  <a:gd name="connsiteX1" fmla="*/ 138828 w 2769306"/>
                  <a:gd name="connsiteY1" fmla="*/ 2064983 h 2390955"/>
                  <a:gd name="connsiteX2" fmla="*/ 1878728 w 2769306"/>
                  <a:gd name="connsiteY2" fmla="*/ 2390955 h 2390955"/>
                  <a:gd name="connsiteX3" fmla="*/ 1841474 w 2769306"/>
                  <a:gd name="connsiteY3" fmla="*/ 1698451 h 2390955"/>
                  <a:gd name="connsiteX4" fmla="*/ 2674026 w 2769306"/>
                  <a:gd name="connsiteY4" fmla="*/ 130334 h 2390955"/>
                  <a:gd name="connsiteX5" fmla="*/ 2064270 w 2769306"/>
                  <a:gd name="connsiteY5" fmla="*/ 98409 h 2390955"/>
                  <a:gd name="connsiteX6" fmla="*/ 2039958 w 2769306"/>
                  <a:gd name="connsiteY6" fmla="*/ 303 h 2390955"/>
                  <a:gd name="connsiteX7" fmla="*/ 1908149 w 2769306"/>
                  <a:gd name="connsiteY7" fmla="*/ 22051 h 2390955"/>
                  <a:gd name="connsiteX8" fmla="*/ 1910297 w 2769306"/>
                  <a:gd name="connsiteY8" fmla="*/ 783060 h 2390955"/>
                  <a:gd name="connsiteX9" fmla="*/ 1236554 w 2769306"/>
                  <a:gd name="connsiteY9" fmla="*/ 497145 h 2390955"/>
                  <a:gd name="connsiteX10" fmla="*/ 1140747 w 2769306"/>
                  <a:gd name="connsiteY10" fmla="*/ 572491 h 2390955"/>
                  <a:gd name="connsiteX11" fmla="*/ 231749 w 2769306"/>
                  <a:gd name="connsiteY11" fmla="*/ 183976 h 2390955"/>
                  <a:gd name="connsiteX0" fmla="*/ 221873 w 2759430"/>
                  <a:gd name="connsiteY0" fmla="*/ 183976 h 2390955"/>
                  <a:gd name="connsiteX1" fmla="*/ 128952 w 2759430"/>
                  <a:gd name="connsiteY1" fmla="*/ 2064983 h 2390955"/>
                  <a:gd name="connsiteX2" fmla="*/ 1868852 w 2759430"/>
                  <a:gd name="connsiteY2" fmla="*/ 2390955 h 2390955"/>
                  <a:gd name="connsiteX3" fmla="*/ 1831598 w 2759430"/>
                  <a:gd name="connsiteY3" fmla="*/ 1698451 h 2390955"/>
                  <a:gd name="connsiteX4" fmla="*/ 2664150 w 2759430"/>
                  <a:gd name="connsiteY4" fmla="*/ 130334 h 2390955"/>
                  <a:gd name="connsiteX5" fmla="*/ 2054394 w 2759430"/>
                  <a:gd name="connsiteY5" fmla="*/ 98409 h 2390955"/>
                  <a:gd name="connsiteX6" fmla="*/ 2030082 w 2759430"/>
                  <a:gd name="connsiteY6" fmla="*/ 303 h 2390955"/>
                  <a:gd name="connsiteX7" fmla="*/ 1898273 w 2759430"/>
                  <a:gd name="connsiteY7" fmla="*/ 22051 h 2390955"/>
                  <a:gd name="connsiteX8" fmla="*/ 1900421 w 2759430"/>
                  <a:gd name="connsiteY8" fmla="*/ 783060 h 2390955"/>
                  <a:gd name="connsiteX9" fmla="*/ 1226678 w 2759430"/>
                  <a:gd name="connsiteY9" fmla="*/ 497145 h 2390955"/>
                  <a:gd name="connsiteX10" fmla="*/ 1130871 w 2759430"/>
                  <a:gd name="connsiteY10" fmla="*/ 572491 h 2390955"/>
                  <a:gd name="connsiteX11" fmla="*/ 221873 w 2759430"/>
                  <a:gd name="connsiteY11" fmla="*/ 183976 h 2390955"/>
                  <a:gd name="connsiteX0" fmla="*/ 221873 w 2759430"/>
                  <a:gd name="connsiteY0" fmla="*/ 183976 h 2065462"/>
                  <a:gd name="connsiteX1" fmla="*/ 128952 w 2759430"/>
                  <a:gd name="connsiteY1" fmla="*/ 2064983 h 2065462"/>
                  <a:gd name="connsiteX2" fmla="*/ 1852414 w 2759430"/>
                  <a:gd name="connsiteY2" fmla="*/ 2065462 h 2065462"/>
                  <a:gd name="connsiteX3" fmla="*/ 1831598 w 2759430"/>
                  <a:gd name="connsiteY3" fmla="*/ 1698451 h 2065462"/>
                  <a:gd name="connsiteX4" fmla="*/ 2664150 w 2759430"/>
                  <a:gd name="connsiteY4" fmla="*/ 130334 h 2065462"/>
                  <a:gd name="connsiteX5" fmla="*/ 2054394 w 2759430"/>
                  <a:gd name="connsiteY5" fmla="*/ 98409 h 2065462"/>
                  <a:gd name="connsiteX6" fmla="*/ 2030082 w 2759430"/>
                  <a:gd name="connsiteY6" fmla="*/ 303 h 2065462"/>
                  <a:gd name="connsiteX7" fmla="*/ 1898273 w 2759430"/>
                  <a:gd name="connsiteY7" fmla="*/ 22051 h 2065462"/>
                  <a:gd name="connsiteX8" fmla="*/ 1900421 w 2759430"/>
                  <a:gd name="connsiteY8" fmla="*/ 783060 h 2065462"/>
                  <a:gd name="connsiteX9" fmla="*/ 1226678 w 2759430"/>
                  <a:gd name="connsiteY9" fmla="*/ 497145 h 2065462"/>
                  <a:gd name="connsiteX10" fmla="*/ 1130871 w 2759430"/>
                  <a:gd name="connsiteY10" fmla="*/ 572491 h 2065462"/>
                  <a:gd name="connsiteX11" fmla="*/ 221873 w 2759430"/>
                  <a:gd name="connsiteY11" fmla="*/ 183976 h 2065462"/>
                  <a:gd name="connsiteX0" fmla="*/ 221873 w 2759430"/>
                  <a:gd name="connsiteY0" fmla="*/ 183976 h 2068751"/>
                  <a:gd name="connsiteX1" fmla="*/ 128952 w 2759430"/>
                  <a:gd name="connsiteY1" fmla="*/ 2064983 h 2068751"/>
                  <a:gd name="connsiteX2" fmla="*/ 1852414 w 2759430"/>
                  <a:gd name="connsiteY2" fmla="*/ 2068751 h 2068751"/>
                  <a:gd name="connsiteX3" fmla="*/ 1831598 w 2759430"/>
                  <a:gd name="connsiteY3" fmla="*/ 1698451 h 2068751"/>
                  <a:gd name="connsiteX4" fmla="*/ 2664150 w 2759430"/>
                  <a:gd name="connsiteY4" fmla="*/ 130334 h 2068751"/>
                  <a:gd name="connsiteX5" fmla="*/ 2054394 w 2759430"/>
                  <a:gd name="connsiteY5" fmla="*/ 98409 h 2068751"/>
                  <a:gd name="connsiteX6" fmla="*/ 2030082 w 2759430"/>
                  <a:gd name="connsiteY6" fmla="*/ 303 h 2068751"/>
                  <a:gd name="connsiteX7" fmla="*/ 1898273 w 2759430"/>
                  <a:gd name="connsiteY7" fmla="*/ 22051 h 2068751"/>
                  <a:gd name="connsiteX8" fmla="*/ 1900421 w 2759430"/>
                  <a:gd name="connsiteY8" fmla="*/ 783060 h 2068751"/>
                  <a:gd name="connsiteX9" fmla="*/ 1226678 w 2759430"/>
                  <a:gd name="connsiteY9" fmla="*/ 497145 h 2068751"/>
                  <a:gd name="connsiteX10" fmla="*/ 1130871 w 2759430"/>
                  <a:gd name="connsiteY10" fmla="*/ 572491 h 2068751"/>
                  <a:gd name="connsiteX11" fmla="*/ 221873 w 2759430"/>
                  <a:gd name="connsiteY11" fmla="*/ 183976 h 2068751"/>
                  <a:gd name="connsiteX0" fmla="*/ 221873 w 2759430"/>
                  <a:gd name="connsiteY0" fmla="*/ 183976 h 2077670"/>
                  <a:gd name="connsiteX1" fmla="*/ 128952 w 2759430"/>
                  <a:gd name="connsiteY1" fmla="*/ 2064983 h 2077670"/>
                  <a:gd name="connsiteX2" fmla="*/ 1861333 w 2759430"/>
                  <a:gd name="connsiteY2" fmla="*/ 2077670 h 2077670"/>
                  <a:gd name="connsiteX3" fmla="*/ 1831598 w 2759430"/>
                  <a:gd name="connsiteY3" fmla="*/ 1698451 h 2077670"/>
                  <a:gd name="connsiteX4" fmla="*/ 2664150 w 2759430"/>
                  <a:gd name="connsiteY4" fmla="*/ 130334 h 2077670"/>
                  <a:gd name="connsiteX5" fmla="*/ 2054394 w 2759430"/>
                  <a:gd name="connsiteY5" fmla="*/ 98409 h 2077670"/>
                  <a:gd name="connsiteX6" fmla="*/ 2030082 w 2759430"/>
                  <a:gd name="connsiteY6" fmla="*/ 303 h 2077670"/>
                  <a:gd name="connsiteX7" fmla="*/ 1898273 w 2759430"/>
                  <a:gd name="connsiteY7" fmla="*/ 22051 h 2077670"/>
                  <a:gd name="connsiteX8" fmla="*/ 1900421 w 2759430"/>
                  <a:gd name="connsiteY8" fmla="*/ 783060 h 2077670"/>
                  <a:gd name="connsiteX9" fmla="*/ 1226678 w 2759430"/>
                  <a:gd name="connsiteY9" fmla="*/ 497145 h 2077670"/>
                  <a:gd name="connsiteX10" fmla="*/ 1130871 w 2759430"/>
                  <a:gd name="connsiteY10" fmla="*/ 572491 h 2077670"/>
                  <a:gd name="connsiteX11" fmla="*/ 221873 w 2759430"/>
                  <a:gd name="connsiteY11" fmla="*/ 183976 h 2077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59430" h="2077670">
                    <a:moveTo>
                      <a:pt x="221873" y="183976"/>
                    </a:moveTo>
                    <a:cubicBezTo>
                      <a:pt x="-257552" y="923751"/>
                      <a:pt x="200156" y="1839025"/>
                      <a:pt x="128952" y="2064983"/>
                    </a:cubicBezTo>
                    <a:lnTo>
                      <a:pt x="1861333" y="2077670"/>
                    </a:lnTo>
                    <a:lnTo>
                      <a:pt x="1831598" y="1698451"/>
                    </a:lnTo>
                    <a:cubicBezTo>
                      <a:pt x="2577484" y="1720658"/>
                      <a:pt x="2947680" y="1991050"/>
                      <a:pt x="2664150" y="130334"/>
                    </a:cubicBezTo>
                    <a:cubicBezTo>
                      <a:pt x="2255473" y="54071"/>
                      <a:pt x="2191599" y="89110"/>
                      <a:pt x="2054394" y="98409"/>
                    </a:cubicBezTo>
                    <a:cubicBezTo>
                      <a:pt x="2046378" y="39791"/>
                      <a:pt x="2053381" y="49121"/>
                      <a:pt x="2030082" y="303"/>
                    </a:cubicBezTo>
                    <a:cubicBezTo>
                      <a:pt x="1964498" y="-945"/>
                      <a:pt x="2000929" y="826"/>
                      <a:pt x="1898273" y="22051"/>
                    </a:cubicBezTo>
                    <a:cubicBezTo>
                      <a:pt x="1904623" y="280813"/>
                      <a:pt x="1890896" y="525885"/>
                      <a:pt x="1900421" y="783060"/>
                    </a:cubicBezTo>
                    <a:cubicBezTo>
                      <a:pt x="1749728" y="751246"/>
                      <a:pt x="1517512" y="597607"/>
                      <a:pt x="1226678" y="497145"/>
                    </a:cubicBezTo>
                    <a:cubicBezTo>
                      <a:pt x="1226550" y="618676"/>
                      <a:pt x="1264864" y="688113"/>
                      <a:pt x="1130871" y="572491"/>
                    </a:cubicBezTo>
                    <a:cubicBezTo>
                      <a:pt x="766733" y="481334"/>
                      <a:pt x="654943" y="385765"/>
                      <a:pt x="221873" y="18397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 name="Freeform 11">
                <a:extLst>
                  <a:ext uri="{FF2B5EF4-FFF2-40B4-BE49-F238E27FC236}">
                    <a16:creationId xmlns:a16="http://schemas.microsoft.com/office/drawing/2014/main" id="{EF19EEB1-97B4-40E2-A83F-16B4119868A5}"/>
                  </a:ext>
                </a:extLst>
              </p:cNvPr>
              <p:cNvSpPr/>
              <p:nvPr/>
            </p:nvSpPr>
            <p:spPr>
              <a:xfrm>
                <a:off x="1353101" y="4180869"/>
                <a:ext cx="1094108" cy="581411"/>
              </a:xfrm>
              <a:custGeom>
                <a:avLst/>
                <a:gdLst>
                  <a:gd name="connsiteX0" fmla="*/ 0 w 1094108"/>
                  <a:gd name="connsiteY0" fmla="*/ 200851 h 581411"/>
                  <a:gd name="connsiteX1" fmla="*/ 95139 w 1094108"/>
                  <a:gd name="connsiteY1" fmla="*/ 0 h 581411"/>
                  <a:gd name="connsiteX2" fmla="*/ 1025396 w 1094108"/>
                  <a:gd name="connsiteY2" fmla="*/ 338276 h 581411"/>
                  <a:gd name="connsiteX3" fmla="*/ 1094108 w 1094108"/>
                  <a:gd name="connsiteY3" fmla="*/ 412273 h 581411"/>
                  <a:gd name="connsiteX4" fmla="*/ 1078252 w 1094108"/>
                  <a:gd name="connsiteY4" fmla="*/ 517984 h 581411"/>
                  <a:gd name="connsiteX5" fmla="*/ 1014825 w 1094108"/>
                  <a:gd name="connsiteY5" fmla="*/ 480985 h 581411"/>
                  <a:gd name="connsiteX6" fmla="*/ 998968 w 1094108"/>
                  <a:gd name="connsiteY6" fmla="*/ 581411 h 581411"/>
                  <a:gd name="connsiteX7" fmla="*/ 0 w 1094108"/>
                  <a:gd name="connsiteY7" fmla="*/ 200851 h 581411"/>
                  <a:gd name="connsiteX0" fmla="*/ 0 w 1094108"/>
                  <a:gd name="connsiteY0" fmla="*/ 200851 h 581411"/>
                  <a:gd name="connsiteX1" fmla="*/ 95139 w 1094108"/>
                  <a:gd name="connsiteY1" fmla="*/ 0 h 581411"/>
                  <a:gd name="connsiteX2" fmla="*/ 1025396 w 1094108"/>
                  <a:gd name="connsiteY2" fmla="*/ 338276 h 581411"/>
                  <a:gd name="connsiteX3" fmla="*/ 1094108 w 1094108"/>
                  <a:gd name="connsiteY3" fmla="*/ 412273 h 581411"/>
                  <a:gd name="connsiteX4" fmla="*/ 1078252 w 1094108"/>
                  <a:gd name="connsiteY4" fmla="*/ 517984 h 581411"/>
                  <a:gd name="connsiteX5" fmla="*/ 1014825 w 1094108"/>
                  <a:gd name="connsiteY5" fmla="*/ 480985 h 581411"/>
                  <a:gd name="connsiteX6" fmla="*/ 998968 w 1094108"/>
                  <a:gd name="connsiteY6" fmla="*/ 581411 h 581411"/>
                  <a:gd name="connsiteX7" fmla="*/ 0 w 1094108"/>
                  <a:gd name="connsiteY7" fmla="*/ 200851 h 581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94108" h="581411">
                    <a:moveTo>
                      <a:pt x="0" y="200851"/>
                    </a:moveTo>
                    <a:lnTo>
                      <a:pt x="95139" y="0"/>
                    </a:lnTo>
                    <a:lnTo>
                      <a:pt x="1025396" y="338276"/>
                    </a:lnTo>
                    <a:lnTo>
                      <a:pt x="1094108" y="412273"/>
                    </a:lnTo>
                    <a:lnTo>
                      <a:pt x="1078252" y="517984"/>
                    </a:lnTo>
                    <a:lnTo>
                      <a:pt x="1014825" y="480985"/>
                    </a:lnTo>
                    <a:lnTo>
                      <a:pt x="998968" y="581411"/>
                    </a:lnTo>
                    <a:cubicBezTo>
                      <a:pt x="634554" y="475508"/>
                      <a:pt x="332989" y="327704"/>
                      <a:pt x="0" y="200851"/>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 name="Freeform 14">
                <a:extLst>
                  <a:ext uri="{FF2B5EF4-FFF2-40B4-BE49-F238E27FC236}">
                    <a16:creationId xmlns:a16="http://schemas.microsoft.com/office/drawing/2014/main" id="{1B103A9A-380A-4D50-B1B9-48DA1AA9C58B}"/>
                  </a:ext>
                </a:extLst>
              </p:cNvPr>
              <p:cNvSpPr/>
              <p:nvPr/>
            </p:nvSpPr>
            <p:spPr>
              <a:xfrm>
                <a:off x="3076189" y="4038629"/>
                <a:ext cx="591981" cy="227104"/>
              </a:xfrm>
              <a:custGeom>
                <a:avLst/>
                <a:gdLst>
                  <a:gd name="connsiteX0" fmla="*/ 5285 w 739976"/>
                  <a:gd name="connsiteY0" fmla="*/ 68712 h 206136"/>
                  <a:gd name="connsiteX1" fmla="*/ 0 w 739976"/>
                  <a:gd name="connsiteY1" fmla="*/ 5285 h 206136"/>
                  <a:gd name="connsiteX2" fmla="*/ 158566 w 739976"/>
                  <a:gd name="connsiteY2" fmla="*/ 0 h 206136"/>
                  <a:gd name="connsiteX3" fmla="*/ 163852 w 739976"/>
                  <a:gd name="connsiteY3" fmla="*/ 58141 h 206136"/>
                  <a:gd name="connsiteX4" fmla="*/ 739976 w 739976"/>
                  <a:gd name="connsiteY4" fmla="*/ 84569 h 206136"/>
                  <a:gd name="connsiteX5" fmla="*/ 671264 w 739976"/>
                  <a:gd name="connsiteY5" fmla="*/ 206136 h 206136"/>
                  <a:gd name="connsiteX6" fmla="*/ 110996 w 739976"/>
                  <a:gd name="connsiteY6" fmla="*/ 174423 h 206136"/>
                  <a:gd name="connsiteX7" fmla="*/ 89854 w 739976"/>
                  <a:gd name="connsiteY7" fmla="*/ 84569 h 206136"/>
                  <a:gd name="connsiteX8" fmla="*/ 5285 w 739976"/>
                  <a:gd name="connsiteY8" fmla="*/ 68712 h 206136"/>
                  <a:gd name="connsiteX0" fmla="*/ 5285 w 739976"/>
                  <a:gd name="connsiteY0" fmla="*/ 110997 h 206136"/>
                  <a:gd name="connsiteX1" fmla="*/ 0 w 739976"/>
                  <a:gd name="connsiteY1" fmla="*/ 5285 h 206136"/>
                  <a:gd name="connsiteX2" fmla="*/ 158566 w 739976"/>
                  <a:gd name="connsiteY2" fmla="*/ 0 h 206136"/>
                  <a:gd name="connsiteX3" fmla="*/ 163852 w 739976"/>
                  <a:gd name="connsiteY3" fmla="*/ 58141 h 206136"/>
                  <a:gd name="connsiteX4" fmla="*/ 739976 w 739976"/>
                  <a:gd name="connsiteY4" fmla="*/ 84569 h 206136"/>
                  <a:gd name="connsiteX5" fmla="*/ 671264 w 739976"/>
                  <a:gd name="connsiteY5" fmla="*/ 206136 h 206136"/>
                  <a:gd name="connsiteX6" fmla="*/ 110996 w 739976"/>
                  <a:gd name="connsiteY6" fmla="*/ 174423 h 206136"/>
                  <a:gd name="connsiteX7" fmla="*/ 89854 w 739976"/>
                  <a:gd name="connsiteY7" fmla="*/ 84569 h 206136"/>
                  <a:gd name="connsiteX8" fmla="*/ 5285 w 739976"/>
                  <a:gd name="connsiteY8" fmla="*/ 110997 h 206136"/>
                  <a:gd name="connsiteX0" fmla="*/ 5285 w 739976"/>
                  <a:gd name="connsiteY0" fmla="*/ 110997 h 206136"/>
                  <a:gd name="connsiteX1" fmla="*/ 0 w 739976"/>
                  <a:gd name="connsiteY1" fmla="*/ 5285 h 206136"/>
                  <a:gd name="connsiteX2" fmla="*/ 158566 w 739976"/>
                  <a:gd name="connsiteY2" fmla="*/ 0 h 206136"/>
                  <a:gd name="connsiteX3" fmla="*/ 163852 w 739976"/>
                  <a:gd name="connsiteY3" fmla="*/ 58141 h 206136"/>
                  <a:gd name="connsiteX4" fmla="*/ 739976 w 739976"/>
                  <a:gd name="connsiteY4" fmla="*/ 84569 h 206136"/>
                  <a:gd name="connsiteX5" fmla="*/ 671264 w 739976"/>
                  <a:gd name="connsiteY5" fmla="*/ 206136 h 206136"/>
                  <a:gd name="connsiteX6" fmla="*/ 110996 w 739976"/>
                  <a:gd name="connsiteY6" fmla="*/ 174423 h 206136"/>
                  <a:gd name="connsiteX7" fmla="*/ 89854 w 739976"/>
                  <a:gd name="connsiteY7" fmla="*/ 84569 h 206136"/>
                  <a:gd name="connsiteX8" fmla="*/ 5285 w 739976"/>
                  <a:gd name="connsiteY8" fmla="*/ 110997 h 206136"/>
                  <a:gd name="connsiteX0" fmla="*/ 5285 w 671264"/>
                  <a:gd name="connsiteY0" fmla="*/ 110997 h 206136"/>
                  <a:gd name="connsiteX1" fmla="*/ 0 w 671264"/>
                  <a:gd name="connsiteY1" fmla="*/ 5285 h 206136"/>
                  <a:gd name="connsiteX2" fmla="*/ 158566 w 671264"/>
                  <a:gd name="connsiteY2" fmla="*/ 0 h 206136"/>
                  <a:gd name="connsiteX3" fmla="*/ 163852 w 671264"/>
                  <a:gd name="connsiteY3" fmla="*/ 58141 h 206136"/>
                  <a:gd name="connsiteX4" fmla="*/ 581409 w 671264"/>
                  <a:gd name="connsiteY4" fmla="*/ 52856 h 206136"/>
                  <a:gd name="connsiteX5" fmla="*/ 671264 w 671264"/>
                  <a:gd name="connsiteY5" fmla="*/ 206136 h 206136"/>
                  <a:gd name="connsiteX6" fmla="*/ 110996 w 671264"/>
                  <a:gd name="connsiteY6" fmla="*/ 174423 h 206136"/>
                  <a:gd name="connsiteX7" fmla="*/ 89854 w 671264"/>
                  <a:gd name="connsiteY7" fmla="*/ 84569 h 206136"/>
                  <a:gd name="connsiteX8" fmla="*/ 5285 w 671264"/>
                  <a:gd name="connsiteY8" fmla="*/ 110997 h 206136"/>
                  <a:gd name="connsiteX0" fmla="*/ 5285 w 591981"/>
                  <a:gd name="connsiteY0" fmla="*/ 110997 h 190279"/>
                  <a:gd name="connsiteX1" fmla="*/ 0 w 591981"/>
                  <a:gd name="connsiteY1" fmla="*/ 5285 h 190279"/>
                  <a:gd name="connsiteX2" fmla="*/ 158566 w 591981"/>
                  <a:gd name="connsiteY2" fmla="*/ 0 h 190279"/>
                  <a:gd name="connsiteX3" fmla="*/ 163852 w 591981"/>
                  <a:gd name="connsiteY3" fmla="*/ 58141 h 190279"/>
                  <a:gd name="connsiteX4" fmla="*/ 581409 w 591981"/>
                  <a:gd name="connsiteY4" fmla="*/ 52856 h 190279"/>
                  <a:gd name="connsiteX5" fmla="*/ 591981 w 591981"/>
                  <a:gd name="connsiteY5" fmla="*/ 190279 h 190279"/>
                  <a:gd name="connsiteX6" fmla="*/ 110996 w 591981"/>
                  <a:gd name="connsiteY6" fmla="*/ 174423 h 190279"/>
                  <a:gd name="connsiteX7" fmla="*/ 89854 w 591981"/>
                  <a:gd name="connsiteY7" fmla="*/ 84569 h 190279"/>
                  <a:gd name="connsiteX8" fmla="*/ 5285 w 591981"/>
                  <a:gd name="connsiteY8" fmla="*/ 110997 h 190279"/>
                  <a:gd name="connsiteX0" fmla="*/ 5285 w 591981"/>
                  <a:gd name="connsiteY0" fmla="*/ 110997 h 190279"/>
                  <a:gd name="connsiteX1" fmla="*/ 0 w 591981"/>
                  <a:gd name="connsiteY1" fmla="*/ 5285 h 190279"/>
                  <a:gd name="connsiteX2" fmla="*/ 158566 w 591981"/>
                  <a:gd name="connsiteY2" fmla="*/ 0 h 190279"/>
                  <a:gd name="connsiteX3" fmla="*/ 163852 w 591981"/>
                  <a:gd name="connsiteY3" fmla="*/ 58141 h 190279"/>
                  <a:gd name="connsiteX4" fmla="*/ 581409 w 591981"/>
                  <a:gd name="connsiteY4" fmla="*/ 52856 h 190279"/>
                  <a:gd name="connsiteX5" fmla="*/ 591981 w 591981"/>
                  <a:gd name="connsiteY5" fmla="*/ 190279 h 190279"/>
                  <a:gd name="connsiteX6" fmla="*/ 110996 w 591981"/>
                  <a:gd name="connsiteY6" fmla="*/ 174423 h 190279"/>
                  <a:gd name="connsiteX7" fmla="*/ 89854 w 591981"/>
                  <a:gd name="connsiteY7" fmla="*/ 84569 h 190279"/>
                  <a:gd name="connsiteX8" fmla="*/ 5285 w 591981"/>
                  <a:gd name="connsiteY8" fmla="*/ 110997 h 190279"/>
                  <a:gd name="connsiteX0" fmla="*/ 5285 w 591981"/>
                  <a:gd name="connsiteY0" fmla="*/ 142240 h 221522"/>
                  <a:gd name="connsiteX1" fmla="*/ 0 w 591981"/>
                  <a:gd name="connsiteY1" fmla="*/ 36528 h 221522"/>
                  <a:gd name="connsiteX2" fmla="*/ 163774 w 591981"/>
                  <a:gd name="connsiteY2" fmla="*/ 0 h 221522"/>
                  <a:gd name="connsiteX3" fmla="*/ 163852 w 591981"/>
                  <a:gd name="connsiteY3" fmla="*/ 89384 h 221522"/>
                  <a:gd name="connsiteX4" fmla="*/ 581409 w 591981"/>
                  <a:gd name="connsiteY4" fmla="*/ 84099 h 221522"/>
                  <a:gd name="connsiteX5" fmla="*/ 591981 w 591981"/>
                  <a:gd name="connsiteY5" fmla="*/ 221522 h 221522"/>
                  <a:gd name="connsiteX6" fmla="*/ 110996 w 591981"/>
                  <a:gd name="connsiteY6" fmla="*/ 205666 h 221522"/>
                  <a:gd name="connsiteX7" fmla="*/ 89854 w 591981"/>
                  <a:gd name="connsiteY7" fmla="*/ 115812 h 221522"/>
                  <a:gd name="connsiteX8" fmla="*/ 5285 w 591981"/>
                  <a:gd name="connsiteY8" fmla="*/ 142240 h 221522"/>
                  <a:gd name="connsiteX0" fmla="*/ 5285 w 591981"/>
                  <a:gd name="connsiteY0" fmla="*/ 142240 h 221522"/>
                  <a:gd name="connsiteX1" fmla="*/ 0 w 591981"/>
                  <a:gd name="connsiteY1" fmla="*/ 36528 h 221522"/>
                  <a:gd name="connsiteX2" fmla="*/ 163774 w 591981"/>
                  <a:gd name="connsiteY2" fmla="*/ 0 h 221522"/>
                  <a:gd name="connsiteX3" fmla="*/ 163852 w 591981"/>
                  <a:gd name="connsiteY3" fmla="*/ 89384 h 221522"/>
                  <a:gd name="connsiteX4" fmla="*/ 581409 w 591981"/>
                  <a:gd name="connsiteY4" fmla="*/ 84099 h 221522"/>
                  <a:gd name="connsiteX5" fmla="*/ 591981 w 591981"/>
                  <a:gd name="connsiteY5" fmla="*/ 221522 h 221522"/>
                  <a:gd name="connsiteX6" fmla="*/ 110996 w 591981"/>
                  <a:gd name="connsiteY6" fmla="*/ 205666 h 221522"/>
                  <a:gd name="connsiteX7" fmla="*/ 105475 w 591981"/>
                  <a:gd name="connsiteY7" fmla="*/ 136641 h 221522"/>
                  <a:gd name="connsiteX8" fmla="*/ 5285 w 591981"/>
                  <a:gd name="connsiteY8" fmla="*/ 142240 h 221522"/>
                  <a:gd name="connsiteX0" fmla="*/ 5285 w 591981"/>
                  <a:gd name="connsiteY0" fmla="*/ 142240 h 227104"/>
                  <a:gd name="connsiteX1" fmla="*/ 0 w 591981"/>
                  <a:gd name="connsiteY1" fmla="*/ 36528 h 227104"/>
                  <a:gd name="connsiteX2" fmla="*/ 163774 w 591981"/>
                  <a:gd name="connsiteY2" fmla="*/ 0 h 227104"/>
                  <a:gd name="connsiteX3" fmla="*/ 163852 w 591981"/>
                  <a:gd name="connsiteY3" fmla="*/ 89384 h 227104"/>
                  <a:gd name="connsiteX4" fmla="*/ 581409 w 591981"/>
                  <a:gd name="connsiteY4" fmla="*/ 84099 h 227104"/>
                  <a:gd name="connsiteX5" fmla="*/ 591981 w 591981"/>
                  <a:gd name="connsiteY5" fmla="*/ 221522 h 227104"/>
                  <a:gd name="connsiteX6" fmla="*/ 116204 w 591981"/>
                  <a:gd name="connsiteY6" fmla="*/ 226495 h 227104"/>
                  <a:gd name="connsiteX7" fmla="*/ 105475 w 591981"/>
                  <a:gd name="connsiteY7" fmla="*/ 136641 h 227104"/>
                  <a:gd name="connsiteX8" fmla="*/ 5285 w 591981"/>
                  <a:gd name="connsiteY8" fmla="*/ 142240 h 227104"/>
                  <a:gd name="connsiteX0" fmla="*/ 5285 w 591981"/>
                  <a:gd name="connsiteY0" fmla="*/ 142240 h 227104"/>
                  <a:gd name="connsiteX1" fmla="*/ 0 w 591981"/>
                  <a:gd name="connsiteY1" fmla="*/ 36528 h 227104"/>
                  <a:gd name="connsiteX2" fmla="*/ 163774 w 591981"/>
                  <a:gd name="connsiteY2" fmla="*/ 0 h 227104"/>
                  <a:gd name="connsiteX3" fmla="*/ 195095 w 591981"/>
                  <a:gd name="connsiteY3" fmla="*/ 84177 h 227104"/>
                  <a:gd name="connsiteX4" fmla="*/ 581409 w 591981"/>
                  <a:gd name="connsiteY4" fmla="*/ 84099 h 227104"/>
                  <a:gd name="connsiteX5" fmla="*/ 591981 w 591981"/>
                  <a:gd name="connsiteY5" fmla="*/ 221522 h 227104"/>
                  <a:gd name="connsiteX6" fmla="*/ 116204 w 591981"/>
                  <a:gd name="connsiteY6" fmla="*/ 226495 h 227104"/>
                  <a:gd name="connsiteX7" fmla="*/ 105475 w 591981"/>
                  <a:gd name="connsiteY7" fmla="*/ 136641 h 227104"/>
                  <a:gd name="connsiteX8" fmla="*/ 5285 w 591981"/>
                  <a:gd name="connsiteY8" fmla="*/ 142240 h 227104"/>
                  <a:gd name="connsiteX0" fmla="*/ 5285 w 591981"/>
                  <a:gd name="connsiteY0" fmla="*/ 142240 h 227104"/>
                  <a:gd name="connsiteX1" fmla="*/ 0 w 591981"/>
                  <a:gd name="connsiteY1" fmla="*/ 36528 h 227104"/>
                  <a:gd name="connsiteX2" fmla="*/ 163774 w 591981"/>
                  <a:gd name="connsiteY2" fmla="*/ 0 h 227104"/>
                  <a:gd name="connsiteX3" fmla="*/ 195095 w 591981"/>
                  <a:gd name="connsiteY3" fmla="*/ 84177 h 227104"/>
                  <a:gd name="connsiteX4" fmla="*/ 581409 w 591981"/>
                  <a:gd name="connsiteY4" fmla="*/ 84099 h 227104"/>
                  <a:gd name="connsiteX5" fmla="*/ 591981 w 591981"/>
                  <a:gd name="connsiteY5" fmla="*/ 221522 h 227104"/>
                  <a:gd name="connsiteX6" fmla="*/ 116204 w 591981"/>
                  <a:gd name="connsiteY6" fmla="*/ 226495 h 227104"/>
                  <a:gd name="connsiteX7" fmla="*/ 105475 w 591981"/>
                  <a:gd name="connsiteY7" fmla="*/ 136641 h 227104"/>
                  <a:gd name="connsiteX8" fmla="*/ 5285 w 591981"/>
                  <a:gd name="connsiteY8" fmla="*/ 142240 h 227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1981" h="227104">
                    <a:moveTo>
                      <a:pt x="5285" y="142240"/>
                    </a:moveTo>
                    <a:lnTo>
                      <a:pt x="0" y="36528"/>
                    </a:lnTo>
                    <a:lnTo>
                      <a:pt x="163774" y="0"/>
                    </a:lnTo>
                    <a:cubicBezTo>
                      <a:pt x="163800" y="29795"/>
                      <a:pt x="195069" y="54382"/>
                      <a:pt x="195095" y="84177"/>
                    </a:cubicBezTo>
                    <a:cubicBezTo>
                      <a:pt x="397943" y="29168"/>
                      <a:pt x="389368" y="75290"/>
                      <a:pt x="581409" y="84099"/>
                    </a:cubicBezTo>
                    <a:lnTo>
                      <a:pt x="591981" y="221522"/>
                    </a:lnTo>
                    <a:cubicBezTo>
                      <a:pt x="431653" y="200380"/>
                      <a:pt x="276532" y="231780"/>
                      <a:pt x="116204" y="226495"/>
                    </a:cubicBezTo>
                    <a:lnTo>
                      <a:pt x="105475" y="136641"/>
                    </a:lnTo>
                    <a:lnTo>
                      <a:pt x="5285" y="1422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 name="Freeform 15">
                <a:extLst>
                  <a:ext uri="{FF2B5EF4-FFF2-40B4-BE49-F238E27FC236}">
                    <a16:creationId xmlns:a16="http://schemas.microsoft.com/office/drawing/2014/main" id="{FACA3C0E-0B06-43D5-A58E-D00A6EF0A284}"/>
                  </a:ext>
                </a:extLst>
              </p:cNvPr>
              <p:cNvSpPr/>
              <p:nvPr/>
            </p:nvSpPr>
            <p:spPr>
              <a:xfrm>
                <a:off x="2985409" y="3255814"/>
                <a:ext cx="669512" cy="864666"/>
              </a:xfrm>
              <a:custGeom>
                <a:avLst/>
                <a:gdLst>
                  <a:gd name="connsiteX0" fmla="*/ 237850 w 650123"/>
                  <a:gd name="connsiteY0" fmla="*/ 850974 h 866830"/>
                  <a:gd name="connsiteX1" fmla="*/ 0 w 650123"/>
                  <a:gd name="connsiteY1" fmla="*/ 63427 h 866830"/>
                  <a:gd name="connsiteX2" fmla="*/ 153281 w 650123"/>
                  <a:gd name="connsiteY2" fmla="*/ 184994 h 866830"/>
                  <a:gd name="connsiteX3" fmla="*/ 216708 w 650123"/>
                  <a:gd name="connsiteY3" fmla="*/ 5286 h 866830"/>
                  <a:gd name="connsiteX4" fmla="*/ 317133 w 650123"/>
                  <a:gd name="connsiteY4" fmla="*/ 184994 h 866830"/>
                  <a:gd name="connsiteX5" fmla="*/ 359418 w 650123"/>
                  <a:gd name="connsiteY5" fmla="*/ 0 h 866830"/>
                  <a:gd name="connsiteX6" fmla="*/ 475700 w 650123"/>
                  <a:gd name="connsiteY6" fmla="*/ 126853 h 866830"/>
                  <a:gd name="connsiteX7" fmla="*/ 539126 w 650123"/>
                  <a:gd name="connsiteY7" fmla="*/ 36999 h 866830"/>
                  <a:gd name="connsiteX8" fmla="*/ 650123 w 650123"/>
                  <a:gd name="connsiteY8" fmla="*/ 866830 h 866830"/>
                  <a:gd name="connsiteX9" fmla="*/ 237850 w 650123"/>
                  <a:gd name="connsiteY9" fmla="*/ 850974 h 866830"/>
                  <a:gd name="connsiteX0" fmla="*/ 197028 w 609301"/>
                  <a:gd name="connsiteY0" fmla="*/ 850974 h 866830"/>
                  <a:gd name="connsiteX1" fmla="*/ 0 w 609301"/>
                  <a:gd name="connsiteY1" fmla="*/ 60706 h 866830"/>
                  <a:gd name="connsiteX2" fmla="*/ 112459 w 609301"/>
                  <a:gd name="connsiteY2" fmla="*/ 184994 h 866830"/>
                  <a:gd name="connsiteX3" fmla="*/ 175886 w 609301"/>
                  <a:gd name="connsiteY3" fmla="*/ 5286 h 866830"/>
                  <a:gd name="connsiteX4" fmla="*/ 276311 w 609301"/>
                  <a:gd name="connsiteY4" fmla="*/ 184994 h 866830"/>
                  <a:gd name="connsiteX5" fmla="*/ 318596 w 609301"/>
                  <a:gd name="connsiteY5" fmla="*/ 0 h 866830"/>
                  <a:gd name="connsiteX6" fmla="*/ 434878 w 609301"/>
                  <a:gd name="connsiteY6" fmla="*/ 126853 h 866830"/>
                  <a:gd name="connsiteX7" fmla="*/ 498304 w 609301"/>
                  <a:gd name="connsiteY7" fmla="*/ 36999 h 866830"/>
                  <a:gd name="connsiteX8" fmla="*/ 609301 w 609301"/>
                  <a:gd name="connsiteY8" fmla="*/ 866830 h 866830"/>
                  <a:gd name="connsiteX9" fmla="*/ 197028 w 609301"/>
                  <a:gd name="connsiteY9" fmla="*/ 850974 h 866830"/>
                  <a:gd name="connsiteX0" fmla="*/ 208370 w 620643"/>
                  <a:gd name="connsiteY0" fmla="*/ 850974 h 866830"/>
                  <a:gd name="connsiteX1" fmla="*/ 11342 w 620643"/>
                  <a:gd name="connsiteY1" fmla="*/ 60706 h 866830"/>
                  <a:gd name="connsiteX2" fmla="*/ 123801 w 620643"/>
                  <a:gd name="connsiteY2" fmla="*/ 184994 h 866830"/>
                  <a:gd name="connsiteX3" fmla="*/ 187228 w 620643"/>
                  <a:gd name="connsiteY3" fmla="*/ 5286 h 866830"/>
                  <a:gd name="connsiteX4" fmla="*/ 287653 w 620643"/>
                  <a:gd name="connsiteY4" fmla="*/ 184994 h 866830"/>
                  <a:gd name="connsiteX5" fmla="*/ 329938 w 620643"/>
                  <a:gd name="connsiteY5" fmla="*/ 0 h 866830"/>
                  <a:gd name="connsiteX6" fmla="*/ 446220 w 620643"/>
                  <a:gd name="connsiteY6" fmla="*/ 126853 h 866830"/>
                  <a:gd name="connsiteX7" fmla="*/ 509646 w 620643"/>
                  <a:gd name="connsiteY7" fmla="*/ 36999 h 866830"/>
                  <a:gd name="connsiteX8" fmla="*/ 620643 w 620643"/>
                  <a:gd name="connsiteY8" fmla="*/ 866830 h 866830"/>
                  <a:gd name="connsiteX9" fmla="*/ 208370 w 620643"/>
                  <a:gd name="connsiteY9" fmla="*/ 850974 h 866830"/>
                  <a:gd name="connsiteX0" fmla="*/ 208370 w 620643"/>
                  <a:gd name="connsiteY0" fmla="*/ 850974 h 866830"/>
                  <a:gd name="connsiteX1" fmla="*/ 11342 w 620643"/>
                  <a:gd name="connsiteY1" fmla="*/ 60706 h 866830"/>
                  <a:gd name="connsiteX2" fmla="*/ 123801 w 620643"/>
                  <a:gd name="connsiteY2" fmla="*/ 184994 h 866830"/>
                  <a:gd name="connsiteX3" fmla="*/ 187228 w 620643"/>
                  <a:gd name="connsiteY3" fmla="*/ 5286 h 866830"/>
                  <a:gd name="connsiteX4" fmla="*/ 287653 w 620643"/>
                  <a:gd name="connsiteY4" fmla="*/ 184994 h 866830"/>
                  <a:gd name="connsiteX5" fmla="*/ 329938 w 620643"/>
                  <a:gd name="connsiteY5" fmla="*/ 0 h 866830"/>
                  <a:gd name="connsiteX6" fmla="*/ 446220 w 620643"/>
                  <a:gd name="connsiteY6" fmla="*/ 126853 h 866830"/>
                  <a:gd name="connsiteX7" fmla="*/ 509646 w 620643"/>
                  <a:gd name="connsiteY7" fmla="*/ 36999 h 866830"/>
                  <a:gd name="connsiteX8" fmla="*/ 620643 w 620643"/>
                  <a:gd name="connsiteY8" fmla="*/ 866830 h 866830"/>
                  <a:gd name="connsiteX9" fmla="*/ 208370 w 620643"/>
                  <a:gd name="connsiteY9" fmla="*/ 850974 h 866830"/>
                  <a:gd name="connsiteX0" fmla="*/ 209189 w 621462"/>
                  <a:gd name="connsiteY0" fmla="*/ 850974 h 866830"/>
                  <a:gd name="connsiteX1" fmla="*/ 12161 w 621462"/>
                  <a:gd name="connsiteY1" fmla="*/ 60706 h 866830"/>
                  <a:gd name="connsiteX2" fmla="*/ 124620 w 621462"/>
                  <a:gd name="connsiteY2" fmla="*/ 184994 h 866830"/>
                  <a:gd name="connsiteX3" fmla="*/ 188047 w 621462"/>
                  <a:gd name="connsiteY3" fmla="*/ 5286 h 866830"/>
                  <a:gd name="connsiteX4" fmla="*/ 288472 w 621462"/>
                  <a:gd name="connsiteY4" fmla="*/ 184994 h 866830"/>
                  <a:gd name="connsiteX5" fmla="*/ 330757 w 621462"/>
                  <a:gd name="connsiteY5" fmla="*/ 0 h 866830"/>
                  <a:gd name="connsiteX6" fmla="*/ 447039 w 621462"/>
                  <a:gd name="connsiteY6" fmla="*/ 126853 h 866830"/>
                  <a:gd name="connsiteX7" fmla="*/ 510465 w 621462"/>
                  <a:gd name="connsiteY7" fmla="*/ 36999 h 866830"/>
                  <a:gd name="connsiteX8" fmla="*/ 621462 w 621462"/>
                  <a:gd name="connsiteY8" fmla="*/ 866830 h 866830"/>
                  <a:gd name="connsiteX9" fmla="*/ 209189 w 621462"/>
                  <a:gd name="connsiteY9" fmla="*/ 850974 h 866830"/>
                  <a:gd name="connsiteX0" fmla="*/ 160744 w 624724"/>
                  <a:gd name="connsiteY0" fmla="*/ 812874 h 866830"/>
                  <a:gd name="connsiteX1" fmla="*/ 15423 w 624724"/>
                  <a:gd name="connsiteY1" fmla="*/ 60706 h 866830"/>
                  <a:gd name="connsiteX2" fmla="*/ 127882 w 624724"/>
                  <a:gd name="connsiteY2" fmla="*/ 184994 h 866830"/>
                  <a:gd name="connsiteX3" fmla="*/ 191309 w 624724"/>
                  <a:gd name="connsiteY3" fmla="*/ 5286 h 866830"/>
                  <a:gd name="connsiteX4" fmla="*/ 291734 w 624724"/>
                  <a:gd name="connsiteY4" fmla="*/ 184994 h 866830"/>
                  <a:gd name="connsiteX5" fmla="*/ 334019 w 624724"/>
                  <a:gd name="connsiteY5" fmla="*/ 0 h 866830"/>
                  <a:gd name="connsiteX6" fmla="*/ 450301 w 624724"/>
                  <a:gd name="connsiteY6" fmla="*/ 126853 h 866830"/>
                  <a:gd name="connsiteX7" fmla="*/ 513727 w 624724"/>
                  <a:gd name="connsiteY7" fmla="*/ 36999 h 866830"/>
                  <a:gd name="connsiteX8" fmla="*/ 624724 w 624724"/>
                  <a:gd name="connsiteY8" fmla="*/ 866830 h 866830"/>
                  <a:gd name="connsiteX9" fmla="*/ 160744 w 624724"/>
                  <a:gd name="connsiteY9" fmla="*/ 812874 h 866830"/>
                  <a:gd name="connsiteX0" fmla="*/ 206607 w 621601"/>
                  <a:gd name="connsiteY0" fmla="*/ 853696 h 866830"/>
                  <a:gd name="connsiteX1" fmla="*/ 12300 w 621601"/>
                  <a:gd name="connsiteY1" fmla="*/ 60706 h 866830"/>
                  <a:gd name="connsiteX2" fmla="*/ 124759 w 621601"/>
                  <a:gd name="connsiteY2" fmla="*/ 184994 h 866830"/>
                  <a:gd name="connsiteX3" fmla="*/ 188186 w 621601"/>
                  <a:gd name="connsiteY3" fmla="*/ 5286 h 866830"/>
                  <a:gd name="connsiteX4" fmla="*/ 288611 w 621601"/>
                  <a:gd name="connsiteY4" fmla="*/ 184994 h 866830"/>
                  <a:gd name="connsiteX5" fmla="*/ 330896 w 621601"/>
                  <a:gd name="connsiteY5" fmla="*/ 0 h 866830"/>
                  <a:gd name="connsiteX6" fmla="*/ 447178 w 621601"/>
                  <a:gd name="connsiteY6" fmla="*/ 126853 h 866830"/>
                  <a:gd name="connsiteX7" fmla="*/ 510604 w 621601"/>
                  <a:gd name="connsiteY7" fmla="*/ 36999 h 866830"/>
                  <a:gd name="connsiteX8" fmla="*/ 621601 w 621601"/>
                  <a:gd name="connsiteY8" fmla="*/ 866830 h 866830"/>
                  <a:gd name="connsiteX9" fmla="*/ 206607 w 621601"/>
                  <a:gd name="connsiteY9" fmla="*/ 853696 h 866830"/>
                  <a:gd name="connsiteX0" fmla="*/ 206607 w 621601"/>
                  <a:gd name="connsiteY0" fmla="*/ 853696 h 866830"/>
                  <a:gd name="connsiteX1" fmla="*/ 12300 w 621601"/>
                  <a:gd name="connsiteY1" fmla="*/ 60706 h 866830"/>
                  <a:gd name="connsiteX2" fmla="*/ 124759 w 621601"/>
                  <a:gd name="connsiteY2" fmla="*/ 184994 h 866830"/>
                  <a:gd name="connsiteX3" fmla="*/ 188186 w 621601"/>
                  <a:gd name="connsiteY3" fmla="*/ 5286 h 866830"/>
                  <a:gd name="connsiteX4" fmla="*/ 288611 w 621601"/>
                  <a:gd name="connsiteY4" fmla="*/ 184994 h 866830"/>
                  <a:gd name="connsiteX5" fmla="*/ 330896 w 621601"/>
                  <a:gd name="connsiteY5" fmla="*/ 0 h 866830"/>
                  <a:gd name="connsiteX6" fmla="*/ 447178 w 621601"/>
                  <a:gd name="connsiteY6" fmla="*/ 126853 h 866830"/>
                  <a:gd name="connsiteX7" fmla="*/ 510604 w 621601"/>
                  <a:gd name="connsiteY7" fmla="*/ 36999 h 866830"/>
                  <a:gd name="connsiteX8" fmla="*/ 621601 w 621601"/>
                  <a:gd name="connsiteY8" fmla="*/ 866830 h 866830"/>
                  <a:gd name="connsiteX9" fmla="*/ 206607 w 621601"/>
                  <a:gd name="connsiteY9" fmla="*/ 853696 h 866830"/>
                  <a:gd name="connsiteX0" fmla="*/ 206607 w 621601"/>
                  <a:gd name="connsiteY0" fmla="*/ 853696 h 866830"/>
                  <a:gd name="connsiteX1" fmla="*/ 12300 w 621601"/>
                  <a:gd name="connsiteY1" fmla="*/ 60706 h 866830"/>
                  <a:gd name="connsiteX2" fmla="*/ 124759 w 621601"/>
                  <a:gd name="connsiteY2" fmla="*/ 184994 h 866830"/>
                  <a:gd name="connsiteX3" fmla="*/ 188186 w 621601"/>
                  <a:gd name="connsiteY3" fmla="*/ 5286 h 866830"/>
                  <a:gd name="connsiteX4" fmla="*/ 288611 w 621601"/>
                  <a:gd name="connsiteY4" fmla="*/ 184994 h 866830"/>
                  <a:gd name="connsiteX5" fmla="*/ 330896 w 621601"/>
                  <a:gd name="connsiteY5" fmla="*/ 0 h 866830"/>
                  <a:gd name="connsiteX6" fmla="*/ 447178 w 621601"/>
                  <a:gd name="connsiteY6" fmla="*/ 126853 h 866830"/>
                  <a:gd name="connsiteX7" fmla="*/ 510604 w 621601"/>
                  <a:gd name="connsiteY7" fmla="*/ 36999 h 866830"/>
                  <a:gd name="connsiteX8" fmla="*/ 621601 w 621601"/>
                  <a:gd name="connsiteY8" fmla="*/ 866830 h 866830"/>
                  <a:gd name="connsiteX9" fmla="*/ 206607 w 621601"/>
                  <a:gd name="connsiteY9" fmla="*/ 853696 h 866830"/>
                  <a:gd name="connsiteX0" fmla="*/ 209190 w 621463"/>
                  <a:gd name="connsiteY0" fmla="*/ 864582 h 866830"/>
                  <a:gd name="connsiteX1" fmla="*/ 12162 w 621463"/>
                  <a:gd name="connsiteY1" fmla="*/ 60706 h 866830"/>
                  <a:gd name="connsiteX2" fmla="*/ 124621 w 621463"/>
                  <a:gd name="connsiteY2" fmla="*/ 184994 h 866830"/>
                  <a:gd name="connsiteX3" fmla="*/ 188048 w 621463"/>
                  <a:gd name="connsiteY3" fmla="*/ 5286 h 866830"/>
                  <a:gd name="connsiteX4" fmla="*/ 288473 w 621463"/>
                  <a:gd name="connsiteY4" fmla="*/ 184994 h 866830"/>
                  <a:gd name="connsiteX5" fmla="*/ 330758 w 621463"/>
                  <a:gd name="connsiteY5" fmla="*/ 0 h 866830"/>
                  <a:gd name="connsiteX6" fmla="*/ 447040 w 621463"/>
                  <a:gd name="connsiteY6" fmla="*/ 126853 h 866830"/>
                  <a:gd name="connsiteX7" fmla="*/ 510466 w 621463"/>
                  <a:gd name="connsiteY7" fmla="*/ 36999 h 866830"/>
                  <a:gd name="connsiteX8" fmla="*/ 621463 w 621463"/>
                  <a:gd name="connsiteY8" fmla="*/ 866830 h 866830"/>
                  <a:gd name="connsiteX9" fmla="*/ 209190 w 621463"/>
                  <a:gd name="connsiteY9" fmla="*/ 864582 h 866830"/>
                  <a:gd name="connsiteX0" fmla="*/ 209190 w 586084"/>
                  <a:gd name="connsiteY0" fmla="*/ 864582 h 869551"/>
                  <a:gd name="connsiteX1" fmla="*/ 12162 w 586084"/>
                  <a:gd name="connsiteY1" fmla="*/ 60706 h 869551"/>
                  <a:gd name="connsiteX2" fmla="*/ 124621 w 586084"/>
                  <a:gd name="connsiteY2" fmla="*/ 184994 h 869551"/>
                  <a:gd name="connsiteX3" fmla="*/ 188048 w 586084"/>
                  <a:gd name="connsiteY3" fmla="*/ 5286 h 869551"/>
                  <a:gd name="connsiteX4" fmla="*/ 288473 w 586084"/>
                  <a:gd name="connsiteY4" fmla="*/ 184994 h 869551"/>
                  <a:gd name="connsiteX5" fmla="*/ 330758 w 586084"/>
                  <a:gd name="connsiteY5" fmla="*/ 0 h 869551"/>
                  <a:gd name="connsiteX6" fmla="*/ 447040 w 586084"/>
                  <a:gd name="connsiteY6" fmla="*/ 126853 h 869551"/>
                  <a:gd name="connsiteX7" fmla="*/ 510466 w 586084"/>
                  <a:gd name="connsiteY7" fmla="*/ 36999 h 869551"/>
                  <a:gd name="connsiteX8" fmla="*/ 586084 w 586084"/>
                  <a:gd name="connsiteY8" fmla="*/ 869551 h 869551"/>
                  <a:gd name="connsiteX9" fmla="*/ 209190 w 586084"/>
                  <a:gd name="connsiteY9" fmla="*/ 864582 h 869551"/>
                  <a:gd name="connsiteX0" fmla="*/ 209190 w 602413"/>
                  <a:gd name="connsiteY0" fmla="*/ 864582 h 864582"/>
                  <a:gd name="connsiteX1" fmla="*/ 12162 w 602413"/>
                  <a:gd name="connsiteY1" fmla="*/ 60706 h 864582"/>
                  <a:gd name="connsiteX2" fmla="*/ 124621 w 602413"/>
                  <a:gd name="connsiteY2" fmla="*/ 184994 h 864582"/>
                  <a:gd name="connsiteX3" fmla="*/ 188048 w 602413"/>
                  <a:gd name="connsiteY3" fmla="*/ 5286 h 864582"/>
                  <a:gd name="connsiteX4" fmla="*/ 288473 w 602413"/>
                  <a:gd name="connsiteY4" fmla="*/ 184994 h 864582"/>
                  <a:gd name="connsiteX5" fmla="*/ 330758 w 602413"/>
                  <a:gd name="connsiteY5" fmla="*/ 0 h 864582"/>
                  <a:gd name="connsiteX6" fmla="*/ 447040 w 602413"/>
                  <a:gd name="connsiteY6" fmla="*/ 126853 h 864582"/>
                  <a:gd name="connsiteX7" fmla="*/ 510466 w 602413"/>
                  <a:gd name="connsiteY7" fmla="*/ 36999 h 864582"/>
                  <a:gd name="connsiteX8" fmla="*/ 602413 w 602413"/>
                  <a:gd name="connsiteY8" fmla="*/ 864109 h 864582"/>
                  <a:gd name="connsiteX9" fmla="*/ 209190 w 602413"/>
                  <a:gd name="connsiteY9" fmla="*/ 864582 h 864582"/>
                  <a:gd name="connsiteX0" fmla="*/ 209190 w 618742"/>
                  <a:gd name="connsiteY0" fmla="*/ 864582 h 864582"/>
                  <a:gd name="connsiteX1" fmla="*/ 12162 w 618742"/>
                  <a:gd name="connsiteY1" fmla="*/ 60706 h 864582"/>
                  <a:gd name="connsiteX2" fmla="*/ 124621 w 618742"/>
                  <a:gd name="connsiteY2" fmla="*/ 184994 h 864582"/>
                  <a:gd name="connsiteX3" fmla="*/ 188048 w 618742"/>
                  <a:gd name="connsiteY3" fmla="*/ 5286 h 864582"/>
                  <a:gd name="connsiteX4" fmla="*/ 288473 w 618742"/>
                  <a:gd name="connsiteY4" fmla="*/ 184994 h 864582"/>
                  <a:gd name="connsiteX5" fmla="*/ 330758 w 618742"/>
                  <a:gd name="connsiteY5" fmla="*/ 0 h 864582"/>
                  <a:gd name="connsiteX6" fmla="*/ 447040 w 618742"/>
                  <a:gd name="connsiteY6" fmla="*/ 126853 h 864582"/>
                  <a:gd name="connsiteX7" fmla="*/ 510466 w 618742"/>
                  <a:gd name="connsiteY7" fmla="*/ 36999 h 864582"/>
                  <a:gd name="connsiteX8" fmla="*/ 618742 w 618742"/>
                  <a:gd name="connsiteY8" fmla="*/ 578595 h 864582"/>
                  <a:gd name="connsiteX9" fmla="*/ 602413 w 618742"/>
                  <a:gd name="connsiteY9" fmla="*/ 864109 h 864582"/>
                  <a:gd name="connsiteX10" fmla="*/ 209190 w 618742"/>
                  <a:gd name="connsiteY10" fmla="*/ 864582 h 864582"/>
                  <a:gd name="connsiteX0" fmla="*/ 209190 w 618742"/>
                  <a:gd name="connsiteY0" fmla="*/ 864582 h 864582"/>
                  <a:gd name="connsiteX1" fmla="*/ 12162 w 618742"/>
                  <a:gd name="connsiteY1" fmla="*/ 60706 h 864582"/>
                  <a:gd name="connsiteX2" fmla="*/ 124621 w 618742"/>
                  <a:gd name="connsiteY2" fmla="*/ 184994 h 864582"/>
                  <a:gd name="connsiteX3" fmla="*/ 188048 w 618742"/>
                  <a:gd name="connsiteY3" fmla="*/ 5286 h 864582"/>
                  <a:gd name="connsiteX4" fmla="*/ 288473 w 618742"/>
                  <a:gd name="connsiteY4" fmla="*/ 184994 h 864582"/>
                  <a:gd name="connsiteX5" fmla="*/ 330758 w 618742"/>
                  <a:gd name="connsiteY5" fmla="*/ 0 h 864582"/>
                  <a:gd name="connsiteX6" fmla="*/ 447040 w 618742"/>
                  <a:gd name="connsiteY6" fmla="*/ 126853 h 864582"/>
                  <a:gd name="connsiteX7" fmla="*/ 510466 w 618742"/>
                  <a:gd name="connsiteY7" fmla="*/ 36999 h 864582"/>
                  <a:gd name="connsiteX8" fmla="*/ 618742 w 618742"/>
                  <a:gd name="connsiteY8" fmla="*/ 578595 h 864582"/>
                  <a:gd name="connsiteX9" fmla="*/ 602413 w 618742"/>
                  <a:gd name="connsiteY9" fmla="*/ 864109 h 864582"/>
                  <a:gd name="connsiteX10" fmla="*/ 209190 w 618742"/>
                  <a:gd name="connsiteY10" fmla="*/ 864582 h 864582"/>
                  <a:gd name="connsiteX0" fmla="*/ 209190 w 618742"/>
                  <a:gd name="connsiteY0" fmla="*/ 864582 h 864582"/>
                  <a:gd name="connsiteX1" fmla="*/ 12162 w 618742"/>
                  <a:gd name="connsiteY1" fmla="*/ 60706 h 864582"/>
                  <a:gd name="connsiteX2" fmla="*/ 124621 w 618742"/>
                  <a:gd name="connsiteY2" fmla="*/ 184994 h 864582"/>
                  <a:gd name="connsiteX3" fmla="*/ 188048 w 618742"/>
                  <a:gd name="connsiteY3" fmla="*/ 5286 h 864582"/>
                  <a:gd name="connsiteX4" fmla="*/ 288473 w 618742"/>
                  <a:gd name="connsiteY4" fmla="*/ 184994 h 864582"/>
                  <a:gd name="connsiteX5" fmla="*/ 330758 w 618742"/>
                  <a:gd name="connsiteY5" fmla="*/ 0 h 864582"/>
                  <a:gd name="connsiteX6" fmla="*/ 447040 w 618742"/>
                  <a:gd name="connsiteY6" fmla="*/ 126853 h 864582"/>
                  <a:gd name="connsiteX7" fmla="*/ 510466 w 618742"/>
                  <a:gd name="connsiteY7" fmla="*/ 36999 h 864582"/>
                  <a:gd name="connsiteX8" fmla="*/ 618742 w 618742"/>
                  <a:gd name="connsiteY8" fmla="*/ 578595 h 864582"/>
                  <a:gd name="connsiteX9" fmla="*/ 602413 w 618742"/>
                  <a:gd name="connsiteY9" fmla="*/ 864109 h 864582"/>
                  <a:gd name="connsiteX10" fmla="*/ 209190 w 618742"/>
                  <a:gd name="connsiteY10" fmla="*/ 864582 h 864582"/>
                  <a:gd name="connsiteX0" fmla="*/ 209190 w 619592"/>
                  <a:gd name="connsiteY0" fmla="*/ 864582 h 864582"/>
                  <a:gd name="connsiteX1" fmla="*/ 12162 w 619592"/>
                  <a:gd name="connsiteY1" fmla="*/ 60706 h 864582"/>
                  <a:gd name="connsiteX2" fmla="*/ 124621 w 619592"/>
                  <a:gd name="connsiteY2" fmla="*/ 184994 h 864582"/>
                  <a:gd name="connsiteX3" fmla="*/ 188048 w 619592"/>
                  <a:gd name="connsiteY3" fmla="*/ 5286 h 864582"/>
                  <a:gd name="connsiteX4" fmla="*/ 288473 w 619592"/>
                  <a:gd name="connsiteY4" fmla="*/ 184994 h 864582"/>
                  <a:gd name="connsiteX5" fmla="*/ 330758 w 619592"/>
                  <a:gd name="connsiteY5" fmla="*/ 0 h 864582"/>
                  <a:gd name="connsiteX6" fmla="*/ 447040 w 619592"/>
                  <a:gd name="connsiteY6" fmla="*/ 126853 h 864582"/>
                  <a:gd name="connsiteX7" fmla="*/ 510466 w 619592"/>
                  <a:gd name="connsiteY7" fmla="*/ 36999 h 864582"/>
                  <a:gd name="connsiteX8" fmla="*/ 618742 w 619592"/>
                  <a:gd name="connsiteY8" fmla="*/ 578595 h 864582"/>
                  <a:gd name="connsiteX9" fmla="*/ 602413 w 619592"/>
                  <a:gd name="connsiteY9" fmla="*/ 864109 h 864582"/>
                  <a:gd name="connsiteX10" fmla="*/ 209190 w 619592"/>
                  <a:gd name="connsiteY10" fmla="*/ 864582 h 864582"/>
                  <a:gd name="connsiteX0" fmla="*/ 209190 w 620629"/>
                  <a:gd name="connsiteY0" fmla="*/ 864582 h 864582"/>
                  <a:gd name="connsiteX1" fmla="*/ 12162 w 620629"/>
                  <a:gd name="connsiteY1" fmla="*/ 60706 h 864582"/>
                  <a:gd name="connsiteX2" fmla="*/ 124621 w 620629"/>
                  <a:gd name="connsiteY2" fmla="*/ 184994 h 864582"/>
                  <a:gd name="connsiteX3" fmla="*/ 188048 w 620629"/>
                  <a:gd name="connsiteY3" fmla="*/ 5286 h 864582"/>
                  <a:gd name="connsiteX4" fmla="*/ 288473 w 620629"/>
                  <a:gd name="connsiteY4" fmla="*/ 184994 h 864582"/>
                  <a:gd name="connsiteX5" fmla="*/ 330758 w 620629"/>
                  <a:gd name="connsiteY5" fmla="*/ 0 h 864582"/>
                  <a:gd name="connsiteX6" fmla="*/ 447040 w 620629"/>
                  <a:gd name="connsiteY6" fmla="*/ 126853 h 864582"/>
                  <a:gd name="connsiteX7" fmla="*/ 510466 w 620629"/>
                  <a:gd name="connsiteY7" fmla="*/ 36999 h 864582"/>
                  <a:gd name="connsiteX8" fmla="*/ 618742 w 620629"/>
                  <a:gd name="connsiteY8" fmla="*/ 578595 h 864582"/>
                  <a:gd name="connsiteX9" fmla="*/ 602413 w 620629"/>
                  <a:gd name="connsiteY9" fmla="*/ 864109 h 864582"/>
                  <a:gd name="connsiteX10" fmla="*/ 209190 w 620629"/>
                  <a:gd name="connsiteY10" fmla="*/ 864582 h 864582"/>
                  <a:gd name="connsiteX0" fmla="*/ 209190 w 618743"/>
                  <a:gd name="connsiteY0" fmla="*/ 864582 h 864582"/>
                  <a:gd name="connsiteX1" fmla="*/ 12162 w 618743"/>
                  <a:gd name="connsiteY1" fmla="*/ 60706 h 864582"/>
                  <a:gd name="connsiteX2" fmla="*/ 124621 w 618743"/>
                  <a:gd name="connsiteY2" fmla="*/ 184994 h 864582"/>
                  <a:gd name="connsiteX3" fmla="*/ 188048 w 618743"/>
                  <a:gd name="connsiteY3" fmla="*/ 5286 h 864582"/>
                  <a:gd name="connsiteX4" fmla="*/ 288473 w 618743"/>
                  <a:gd name="connsiteY4" fmla="*/ 184994 h 864582"/>
                  <a:gd name="connsiteX5" fmla="*/ 330758 w 618743"/>
                  <a:gd name="connsiteY5" fmla="*/ 0 h 864582"/>
                  <a:gd name="connsiteX6" fmla="*/ 447040 w 618743"/>
                  <a:gd name="connsiteY6" fmla="*/ 126853 h 864582"/>
                  <a:gd name="connsiteX7" fmla="*/ 510466 w 618743"/>
                  <a:gd name="connsiteY7" fmla="*/ 36999 h 864582"/>
                  <a:gd name="connsiteX8" fmla="*/ 618742 w 618743"/>
                  <a:gd name="connsiteY8" fmla="*/ 578595 h 864582"/>
                  <a:gd name="connsiteX9" fmla="*/ 602413 w 618743"/>
                  <a:gd name="connsiteY9" fmla="*/ 864109 h 864582"/>
                  <a:gd name="connsiteX10" fmla="*/ 209190 w 618743"/>
                  <a:gd name="connsiteY10" fmla="*/ 864582 h 864582"/>
                  <a:gd name="connsiteX0" fmla="*/ 209190 w 618743"/>
                  <a:gd name="connsiteY0" fmla="*/ 864582 h 864582"/>
                  <a:gd name="connsiteX1" fmla="*/ 12162 w 618743"/>
                  <a:gd name="connsiteY1" fmla="*/ 60706 h 864582"/>
                  <a:gd name="connsiteX2" fmla="*/ 124621 w 618743"/>
                  <a:gd name="connsiteY2" fmla="*/ 184994 h 864582"/>
                  <a:gd name="connsiteX3" fmla="*/ 188048 w 618743"/>
                  <a:gd name="connsiteY3" fmla="*/ 5286 h 864582"/>
                  <a:gd name="connsiteX4" fmla="*/ 288473 w 618743"/>
                  <a:gd name="connsiteY4" fmla="*/ 184994 h 864582"/>
                  <a:gd name="connsiteX5" fmla="*/ 330758 w 618743"/>
                  <a:gd name="connsiteY5" fmla="*/ 0 h 864582"/>
                  <a:gd name="connsiteX6" fmla="*/ 447040 w 618743"/>
                  <a:gd name="connsiteY6" fmla="*/ 126853 h 864582"/>
                  <a:gd name="connsiteX7" fmla="*/ 510466 w 618743"/>
                  <a:gd name="connsiteY7" fmla="*/ 36999 h 864582"/>
                  <a:gd name="connsiteX8" fmla="*/ 618742 w 618743"/>
                  <a:gd name="connsiteY8" fmla="*/ 578595 h 864582"/>
                  <a:gd name="connsiteX9" fmla="*/ 602413 w 618743"/>
                  <a:gd name="connsiteY9" fmla="*/ 864109 h 864582"/>
                  <a:gd name="connsiteX10" fmla="*/ 209190 w 618743"/>
                  <a:gd name="connsiteY10" fmla="*/ 864582 h 864582"/>
                  <a:gd name="connsiteX0" fmla="*/ 209190 w 618745"/>
                  <a:gd name="connsiteY0" fmla="*/ 864582 h 864582"/>
                  <a:gd name="connsiteX1" fmla="*/ 12162 w 618745"/>
                  <a:gd name="connsiteY1" fmla="*/ 60706 h 864582"/>
                  <a:gd name="connsiteX2" fmla="*/ 124621 w 618745"/>
                  <a:gd name="connsiteY2" fmla="*/ 184994 h 864582"/>
                  <a:gd name="connsiteX3" fmla="*/ 188048 w 618745"/>
                  <a:gd name="connsiteY3" fmla="*/ 5286 h 864582"/>
                  <a:gd name="connsiteX4" fmla="*/ 288473 w 618745"/>
                  <a:gd name="connsiteY4" fmla="*/ 184994 h 864582"/>
                  <a:gd name="connsiteX5" fmla="*/ 330758 w 618745"/>
                  <a:gd name="connsiteY5" fmla="*/ 0 h 864582"/>
                  <a:gd name="connsiteX6" fmla="*/ 447040 w 618745"/>
                  <a:gd name="connsiteY6" fmla="*/ 126853 h 864582"/>
                  <a:gd name="connsiteX7" fmla="*/ 510466 w 618745"/>
                  <a:gd name="connsiteY7" fmla="*/ 36999 h 864582"/>
                  <a:gd name="connsiteX8" fmla="*/ 618742 w 618745"/>
                  <a:gd name="connsiteY8" fmla="*/ 578595 h 864582"/>
                  <a:gd name="connsiteX9" fmla="*/ 602413 w 618745"/>
                  <a:gd name="connsiteY9" fmla="*/ 864109 h 864582"/>
                  <a:gd name="connsiteX10" fmla="*/ 209190 w 618745"/>
                  <a:gd name="connsiteY10" fmla="*/ 864582 h 864582"/>
                  <a:gd name="connsiteX0" fmla="*/ 209190 w 618745"/>
                  <a:gd name="connsiteY0" fmla="*/ 864582 h 864582"/>
                  <a:gd name="connsiteX1" fmla="*/ 12162 w 618745"/>
                  <a:gd name="connsiteY1" fmla="*/ 60706 h 864582"/>
                  <a:gd name="connsiteX2" fmla="*/ 124621 w 618745"/>
                  <a:gd name="connsiteY2" fmla="*/ 184994 h 864582"/>
                  <a:gd name="connsiteX3" fmla="*/ 188048 w 618745"/>
                  <a:gd name="connsiteY3" fmla="*/ 5286 h 864582"/>
                  <a:gd name="connsiteX4" fmla="*/ 288473 w 618745"/>
                  <a:gd name="connsiteY4" fmla="*/ 184994 h 864582"/>
                  <a:gd name="connsiteX5" fmla="*/ 330758 w 618745"/>
                  <a:gd name="connsiteY5" fmla="*/ 0 h 864582"/>
                  <a:gd name="connsiteX6" fmla="*/ 430711 w 618745"/>
                  <a:gd name="connsiteY6" fmla="*/ 121410 h 864582"/>
                  <a:gd name="connsiteX7" fmla="*/ 510466 w 618745"/>
                  <a:gd name="connsiteY7" fmla="*/ 36999 h 864582"/>
                  <a:gd name="connsiteX8" fmla="*/ 618742 w 618745"/>
                  <a:gd name="connsiteY8" fmla="*/ 578595 h 864582"/>
                  <a:gd name="connsiteX9" fmla="*/ 602413 w 618745"/>
                  <a:gd name="connsiteY9" fmla="*/ 864109 h 864582"/>
                  <a:gd name="connsiteX10" fmla="*/ 209190 w 618745"/>
                  <a:gd name="connsiteY10" fmla="*/ 864582 h 864582"/>
                  <a:gd name="connsiteX0" fmla="*/ 209190 w 618745"/>
                  <a:gd name="connsiteY0" fmla="*/ 864582 h 864582"/>
                  <a:gd name="connsiteX1" fmla="*/ 12162 w 618745"/>
                  <a:gd name="connsiteY1" fmla="*/ 60706 h 864582"/>
                  <a:gd name="connsiteX2" fmla="*/ 124621 w 618745"/>
                  <a:gd name="connsiteY2" fmla="*/ 184994 h 864582"/>
                  <a:gd name="connsiteX3" fmla="*/ 188048 w 618745"/>
                  <a:gd name="connsiteY3" fmla="*/ 5286 h 864582"/>
                  <a:gd name="connsiteX4" fmla="*/ 288473 w 618745"/>
                  <a:gd name="connsiteY4" fmla="*/ 184994 h 864582"/>
                  <a:gd name="connsiteX5" fmla="*/ 330758 w 618745"/>
                  <a:gd name="connsiteY5" fmla="*/ 0 h 864582"/>
                  <a:gd name="connsiteX6" fmla="*/ 430711 w 618745"/>
                  <a:gd name="connsiteY6" fmla="*/ 121410 h 864582"/>
                  <a:gd name="connsiteX7" fmla="*/ 510466 w 618745"/>
                  <a:gd name="connsiteY7" fmla="*/ 36999 h 864582"/>
                  <a:gd name="connsiteX8" fmla="*/ 618742 w 618745"/>
                  <a:gd name="connsiteY8" fmla="*/ 578595 h 864582"/>
                  <a:gd name="connsiteX9" fmla="*/ 602413 w 618745"/>
                  <a:gd name="connsiteY9" fmla="*/ 864109 h 864582"/>
                  <a:gd name="connsiteX10" fmla="*/ 209190 w 618745"/>
                  <a:gd name="connsiteY10" fmla="*/ 864582 h 864582"/>
                  <a:gd name="connsiteX0" fmla="*/ 209190 w 618782"/>
                  <a:gd name="connsiteY0" fmla="*/ 864582 h 864582"/>
                  <a:gd name="connsiteX1" fmla="*/ 12162 w 618782"/>
                  <a:gd name="connsiteY1" fmla="*/ 60706 h 864582"/>
                  <a:gd name="connsiteX2" fmla="*/ 124621 w 618782"/>
                  <a:gd name="connsiteY2" fmla="*/ 184994 h 864582"/>
                  <a:gd name="connsiteX3" fmla="*/ 188048 w 618782"/>
                  <a:gd name="connsiteY3" fmla="*/ 5286 h 864582"/>
                  <a:gd name="connsiteX4" fmla="*/ 288473 w 618782"/>
                  <a:gd name="connsiteY4" fmla="*/ 184994 h 864582"/>
                  <a:gd name="connsiteX5" fmla="*/ 330758 w 618782"/>
                  <a:gd name="connsiteY5" fmla="*/ 0 h 864582"/>
                  <a:gd name="connsiteX6" fmla="*/ 430711 w 618782"/>
                  <a:gd name="connsiteY6" fmla="*/ 121410 h 864582"/>
                  <a:gd name="connsiteX7" fmla="*/ 510466 w 618782"/>
                  <a:gd name="connsiteY7" fmla="*/ 36999 h 864582"/>
                  <a:gd name="connsiteX8" fmla="*/ 618742 w 618782"/>
                  <a:gd name="connsiteY8" fmla="*/ 578595 h 864582"/>
                  <a:gd name="connsiteX9" fmla="*/ 602413 w 618782"/>
                  <a:gd name="connsiteY9" fmla="*/ 864109 h 864582"/>
                  <a:gd name="connsiteX10" fmla="*/ 209190 w 618782"/>
                  <a:gd name="connsiteY10" fmla="*/ 864582 h 864582"/>
                  <a:gd name="connsiteX0" fmla="*/ 209190 w 618782"/>
                  <a:gd name="connsiteY0" fmla="*/ 864664 h 864664"/>
                  <a:gd name="connsiteX1" fmla="*/ 12162 w 618782"/>
                  <a:gd name="connsiteY1" fmla="*/ 60788 h 864664"/>
                  <a:gd name="connsiteX2" fmla="*/ 124621 w 618782"/>
                  <a:gd name="connsiteY2" fmla="*/ 185076 h 864664"/>
                  <a:gd name="connsiteX3" fmla="*/ 188048 w 618782"/>
                  <a:gd name="connsiteY3" fmla="*/ 5368 h 864664"/>
                  <a:gd name="connsiteX4" fmla="*/ 288473 w 618782"/>
                  <a:gd name="connsiteY4" fmla="*/ 185076 h 864664"/>
                  <a:gd name="connsiteX5" fmla="*/ 330758 w 618782"/>
                  <a:gd name="connsiteY5" fmla="*/ 82 h 864664"/>
                  <a:gd name="connsiteX6" fmla="*/ 430711 w 618782"/>
                  <a:gd name="connsiteY6" fmla="*/ 121492 h 864664"/>
                  <a:gd name="connsiteX7" fmla="*/ 510466 w 618782"/>
                  <a:gd name="connsiteY7" fmla="*/ 37081 h 864664"/>
                  <a:gd name="connsiteX8" fmla="*/ 618742 w 618782"/>
                  <a:gd name="connsiteY8" fmla="*/ 578677 h 864664"/>
                  <a:gd name="connsiteX9" fmla="*/ 602413 w 618782"/>
                  <a:gd name="connsiteY9" fmla="*/ 864191 h 864664"/>
                  <a:gd name="connsiteX10" fmla="*/ 209190 w 618782"/>
                  <a:gd name="connsiteY10" fmla="*/ 864664 h 864664"/>
                  <a:gd name="connsiteX0" fmla="*/ 209190 w 618782"/>
                  <a:gd name="connsiteY0" fmla="*/ 864664 h 864664"/>
                  <a:gd name="connsiteX1" fmla="*/ 12162 w 618782"/>
                  <a:gd name="connsiteY1" fmla="*/ 60788 h 864664"/>
                  <a:gd name="connsiteX2" fmla="*/ 124621 w 618782"/>
                  <a:gd name="connsiteY2" fmla="*/ 185076 h 864664"/>
                  <a:gd name="connsiteX3" fmla="*/ 188048 w 618782"/>
                  <a:gd name="connsiteY3" fmla="*/ 5368 h 864664"/>
                  <a:gd name="connsiteX4" fmla="*/ 288473 w 618782"/>
                  <a:gd name="connsiteY4" fmla="*/ 185076 h 864664"/>
                  <a:gd name="connsiteX5" fmla="*/ 330758 w 618782"/>
                  <a:gd name="connsiteY5" fmla="*/ 82 h 864664"/>
                  <a:gd name="connsiteX6" fmla="*/ 430711 w 618782"/>
                  <a:gd name="connsiteY6" fmla="*/ 121492 h 864664"/>
                  <a:gd name="connsiteX7" fmla="*/ 510466 w 618782"/>
                  <a:gd name="connsiteY7" fmla="*/ 37081 h 864664"/>
                  <a:gd name="connsiteX8" fmla="*/ 618742 w 618782"/>
                  <a:gd name="connsiteY8" fmla="*/ 578677 h 864664"/>
                  <a:gd name="connsiteX9" fmla="*/ 602413 w 618782"/>
                  <a:gd name="connsiteY9" fmla="*/ 864191 h 864664"/>
                  <a:gd name="connsiteX10" fmla="*/ 209190 w 618782"/>
                  <a:gd name="connsiteY10" fmla="*/ 864664 h 864664"/>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88473 w 618782"/>
                  <a:gd name="connsiteY4" fmla="*/ 185078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88473 w 618782"/>
                  <a:gd name="connsiteY4" fmla="*/ 185078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85752 w 618782"/>
                  <a:gd name="connsiteY4" fmla="*/ 149700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85752 w 618782"/>
                  <a:gd name="connsiteY4" fmla="*/ 149700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12601 w 622193"/>
                  <a:gd name="connsiteY0" fmla="*/ 864666 h 864666"/>
                  <a:gd name="connsiteX1" fmla="*/ 15573 w 622193"/>
                  <a:gd name="connsiteY1" fmla="*/ 60790 h 864666"/>
                  <a:gd name="connsiteX2" fmla="*/ 128032 w 622193"/>
                  <a:gd name="connsiteY2" fmla="*/ 185078 h 864666"/>
                  <a:gd name="connsiteX3" fmla="*/ 191459 w 622193"/>
                  <a:gd name="connsiteY3" fmla="*/ 5370 h 864666"/>
                  <a:gd name="connsiteX4" fmla="*/ 278277 w 622193"/>
                  <a:gd name="connsiteY4" fmla="*/ 144257 h 864666"/>
                  <a:gd name="connsiteX5" fmla="*/ 334169 w 622193"/>
                  <a:gd name="connsiteY5" fmla="*/ 84 h 864666"/>
                  <a:gd name="connsiteX6" fmla="*/ 434122 w 622193"/>
                  <a:gd name="connsiteY6" fmla="*/ 121494 h 864666"/>
                  <a:gd name="connsiteX7" fmla="*/ 513877 w 622193"/>
                  <a:gd name="connsiteY7" fmla="*/ 37083 h 864666"/>
                  <a:gd name="connsiteX8" fmla="*/ 622153 w 622193"/>
                  <a:gd name="connsiteY8" fmla="*/ 578679 h 864666"/>
                  <a:gd name="connsiteX9" fmla="*/ 605824 w 622193"/>
                  <a:gd name="connsiteY9" fmla="*/ 864193 h 864666"/>
                  <a:gd name="connsiteX10" fmla="*/ 212601 w 622193"/>
                  <a:gd name="connsiteY10" fmla="*/ 864666 h 864666"/>
                  <a:gd name="connsiteX0" fmla="*/ 198912 w 608504"/>
                  <a:gd name="connsiteY0" fmla="*/ 864666 h 864666"/>
                  <a:gd name="connsiteX1" fmla="*/ 28798 w 608504"/>
                  <a:gd name="connsiteY1" fmla="*/ 510643 h 864666"/>
                  <a:gd name="connsiteX2" fmla="*/ 1884 w 608504"/>
                  <a:gd name="connsiteY2" fmla="*/ 60790 h 864666"/>
                  <a:gd name="connsiteX3" fmla="*/ 114343 w 608504"/>
                  <a:gd name="connsiteY3" fmla="*/ 185078 h 864666"/>
                  <a:gd name="connsiteX4" fmla="*/ 177770 w 608504"/>
                  <a:gd name="connsiteY4" fmla="*/ 5370 h 864666"/>
                  <a:gd name="connsiteX5" fmla="*/ 264588 w 608504"/>
                  <a:gd name="connsiteY5" fmla="*/ 144257 h 864666"/>
                  <a:gd name="connsiteX6" fmla="*/ 320480 w 608504"/>
                  <a:gd name="connsiteY6" fmla="*/ 84 h 864666"/>
                  <a:gd name="connsiteX7" fmla="*/ 420433 w 608504"/>
                  <a:gd name="connsiteY7" fmla="*/ 121494 h 864666"/>
                  <a:gd name="connsiteX8" fmla="*/ 500188 w 608504"/>
                  <a:gd name="connsiteY8" fmla="*/ 37083 h 864666"/>
                  <a:gd name="connsiteX9" fmla="*/ 608464 w 608504"/>
                  <a:gd name="connsiteY9" fmla="*/ 578679 h 864666"/>
                  <a:gd name="connsiteX10" fmla="*/ 592135 w 608504"/>
                  <a:gd name="connsiteY10" fmla="*/ 864193 h 864666"/>
                  <a:gd name="connsiteX11" fmla="*/ 198912 w 608504"/>
                  <a:gd name="connsiteY11" fmla="*/ 864666 h 864666"/>
                  <a:gd name="connsiteX0" fmla="*/ 201622 w 611214"/>
                  <a:gd name="connsiteY0" fmla="*/ 864666 h 864666"/>
                  <a:gd name="connsiteX1" fmla="*/ 31508 w 611214"/>
                  <a:gd name="connsiteY1" fmla="*/ 510643 h 864666"/>
                  <a:gd name="connsiteX2" fmla="*/ 4594 w 611214"/>
                  <a:gd name="connsiteY2" fmla="*/ 60790 h 864666"/>
                  <a:gd name="connsiteX3" fmla="*/ 117053 w 611214"/>
                  <a:gd name="connsiteY3" fmla="*/ 185078 h 864666"/>
                  <a:gd name="connsiteX4" fmla="*/ 180480 w 611214"/>
                  <a:gd name="connsiteY4" fmla="*/ 5370 h 864666"/>
                  <a:gd name="connsiteX5" fmla="*/ 267298 w 611214"/>
                  <a:gd name="connsiteY5" fmla="*/ 144257 h 864666"/>
                  <a:gd name="connsiteX6" fmla="*/ 323190 w 611214"/>
                  <a:gd name="connsiteY6" fmla="*/ 84 h 864666"/>
                  <a:gd name="connsiteX7" fmla="*/ 423143 w 611214"/>
                  <a:gd name="connsiteY7" fmla="*/ 121494 h 864666"/>
                  <a:gd name="connsiteX8" fmla="*/ 502898 w 611214"/>
                  <a:gd name="connsiteY8" fmla="*/ 37083 h 864666"/>
                  <a:gd name="connsiteX9" fmla="*/ 611174 w 611214"/>
                  <a:gd name="connsiteY9" fmla="*/ 578679 h 864666"/>
                  <a:gd name="connsiteX10" fmla="*/ 594845 w 611214"/>
                  <a:gd name="connsiteY10" fmla="*/ 864193 h 864666"/>
                  <a:gd name="connsiteX11" fmla="*/ 201622 w 611214"/>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46998 w 641159"/>
                  <a:gd name="connsiteY3" fmla="*/ 185078 h 864666"/>
                  <a:gd name="connsiteX4" fmla="*/ 210425 w 641159"/>
                  <a:gd name="connsiteY4" fmla="*/ 5370 h 864666"/>
                  <a:gd name="connsiteX5" fmla="*/ 297243 w 641159"/>
                  <a:gd name="connsiteY5" fmla="*/ 144257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44276 w 641159"/>
                  <a:gd name="connsiteY3" fmla="*/ 138814 h 864666"/>
                  <a:gd name="connsiteX4" fmla="*/ 210425 w 641159"/>
                  <a:gd name="connsiteY4" fmla="*/ 5370 h 864666"/>
                  <a:gd name="connsiteX5" fmla="*/ 297243 w 641159"/>
                  <a:gd name="connsiteY5" fmla="*/ 144257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97243 w 641159"/>
                  <a:gd name="connsiteY5" fmla="*/ 144257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97243 w 641159"/>
                  <a:gd name="connsiteY5" fmla="*/ 144257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97243 w 641159"/>
                  <a:gd name="connsiteY5" fmla="*/ 117043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76446 w 641159"/>
                  <a:gd name="connsiteY5" fmla="*/ 64329 h 864666"/>
                  <a:gd name="connsiteX6" fmla="*/ 297243 w 641159"/>
                  <a:gd name="connsiteY6" fmla="*/ 117043 h 864666"/>
                  <a:gd name="connsiteX7" fmla="*/ 353135 w 641159"/>
                  <a:gd name="connsiteY7" fmla="*/ 84 h 864666"/>
                  <a:gd name="connsiteX8" fmla="*/ 453088 w 641159"/>
                  <a:gd name="connsiteY8" fmla="*/ 121494 h 864666"/>
                  <a:gd name="connsiteX9" fmla="*/ 532843 w 641159"/>
                  <a:gd name="connsiteY9" fmla="*/ 37083 h 864666"/>
                  <a:gd name="connsiteX10" fmla="*/ 641119 w 641159"/>
                  <a:gd name="connsiteY10" fmla="*/ 578679 h 864666"/>
                  <a:gd name="connsiteX11" fmla="*/ 624790 w 641159"/>
                  <a:gd name="connsiteY11" fmla="*/ 864193 h 864666"/>
                  <a:gd name="connsiteX12" fmla="*/ 231567 w 641159"/>
                  <a:gd name="connsiteY12"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76446 w 641159"/>
                  <a:gd name="connsiteY5" fmla="*/ 64329 h 864666"/>
                  <a:gd name="connsiteX6" fmla="*/ 297243 w 641159"/>
                  <a:gd name="connsiteY6" fmla="*/ 117043 h 864666"/>
                  <a:gd name="connsiteX7" fmla="*/ 353135 w 641159"/>
                  <a:gd name="connsiteY7" fmla="*/ 84 h 864666"/>
                  <a:gd name="connsiteX8" fmla="*/ 453088 w 641159"/>
                  <a:gd name="connsiteY8" fmla="*/ 121494 h 864666"/>
                  <a:gd name="connsiteX9" fmla="*/ 532843 w 641159"/>
                  <a:gd name="connsiteY9" fmla="*/ 37083 h 864666"/>
                  <a:gd name="connsiteX10" fmla="*/ 641119 w 641159"/>
                  <a:gd name="connsiteY10" fmla="*/ 578679 h 864666"/>
                  <a:gd name="connsiteX11" fmla="*/ 624790 w 641159"/>
                  <a:gd name="connsiteY11" fmla="*/ 864193 h 864666"/>
                  <a:gd name="connsiteX12" fmla="*/ 231567 w 641159"/>
                  <a:gd name="connsiteY12"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76446 w 641159"/>
                  <a:gd name="connsiteY5" fmla="*/ 64329 h 864666"/>
                  <a:gd name="connsiteX6" fmla="*/ 297243 w 641159"/>
                  <a:gd name="connsiteY6" fmla="*/ 117043 h 864666"/>
                  <a:gd name="connsiteX7" fmla="*/ 353135 w 641159"/>
                  <a:gd name="connsiteY7" fmla="*/ 84 h 864666"/>
                  <a:gd name="connsiteX8" fmla="*/ 453088 w 641159"/>
                  <a:gd name="connsiteY8" fmla="*/ 121494 h 864666"/>
                  <a:gd name="connsiteX9" fmla="*/ 532843 w 641159"/>
                  <a:gd name="connsiteY9" fmla="*/ 37083 h 864666"/>
                  <a:gd name="connsiteX10" fmla="*/ 641119 w 641159"/>
                  <a:gd name="connsiteY10" fmla="*/ 578679 h 864666"/>
                  <a:gd name="connsiteX11" fmla="*/ 624790 w 641159"/>
                  <a:gd name="connsiteY11" fmla="*/ 864193 h 864666"/>
                  <a:gd name="connsiteX12" fmla="*/ 231567 w 641159"/>
                  <a:gd name="connsiteY12"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97243 w 641159"/>
                  <a:gd name="connsiteY5" fmla="*/ 117043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97243 w 641159"/>
                  <a:gd name="connsiteY5" fmla="*/ 117043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99553 w 641159"/>
                  <a:gd name="connsiteY1" fmla="*/ 807279 h 864666"/>
                  <a:gd name="connsiteX2" fmla="*/ 61453 w 641159"/>
                  <a:gd name="connsiteY2" fmla="*/ 510643 h 864666"/>
                  <a:gd name="connsiteX3" fmla="*/ 34539 w 641159"/>
                  <a:gd name="connsiteY3" fmla="*/ 60790 h 864666"/>
                  <a:gd name="connsiteX4" fmla="*/ 155162 w 641159"/>
                  <a:gd name="connsiteY4" fmla="*/ 130650 h 864666"/>
                  <a:gd name="connsiteX5" fmla="*/ 210425 w 641159"/>
                  <a:gd name="connsiteY5" fmla="*/ 5370 h 864666"/>
                  <a:gd name="connsiteX6" fmla="*/ 297243 w 641159"/>
                  <a:gd name="connsiteY6" fmla="*/ 117043 h 864666"/>
                  <a:gd name="connsiteX7" fmla="*/ 353135 w 641159"/>
                  <a:gd name="connsiteY7" fmla="*/ 84 h 864666"/>
                  <a:gd name="connsiteX8" fmla="*/ 453088 w 641159"/>
                  <a:gd name="connsiteY8" fmla="*/ 121494 h 864666"/>
                  <a:gd name="connsiteX9" fmla="*/ 532843 w 641159"/>
                  <a:gd name="connsiteY9" fmla="*/ 37083 h 864666"/>
                  <a:gd name="connsiteX10" fmla="*/ 641119 w 641159"/>
                  <a:gd name="connsiteY10" fmla="*/ 578679 h 864666"/>
                  <a:gd name="connsiteX11" fmla="*/ 624790 w 641159"/>
                  <a:gd name="connsiteY11" fmla="*/ 864193 h 864666"/>
                  <a:gd name="connsiteX12" fmla="*/ 231567 w 641159"/>
                  <a:gd name="connsiteY12" fmla="*/ 864666 h 864666"/>
                  <a:gd name="connsiteX0" fmla="*/ 231567 w 641159"/>
                  <a:gd name="connsiteY0" fmla="*/ 864666 h 864666"/>
                  <a:gd name="connsiteX1" fmla="*/ 99553 w 641159"/>
                  <a:gd name="connsiteY1" fmla="*/ 807279 h 864666"/>
                  <a:gd name="connsiteX2" fmla="*/ 61453 w 641159"/>
                  <a:gd name="connsiteY2" fmla="*/ 510643 h 864666"/>
                  <a:gd name="connsiteX3" fmla="*/ 34539 w 641159"/>
                  <a:gd name="connsiteY3" fmla="*/ 60790 h 864666"/>
                  <a:gd name="connsiteX4" fmla="*/ 155162 w 641159"/>
                  <a:gd name="connsiteY4" fmla="*/ 130650 h 864666"/>
                  <a:gd name="connsiteX5" fmla="*/ 210425 w 641159"/>
                  <a:gd name="connsiteY5" fmla="*/ 5370 h 864666"/>
                  <a:gd name="connsiteX6" fmla="*/ 297243 w 641159"/>
                  <a:gd name="connsiteY6" fmla="*/ 117043 h 864666"/>
                  <a:gd name="connsiteX7" fmla="*/ 353135 w 641159"/>
                  <a:gd name="connsiteY7" fmla="*/ 84 h 864666"/>
                  <a:gd name="connsiteX8" fmla="*/ 453088 w 641159"/>
                  <a:gd name="connsiteY8" fmla="*/ 121494 h 864666"/>
                  <a:gd name="connsiteX9" fmla="*/ 532843 w 641159"/>
                  <a:gd name="connsiteY9" fmla="*/ 37083 h 864666"/>
                  <a:gd name="connsiteX10" fmla="*/ 641119 w 641159"/>
                  <a:gd name="connsiteY10" fmla="*/ 578679 h 864666"/>
                  <a:gd name="connsiteX11" fmla="*/ 624790 w 641159"/>
                  <a:gd name="connsiteY11" fmla="*/ 864193 h 864666"/>
                  <a:gd name="connsiteX12" fmla="*/ 231567 w 641159"/>
                  <a:gd name="connsiteY12" fmla="*/ 864666 h 864666"/>
                  <a:gd name="connsiteX0" fmla="*/ 231567 w 641159"/>
                  <a:gd name="connsiteY0" fmla="*/ 864666 h 864666"/>
                  <a:gd name="connsiteX1" fmla="*/ 197525 w 641159"/>
                  <a:gd name="connsiteY1" fmla="*/ 793672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31567 w 641159"/>
                  <a:gd name="connsiteY0" fmla="*/ 864666 h 864666"/>
                  <a:gd name="connsiteX1" fmla="*/ 202968 w 641159"/>
                  <a:gd name="connsiteY1" fmla="*/ 801837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31567 w 641159"/>
                  <a:gd name="connsiteY0" fmla="*/ 864666 h 864666"/>
                  <a:gd name="connsiteX1" fmla="*/ 202968 w 641159"/>
                  <a:gd name="connsiteY1" fmla="*/ 801837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31567 w 641159"/>
                  <a:gd name="connsiteY0" fmla="*/ 864666 h 864666"/>
                  <a:gd name="connsiteX1" fmla="*/ 202968 w 641159"/>
                  <a:gd name="connsiteY1" fmla="*/ 801837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31567 w 641159"/>
                  <a:gd name="connsiteY0" fmla="*/ 864666 h 864666"/>
                  <a:gd name="connsiteX1" fmla="*/ 202968 w 641159"/>
                  <a:gd name="connsiteY1" fmla="*/ 801837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31567 w 641159"/>
                  <a:gd name="connsiteY0" fmla="*/ 864666 h 864666"/>
                  <a:gd name="connsiteX1" fmla="*/ 202968 w 641159"/>
                  <a:gd name="connsiteY1" fmla="*/ 801837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57487 w 667079"/>
                  <a:gd name="connsiteY0" fmla="*/ 864666 h 864666"/>
                  <a:gd name="connsiteX1" fmla="*/ 228888 w 667079"/>
                  <a:gd name="connsiteY1" fmla="*/ 801837 h 864666"/>
                  <a:gd name="connsiteX2" fmla="*/ 125473 w 667079"/>
                  <a:gd name="connsiteY2" fmla="*/ 807279 h 864666"/>
                  <a:gd name="connsiteX3" fmla="*/ 288 w 667079"/>
                  <a:gd name="connsiteY3" fmla="*/ 595007 h 864666"/>
                  <a:gd name="connsiteX4" fmla="*/ 87373 w 667079"/>
                  <a:gd name="connsiteY4" fmla="*/ 510643 h 864666"/>
                  <a:gd name="connsiteX5" fmla="*/ 60459 w 667079"/>
                  <a:gd name="connsiteY5" fmla="*/ 60790 h 864666"/>
                  <a:gd name="connsiteX6" fmla="*/ 181082 w 667079"/>
                  <a:gd name="connsiteY6" fmla="*/ 130650 h 864666"/>
                  <a:gd name="connsiteX7" fmla="*/ 236345 w 667079"/>
                  <a:gd name="connsiteY7" fmla="*/ 5370 h 864666"/>
                  <a:gd name="connsiteX8" fmla="*/ 323163 w 667079"/>
                  <a:gd name="connsiteY8" fmla="*/ 117043 h 864666"/>
                  <a:gd name="connsiteX9" fmla="*/ 379055 w 667079"/>
                  <a:gd name="connsiteY9" fmla="*/ 84 h 864666"/>
                  <a:gd name="connsiteX10" fmla="*/ 479008 w 667079"/>
                  <a:gd name="connsiteY10" fmla="*/ 121494 h 864666"/>
                  <a:gd name="connsiteX11" fmla="*/ 558763 w 667079"/>
                  <a:gd name="connsiteY11" fmla="*/ 37083 h 864666"/>
                  <a:gd name="connsiteX12" fmla="*/ 667039 w 667079"/>
                  <a:gd name="connsiteY12" fmla="*/ 578679 h 864666"/>
                  <a:gd name="connsiteX13" fmla="*/ 650710 w 667079"/>
                  <a:gd name="connsiteY13" fmla="*/ 864193 h 864666"/>
                  <a:gd name="connsiteX14" fmla="*/ 257487 w 667079"/>
                  <a:gd name="connsiteY14" fmla="*/ 864666 h 864666"/>
                  <a:gd name="connsiteX0" fmla="*/ 260201 w 669793"/>
                  <a:gd name="connsiteY0" fmla="*/ 864666 h 864666"/>
                  <a:gd name="connsiteX1" fmla="*/ 231602 w 669793"/>
                  <a:gd name="connsiteY1" fmla="*/ 801837 h 864666"/>
                  <a:gd name="connsiteX2" fmla="*/ 128187 w 669793"/>
                  <a:gd name="connsiteY2" fmla="*/ 807279 h 864666"/>
                  <a:gd name="connsiteX3" fmla="*/ 281 w 669793"/>
                  <a:gd name="connsiteY3" fmla="*/ 526971 h 864666"/>
                  <a:gd name="connsiteX4" fmla="*/ 90087 w 669793"/>
                  <a:gd name="connsiteY4" fmla="*/ 510643 h 864666"/>
                  <a:gd name="connsiteX5" fmla="*/ 63173 w 669793"/>
                  <a:gd name="connsiteY5" fmla="*/ 60790 h 864666"/>
                  <a:gd name="connsiteX6" fmla="*/ 183796 w 669793"/>
                  <a:gd name="connsiteY6" fmla="*/ 130650 h 864666"/>
                  <a:gd name="connsiteX7" fmla="*/ 239059 w 669793"/>
                  <a:gd name="connsiteY7" fmla="*/ 5370 h 864666"/>
                  <a:gd name="connsiteX8" fmla="*/ 325877 w 669793"/>
                  <a:gd name="connsiteY8" fmla="*/ 117043 h 864666"/>
                  <a:gd name="connsiteX9" fmla="*/ 381769 w 669793"/>
                  <a:gd name="connsiteY9" fmla="*/ 84 h 864666"/>
                  <a:gd name="connsiteX10" fmla="*/ 481722 w 669793"/>
                  <a:gd name="connsiteY10" fmla="*/ 121494 h 864666"/>
                  <a:gd name="connsiteX11" fmla="*/ 561477 w 669793"/>
                  <a:gd name="connsiteY11" fmla="*/ 37083 h 864666"/>
                  <a:gd name="connsiteX12" fmla="*/ 669753 w 669793"/>
                  <a:gd name="connsiteY12" fmla="*/ 578679 h 864666"/>
                  <a:gd name="connsiteX13" fmla="*/ 653424 w 669793"/>
                  <a:gd name="connsiteY13" fmla="*/ 864193 h 864666"/>
                  <a:gd name="connsiteX14" fmla="*/ 260201 w 669793"/>
                  <a:gd name="connsiteY14" fmla="*/ 864666 h 864666"/>
                  <a:gd name="connsiteX0" fmla="*/ 259920 w 669512"/>
                  <a:gd name="connsiteY0" fmla="*/ 864666 h 864666"/>
                  <a:gd name="connsiteX1" fmla="*/ 231321 w 669512"/>
                  <a:gd name="connsiteY1" fmla="*/ 801837 h 864666"/>
                  <a:gd name="connsiteX2" fmla="*/ 127906 w 669512"/>
                  <a:gd name="connsiteY2" fmla="*/ 807279 h 864666"/>
                  <a:gd name="connsiteX3" fmla="*/ 0 w 669512"/>
                  <a:gd name="connsiteY3" fmla="*/ 526971 h 864666"/>
                  <a:gd name="connsiteX4" fmla="*/ 89806 w 669512"/>
                  <a:gd name="connsiteY4" fmla="*/ 510643 h 864666"/>
                  <a:gd name="connsiteX5" fmla="*/ 62892 w 669512"/>
                  <a:gd name="connsiteY5" fmla="*/ 60790 h 864666"/>
                  <a:gd name="connsiteX6" fmla="*/ 183515 w 669512"/>
                  <a:gd name="connsiteY6" fmla="*/ 130650 h 864666"/>
                  <a:gd name="connsiteX7" fmla="*/ 238778 w 669512"/>
                  <a:gd name="connsiteY7" fmla="*/ 5370 h 864666"/>
                  <a:gd name="connsiteX8" fmla="*/ 325596 w 669512"/>
                  <a:gd name="connsiteY8" fmla="*/ 117043 h 864666"/>
                  <a:gd name="connsiteX9" fmla="*/ 381488 w 669512"/>
                  <a:gd name="connsiteY9" fmla="*/ 84 h 864666"/>
                  <a:gd name="connsiteX10" fmla="*/ 481441 w 669512"/>
                  <a:gd name="connsiteY10" fmla="*/ 121494 h 864666"/>
                  <a:gd name="connsiteX11" fmla="*/ 561196 w 669512"/>
                  <a:gd name="connsiteY11" fmla="*/ 37083 h 864666"/>
                  <a:gd name="connsiteX12" fmla="*/ 669472 w 669512"/>
                  <a:gd name="connsiteY12" fmla="*/ 578679 h 864666"/>
                  <a:gd name="connsiteX13" fmla="*/ 653143 w 669512"/>
                  <a:gd name="connsiteY13" fmla="*/ 864193 h 864666"/>
                  <a:gd name="connsiteX14" fmla="*/ 259920 w 669512"/>
                  <a:gd name="connsiteY14" fmla="*/ 864666 h 864666"/>
                  <a:gd name="connsiteX0" fmla="*/ 259920 w 669512"/>
                  <a:gd name="connsiteY0" fmla="*/ 864666 h 864666"/>
                  <a:gd name="connsiteX1" fmla="*/ 231321 w 669512"/>
                  <a:gd name="connsiteY1" fmla="*/ 801837 h 864666"/>
                  <a:gd name="connsiteX2" fmla="*/ 127906 w 669512"/>
                  <a:gd name="connsiteY2" fmla="*/ 807279 h 864666"/>
                  <a:gd name="connsiteX3" fmla="*/ 0 w 669512"/>
                  <a:gd name="connsiteY3" fmla="*/ 526971 h 864666"/>
                  <a:gd name="connsiteX4" fmla="*/ 89806 w 669512"/>
                  <a:gd name="connsiteY4" fmla="*/ 510643 h 864666"/>
                  <a:gd name="connsiteX5" fmla="*/ 62892 w 669512"/>
                  <a:gd name="connsiteY5" fmla="*/ 60790 h 864666"/>
                  <a:gd name="connsiteX6" fmla="*/ 183515 w 669512"/>
                  <a:gd name="connsiteY6" fmla="*/ 130650 h 864666"/>
                  <a:gd name="connsiteX7" fmla="*/ 238778 w 669512"/>
                  <a:gd name="connsiteY7" fmla="*/ 5370 h 864666"/>
                  <a:gd name="connsiteX8" fmla="*/ 325596 w 669512"/>
                  <a:gd name="connsiteY8" fmla="*/ 117043 h 864666"/>
                  <a:gd name="connsiteX9" fmla="*/ 381488 w 669512"/>
                  <a:gd name="connsiteY9" fmla="*/ 84 h 864666"/>
                  <a:gd name="connsiteX10" fmla="*/ 481441 w 669512"/>
                  <a:gd name="connsiteY10" fmla="*/ 121494 h 864666"/>
                  <a:gd name="connsiteX11" fmla="*/ 561196 w 669512"/>
                  <a:gd name="connsiteY11" fmla="*/ 37083 h 864666"/>
                  <a:gd name="connsiteX12" fmla="*/ 669472 w 669512"/>
                  <a:gd name="connsiteY12" fmla="*/ 578679 h 864666"/>
                  <a:gd name="connsiteX13" fmla="*/ 653143 w 669512"/>
                  <a:gd name="connsiteY13" fmla="*/ 864193 h 864666"/>
                  <a:gd name="connsiteX14" fmla="*/ 259920 w 669512"/>
                  <a:gd name="connsiteY14" fmla="*/ 864666 h 864666"/>
                  <a:gd name="connsiteX0" fmla="*/ 259920 w 669512"/>
                  <a:gd name="connsiteY0" fmla="*/ 864666 h 864666"/>
                  <a:gd name="connsiteX1" fmla="*/ 231321 w 669512"/>
                  <a:gd name="connsiteY1" fmla="*/ 801837 h 864666"/>
                  <a:gd name="connsiteX2" fmla="*/ 127906 w 669512"/>
                  <a:gd name="connsiteY2" fmla="*/ 807279 h 864666"/>
                  <a:gd name="connsiteX3" fmla="*/ 0 w 669512"/>
                  <a:gd name="connsiteY3" fmla="*/ 526971 h 864666"/>
                  <a:gd name="connsiteX4" fmla="*/ 89806 w 669512"/>
                  <a:gd name="connsiteY4" fmla="*/ 510643 h 864666"/>
                  <a:gd name="connsiteX5" fmla="*/ 62892 w 669512"/>
                  <a:gd name="connsiteY5" fmla="*/ 60790 h 864666"/>
                  <a:gd name="connsiteX6" fmla="*/ 183515 w 669512"/>
                  <a:gd name="connsiteY6" fmla="*/ 130650 h 864666"/>
                  <a:gd name="connsiteX7" fmla="*/ 238778 w 669512"/>
                  <a:gd name="connsiteY7" fmla="*/ 5370 h 864666"/>
                  <a:gd name="connsiteX8" fmla="*/ 325596 w 669512"/>
                  <a:gd name="connsiteY8" fmla="*/ 117043 h 864666"/>
                  <a:gd name="connsiteX9" fmla="*/ 381488 w 669512"/>
                  <a:gd name="connsiteY9" fmla="*/ 84 h 864666"/>
                  <a:gd name="connsiteX10" fmla="*/ 481441 w 669512"/>
                  <a:gd name="connsiteY10" fmla="*/ 121494 h 864666"/>
                  <a:gd name="connsiteX11" fmla="*/ 561196 w 669512"/>
                  <a:gd name="connsiteY11" fmla="*/ 37083 h 864666"/>
                  <a:gd name="connsiteX12" fmla="*/ 669472 w 669512"/>
                  <a:gd name="connsiteY12" fmla="*/ 578679 h 864666"/>
                  <a:gd name="connsiteX13" fmla="*/ 653143 w 669512"/>
                  <a:gd name="connsiteY13" fmla="*/ 864193 h 864666"/>
                  <a:gd name="connsiteX14" fmla="*/ 259920 w 669512"/>
                  <a:gd name="connsiteY14" fmla="*/ 864666 h 864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9512" h="864666">
                    <a:moveTo>
                      <a:pt x="259920" y="864666"/>
                    </a:moveTo>
                    <a:cubicBezTo>
                      <a:pt x="237695" y="826606"/>
                      <a:pt x="245159" y="825008"/>
                      <a:pt x="231321" y="801837"/>
                    </a:cubicBezTo>
                    <a:cubicBezTo>
                      <a:pt x="184826" y="794994"/>
                      <a:pt x="202292" y="803651"/>
                      <a:pt x="127906" y="807279"/>
                    </a:cubicBezTo>
                    <a:cubicBezTo>
                      <a:pt x="107042" y="780972"/>
                      <a:pt x="6350" y="576410"/>
                      <a:pt x="0" y="526971"/>
                    </a:cubicBezTo>
                    <a:cubicBezTo>
                      <a:pt x="58964" y="502024"/>
                      <a:pt x="28977" y="523479"/>
                      <a:pt x="89806" y="510643"/>
                    </a:cubicBezTo>
                    <a:cubicBezTo>
                      <a:pt x="46082" y="333121"/>
                      <a:pt x="-8516" y="81486"/>
                      <a:pt x="62892" y="60790"/>
                    </a:cubicBezTo>
                    <a:cubicBezTo>
                      <a:pt x="138478" y="39627"/>
                      <a:pt x="162358" y="62006"/>
                      <a:pt x="183515" y="130650"/>
                    </a:cubicBezTo>
                    <a:cubicBezTo>
                      <a:pt x="185607" y="62583"/>
                      <a:pt x="163207" y="19009"/>
                      <a:pt x="238778" y="5370"/>
                    </a:cubicBezTo>
                    <a:cubicBezTo>
                      <a:pt x="335937" y="-2341"/>
                      <a:pt x="301811" y="117924"/>
                      <a:pt x="325596" y="117043"/>
                    </a:cubicBezTo>
                    <a:cubicBezTo>
                      <a:pt x="328806" y="55378"/>
                      <a:pt x="299358" y="7320"/>
                      <a:pt x="381488" y="84"/>
                    </a:cubicBezTo>
                    <a:cubicBezTo>
                      <a:pt x="488285" y="-2989"/>
                      <a:pt x="459008" y="78303"/>
                      <a:pt x="481441" y="121494"/>
                    </a:cubicBezTo>
                    <a:cubicBezTo>
                      <a:pt x="497140" y="80657"/>
                      <a:pt x="482904" y="31655"/>
                      <a:pt x="561196" y="37083"/>
                    </a:cubicBezTo>
                    <a:cubicBezTo>
                      <a:pt x="672580" y="39816"/>
                      <a:pt x="669666" y="488862"/>
                      <a:pt x="669472" y="578679"/>
                    </a:cubicBezTo>
                    <a:cubicBezTo>
                      <a:pt x="666751" y="690178"/>
                      <a:pt x="672193" y="766300"/>
                      <a:pt x="653143" y="864193"/>
                    </a:cubicBezTo>
                    <a:cubicBezTo>
                      <a:pt x="514812" y="859815"/>
                      <a:pt x="460845" y="856509"/>
                      <a:pt x="259920" y="864666"/>
                    </a:cubicBez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27" name="TextBox 26">
              <a:extLst>
                <a:ext uri="{FF2B5EF4-FFF2-40B4-BE49-F238E27FC236}">
                  <a16:creationId xmlns:a16="http://schemas.microsoft.com/office/drawing/2014/main" id="{CEDDF003-F5D2-43D3-A9E4-8C00BCB08EDE}"/>
                </a:ext>
              </a:extLst>
            </p:cNvPr>
            <p:cNvSpPr txBox="1"/>
            <p:nvPr/>
          </p:nvSpPr>
          <p:spPr>
            <a:xfrm>
              <a:off x="5218865" y="1506634"/>
              <a:ext cx="4914464" cy="695617"/>
            </a:xfrm>
            <a:prstGeom prst="rect">
              <a:avLst/>
            </a:prstGeom>
            <a:noFill/>
          </p:spPr>
          <p:txBody>
            <a:bodyPr wrap="square" rtlCol="0">
              <a:spAutoFit/>
            </a:bodyPr>
            <a:lstStyle/>
            <a:p>
              <a:r>
                <a:rPr lang="en-US" altLang="ko-KR" sz="2000" dirty="0">
                  <a:solidFill>
                    <a:schemeClr val="bg1"/>
                  </a:solidFill>
                  <a:ea typeface="+mj-ea"/>
                  <a:cs typeface="Arial" pitchFamily="34" charset="0"/>
                </a:rPr>
                <a:t>Hilton Hotels and Resorts is the flagship brand of Hilton Worldwide.</a:t>
              </a:r>
              <a:endParaRPr lang="en-US" altLang="ko-KR" sz="2000" dirty="0">
                <a:solidFill>
                  <a:schemeClr val="bg1"/>
                </a:solidFill>
                <a:ea typeface="+mj-ea"/>
                <a:cs typeface="Arial" pitchFamily="34" charset="0"/>
              </a:endParaRPr>
            </a:p>
          </p:txBody>
        </p:sp>
        <p:grpSp>
          <p:nvGrpSpPr>
            <p:cNvPr id="29" name="Group 28">
              <a:extLst>
                <a:ext uri="{FF2B5EF4-FFF2-40B4-BE49-F238E27FC236}">
                  <a16:creationId xmlns:a16="http://schemas.microsoft.com/office/drawing/2014/main" id="{A979D313-9EFF-4E62-BE4A-386CAF48A0DF}"/>
                </a:ext>
              </a:extLst>
            </p:cNvPr>
            <p:cNvGrpSpPr/>
            <p:nvPr/>
          </p:nvGrpSpPr>
          <p:grpSpPr>
            <a:xfrm>
              <a:off x="5339656" y="2575566"/>
              <a:ext cx="4768526" cy="610201"/>
              <a:chOff x="187360" y="3362835"/>
              <a:chExt cx="2675937" cy="610201"/>
            </a:xfrm>
          </p:grpSpPr>
          <p:sp>
            <p:nvSpPr>
              <p:cNvPr id="30" name="TextBox 29">
                <a:extLst>
                  <a:ext uri="{FF2B5EF4-FFF2-40B4-BE49-F238E27FC236}">
                    <a16:creationId xmlns:a16="http://schemas.microsoft.com/office/drawing/2014/main" id="{072891BC-9504-4012-B1AF-D81983F68CC8}"/>
                  </a:ext>
                </a:extLst>
              </p:cNvPr>
              <p:cNvSpPr txBox="1"/>
              <p:nvPr/>
            </p:nvSpPr>
            <p:spPr>
              <a:xfrm>
                <a:off x="187360" y="3579861"/>
                <a:ext cx="2675937" cy="393175"/>
              </a:xfrm>
              <a:prstGeom prst="rect">
                <a:avLst/>
              </a:prstGeom>
              <a:noFill/>
            </p:spPr>
            <p:txBody>
              <a:bodyPr wrap="square" rtlCol="0">
                <a:spAutoFit/>
              </a:bodyPr>
              <a:lstStyle/>
              <a:p>
                <a:r>
                  <a:rPr lang="en-US" altLang="ko-KR" sz="2000" dirty="0">
                    <a:solidFill>
                      <a:schemeClr val="bg1"/>
                    </a:solidFill>
                    <a:ea typeface="+mj-ea"/>
                    <a:cs typeface="Arial" pitchFamily="34" charset="0"/>
                  </a:rPr>
                  <a:t>It commenced its journey in 1919.</a:t>
                </a:r>
              </a:p>
            </p:txBody>
          </p:sp>
          <p:sp>
            <p:nvSpPr>
              <p:cNvPr id="31" name="TextBox 30">
                <a:extLst>
                  <a:ext uri="{FF2B5EF4-FFF2-40B4-BE49-F238E27FC236}">
                    <a16:creationId xmlns:a16="http://schemas.microsoft.com/office/drawing/2014/main" id="{D5BB5C99-4D56-486B-9175-FA93F1392CC1}"/>
                  </a:ext>
                </a:extLst>
              </p:cNvPr>
              <p:cNvSpPr txBox="1"/>
              <p:nvPr/>
            </p:nvSpPr>
            <p:spPr>
              <a:xfrm>
                <a:off x="803640" y="3362835"/>
                <a:ext cx="2059657" cy="276999"/>
              </a:xfrm>
              <a:prstGeom prst="rect">
                <a:avLst/>
              </a:prstGeom>
              <a:noFill/>
            </p:spPr>
            <p:txBody>
              <a:bodyPr wrap="square" rtlCol="0">
                <a:spAutoFit/>
              </a:bodyPr>
              <a:lstStyle/>
              <a:p>
                <a:pPr algn="r"/>
                <a:endParaRPr lang="ko-KR" altLang="en-US" sz="1200" b="1" dirty="0">
                  <a:solidFill>
                    <a:schemeClr val="bg1"/>
                  </a:solidFill>
                  <a:ea typeface="+mj-ea"/>
                  <a:cs typeface="Arial" pitchFamily="34" charset="0"/>
                </a:endParaRPr>
              </a:p>
            </p:txBody>
          </p:sp>
        </p:grpSp>
        <p:sp>
          <p:nvSpPr>
            <p:cNvPr id="33" name="TextBox 32">
              <a:extLst>
                <a:ext uri="{FF2B5EF4-FFF2-40B4-BE49-F238E27FC236}">
                  <a16:creationId xmlns:a16="http://schemas.microsoft.com/office/drawing/2014/main" id="{FC502F3C-720A-4E39-B146-6CDB1307A3DB}"/>
                </a:ext>
              </a:extLst>
            </p:cNvPr>
            <p:cNvSpPr txBox="1"/>
            <p:nvPr/>
          </p:nvSpPr>
          <p:spPr>
            <a:xfrm>
              <a:off x="5341787" y="3740752"/>
              <a:ext cx="4506669" cy="574640"/>
            </a:xfrm>
            <a:prstGeom prst="rect">
              <a:avLst/>
            </a:prstGeom>
            <a:noFill/>
          </p:spPr>
          <p:txBody>
            <a:bodyPr wrap="square" rtlCol="0">
              <a:spAutoFit/>
            </a:bodyPr>
            <a:lstStyle/>
            <a:p>
              <a:r>
                <a:rPr lang="en-US" altLang="ko-KR" sz="1600" dirty="0">
                  <a:solidFill>
                    <a:schemeClr val="bg1"/>
                  </a:solidFill>
                  <a:ea typeface="+mj-ea"/>
                  <a:cs typeface="Arial" pitchFamily="34" charset="0"/>
                </a:rPr>
                <a:t>Total hotels 584 in 94 countries with 216,379 rooms. </a:t>
              </a:r>
            </a:p>
          </p:txBody>
        </p:sp>
        <p:grpSp>
          <p:nvGrpSpPr>
            <p:cNvPr id="35" name="Group 34">
              <a:extLst>
                <a:ext uri="{FF2B5EF4-FFF2-40B4-BE49-F238E27FC236}">
                  <a16:creationId xmlns:a16="http://schemas.microsoft.com/office/drawing/2014/main" id="{BB5ECE31-9454-49D4-89A1-49C488E8EC31}"/>
                </a:ext>
              </a:extLst>
            </p:cNvPr>
            <p:cNvGrpSpPr/>
            <p:nvPr/>
          </p:nvGrpSpPr>
          <p:grpSpPr>
            <a:xfrm>
              <a:off x="5218865" y="4714568"/>
              <a:ext cx="5170822" cy="635129"/>
              <a:chOff x="119576" y="3295715"/>
              <a:chExt cx="2901692" cy="635129"/>
            </a:xfrm>
          </p:grpSpPr>
          <p:sp>
            <p:nvSpPr>
              <p:cNvPr id="36" name="TextBox 35">
                <a:extLst>
                  <a:ext uri="{FF2B5EF4-FFF2-40B4-BE49-F238E27FC236}">
                    <a16:creationId xmlns:a16="http://schemas.microsoft.com/office/drawing/2014/main" id="{885A8F0C-0798-4F2F-8560-EBEE91CF5611}"/>
                  </a:ext>
                </a:extLst>
              </p:cNvPr>
              <p:cNvSpPr txBox="1"/>
              <p:nvPr/>
            </p:nvSpPr>
            <p:spPr>
              <a:xfrm>
                <a:off x="119576" y="3295715"/>
                <a:ext cx="2901692" cy="635129"/>
              </a:xfrm>
              <a:prstGeom prst="rect">
                <a:avLst/>
              </a:prstGeom>
              <a:noFill/>
            </p:spPr>
            <p:txBody>
              <a:bodyPr wrap="square" rtlCol="0">
                <a:spAutoFit/>
              </a:bodyPr>
              <a:lstStyle/>
              <a:p>
                <a:r>
                  <a:rPr lang="en-US" altLang="ko-KR" dirty="0">
                    <a:solidFill>
                      <a:schemeClr val="bg1"/>
                    </a:solidFill>
                    <a:ea typeface="+mj-ea"/>
                    <a:cs typeface="Arial" pitchFamily="34" charset="0"/>
                  </a:rPr>
                  <a:t>In 2020, it ranked first out of 100 companies according to Fortune magazine. </a:t>
                </a:r>
              </a:p>
            </p:txBody>
          </p:sp>
          <p:sp>
            <p:nvSpPr>
              <p:cNvPr id="37" name="TextBox 36">
                <a:extLst>
                  <a:ext uri="{FF2B5EF4-FFF2-40B4-BE49-F238E27FC236}">
                    <a16:creationId xmlns:a16="http://schemas.microsoft.com/office/drawing/2014/main" id="{AD582210-181F-400C-B674-447A39D5D369}"/>
                  </a:ext>
                </a:extLst>
              </p:cNvPr>
              <p:cNvSpPr txBox="1"/>
              <p:nvPr/>
            </p:nvSpPr>
            <p:spPr>
              <a:xfrm>
                <a:off x="803640" y="3362835"/>
                <a:ext cx="2059657" cy="276999"/>
              </a:xfrm>
              <a:prstGeom prst="rect">
                <a:avLst/>
              </a:prstGeom>
              <a:noFill/>
            </p:spPr>
            <p:txBody>
              <a:bodyPr wrap="square" rtlCol="0">
                <a:spAutoFit/>
              </a:bodyPr>
              <a:lstStyle/>
              <a:p>
                <a:pPr algn="r"/>
                <a:endParaRPr lang="ko-KR" altLang="en-US" sz="1200" b="1" dirty="0">
                  <a:solidFill>
                    <a:schemeClr val="bg1"/>
                  </a:solidFill>
                  <a:ea typeface="+mj-ea"/>
                  <a:cs typeface="Arial" pitchFamily="34" charset="0"/>
                </a:endParaRPr>
              </a:p>
            </p:txBody>
          </p:sp>
        </p:grpSp>
      </p:grpSp>
    </p:spTree>
    <p:extLst>
      <p:ext uri="{BB962C8B-B14F-4D97-AF65-F5344CB8AC3E}">
        <p14:creationId xmlns:p14="http://schemas.microsoft.com/office/powerpoint/2010/main" val="941902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29A9A2C-C79B-CEAA-47B0-C444DD3DCF79}"/>
              </a:ext>
            </a:extLst>
          </p:cNvPr>
          <p:cNvSpPr txBox="1"/>
          <p:nvPr/>
        </p:nvSpPr>
        <p:spPr>
          <a:xfrm>
            <a:off x="766355" y="66129"/>
            <a:ext cx="10154194" cy="646331"/>
          </a:xfrm>
          <a:prstGeom prst="rect">
            <a:avLst/>
          </a:prstGeom>
          <a:noFill/>
        </p:spPr>
        <p:txBody>
          <a:bodyPr wrap="square" rtlCol="0">
            <a:spAutoFit/>
          </a:bodyPr>
          <a:lstStyle/>
          <a:p>
            <a:r>
              <a:rPr lang="en-US" sz="3600" b="1" dirty="0"/>
              <a:t>Target consumers of Hilton Hotel and Resorts</a:t>
            </a:r>
          </a:p>
        </p:txBody>
      </p:sp>
      <p:sp>
        <p:nvSpPr>
          <p:cNvPr id="8" name="Rounded Rectangle 7"/>
          <p:cNvSpPr/>
          <p:nvPr/>
        </p:nvSpPr>
        <p:spPr>
          <a:xfrm>
            <a:off x="2044608" y="77342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 name="Group 5"/>
          <p:cNvGrpSpPr/>
          <p:nvPr/>
        </p:nvGrpSpPr>
        <p:grpSpPr>
          <a:xfrm>
            <a:off x="1028337" y="1461391"/>
            <a:ext cx="9726750" cy="4692666"/>
            <a:chOff x="1086393" y="1795219"/>
            <a:chExt cx="9207137" cy="3987272"/>
          </a:xfrm>
        </p:grpSpPr>
        <p:grpSp>
          <p:nvGrpSpPr>
            <p:cNvPr id="9" name="Group 8"/>
            <p:cNvGrpSpPr/>
            <p:nvPr/>
          </p:nvGrpSpPr>
          <p:grpSpPr>
            <a:xfrm>
              <a:off x="1086393" y="1795219"/>
              <a:ext cx="9207137" cy="3987272"/>
              <a:chOff x="914401" y="1794271"/>
              <a:chExt cx="10363200" cy="4257127"/>
            </a:xfrm>
          </p:grpSpPr>
          <p:sp>
            <p:nvSpPr>
              <p:cNvPr id="10" name="직사각형 7">
                <a:extLst>
                  <a:ext uri="{FF2B5EF4-FFF2-40B4-BE49-F238E27FC236}">
                    <a16:creationId xmlns:a16="http://schemas.microsoft.com/office/drawing/2014/main" id="{268466D0-230F-4F3F-9F45-39A2E9A0AA67}"/>
                  </a:ext>
                </a:extLst>
              </p:cNvPr>
              <p:cNvSpPr/>
              <p:nvPr/>
            </p:nvSpPr>
            <p:spPr>
              <a:xfrm>
                <a:off x="914401" y="1794271"/>
                <a:ext cx="5148000" cy="208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solidFill>
                    <a:schemeClr val="tx1">
                      <a:lumMod val="65000"/>
                      <a:lumOff val="35000"/>
                    </a:schemeClr>
                  </a:solidFill>
                </a:endParaRPr>
              </a:p>
            </p:txBody>
          </p:sp>
          <p:sp>
            <p:nvSpPr>
              <p:cNvPr id="11" name="직사각형 34">
                <a:extLst>
                  <a:ext uri="{FF2B5EF4-FFF2-40B4-BE49-F238E27FC236}">
                    <a16:creationId xmlns:a16="http://schemas.microsoft.com/office/drawing/2014/main" id="{9CD753F0-231E-4AE3-BBB5-DD3B676B1DDC}"/>
                  </a:ext>
                </a:extLst>
              </p:cNvPr>
              <p:cNvSpPr/>
              <p:nvPr/>
            </p:nvSpPr>
            <p:spPr>
              <a:xfrm>
                <a:off x="914401" y="3963398"/>
                <a:ext cx="5148000" cy="208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p>
            </p:txBody>
          </p:sp>
          <p:sp>
            <p:nvSpPr>
              <p:cNvPr id="12" name="직사각형 42">
                <a:extLst>
                  <a:ext uri="{FF2B5EF4-FFF2-40B4-BE49-F238E27FC236}">
                    <a16:creationId xmlns:a16="http://schemas.microsoft.com/office/drawing/2014/main" id="{B8EF3DDA-42BC-4E9A-B7A0-8266C2EB1AE7}"/>
                  </a:ext>
                </a:extLst>
              </p:cNvPr>
              <p:cNvSpPr/>
              <p:nvPr/>
            </p:nvSpPr>
            <p:spPr>
              <a:xfrm>
                <a:off x="6129602" y="1794271"/>
                <a:ext cx="5147999" cy="208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p>
            </p:txBody>
          </p:sp>
          <p:sp>
            <p:nvSpPr>
              <p:cNvPr id="13" name="직사각형 43">
                <a:extLst>
                  <a:ext uri="{FF2B5EF4-FFF2-40B4-BE49-F238E27FC236}">
                    <a16:creationId xmlns:a16="http://schemas.microsoft.com/office/drawing/2014/main" id="{301B33F0-46B0-465A-A778-ABDE48429310}"/>
                  </a:ext>
                </a:extLst>
              </p:cNvPr>
              <p:cNvSpPr/>
              <p:nvPr/>
            </p:nvSpPr>
            <p:spPr>
              <a:xfrm>
                <a:off x="6129601" y="3963398"/>
                <a:ext cx="5148000" cy="208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p>
            </p:txBody>
          </p:sp>
          <p:grpSp>
            <p:nvGrpSpPr>
              <p:cNvPr id="14" name="그룹 45">
                <a:extLst>
                  <a:ext uri="{FF2B5EF4-FFF2-40B4-BE49-F238E27FC236}">
                    <a16:creationId xmlns:a16="http://schemas.microsoft.com/office/drawing/2014/main" id="{E826E3EE-6220-4B8B-BCF0-7748F6B60453}"/>
                  </a:ext>
                </a:extLst>
              </p:cNvPr>
              <p:cNvGrpSpPr/>
              <p:nvPr/>
            </p:nvGrpSpPr>
            <p:grpSpPr>
              <a:xfrm>
                <a:off x="4890001" y="2716834"/>
                <a:ext cx="2412000" cy="2412000"/>
                <a:chOff x="4896191" y="2726685"/>
                <a:chExt cx="2412000" cy="2412000"/>
              </a:xfrm>
            </p:grpSpPr>
            <p:sp>
              <p:nvSpPr>
                <p:cNvPr id="32" name="직사각형 10">
                  <a:extLst>
                    <a:ext uri="{FF2B5EF4-FFF2-40B4-BE49-F238E27FC236}">
                      <a16:creationId xmlns:a16="http://schemas.microsoft.com/office/drawing/2014/main" id="{6EE9B667-EFD2-436B-84E3-7D04BBFFEA28}"/>
                    </a:ext>
                  </a:extLst>
                </p:cNvPr>
                <p:cNvSpPr/>
                <p:nvPr/>
              </p:nvSpPr>
              <p:spPr>
                <a:xfrm>
                  <a:off x="4896191" y="2726685"/>
                  <a:ext cx="2412000" cy="2412000"/>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p>
              </p:txBody>
            </p:sp>
            <p:sp>
              <p:nvSpPr>
                <p:cNvPr id="33" name="직사각형 44">
                  <a:extLst>
                    <a:ext uri="{FF2B5EF4-FFF2-40B4-BE49-F238E27FC236}">
                      <a16:creationId xmlns:a16="http://schemas.microsoft.com/office/drawing/2014/main" id="{72D654EA-356C-4D17-9D89-402DB5B394D8}"/>
                    </a:ext>
                  </a:extLst>
                </p:cNvPr>
                <p:cNvSpPr/>
                <p:nvPr/>
              </p:nvSpPr>
              <p:spPr>
                <a:xfrm rot="18900000">
                  <a:off x="5256191" y="3086685"/>
                  <a:ext cx="1692000" cy="169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p>
              </p:txBody>
            </p:sp>
            <p:sp>
              <p:nvSpPr>
                <p:cNvPr id="34" name="Diamond 33">
                  <a:extLst>
                    <a:ext uri="{FF2B5EF4-FFF2-40B4-BE49-F238E27FC236}">
                      <a16:creationId xmlns:a16="http://schemas.microsoft.com/office/drawing/2014/main" id="{796E87ED-0A6F-4403-8C3B-AFAA11DD8E09}"/>
                    </a:ext>
                  </a:extLst>
                </p:cNvPr>
                <p:cNvSpPr/>
                <p:nvPr/>
              </p:nvSpPr>
              <p:spPr>
                <a:xfrm>
                  <a:off x="5021409" y="2851903"/>
                  <a:ext cx="2161564" cy="2161564"/>
                </a:xfrm>
                <a:prstGeom prst="diamond">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400" dirty="0"/>
                </a:p>
              </p:txBody>
            </p:sp>
          </p:grpSp>
          <p:sp>
            <p:nvSpPr>
              <p:cNvPr id="15" name="TextBox 14">
                <a:extLst>
                  <a:ext uri="{FF2B5EF4-FFF2-40B4-BE49-F238E27FC236}">
                    <a16:creationId xmlns:a16="http://schemas.microsoft.com/office/drawing/2014/main" id="{B88833F7-8C1E-49F1-B49F-1CD8C2FBBB4D}"/>
                  </a:ext>
                </a:extLst>
              </p:cNvPr>
              <p:cNvSpPr txBox="1"/>
              <p:nvPr/>
            </p:nvSpPr>
            <p:spPr>
              <a:xfrm>
                <a:off x="5187345" y="3666327"/>
                <a:ext cx="1884512" cy="492910"/>
              </a:xfrm>
              <a:prstGeom prst="rect">
                <a:avLst/>
              </a:prstGeom>
              <a:noFill/>
            </p:spPr>
            <p:txBody>
              <a:bodyPr wrap="square" rtlCol="0">
                <a:spAutoFit/>
              </a:bodyPr>
              <a:lstStyle/>
              <a:p>
                <a:pPr algn="ctr"/>
                <a:r>
                  <a:rPr lang="en-US" altLang="ko-KR" sz="1200" b="1" dirty="0" smtClean="0">
                    <a:solidFill>
                      <a:schemeClr val="bg1"/>
                    </a:solidFill>
                    <a:cs typeface="Arial" pitchFamily="34" charset="0"/>
                  </a:rPr>
                  <a:t>Main Consumers of Hilton Hotel</a:t>
                </a:r>
                <a:endParaRPr lang="ko-KR" altLang="en-US" sz="1200" b="1" dirty="0">
                  <a:solidFill>
                    <a:schemeClr val="bg1"/>
                  </a:solidFill>
                  <a:cs typeface="Arial" pitchFamily="34" charset="0"/>
                </a:endParaRPr>
              </a:p>
            </p:txBody>
          </p:sp>
          <p:grpSp>
            <p:nvGrpSpPr>
              <p:cNvPr id="16" name="Group 15">
                <a:extLst>
                  <a:ext uri="{FF2B5EF4-FFF2-40B4-BE49-F238E27FC236}">
                    <a16:creationId xmlns:a16="http://schemas.microsoft.com/office/drawing/2014/main" id="{78B26FEE-FC25-49A6-8B18-F0379519FD1F}"/>
                  </a:ext>
                </a:extLst>
              </p:cNvPr>
              <p:cNvGrpSpPr/>
              <p:nvPr/>
            </p:nvGrpSpPr>
            <p:grpSpPr>
              <a:xfrm>
                <a:off x="1186427" y="1848660"/>
                <a:ext cx="3575791" cy="1985948"/>
                <a:chOff x="-289223" y="1258244"/>
                <a:chExt cx="3254434" cy="1985948"/>
              </a:xfrm>
            </p:grpSpPr>
            <p:sp>
              <p:nvSpPr>
                <p:cNvPr id="30" name="TextBox 29">
                  <a:extLst>
                    <a:ext uri="{FF2B5EF4-FFF2-40B4-BE49-F238E27FC236}">
                      <a16:creationId xmlns:a16="http://schemas.microsoft.com/office/drawing/2014/main" id="{4D648548-E60A-4155-A3C8-D5E98A9C422E}"/>
                    </a:ext>
                  </a:extLst>
                </p:cNvPr>
                <p:cNvSpPr txBox="1"/>
                <p:nvPr/>
              </p:nvSpPr>
              <p:spPr>
                <a:xfrm>
                  <a:off x="-289223" y="1258244"/>
                  <a:ext cx="2867026" cy="361467"/>
                </a:xfrm>
                <a:prstGeom prst="rect">
                  <a:avLst/>
                </a:prstGeom>
                <a:noFill/>
              </p:spPr>
              <p:txBody>
                <a:bodyPr wrap="square" rtlCol="0">
                  <a:spAutoFit/>
                </a:bodyPr>
                <a:lstStyle/>
                <a:p>
                  <a:r>
                    <a:rPr lang="en-US" altLang="ko-KR" sz="1600" b="1" dirty="0">
                      <a:solidFill>
                        <a:schemeClr val="bg1"/>
                      </a:solidFill>
                      <a:cs typeface="Arial" pitchFamily="34" charset="0"/>
                    </a:rPr>
                    <a:t>Geographic segmentation</a:t>
                  </a:r>
                  <a:endParaRPr lang="ko-KR" altLang="en-US" sz="1600" b="1" dirty="0">
                    <a:solidFill>
                      <a:schemeClr val="bg1"/>
                    </a:solidFill>
                    <a:cs typeface="Arial" pitchFamily="34" charset="0"/>
                  </a:endParaRPr>
                </a:p>
              </p:txBody>
            </p:sp>
            <p:sp>
              <p:nvSpPr>
                <p:cNvPr id="31" name="TextBox 30">
                  <a:extLst>
                    <a:ext uri="{FF2B5EF4-FFF2-40B4-BE49-F238E27FC236}">
                      <a16:creationId xmlns:a16="http://schemas.microsoft.com/office/drawing/2014/main" id="{4550D086-2002-4DD9-B514-06D17CFBCEE7}"/>
                    </a:ext>
                  </a:extLst>
                </p:cNvPr>
                <p:cNvSpPr txBox="1"/>
                <p:nvPr/>
              </p:nvSpPr>
              <p:spPr>
                <a:xfrm>
                  <a:off x="69401" y="1619711"/>
                  <a:ext cx="2895810" cy="1624481"/>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en-GB" altLang="ko-KR" sz="1050" dirty="0" smtClean="0">
                      <a:solidFill>
                        <a:schemeClr val="bg1"/>
                      </a:solidFill>
                      <a:latin typeface="Calibri" panose="020F0502020204030204" pitchFamily="34" charset="0"/>
                      <a:cs typeface="Calibri" panose="020F0502020204030204" pitchFamily="34" charset="0"/>
                    </a:rPr>
                    <a:t>Operate hotel business in the nationally and internationally. </a:t>
                  </a:r>
                </a:p>
                <a:p>
                  <a:pPr marL="171450" indent="-171450" algn="just">
                    <a:lnSpc>
                      <a:spcPct val="150000"/>
                    </a:lnSpc>
                    <a:buFont typeface="Arial" panose="020B0604020202020204" pitchFamily="34" charset="0"/>
                    <a:buChar char="•"/>
                  </a:pPr>
                  <a:r>
                    <a:rPr lang="en-GB" altLang="ko-KR" sz="1050" dirty="0" smtClean="0">
                      <a:solidFill>
                        <a:schemeClr val="bg1"/>
                      </a:solidFill>
                      <a:latin typeface="Calibri" panose="020F0502020204030204" pitchFamily="34" charset="0"/>
                      <a:cs typeface="Calibri" panose="020F0502020204030204" pitchFamily="34" charset="0"/>
                    </a:rPr>
                    <a:t>Business operations more than 94 countries. </a:t>
                  </a:r>
                </a:p>
                <a:p>
                  <a:pPr marL="171450" indent="-171450" algn="just">
                    <a:lnSpc>
                      <a:spcPct val="150000"/>
                    </a:lnSpc>
                    <a:buFont typeface="Arial" panose="020B0604020202020204" pitchFamily="34" charset="0"/>
                    <a:buChar char="•"/>
                  </a:pPr>
                  <a:r>
                    <a:rPr lang="en-GB" altLang="ko-KR" sz="1050" dirty="0" smtClean="0">
                      <a:solidFill>
                        <a:schemeClr val="bg1"/>
                      </a:solidFill>
                      <a:latin typeface="Calibri" panose="020F0502020204030204" pitchFamily="34" charset="0"/>
                      <a:cs typeface="Calibri" panose="020F0502020204030204" pitchFamily="34" charset="0"/>
                    </a:rPr>
                    <a:t>Business locations are in the popular and important location to attract upper-class people. </a:t>
                  </a:r>
                  <a:endParaRPr lang="ko-KR" altLang="en-US" sz="1050" dirty="0">
                    <a:solidFill>
                      <a:schemeClr val="bg1"/>
                    </a:solidFill>
                    <a:latin typeface="Calibri" panose="020F0502020204030204" pitchFamily="34" charset="0"/>
                    <a:cs typeface="Calibri" panose="020F0502020204030204" pitchFamily="34" charset="0"/>
                  </a:endParaRPr>
                </a:p>
              </p:txBody>
            </p:sp>
          </p:grpSp>
          <p:grpSp>
            <p:nvGrpSpPr>
              <p:cNvPr id="17" name="Group 16">
                <a:extLst>
                  <a:ext uri="{FF2B5EF4-FFF2-40B4-BE49-F238E27FC236}">
                    <a16:creationId xmlns:a16="http://schemas.microsoft.com/office/drawing/2014/main" id="{2AB73E13-FAAF-47CA-9498-499F5A8DBD0C}"/>
                  </a:ext>
                </a:extLst>
              </p:cNvPr>
              <p:cNvGrpSpPr/>
              <p:nvPr/>
            </p:nvGrpSpPr>
            <p:grpSpPr>
              <a:xfrm>
                <a:off x="1284429" y="4050324"/>
                <a:ext cx="3515515" cy="1993506"/>
                <a:chOff x="-200025" y="3483422"/>
                <a:chExt cx="3199572" cy="1993506"/>
              </a:xfrm>
            </p:grpSpPr>
            <p:sp>
              <p:nvSpPr>
                <p:cNvPr id="28" name="TextBox 27">
                  <a:extLst>
                    <a:ext uri="{FF2B5EF4-FFF2-40B4-BE49-F238E27FC236}">
                      <a16:creationId xmlns:a16="http://schemas.microsoft.com/office/drawing/2014/main" id="{A2419AD3-2EA7-4348-B459-3500CC3E7147}"/>
                    </a:ext>
                  </a:extLst>
                </p:cNvPr>
                <p:cNvSpPr txBox="1"/>
                <p:nvPr/>
              </p:nvSpPr>
              <p:spPr>
                <a:xfrm>
                  <a:off x="-200025" y="3483422"/>
                  <a:ext cx="3142094" cy="361467"/>
                </a:xfrm>
                <a:prstGeom prst="rect">
                  <a:avLst/>
                </a:prstGeom>
                <a:noFill/>
              </p:spPr>
              <p:txBody>
                <a:bodyPr wrap="square" rtlCol="0">
                  <a:spAutoFit/>
                </a:bodyPr>
                <a:lstStyle/>
                <a:p>
                  <a:r>
                    <a:rPr lang="en-US" altLang="ko-KR" sz="1600" b="1" dirty="0">
                      <a:solidFill>
                        <a:schemeClr val="bg1"/>
                      </a:solidFill>
                      <a:cs typeface="Arial" pitchFamily="34" charset="0"/>
                    </a:rPr>
                    <a:t>Demographic segmentation</a:t>
                  </a:r>
                  <a:endParaRPr lang="ko-KR" altLang="en-US" sz="1600" b="1" dirty="0">
                    <a:solidFill>
                      <a:schemeClr val="bg1"/>
                    </a:solidFill>
                    <a:cs typeface="Arial" pitchFamily="34" charset="0"/>
                  </a:endParaRPr>
                </a:p>
              </p:txBody>
            </p:sp>
            <p:sp>
              <p:nvSpPr>
                <p:cNvPr id="29" name="TextBox 28">
                  <a:extLst>
                    <a:ext uri="{FF2B5EF4-FFF2-40B4-BE49-F238E27FC236}">
                      <a16:creationId xmlns:a16="http://schemas.microsoft.com/office/drawing/2014/main" id="{B1508016-C13E-46EE-8CE3-23AF073F973D}"/>
                    </a:ext>
                  </a:extLst>
                </p:cNvPr>
                <p:cNvSpPr txBox="1"/>
                <p:nvPr/>
              </p:nvSpPr>
              <p:spPr>
                <a:xfrm>
                  <a:off x="30292" y="3930150"/>
                  <a:ext cx="2969255" cy="1546778"/>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US" altLang="ko-KR" sz="1200" dirty="0" smtClean="0">
                      <a:solidFill>
                        <a:schemeClr val="bg1"/>
                      </a:solidFill>
                      <a:latin typeface="Calibri" panose="020F0502020204030204" pitchFamily="34" charset="0"/>
                      <a:cs typeface="Calibri" panose="020F0502020204030204" pitchFamily="34" charset="0"/>
                    </a:rPr>
                    <a:t>Age:  Middle as well as senior aged.</a:t>
                  </a:r>
                </a:p>
                <a:p>
                  <a:pPr marL="171450" indent="-171450">
                    <a:lnSpc>
                      <a:spcPct val="150000"/>
                    </a:lnSpc>
                    <a:buFont typeface="Arial" panose="020B0604020202020204" pitchFamily="34" charset="0"/>
                    <a:buChar char="•"/>
                  </a:pPr>
                  <a:r>
                    <a:rPr lang="en-US" altLang="ko-KR" sz="1200" dirty="0" smtClean="0">
                      <a:solidFill>
                        <a:schemeClr val="bg1"/>
                      </a:solidFill>
                      <a:latin typeface="Calibri" panose="020F0502020204030204" pitchFamily="34" charset="0"/>
                      <a:cs typeface="Calibri" panose="020F0502020204030204" pitchFamily="34" charset="0"/>
                    </a:rPr>
                    <a:t>Gender:  Male and female. </a:t>
                  </a:r>
                </a:p>
                <a:p>
                  <a:pPr marL="171450" indent="-171450">
                    <a:lnSpc>
                      <a:spcPct val="150000"/>
                    </a:lnSpc>
                    <a:buFont typeface="Arial" panose="020B0604020202020204" pitchFamily="34" charset="0"/>
                    <a:buChar char="•"/>
                  </a:pPr>
                  <a:r>
                    <a:rPr lang="en-US" altLang="ko-KR" sz="1200" dirty="0" smtClean="0">
                      <a:solidFill>
                        <a:schemeClr val="bg1"/>
                      </a:solidFill>
                      <a:latin typeface="Calibri" panose="020F0502020204030204" pitchFamily="34" charset="0"/>
                      <a:cs typeface="Calibri" panose="020F0502020204030204" pitchFamily="34" charset="0"/>
                    </a:rPr>
                    <a:t>Class:  Upper Class. </a:t>
                  </a:r>
                </a:p>
                <a:p>
                  <a:pPr marL="171450" indent="-171450">
                    <a:lnSpc>
                      <a:spcPct val="150000"/>
                    </a:lnSpc>
                    <a:buFont typeface="Arial" panose="020B0604020202020204" pitchFamily="34" charset="0"/>
                    <a:buChar char="•"/>
                  </a:pPr>
                  <a:r>
                    <a:rPr lang="en-US" altLang="ko-KR" sz="1200" dirty="0" smtClean="0">
                      <a:solidFill>
                        <a:schemeClr val="bg1"/>
                      </a:solidFill>
                      <a:latin typeface="Calibri" panose="020F0502020204030204" pitchFamily="34" charset="0"/>
                      <a:cs typeface="Calibri" panose="020F0502020204030204" pitchFamily="34" charset="0"/>
                    </a:rPr>
                    <a:t>Behavior:  Desiring luxurious and 	premium services</a:t>
                  </a:r>
                  <a:endParaRPr lang="ko-KR" altLang="en-US" sz="1200" dirty="0">
                    <a:solidFill>
                      <a:schemeClr val="bg1"/>
                    </a:solidFill>
                    <a:latin typeface="Calibri" panose="020F0502020204030204" pitchFamily="34" charset="0"/>
                    <a:cs typeface="Calibri" panose="020F0502020204030204" pitchFamily="34" charset="0"/>
                  </a:endParaRPr>
                </a:p>
              </p:txBody>
            </p:sp>
          </p:grpSp>
          <p:grpSp>
            <p:nvGrpSpPr>
              <p:cNvPr id="18" name="Group 17">
                <a:extLst>
                  <a:ext uri="{FF2B5EF4-FFF2-40B4-BE49-F238E27FC236}">
                    <a16:creationId xmlns:a16="http://schemas.microsoft.com/office/drawing/2014/main" id="{05901923-CB72-4540-9768-0707DF3B3C4A}"/>
                  </a:ext>
                </a:extLst>
              </p:cNvPr>
              <p:cNvGrpSpPr/>
              <p:nvPr/>
            </p:nvGrpSpPr>
            <p:grpSpPr>
              <a:xfrm>
                <a:off x="7176780" y="1881620"/>
                <a:ext cx="3337897" cy="1961009"/>
                <a:chOff x="5976180" y="1294834"/>
                <a:chExt cx="3037918" cy="1961009"/>
              </a:xfrm>
            </p:grpSpPr>
            <p:sp>
              <p:nvSpPr>
                <p:cNvPr id="26" name="TextBox 25">
                  <a:extLst>
                    <a:ext uri="{FF2B5EF4-FFF2-40B4-BE49-F238E27FC236}">
                      <a16:creationId xmlns:a16="http://schemas.microsoft.com/office/drawing/2014/main" id="{2F126B38-D180-4820-9F21-22D5FE6FB4D7}"/>
                    </a:ext>
                  </a:extLst>
                </p:cNvPr>
                <p:cNvSpPr txBox="1"/>
                <p:nvPr/>
              </p:nvSpPr>
              <p:spPr>
                <a:xfrm>
                  <a:off x="5976180" y="1294834"/>
                  <a:ext cx="3037918" cy="328607"/>
                </a:xfrm>
                <a:prstGeom prst="rect">
                  <a:avLst/>
                </a:prstGeom>
                <a:noFill/>
              </p:spPr>
              <p:txBody>
                <a:bodyPr wrap="square" rtlCol="0">
                  <a:spAutoFit/>
                </a:bodyPr>
                <a:lstStyle/>
                <a:p>
                  <a:pPr algn="just"/>
                  <a:r>
                    <a:rPr lang="en-US" altLang="ko-KR" sz="1400" b="1" dirty="0" smtClean="0">
                      <a:solidFill>
                        <a:schemeClr val="bg1"/>
                      </a:solidFill>
                      <a:cs typeface="Arial" pitchFamily="34" charset="0"/>
                    </a:rPr>
                    <a:t>Psychographics Segmentation  </a:t>
                  </a:r>
                  <a:endParaRPr lang="ko-KR" altLang="en-US" sz="1400" b="1" dirty="0">
                    <a:solidFill>
                      <a:schemeClr val="bg1"/>
                    </a:solidFill>
                    <a:cs typeface="Arial" pitchFamily="34" charset="0"/>
                  </a:endParaRPr>
                </a:p>
              </p:txBody>
            </p:sp>
            <p:sp>
              <p:nvSpPr>
                <p:cNvPr id="27" name="TextBox 26">
                  <a:extLst>
                    <a:ext uri="{FF2B5EF4-FFF2-40B4-BE49-F238E27FC236}">
                      <a16:creationId xmlns:a16="http://schemas.microsoft.com/office/drawing/2014/main" id="{B7C35F7B-2EF5-456D-9850-3C11BF559123}"/>
                    </a:ext>
                  </a:extLst>
                </p:cNvPr>
                <p:cNvSpPr txBox="1"/>
                <p:nvPr/>
              </p:nvSpPr>
              <p:spPr>
                <a:xfrm>
                  <a:off x="6348530" y="1812781"/>
                  <a:ext cx="2606092" cy="1443062"/>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US" altLang="ko-KR" sz="1400" dirty="0" smtClean="0">
                      <a:solidFill>
                        <a:schemeClr val="bg1"/>
                      </a:solidFill>
                      <a:latin typeface="Calibri" panose="020F0502020204030204" pitchFamily="34" charset="0"/>
                      <a:cs typeface="Calibri" panose="020F0502020204030204" pitchFamily="34" charset="0"/>
                    </a:rPr>
                    <a:t>Attitudes of customers. </a:t>
                  </a:r>
                </a:p>
                <a:p>
                  <a:pPr marL="171450" indent="-171450">
                    <a:lnSpc>
                      <a:spcPct val="150000"/>
                    </a:lnSpc>
                    <a:buFont typeface="Arial" panose="020B0604020202020204" pitchFamily="34" charset="0"/>
                    <a:buChar char="•"/>
                  </a:pPr>
                  <a:r>
                    <a:rPr lang="en-US" altLang="ko-KR" sz="1400" dirty="0" smtClean="0">
                      <a:solidFill>
                        <a:schemeClr val="bg1"/>
                      </a:solidFill>
                      <a:latin typeface="Calibri" panose="020F0502020204030204" pitchFamily="34" charset="0"/>
                      <a:cs typeface="Calibri" panose="020F0502020204030204" pitchFamily="34" charset="0"/>
                    </a:rPr>
                    <a:t>Behavior and interest of guests. </a:t>
                  </a:r>
                </a:p>
                <a:p>
                  <a:pPr marL="171450" indent="-171450">
                    <a:lnSpc>
                      <a:spcPct val="150000"/>
                    </a:lnSpc>
                    <a:buFont typeface="Arial" panose="020B0604020202020204" pitchFamily="34" charset="0"/>
                    <a:buChar char="•"/>
                  </a:pPr>
                  <a:endParaRPr lang="en-US" altLang="ko-KR" sz="1400" dirty="0" smtClean="0">
                    <a:solidFill>
                      <a:schemeClr val="bg1"/>
                    </a:solidFill>
                    <a:latin typeface="Calibri" panose="020F0502020204030204" pitchFamily="34" charset="0"/>
                    <a:cs typeface="Calibri" panose="020F0502020204030204" pitchFamily="34" charset="0"/>
                  </a:endParaRPr>
                </a:p>
              </p:txBody>
            </p:sp>
          </p:grpSp>
          <p:grpSp>
            <p:nvGrpSpPr>
              <p:cNvPr id="19" name="Group 18">
                <a:extLst>
                  <a:ext uri="{FF2B5EF4-FFF2-40B4-BE49-F238E27FC236}">
                    <a16:creationId xmlns:a16="http://schemas.microsoft.com/office/drawing/2014/main" id="{D278BA2B-1B6A-4448-935D-900512CA4067}"/>
                  </a:ext>
                </a:extLst>
              </p:cNvPr>
              <p:cNvGrpSpPr/>
              <p:nvPr/>
            </p:nvGrpSpPr>
            <p:grpSpPr>
              <a:xfrm>
                <a:off x="7324853" y="4123634"/>
                <a:ext cx="3818782" cy="1864351"/>
                <a:chOff x="6110946" y="3560361"/>
                <a:chExt cx="3475587" cy="1864351"/>
              </a:xfrm>
            </p:grpSpPr>
            <p:sp>
              <p:nvSpPr>
                <p:cNvPr id="24" name="TextBox 23">
                  <a:extLst>
                    <a:ext uri="{FF2B5EF4-FFF2-40B4-BE49-F238E27FC236}">
                      <a16:creationId xmlns:a16="http://schemas.microsoft.com/office/drawing/2014/main" id="{185F7ADB-964F-49E5-82EC-C3D08B2C9E7B}"/>
                    </a:ext>
                  </a:extLst>
                </p:cNvPr>
                <p:cNvSpPr txBox="1"/>
                <p:nvPr/>
              </p:nvSpPr>
              <p:spPr>
                <a:xfrm>
                  <a:off x="6110946" y="3560361"/>
                  <a:ext cx="2984927" cy="427189"/>
                </a:xfrm>
                <a:prstGeom prst="rect">
                  <a:avLst/>
                </a:prstGeom>
                <a:noFill/>
              </p:spPr>
              <p:txBody>
                <a:bodyPr wrap="square" rtlCol="0">
                  <a:spAutoFit/>
                </a:bodyPr>
                <a:lstStyle/>
                <a:p>
                  <a:pPr algn="just"/>
                  <a:r>
                    <a:rPr lang="en-US" altLang="ko-KR" sz="2000" b="1" dirty="0" smtClean="0">
                      <a:solidFill>
                        <a:schemeClr val="bg1"/>
                      </a:solidFill>
                      <a:cs typeface="Arial" pitchFamily="34" charset="0"/>
                    </a:rPr>
                    <a:t>Benefits </a:t>
                  </a:r>
                  <a:r>
                    <a:rPr lang="en-US" altLang="ko-KR" sz="2000" b="1" dirty="0">
                      <a:solidFill>
                        <a:schemeClr val="bg1"/>
                      </a:solidFill>
                      <a:cs typeface="Arial" pitchFamily="34" charset="0"/>
                    </a:rPr>
                    <a:t>segmentation </a:t>
                  </a:r>
                  <a:endParaRPr lang="ko-KR" altLang="en-US" sz="2000" b="1" dirty="0">
                    <a:solidFill>
                      <a:schemeClr val="bg1"/>
                    </a:solidFill>
                    <a:cs typeface="Arial" pitchFamily="34" charset="0"/>
                  </a:endParaRPr>
                </a:p>
              </p:txBody>
            </p:sp>
            <p:sp>
              <p:nvSpPr>
                <p:cNvPr id="25" name="TextBox 24">
                  <a:extLst>
                    <a:ext uri="{FF2B5EF4-FFF2-40B4-BE49-F238E27FC236}">
                      <a16:creationId xmlns:a16="http://schemas.microsoft.com/office/drawing/2014/main" id="{1549315E-A3D5-4907-B318-D26647D9EACA}"/>
                    </a:ext>
                  </a:extLst>
                </p:cNvPr>
                <p:cNvSpPr txBox="1"/>
                <p:nvPr/>
              </p:nvSpPr>
              <p:spPr>
                <a:xfrm>
                  <a:off x="6474910" y="3988221"/>
                  <a:ext cx="3111623" cy="1436491"/>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altLang="ko-KR" sz="1400" dirty="0" smtClean="0">
                      <a:solidFill>
                        <a:schemeClr val="bg1"/>
                      </a:solidFill>
                      <a:cs typeface="Arial" pitchFamily="34" charset="0"/>
                    </a:rPr>
                    <a:t>Try to understand the target customers needs and wants. </a:t>
                  </a:r>
                </a:p>
                <a:p>
                  <a:pPr marL="171450" indent="-171450">
                    <a:lnSpc>
                      <a:spcPct val="150000"/>
                    </a:lnSpc>
                    <a:buFont typeface="Arial" panose="020B0604020202020204" pitchFamily="34" charset="0"/>
                    <a:buChar char="•"/>
                  </a:pPr>
                  <a:r>
                    <a:rPr lang="en-GB" altLang="ko-KR" sz="1400" dirty="0" smtClean="0">
                      <a:solidFill>
                        <a:schemeClr val="bg1"/>
                      </a:solidFill>
                      <a:cs typeface="Arial" pitchFamily="34" charset="0"/>
                    </a:rPr>
                    <a:t>Higher customer satisfaction</a:t>
                  </a:r>
                </a:p>
                <a:p>
                  <a:pPr marL="171450" indent="-171450">
                    <a:lnSpc>
                      <a:spcPct val="150000"/>
                    </a:lnSpc>
                    <a:buFont typeface="Arial" panose="020B0604020202020204" pitchFamily="34" charset="0"/>
                    <a:buChar char="•"/>
                  </a:pPr>
                  <a:r>
                    <a:rPr lang="en-GB" altLang="ko-KR" sz="1400" dirty="0" smtClean="0">
                      <a:solidFill>
                        <a:schemeClr val="bg1"/>
                      </a:solidFill>
                      <a:cs typeface="Arial" pitchFamily="34" charset="0"/>
                    </a:rPr>
                    <a:t>Using resources wisely</a:t>
                  </a:r>
                  <a:endParaRPr lang="ko-KR" altLang="en-US" sz="1400" dirty="0">
                    <a:solidFill>
                      <a:schemeClr val="bg1"/>
                    </a:solidFill>
                    <a:cs typeface="Arial" pitchFamily="34" charset="0"/>
                  </a:endParaRPr>
                </a:p>
              </p:txBody>
            </p:sp>
          </p:grpSp>
        </p:grpSp>
        <p:sp>
          <p:nvSpPr>
            <p:cNvPr id="35" name="Rounded Rectangle 34"/>
            <p:cNvSpPr/>
            <p:nvPr/>
          </p:nvSpPr>
          <p:spPr>
            <a:xfrm>
              <a:off x="1275353" y="2130505"/>
              <a:ext cx="2737848" cy="54210"/>
            </a:xfrm>
            <a:prstGeom prst="roundRect">
              <a:avLst>
                <a:gd name="adj" fmla="val 50000"/>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ounded Rectangle 35"/>
            <p:cNvSpPr/>
            <p:nvPr/>
          </p:nvSpPr>
          <p:spPr>
            <a:xfrm>
              <a:off x="1427753" y="4227812"/>
              <a:ext cx="2737848" cy="54210"/>
            </a:xfrm>
            <a:prstGeom prst="roundRect">
              <a:avLst>
                <a:gd name="adj" fmla="val 50000"/>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ounded Rectangle 36"/>
            <p:cNvSpPr/>
            <p:nvPr/>
          </p:nvSpPr>
          <p:spPr>
            <a:xfrm>
              <a:off x="6870582" y="4336670"/>
              <a:ext cx="2737848" cy="54210"/>
            </a:xfrm>
            <a:prstGeom prst="roundRect">
              <a:avLst>
                <a:gd name="adj" fmla="val 50000"/>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ounded Rectangle 37"/>
            <p:cNvSpPr/>
            <p:nvPr/>
          </p:nvSpPr>
          <p:spPr>
            <a:xfrm>
              <a:off x="6580293" y="2195822"/>
              <a:ext cx="2737848" cy="54210"/>
            </a:xfrm>
            <a:prstGeom prst="roundRect">
              <a:avLst>
                <a:gd name="adj" fmla="val 50000"/>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53349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4877" y="1278790"/>
            <a:ext cx="8148727" cy="502105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Premium-quality </a:t>
            </a:r>
            <a:r>
              <a:rPr lang="en-US" sz="2400" dirty="0">
                <a:latin typeface="Calibri" panose="020F0502020204030204" pitchFamily="34" charset="0"/>
                <a:cs typeface="Calibri" panose="020F0502020204030204" pitchFamily="34" charset="0"/>
              </a:rPr>
              <a:t>services </a:t>
            </a:r>
            <a:endParaRPr lang="en-US" sz="2400" dirty="0" smtClean="0">
              <a:latin typeface="Calibri" panose="020F0502020204030204" pitchFamily="34" charset="0"/>
              <a:cs typeface="Calibri" panose="020F0502020204030204" pitchFamily="34" charset="0"/>
            </a:endParaRPr>
          </a:p>
          <a:p>
            <a:pPr marL="285750" indent="-285750" algn="just">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Diversified </a:t>
            </a:r>
            <a:r>
              <a:rPr lang="en-US" sz="2400" dirty="0">
                <a:latin typeface="Calibri" panose="020F0502020204030204" pitchFamily="34" charset="0"/>
                <a:cs typeface="Calibri" panose="020F0502020204030204" pitchFamily="34" charset="0"/>
              </a:rPr>
              <a:t>and skilled </a:t>
            </a:r>
            <a:r>
              <a:rPr lang="en-US" sz="2400" dirty="0" smtClean="0">
                <a:latin typeface="Calibri" panose="020F0502020204030204" pitchFamily="34" charset="0"/>
                <a:cs typeface="Calibri" panose="020F0502020204030204" pitchFamily="34" charset="0"/>
              </a:rPr>
              <a:t>workforce.</a:t>
            </a:r>
          </a:p>
          <a:p>
            <a:pPr marL="285750" indent="-285750" algn="just">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Guest services are riverside </a:t>
            </a:r>
            <a:r>
              <a:rPr lang="en-US" sz="2400" dirty="0">
                <a:latin typeface="Calibri" panose="020F0502020204030204" pitchFamily="34" charset="0"/>
                <a:cs typeface="Calibri" panose="020F0502020204030204" pitchFamily="34" charset="0"/>
              </a:rPr>
              <a:t>rooms, room services, digital keys, fitness </a:t>
            </a:r>
            <a:r>
              <a:rPr lang="en-US" sz="2400" dirty="0" err="1">
                <a:latin typeface="Calibri" panose="020F0502020204030204" pitchFamily="34" charset="0"/>
                <a:cs typeface="Calibri" panose="020F0502020204030204" pitchFamily="34" charset="0"/>
              </a:rPr>
              <a:t>centres</a:t>
            </a:r>
            <a:r>
              <a:rPr lang="en-US" sz="2400" dirty="0">
                <a:latin typeface="Calibri" panose="020F0502020204030204" pitchFamily="34" charset="0"/>
                <a:cs typeface="Calibri" panose="020F0502020204030204" pitchFamily="34" charset="0"/>
              </a:rPr>
              <a:t>, bars and restaurants, </a:t>
            </a:r>
            <a:r>
              <a:rPr lang="en-US" sz="2400" dirty="0" smtClean="0">
                <a:latin typeface="Calibri" panose="020F0502020204030204" pitchFamily="34" charset="0"/>
                <a:cs typeface="Calibri" panose="020F0502020204030204" pitchFamily="34" charset="0"/>
              </a:rPr>
              <a:t>top-notch </a:t>
            </a:r>
            <a:r>
              <a:rPr lang="en-US" sz="2400" dirty="0">
                <a:latin typeface="Calibri" panose="020F0502020204030204" pitchFamily="34" charset="0"/>
                <a:cs typeface="Calibri" panose="020F0502020204030204" pitchFamily="34" charset="0"/>
              </a:rPr>
              <a:t>security and privacy etc. (Walker, 2013)</a:t>
            </a:r>
          </a:p>
          <a:p>
            <a:pPr marL="285750" indent="-285750" algn="just">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Additional </a:t>
            </a:r>
            <a:r>
              <a:rPr lang="en-US" sz="2400" dirty="0">
                <a:latin typeface="Calibri" panose="020F0502020204030204" pitchFamily="34" charset="0"/>
                <a:cs typeface="Calibri" panose="020F0502020204030204" pitchFamily="34" charset="0"/>
              </a:rPr>
              <a:t>services </a:t>
            </a:r>
            <a:r>
              <a:rPr lang="en-US" sz="2400" dirty="0" smtClean="0">
                <a:latin typeface="Calibri" panose="020F0502020204030204" pitchFamily="34" charset="0"/>
                <a:cs typeface="Calibri" panose="020F0502020204030204" pitchFamily="34" charset="0"/>
              </a:rPr>
              <a:t>such </a:t>
            </a:r>
            <a:r>
              <a:rPr lang="en-US" sz="2400" dirty="0">
                <a:latin typeface="Calibri" panose="020F0502020204030204" pitchFamily="34" charset="0"/>
                <a:cs typeface="Calibri" panose="020F0502020204030204" pitchFamily="34" charset="0"/>
              </a:rPr>
              <a:t>as </a:t>
            </a:r>
            <a:r>
              <a:rPr lang="en-US" sz="2400" dirty="0" err="1">
                <a:latin typeface="Calibri" panose="020F0502020204030204" pitchFamily="34" charset="0"/>
                <a:cs typeface="Calibri" panose="020F0502020204030204" pitchFamily="34" charset="0"/>
              </a:rPr>
              <a:t>digitalised</a:t>
            </a:r>
            <a:r>
              <a:rPr lang="en-US" sz="2400" dirty="0">
                <a:latin typeface="Calibri" panose="020F0502020204030204" pitchFamily="34" charset="0"/>
                <a:cs typeface="Calibri" panose="020F0502020204030204" pitchFamily="34" charset="0"/>
              </a:rPr>
              <a:t> check-in system, Hilton </a:t>
            </a:r>
            <a:r>
              <a:rPr lang="en-US" sz="2400" dirty="0" err="1">
                <a:latin typeface="Calibri" panose="020F0502020204030204" pitchFamily="34" charset="0"/>
                <a:cs typeface="Calibri" panose="020F0502020204030204" pitchFamily="34" charset="0"/>
              </a:rPr>
              <a:t>Honours</a:t>
            </a:r>
            <a:r>
              <a:rPr lang="en-US" sz="2400" dirty="0">
                <a:latin typeface="Calibri" panose="020F0502020204030204" pitchFamily="34" charset="0"/>
                <a:cs typeface="Calibri" panose="020F0502020204030204" pitchFamily="34" charset="0"/>
              </a:rPr>
              <a:t> or discount rate, room choosing facilities, </a:t>
            </a:r>
            <a:r>
              <a:rPr lang="en-US" sz="2400" dirty="0" smtClean="0">
                <a:latin typeface="Calibri" panose="020F0502020204030204" pitchFamily="34" charset="0"/>
                <a:cs typeface="Calibri" panose="020F0502020204030204" pitchFamily="34" charset="0"/>
              </a:rPr>
              <a:t>etc. </a:t>
            </a:r>
            <a:endParaRPr lang="en-US" sz="2400" dirty="0">
              <a:latin typeface="Calibri" panose="020F0502020204030204" pitchFamily="34" charset="0"/>
              <a:cs typeface="Calibri" panose="020F0502020204030204" pitchFamily="34" charset="0"/>
            </a:endParaRPr>
          </a:p>
          <a:p>
            <a:pPr marL="285750" indent="-285750" algn="just">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For easier communication mobile applications, websites etc. have been developed(Kearney </a:t>
            </a:r>
            <a:r>
              <a:rPr lang="en-US" sz="2400" dirty="0">
                <a:latin typeface="Calibri" panose="020F0502020204030204" pitchFamily="34" charset="0"/>
                <a:cs typeface="Calibri" panose="020F0502020204030204" pitchFamily="34" charset="0"/>
              </a:rPr>
              <a:t>&amp; Fitzpatrick, 2021).</a:t>
            </a:r>
            <a:endParaRPr lang="en-GB" sz="2400"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C29A9A2C-C79B-CEAA-47B0-C444DD3DCF79}"/>
              </a:ext>
            </a:extLst>
          </p:cNvPr>
          <p:cNvSpPr txBox="1"/>
          <p:nvPr/>
        </p:nvSpPr>
        <p:spPr>
          <a:xfrm>
            <a:off x="857250" y="66129"/>
            <a:ext cx="9772650" cy="589072"/>
          </a:xfrm>
          <a:prstGeom prst="rect">
            <a:avLst/>
          </a:prstGeom>
          <a:noFill/>
        </p:spPr>
        <p:txBody>
          <a:bodyPr wrap="square" rtlCol="0">
            <a:spAutoFit/>
          </a:bodyPr>
          <a:lstStyle/>
          <a:p>
            <a:pPr algn="ctr">
              <a:lnSpc>
                <a:spcPct val="150000"/>
              </a:lnSpc>
            </a:pPr>
            <a:r>
              <a:rPr lang="en-GB" sz="2400" b="1" dirty="0">
                <a:latin typeface="Calibri" panose="020F0502020204030204" pitchFamily="34" charset="0"/>
                <a:cs typeface="Calibri" panose="020F0502020204030204" pitchFamily="34" charset="0"/>
              </a:rPr>
              <a:t>Scope, nature, and role of the guest services and facilities of Hilton Hotel.</a:t>
            </a:r>
          </a:p>
        </p:txBody>
      </p:sp>
      <p:sp>
        <p:nvSpPr>
          <p:cNvPr id="6" name="Rounded Rectangle 5"/>
          <p:cNvSpPr/>
          <p:nvPr/>
        </p:nvSpPr>
        <p:spPr>
          <a:xfrm>
            <a:off x="2044608" y="712460"/>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 name="Group 7"/>
          <p:cNvGrpSpPr/>
          <p:nvPr/>
        </p:nvGrpSpPr>
        <p:grpSpPr>
          <a:xfrm>
            <a:off x="8867775" y="1871663"/>
            <a:ext cx="3363227" cy="3165579"/>
            <a:chOff x="8867775" y="1871663"/>
            <a:chExt cx="3363227" cy="3165579"/>
          </a:xfrm>
        </p:grpSpPr>
        <p:pic>
          <p:nvPicPr>
            <p:cNvPr id="3" name="Picture 2"/>
            <p:cNvPicPr>
              <a:picLocks noChangeAspect="1"/>
            </p:cNvPicPr>
            <p:nvPr/>
          </p:nvPicPr>
          <p:blipFill>
            <a:blip r:embed="rId3"/>
            <a:stretch>
              <a:fillRect/>
            </a:stretch>
          </p:blipFill>
          <p:spPr>
            <a:xfrm>
              <a:off x="8867775" y="1871663"/>
              <a:ext cx="3363227" cy="151923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p:cNvPicPr>
              <a:picLocks noChangeAspect="1"/>
            </p:cNvPicPr>
            <p:nvPr/>
          </p:nvPicPr>
          <p:blipFill>
            <a:blip r:embed="rId4"/>
            <a:stretch>
              <a:fillRect/>
            </a:stretch>
          </p:blipFill>
          <p:spPr>
            <a:xfrm>
              <a:off x="8867775" y="3588479"/>
              <a:ext cx="3324225" cy="144876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spTree>
    <p:extLst>
      <p:ext uri="{BB962C8B-B14F-4D97-AF65-F5344CB8AC3E}">
        <p14:creationId xmlns:p14="http://schemas.microsoft.com/office/powerpoint/2010/main" val="22278825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838200" y="365126"/>
            <a:ext cx="10515600" cy="754548"/>
          </a:xfrm>
        </p:spPr>
        <p:txBody>
          <a:bodyPr>
            <a:noAutofit/>
          </a:bodyPr>
          <a:lstStyle/>
          <a:p>
            <a:pPr algn="ctr"/>
            <a:r>
              <a:rPr lang="en-US" sz="3200" b="1" dirty="0">
                <a:solidFill>
                  <a:schemeClr val="tx1"/>
                </a:solidFill>
                <a:latin typeface="Calibri" panose="020F0502020204030204" pitchFamily="34" charset="0"/>
                <a:cs typeface="Calibri" panose="020F0502020204030204" pitchFamily="34" charset="0"/>
              </a:rPr>
              <a:t>Considerable </a:t>
            </a:r>
            <a:r>
              <a:rPr lang="en-GB" sz="3200" b="1" dirty="0">
                <a:solidFill>
                  <a:schemeClr val="tx1"/>
                </a:solidFill>
                <a:latin typeface="Calibri" panose="020F0502020204030204" pitchFamily="34" charset="0"/>
                <a:cs typeface="Calibri" panose="020F0502020204030204" pitchFamily="34" charset="0"/>
              </a:rPr>
              <a:t>role and function of guest services</a:t>
            </a:r>
            <a:endParaRPr lang="en-US" sz="3200" b="1" dirty="0">
              <a:solidFill>
                <a:srgbClr val="FF0000"/>
              </a:solidFill>
            </a:endParaRPr>
          </a:p>
        </p:txBody>
      </p:sp>
      <p:sp>
        <p:nvSpPr>
          <p:cNvPr id="5" name="Rounded Rectangle 4"/>
          <p:cNvSpPr/>
          <p:nvPr/>
        </p:nvSpPr>
        <p:spPr>
          <a:xfrm>
            <a:off x="2327634" y="1022509"/>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6" name="Group 35">
            <a:extLst>
              <a:ext uri="{FF2B5EF4-FFF2-40B4-BE49-F238E27FC236}">
                <a16:creationId xmlns:a16="http://schemas.microsoft.com/office/drawing/2014/main" id="{9BDB9BC5-7418-478F-968F-6A2806520597}"/>
              </a:ext>
            </a:extLst>
          </p:cNvPr>
          <p:cNvGrpSpPr/>
          <p:nvPr/>
        </p:nvGrpSpPr>
        <p:grpSpPr>
          <a:xfrm>
            <a:off x="6333623" y="2004672"/>
            <a:ext cx="6104901" cy="2750615"/>
            <a:chOff x="4567071" y="1844824"/>
            <a:chExt cx="6113041" cy="2750615"/>
          </a:xfrm>
          <a:solidFill>
            <a:srgbClr val="00B050"/>
          </a:solidFill>
        </p:grpSpPr>
        <p:sp>
          <p:nvSpPr>
            <p:cNvPr id="37" name="Rectangle 4">
              <a:extLst>
                <a:ext uri="{FF2B5EF4-FFF2-40B4-BE49-F238E27FC236}">
                  <a16:creationId xmlns:a16="http://schemas.microsoft.com/office/drawing/2014/main" id="{4743386D-0FAC-4979-AED1-E52267F725B8}"/>
                </a:ext>
              </a:extLst>
            </p:cNvPr>
            <p:cNvSpPr/>
            <p:nvPr/>
          </p:nvSpPr>
          <p:spPr>
            <a:xfrm>
              <a:off x="4572000" y="3731342"/>
              <a:ext cx="1676901" cy="864097"/>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864097">
                  <a:moveTo>
                    <a:pt x="8878" y="26632"/>
                  </a:moveTo>
                  <a:lnTo>
                    <a:pt x="1676901" y="0"/>
                  </a:lnTo>
                  <a:cubicBezTo>
                    <a:pt x="1676901" y="285073"/>
                    <a:pt x="1659145" y="579024"/>
                    <a:pt x="1659145" y="864097"/>
                  </a:cubicBezTo>
                  <a:lnTo>
                    <a:pt x="0" y="171640"/>
                  </a:lnTo>
                  <a:lnTo>
                    <a:pt x="8878" y="2663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38" name="Rectangle 37">
              <a:extLst>
                <a:ext uri="{FF2B5EF4-FFF2-40B4-BE49-F238E27FC236}">
                  <a16:creationId xmlns:a16="http://schemas.microsoft.com/office/drawing/2014/main" id="{362B47B5-8B23-4EF4-BCEC-DA14C698B6D8}"/>
                </a:ext>
              </a:extLst>
            </p:cNvPr>
            <p:cNvSpPr/>
            <p:nvPr/>
          </p:nvSpPr>
          <p:spPr>
            <a:xfrm>
              <a:off x="6228184" y="1844824"/>
              <a:ext cx="4451928" cy="86409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39" name="Rectangle 4">
              <a:extLst>
                <a:ext uri="{FF2B5EF4-FFF2-40B4-BE49-F238E27FC236}">
                  <a16:creationId xmlns:a16="http://schemas.microsoft.com/office/drawing/2014/main" id="{C7613E5E-F09A-484F-A9D3-3CA5AD4800ED}"/>
                </a:ext>
              </a:extLst>
            </p:cNvPr>
            <p:cNvSpPr/>
            <p:nvPr/>
          </p:nvSpPr>
          <p:spPr>
            <a:xfrm>
              <a:off x="4577918" y="1844826"/>
              <a:ext cx="1668022" cy="1822884"/>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68022"/>
                <a:gd name="connsiteY0" fmla="*/ 1713390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13390 h 1849518"/>
                <a:gd name="connsiteX0" fmla="*/ 0 w 1668022"/>
                <a:gd name="connsiteY0" fmla="*/ 1713390 h 1787374"/>
                <a:gd name="connsiteX1" fmla="*/ 1650267 w 1668022"/>
                <a:gd name="connsiteY1" fmla="*/ 0 h 1787374"/>
                <a:gd name="connsiteX2" fmla="*/ 1668022 w 1668022"/>
                <a:gd name="connsiteY2" fmla="*/ 855218 h 1787374"/>
                <a:gd name="connsiteX3" fmla="*/ 26633 w 1668022"/>
                <a:gd name="connsiteY3" fmla="*/ 1787374 h 1787374"/>
                <a:gd name="connsiteX4" fmla="*/ 0 w 1668022"/>
                <a:gd name="connsiteY4" fmla="*/ 1713390 h 1787374"/>
                <a:gd name="connsiteX0" fmla="*/ 0 w 1668022"/>
                <a:gd name="connsiteY0" fmla="*/ 1713390 h 1805129"/>
                <a:gd name="connsiteX1" fmla="*/ 1650267 w 1668022"/>
                <a:gd name="connsiteY1" fmla="*/ 0 h 1805129"/>
                <a:gd name="connsiteX2" fmla="*/ 1668022 w 1668022"/>
                <a:gd name="connsiteY2" fmla="*/ 855218 h 1805129"/>
                <a:gd name="connsiteX3" fmla="*/ 35511 w 1668022"/>
                <a:gd name="connsiteY3" fmla="*/ 1805129 h 1805129"/>
                <a:gd name="connsiteX4" fmla="*/ 0 w 1668022"/>
                <a:gd name="connsiteY4" fmla="*/ 1713390 h 1805129"/>
                <a:gd name="connsiteX0" fmla="*/ 0 w 1668022"/>
                <a:gd name="connsiteY0" fmla="*/ 1713390 h 1822885"/>
                <a:gd name="connsiteX1" fmla="*/ 1650267 w 1668022"/>
                <a:gd name="connsiteY1" fmla="*/ 0 h 1822885"/>
                <a:gd name="connsiteX2" fmla="*/ 1668022 w 1668022"/>
                <a:gd name="connsiteY2" fmla="*/ 855218 h 1822885"/>
                <a:gd name="connsiteX3" fmla="*/ 35511 w 1668022"/>
                <a:gd name="connsiteY3" fmla="*/ 1822885 h 1822885"/>
                <a:gd name="connsiteX4" fmla="*/ 0 w 1668022"/>
                <a:gd name="connsiteY4" fmla="*/ 1713390 h 1822885"/>
                <a:gd name="connsiteX0" fmla="*/ 0 w 1668022"/>
                <a:gd name="connsiteY0" fmla="*/ 1702959 h 1812454"/>
                <a:gd name="connsiteX1" fmla="*/ 1657230 w 1668022"/>
                <a:gd name="connsiteY1" fmla="*/ 0 h 1812454"/>
                <a:gd name="connsiteX2" fmla="*/ 1668022 w 1668022"/>
                <a:gd name="connsiteY2" fmla="*/ 844787 h 1812454"/>
                <a:gd name="connsiteX3" fmla="*/ 35511 w 1668022"/>
                <a:gd name="connsiteY3" fmla="*/ 1812454 h 1812454"/>
                <a:gd name="connsiteX4" fmla="*/ 0 w 1668022"/>
                <a:gd name="connsiteY4" fmla="*/ 1702959 h 1812454"/>
                <a:gd name="connsiteX0" fmla="*/ 0 w 1668022"/>
                <a:gd name="connsiteY0" fmla="*/ 1720343 h 1829838"/>
                <a:gd name="connsiteX1" fmla="*/ 1664192 w 1668022"/>
                <a:gd name="connsiteY1" fmla="*/ 0 h 1829838"/>
                <a:gd name="connsiteX2" fmla="*/ 1668022 w 1668022"/>
                <a:gd name="connsiteY2" fmla="*/ 862171 h 1829838"/>
                <a:gd name="connsiteX3" fmla="*/ 35511 w 1668022"/>
                <a:gd name="connsiteY3" fmla="*/ 1829838 h 1829838"/>
                <a:gd name="connsiteX4" fmla="*/ 0 w 1668022"/>
                <a:gd name="connsiteY4" fmla="*/ 1720343 h 1829838"/>
                <a:gd name="connsiteX0" fmla="*/ 0 w 1668022"/>
                <a:gd name="connsiteY0" fmla="*/ 1713389 h 1822884"/>
                <a:gd name="connsiteX1" fmla="*/ 1664192 w 1668022"/>
                <a:gd name="connsiteY1" fmla="*/ 0 h 1822884"/>
                <a:gd name="connsiteX2" fmla="*/ 1668022 w 1668022"/>
                <a:gd name="connsiteY2" fmla="*/ 855217 h 1822884"/>
                <a:gd name="connsiteX3" fmla="*/ 35511 w 1668022"/>
                <a:gd name="connsiteY3" fmla="*/ 1822884 h 1822884"/>
                <a:gd name="connsiteX4" fmla="*/ 0 w 1668022"/>
                <a:gd name="connsiteY4" fmla="*/ 1713389 h 182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8022" h="1822884">
                  <a:moveTo>
                    <a:pt x="0" y="1713389"/>
                  </a:moveTo>
                  <a:lnTo>
                    <a:pt x="1664192" y="0"/>
                  </a:lnTo>
                  <a:cubicBezTo>
                    <a:pt x="1665469" y="287390"/>
                    <a:pt x="1666745" y="567827"/>
                    <a:pt x="1668022" y="855217"/>
                  </a:cubicBezTo>
                  <a:lnTo>
                    <a:pt x="35511" y="1822884"/>
                  </a:lnTo>
                  <a:lnTo>
                    <a:pt x="0" y="1713389"/>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40" name="Rectangle 39">
              <a:extLst>
                <a:ext uri="{FF2B5EF4-FFF2-40B4-BE49-F238E27FC236}">
                  <a16:creationId xmlns:a16="http://schemas.microsoft.com/office/drawing/2014/main" id="{7F5F7553-139D-4768-9632-0AF09F99EC17}"/>
                </a:ext>
              </a:extLst>
            </p:cNvPr>
            <p:cNvSpPr/>
            <p:nvPr/>
          </p:nvSpPr>
          <p:spPr>
            <a:xfrm>
              <a:off x="6228184" y="2787832"/>
              <a:ext cx="4451928" cy="86409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1" name="Rectangle 40">
              <a:extLst>
                <a:ext uri="{FF2B5EF4-FFF2-40B4-BE49-F238E27FC236}">
                  <a16:creationId xmlns:a16="http://schemas.microsoft.com/office/drawing/2014/main" id="{48C408DA-C626-480A-8AEE-2C9EA413BBFB}"/>
                </a:ext>
              </a:extLst>
            </p:cNvPr>
            <p:cNvSpPr/>
            <p:nvPr/>
          </p:nvSpPr>
          <p:spPr>
            <a:xfrm>
              <a:off x="6228184" y="3730840"/>
              <a:ext cx="4451928" cy="86409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2" name="Rectangle 4">
              <a:extLst>
                <a:ext uri="{FF2B5EF4-FFF2-40B4-BE49-F238E27FC236}">
                  <a16:creationId xmlns:a16="http://schemas.microsoft.com/office/drawing/2014/main" id="{E35BB67F-FE5F-4E6B-AC61-E4E4BC5C4FC0}"/>
                </a:ext>
              </a:extLst>
            </p:cNvPr>
            <p:cNvSpPr/>
            <p:nvPr/>
          </p:nvSpPr>
          <p:spPr>
            <a:xfrm>
              <a:off x="4567071" y="2791036"/>
              <a:ext cx="1685778" cy="1002679"/>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5778" h="1002679">
                  <a:moveTo>
                    <a:pt x="0" y="905521"/>
                  </a:moveTo>
                  <a:lnTo>
                    <a:pt x="1668023" y="0"/>
                  </a:lnTo>
                  <a:lnTo>
                    <a:pt x="1685778" y="855218"/>
                  </a:lnTo>
                  <a:lnTo>
                    <a:pt x="8878" y="908486"/>
                  </a:lnTo>
                  <a:cubicBezTo>
                    <a:pt x="8878" y="573106"/>
                    <a:pt x="0" y="1240901"/>
                    <a:pt x="0" y="9055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grpSp>
      <p:grpSp>
        <p:nvGrpSpPr>
          <p:cNvPr id="43" name="Group 42">
            <a:extLst>
              <a:ext uri="{FF2B5EF4-FFF2-40B4-BE49-F238E27FC236}">
                <a16:creationId xmlns:a16="http://schemas.microsoft.com/office/drawing/2014/main" id="{30A68AF0-67CE-446A-B613-805151AF4F63}"/>
              </a:ext>
            </a:extLst>
          </p:cNvPr>
          <p:cNvGrpSpPr/>
          <p:nvPr/>
        </p:nvGrpSpPr>
        <p:grpSpPr>
          <a:xfrm flipH="1">
            <a:off x="2020" y="2066674"/>
            <a:ext cx="6114323" cy="2757568"/>
            <a:chOff x="4474601" y="1837871"/>
            <a:chExt cx="6121796" cy="2757568"/>
          </a:xfrm>
          <a:solidFill>
            <a:srgbClr val="00B0F0"/>
          </a:solidFill>
        </p:grpSpPr>
        <p:sp>
          <p:nvSpPr>
            <p:cNvPr id="44" name="Rectangle 4">
              <a:extLst>
                <a:ext uri="{FF2B5EF4-FFF2-40B4-BE49-F238E27FC236}">
                  <a16:creationId xmlns:a16="http://schemas.microsoft.com/office/drawing/2014/main" id="{32EF72FB-17FB-4514-B9C7-B0870C42F50D}"/>
                </a:ext>
              </a:extLst>
            </p:cNvPr>
            <p:cNvSpPr/>
            <p:nvPr/>
          </p:nvSpPr>
          <p:spPr>
            <a:xfrm>
              <a:off x="4479520" y="3731342"/>
              <a:ext cx="1676901" cy="864097"/>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864097">
                  <a:moveTo>
                    <a:pt x="8878" y="26632"/>
                  </a:moveTo>
                  <a:lnTo>
                    <a:pt x="1676901" y="0"/>
                  </a:lnTo>
                  <a:cubicBezTo>
                    <a:pt x="1676901" y="285073"/>
                    <a:pt x="1659145" y="579024"/>
                    <a:pt x="1659145" y="864097"/>
                  </a:cubicBezTo>
                  <a:lnTo>
                    <a:pt x="0" y="171640"/>
                  </a:lnTo>
                  <a:lnTo>
                    <a:pt x="8878" y="2663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45" name="Rectangle 44">
              <a:extLst>
                <a:ext uri="{FF2B5EF4-FFF2-40B4-BE49-F238E27FC236}">
                  <a16:creationId xmlns:a16="http://schemas.microsoft.com/office/drawing/2014/main" id="{CE30BC84-E0D5-4D87-939C-388FBD03E74B}"/>
                </a:ext>
              </a:extLst>
            </p:cNvPr>
            <p:cNvSpPr/>
            <p:nvPr/>
          </p:nvSpPr>
          <p:spPr>
            <a:xfrm rot="10800000">
              <a:off x="6144963" y="1844824"/>
              <a:ext cx="4451434" cy="86409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6" name="Rectangle 4">
              <a:extLst>
                <a:ext uri="{FF2B5EF4-FFF2-40B4-BE49-F238E27FC236}">
                  <a16:creationId xmlns:a16="http://schemas.microsoft.com/office/drawing/2014/main" id="{7AA2226F-7B75-4654-B4FC-17B518AA0DFA}"/>
                </a:ext>
              </a:extLst>
            </p:cNvPr>
            <p:cNvSpPr/>
            <p:nvPr/>
          </p:nvSpPr>
          <p:spPr>
            <a:xfrm>
              <a:off x="4485442" y="1837871"/>
              <a:ext cx="1670406" cy="1829838"/>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68022"/>
                <a:gd name="connsiteY0" fmla="*/ 1713390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13390 h 1849518"/>
                <a:gd name="connsiteX0" fmla="*/ 0 w 1668022"/>
                <a:gd name="connsiteY0" fmla="*/ 1713390 h 1787374"/>
                <a:gd name="connsiteX1" fmla="*/ 1650267 w 1668022"/>
                <a:gd name="connsiteY1" fmla="*/ 0 h 1787374"/>
                <a:gd name="connsiteX2" fmla="*/ 1668022 w 1668022"/>
                <a:gd name="connsiteY2" fmla="*/ 855218 h 1787374"/>
                <a:gd name="connsiteX3" fmla="*/ 26633 w 1668022"/>
                <a:gd name="connsiteY3" fmla="*/ 1787374 h 1787374"/>
                <a:gd name="connsiteX4" fmla="*/ 0 w 1668022"/>
                <a:gd name="connsiteY4" fmla="*/ 1713390 h 1787374"/>
                <a:gd name="connsiteX0" fmla="*/ 0 w 1668022"/>
                <a:gd name="connsiteY0" fmla="*/ 1713390 h 1805129"/>
                <a:gd name="connsiteX1" fmla="*/ 1650267 w 1668022"/>
                <a:gd name="connsiteY1" fmla="*/ 0 h 1805129"/>
                <a:gd name="connsiteX2" fmla="*/ 1668022 w 1668022"/>
                <a:gd name="connsiteY2" fmla="*/ 855218 h 1805129"/>
                <a:gd name="connsiteX3" fmla="*/ 35511 w 1668022"/>
                <a:gd name="connsiteY3" fmla="*/ 1805129 h 1805129"/>
                <a:gd name="connsiteX4" fmla="*/ 0 w 1668022"/>
                <a:gd name="connsiteY4" fmla="*/ 1713390 h 1805129"/>
                <a:gd name="connsiteX0" fmla="*/ 0 w 1668022"/>
                <a:gd name="connsiteY0" fmla="*/ 1713390 h 1822885"/>
                <a:gd name="connsiteX1" fmla="*/ 1650267 w 1668022"/>
                <a:gd name="connsiteY1" fmla="*/ 0 h 1822885"/>
                <a:gd name="connsiteX2" fmla="*/ 1668022 w 1668022"/>
                <a:gd name="connsiteY2" fmla="*/ 855218 h 1822885"/>
                <a:gd name="connsiteX3" fmla="*/ 35511 w 1668022"/>
                <a:gd name="connsiteY3" fmla="*/ 1822885 h 1822885"/>
                <a:gd name="connsiteX4" fmla="*/ 0 w 1668022"/>
                <a:gd name="connsiteY4" fmla="*/ 1713390 h 1822885"/>
                <a:gd name="connsiteX0" fmla="*/ 0 w 1668022"/>
                <a:gd name="connsiteY0" fmla="*/ 1720343 h 1829838"/>
                <a:gd name="connsiteX1" fmla="*/ 1660710 w 1668022"/>
                <a:gd name="connsiteY1" fmla="*/ 0 h 1829838"/>
                <a:gd name="connsiteX2" fmla="*/ 1668022 w 1668022"/>
                <a:gd name="connsiteY2" fmla="*/ 862171 h 1829838"/>
                <a:gd name="connsiteX3" fmla="*/ 35511 w 1668022"/>
                <a:gd name="connsiteY3" fmla="*/ 1829838 h 1829838"/>
                <a:gd name="connsiteX4" fmla="*/ 0 w 1668022"/>
                <a:gd name="connsiteY4" fmla="*/ 1720343 h 1829838"/>
                <a:gd name="connsiteX0" fmla="*/ 0 w 1670406"/>
                <a:gd name="connsiteY0" fmla="*/ 1720343 h 1829838"/>
                <a:gd name="connsiteX1" fmla="*/ 1669865 w 1670406"/>
                <a:gd name="connsiteY1" fmla="*/ 0 h 1829838"/>
                <a:gd name="connsiteX2" fmla="*/ 1668022 w 1670406"/>
                <a:gd name="connsiteY2" fmla="*/ 862171 h 1829838"/>
                <a:gd name="connsiteX3" fmla="*/ 35511 w 1670406"/>
                <a:gd name="connsiteY3" fmla="*/ 1829838 h 1829838"/>
                <a:gd name="connsiteX4" fmla="*/ 0 w 1670406"/>
                <a:gd name="connsiteY4" fmla="*/ 1720343 h 18298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406" h="1829838">
                  <a:moveTo>
                    <a:pt x="0" y="1720343"/>
                  </a:moveTo>
                  <a:lnTo>
                    <a:pt x="1669865" y="0"/>
                  </a:lnTo>
                  <a:cubicBezTo>
                    <a:pt x="1672302" y="287390"/>
                    <a:pt x="1665585" y="574781"/>
                    <a:pt x="1668022" y="862171"/>
                  </a:cubicBezTo>
                  <a:lnTo>
                    <a:pt x="35511" y="1829838"/>
                  </a:lnTo>
                  <a:lnTo>
                    <a:pt x="0" y="172034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47" name="Rectangle 46">
              <a:extLst>
                <a:ext uri="{FF2B5EF4-FFF2-40B4-BE49-F238E27FC236}">
                  <a16:creationId xmlns:a16="http://schemas.microsoft.com/office/drawing/2014/main" id="{8F7B3674-242B-4743-BB1C-6DFB1B4FAD23}"/>
                </a:ext>
              </a:extLst>
            </p:cNvPr>
            <p:cNvSpPr/>
            <p:nvPr/>
          </p:nvSpPr>
          <p:spPr>
            <a:xfrm rot="10800000">
              <a:off x="6144962" y="2787832"/>
              <a:ext cx="4451434" cy="86409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48" name="Rectangle 47">
              <a:extLst>
                <a:ext uri="{FF2B5EF4-FFF2-40B4-BE49-F238E27FC236}">
                  <a16:creationId xmlns:a16="http://schemas.microsoft.com/office/drawing/2014/main" id="{ABCCF149-AC4D-45D6-BB37-A77AC4F06DC4}"/>
                </a:ext>
              </a:extLst>
            </p:cNvPr>
            <p:cNvSpPr/>
            <p:nvPr/>
          </p:nvSpPr>
          <p:spPr>
            <a:xfrm rot="10800000">
              <a:off x="6135715" y="3730840"/>
              <a:ext cx="4451434" cy="86409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49" name="Rectangle 4">
              <a:extLst>
                <a:ext uri="{FF2B5EF4-FFF2-40B4-BE49-F238E27FC236}">
                  <a16:creationId xmlns:a16="http://schemas.microsoft.com/office/drawing/2014/main" id="{2A086DFF-3D53-4066-ADCD-5411D331D3B9}"/>
                </a:ext>
              </a:extLst>
            </p:cNvPr>
            <p:cNvSpPr/>
            <p:nvPr/>
          </p:nvSpPr>
          <p:spPr>
            <a:xfrm>
              <a:off x="4474601" y="2791036"/>
              <a:ext cx="1685778" cy="1002679"/>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85778"/>
                <a:gd name="connsiteY0" fmla="*/ 905521 h 1002679"/>
                <a:gd name="connsiteX1" fmla="*/ 1678467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5778" h="1002679">
                  <a:moveTo>
                    <a:pt x="0" y="905521"/>
                  </a:moveTo>
                  <a:lnTo>
                    <a:pt x="1678467" y="0"/>
                  </a:lnTo>
                  <a:lnTo>
                    <a:pt x="1685778" y="855218"/>
                  </a:lnTo>
                  <a:lnTo>
                    <a:pt x="8878" y="908486"/>
                  </a:lnTo>
                  <a:cubicBezTo>
                    <a:pt x="8878" y="573106"/>
                    <a:pt x="0" y="1240901"/>
                    <a:pt x="0" y="9055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grpSp>
      <p:grpSp>
        <p:nvGrpSpPr>
          <p:cNvPr id="50" name="Group 49">
            <a:extLst>
              <a:ext uri="{FF2B5EF4-FFF2-40B4-BE49-F238E27FC236}">
                <a16:creationId xmlns:a16="http://schemas.microsoft.com/office/drawing/2014/main" id="{296BFA98-9284-42A9-8359-FBC451B9138F}"/>
              </a:ext>
            </a:extLst>
          </p:cNvPr>
          <p:cNvGrpSpPr/>
          <p:nvPr/>
        </p:nvGrpSpPr>
        <p:grpSpPr>
          <a:xfrm>
            <a:off x="7944259" y="2127643"/>
            <a:ext cx="3434935" cy="464872"/>
            <a:chOff x="6417575" y="1992733"/>
            <a:chExt cx="2232250" cy="445201"/>
          </a:xfrm>
        </p:grpSpPr>
        <p:sp>
          <p:nvSpPr>
            <p:cNvPr id="51" name="TextBox 50">
              <a:extLst>
                <a:ext uri="{FF2B5EF4-FFF2-40B4-BE49-F238E27FC236}">
                  <a16:creationId xmlns:a16="http://schemas.microsoft.com/office/drawing/2014/main" id="{89F6652E-BDEB-4AA6-9793-AA281584356D}"/>
                </a:ext>
              </a:extLst>
            </p:cNvPr>
            <p:cNvSpPr txBox="1"/>
            <p:nvPr/>
          </p:nvSpPr>
          <p:spPr>
            <a:xfrm>
              <a:off x="6417576" y="1992733"/>
              <a:ext cx="2232249" cy="44520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latin typeface="Calibri" panose="020F0502020204030204" pitchFamily="34" charset="0"/>
                  <a:cs typeface="Calibri" panose="020F0502020204030204" pitchFamily="34" charset="0"/>
                </a:rPr>
                <a:t>Quick response.</a:t>
              </a:r>
            </a:p>
          </p:txBody>
        </p:sp>
        <p:sp>
          <p:nvSpPr>
            <p:cNvPr id="52" name="TextBox 51">
              <a:extLst>
                <a:ext uri="{FF2B5EF4-FFF2-40B4-BE49-F238E27FC236}">
                  <a16:creationId xmlns:a16="http://schemas.microsoft.com/office/drawing/2014/main" id="{2ED150D5-C0DE-4493-A546-7ED021CF3500}"/>
                </a:ext>
              </a:extLst>
            </p:cNvPr>
            <p:cNvSpPr txBox="1"/>
            <p:nvPr/>
          </p:nvSpPr>
          <p:spPr>
            <a:xfrm>
              <a:off x="6417575" y="2011204"/>
              <a:ext cx="2232249" cy="265279"/>
            </a:xfrm>
            <a:prstGeom prst="rect">
              <a:avLst/>
            </a:prstGeom>
            <a:noFill/>
          </p:spPr>
          <p:txBody>
            <a:bodyPr wrap="square" rtlCol="0">
              <a:spAutoFit/>
            </a:bodyPr>
            <a:lstStyle/>
            <a:p>
              <a:endParaRPr lang="ko-KR" altLang="en-US" sz="1200" b="1" dirty="0">
                <a:solidFill>
                  <a:schemeClr val="bg1"/>
                </a:solidFill>
              </a:endParaRPr>
            </a:p>
          </p:txBody>
        </p:sp>
      </p:grpSp>
      <p:sp>
        <p:nvSpPr>
          <p:cNvPr id="55" name="TextBox 54">
            <a:extLst>
              <a:ext uri="{FF2B5EF4-FFF2-40B4-BE49-F238E27FC236}">
                <a16:creationId xmlns:a16="http://schemas.microsoft.com/office/drawing/2014/main" id="{A264E70D-B8E8-4C77-A0E2-8A2B83A2F93F}"/>
              </a:ext>
            </a:extLst>
          </p:cNvPr>
          <p:cNvSpPr txBox="1"/>
          <p:nvPr/>
        </p:nvSpPr>
        <p:spPr>
          <a:xfrm>
            <a:off x="7944259" y="2991692"/>
            <a:ext cx="3434933" cy="140761"/>
          </a:xfrm>
          <a:prstGeom prst="rect">
            <a:avLst/>
          </a:prstGeom>
          <a:noFill/>
        </p:spPr>
        <p:txBody>
          <a:bodyPr wrap="square" rtlCol="0">
            <a:spAutoFit/>
          </a:bodyPr>
          <a:lstStyle/>
          <a:p>
            <a:endParaRPr lang="ko-KR" altLang="en-US" sz="1200" b="1" dirty="0">
              <a:solidFill>
                <a:schemeClr val="bg1"/>
              </a:solidFill>
            </a:endParaRPr>
          </a:p>
        </p:txBody>
      </p:sp>
      <p:grpSp>
        <p:nvGrpSpPr>
          <p:cNvPr id="56" name="Group 55">
            <a:extLst>
              <a:ext uri="{FF2B5EF4-FFF2-40B4-BE49-F238E27FC236}">
                <a16:creationId xmlns:a16="http://schemas.microsoft.com/office/drawing/2014/main" id="{A212A228-16EC-4570-BE01-24855F91AC1E}"/>
              </a:ext>
            </a:extLst>
          </p:cNvPr>
          <p:cNvGrpSpPr/>
          <p:nvPr/>
        </p:nvGrpSpPr>
        <p:grpSpPr>
          <a:xfrm>
            <a:off x="7881495" y="3890059"/>
            <a:ext cx="4272621" cy="877163"/>
            <a:chOff x="6356680" y="1850872"/>
            <a:chExt cx="2776634" cy="840050"/>
          </a:xfrm>
        </p:grpSpPr>
        <p:sp>
          <p:nvSpPr>
            <p:cNvPr id="57" name="TextBox 56">
              <a:extLst>
                <a:ext uri="{FF2B5EF4-FFF2-40B4-BE49-F238E27FC236}">
                  <a16:creationId xmlns:a16="http://schemas.microsoft.com/office/drawing/2014/main" id="{82116960-F7DD-402A-892B-8F7009C3AE06}"/>
                </a:ext>
              </a:extLst>
            </p:cNvPr>
            <p:cNvSpPr txBox="1"/>
            <p:nvPr/>
          </p:nvSpPr>
          <p:spPr>
            <a:xfrm>
              <a:off x="6356680" y="1850872"/>
              <a:ext cx="2776634" cy="84005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700" dirty="0">
                  <a:solidFill>
                    <a:schemeClr val="bg1"/>
                  </a:solidFill>
                  <a:latin typeface="Calibri" panose="020F0502020204030204" pitchFamily="34" charset="0"/>
                  <a:cs typeface="Calibri" panose="020F0502020204030204" pitchFamily="34" charset="0"/>
                </a:rPr>
                <a:t>Queries of the guests should be answered accurately and precisely with courtesy. </a:t>
              </a:r>
              <a:endParaRPr lang="en-GB" sz="1700" dirty="0">
                <a:solidFill>
                  <a:schemeClr val="bg1"/>
                </a:solidFill>
                <a:latin typeface="Calibri" panose="020F0502020204030204" pitchFamily="34" charset="0"/>
                <a:cs typeface="Calibri" panose="020F0502020204030204" pitchFamily="34" charset="0"/>
              </a:endParaRPr>
            </a:p>
          </p:txBody>
        </p:sp>
        <p:sp>
          <p:nvSpPr>
            <p:cNvPr id="58" name="TextBox 57">
              <a:extLst>
                <a:ext uri="{FF2B5EF4-FFF2-40B4-BE49-F238E27FC236}">
                  <a16:creationId xmlns:a16="http://schemas.microsoft.com/office/drawing/2014/main" id="{E11D8504-E8F4-4D95-9D8A-AE82FB9BC761}"/>
                </a:ext>
              </a:extLst>
            </p:cNvPr>
            <p:cNvSpPr txBox="1"/>
            <p:nvPr/>
          </p:nvSpPr>
          <p:spPr>
            <a:xfrm>
              <a:off x="6417575" y="2011204"/>
              <a:ext cx="2232249" cy="265279"/>
            </a:xfrm>
            <a:prstGeom prst="rect">
              <a:avLst/>
            </a:prstGeom>
            <a:noFill/>
          </p:spPr>
          <p:txBody>
            <a:bodyPr wrap="square" rtlCol="0">
              <a:spAutoFit/>
            </a:bodyPr>
            <a:lstStyle/>
            <a:p>
              <a:endParaRPr lang="ko-KR" altLang="en-US" sz="1200" b="1" dirty="0">
                <a:solidFill>
                  <a:schemeClr val="bg1"/>
                </a:solidFill>
              </a:endParaRPr>
            </a:p>
          </p:txBody>
        </p:sp>
      </p:grpSp>
      <p:sp>
        <p:nvSpPr>
          <p:cNvPr id="63" name="TextBox 62">
            <a:extLst>
              <a:ext uri="{FF2B5EF4-FFF2-40B4-BE49-F238E27FC236}">
                <a16:creationId xmlns:a16="http://schemas.microsoft.com/office/drawing/2014/main" id="{620DD51D-CDC3-4F27-BF1F-9E0A49DE198C}"/>
              </a:ext>
            </a:extLst>
          </p:cNvPr>
          <p:cNvSpPr txBox="1"/>
          <p:nvPr/>
        </p:nvSpPr>
        <p:spPr>
          <a:xfrm>
            <a:off x="8881" y="2014965"/>
            <a:ext cx="4115229" cy="88036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latin typeface="Calibri" panose="020F0502020204030204" pitchFamily="34" charset="0"/>
                <a:cs typeface="Calibri" panose="020F0502020204030204" pitchFamily="34" charset="0"/>
              </a:rPr>
              <a:t>Guests are not dependent on Hilton rather than it is dependent on them.</a:t>
            </a:r>
            <a:endParaRPr lang="en-US" dirty="0">
              <a:solidFill>
                <a:schemeClr val="bg1"/>
              </a:solidFill>
              <a:latin typeface="Calibri" panose="020F0502020204030204" pitchFamily="34" charset="0"/>
              <a:cs typeface="Calibri" panose="020F0502020204030204" pitchFamily="34" charset="0"/>
            </a:endParaRPr>
          </a:p>
        </p:txBody>
      </p:sp>
      <p:grpSp>
        <p:nvGrpSpPr>
          <p:cNvPr id="65" name="Group 64">
            <a:extLst>
              <a:ext uri="{FF2B5EF4-FFF2-40B4-BE49-F238E27FC236}">
                <a16:creationId xmlns:a16="http://schemas.microsoft.com/office/drawing/2014/main" id="{B251F10A-82D0-441C-BDBC-0709ABA0FC45}"/>
              </a:ext>
            </a:extLst>
          </p:cNvPr>
          <p:cNvGrpSpPr/>
          <p:nvPr/>
        </p:nvGrpSpPr>
        <p:grpSpPr>
          <a:xfrm>
            <a:off x="8879" y="2939795"/>
            <a:ext cx="4169658" cy="880370"/>
            <a:chOff x="5893374" y="1842615"/>
            <a:chExt cx="2756450" cy="843121"/>
          </a:xfrm>
        </p:grpSpPr>
        <p:sp>
          <p:nvSpPr>
            <p:cNvPr id="66" name="TextBox 65">
              <a:extLst>
                <a:ext uri="{FF2B5EF4-FFF2-40B4-BE49-F238E27FC236}">
                  <a16:creationId xmlns:a16="http://schemas.microsoft.com/office/drawing/2014/main" id="{B1D41EB3-1508-4CB6-934E-590C829993C3}"/>
                </a:ext>
              </a:extLst>
            </p:cNvPr>
            <p:cNvSpPr txBox="1"/>
            <p:nvPr/>
          </p:nvSpPr>
          <p:spPr>
            <a:xfrm>
              <a:off x="5893374" y="1842615"/>
              <a:ext cx="2756450" cy="84312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latin typeface="Calibri" panose="020F0502020204030204" pitchFamily="34" charset="0"/>
                  <a:cs typeface="Calibri" panose="020F0502020204030204" pitchFamily="34" charset="0"/>
                </a:rPr>
                <a:t>Ensuring the optimum level of services to the guest.</a:t>
              </a:r>
              <a:endParaRPr lang="en-US" dirty="0">
                <a:solidFill>
                  <a:schemeClr val="bg1"/>
                </a:solidFill>
                <a:latin typeface="Calibri" panose="020F0502020204030204" pitchFamily="34" charset="0"/>
                <a:cs typeface="Calibri" panose="020F0502020204030204" pitchFamily="34" charset="0"/>
              </a:endParaRPr>
            </a:p>
          </p:txBody>
        </p:sp>
        <p:sp>
          <p:nvSpPr>
            <p:cNvPr id="67" name="TextBox 66">
              <a:extLst>
                <a:ext uri="{FF2B5EF4-FFF2-40B4-BE49-F238E27FC236}">
                  <a16:creationId xmlns:a16="http://schemas.microsoft.com/office/drawing/2014/main" id="{5D30EC5A-5446-4053-8AFD-EBCE1EE88E5B}"/>
                </a:ext>
              </a:extLst>
            </p:cNvPr>
            <p:cNvSpPr txBox="1"/>
            <p:nvPr/>
          </p:nvSpPr>
          <p:spPr>
            <a:xfrm>
              <a:off x="6417575" y="2011204"/>
              <a:ext cx="2232249" cy="265279"/>
            </a:xfrm>
            <a:prstGeom prst="rect">
              <a:avLst/>
            </a:prstGeom>
            <a:noFill/>
          </p:spPr>
          <p:txBody>
            <a:bodyPr wrap="square" rtlCol="0">
              <a:spAutoFit/>
            </a:bodyPr>
            <a:lstStyle/>
            <a:p>
              <a:pPr algn="r"/>
              <a:endParaRPr lang="ko-KR" altLang="en-US" sz="1200" b="1" dirty="0">
                <a:solidFill>
                  <a:schemeClr val="bg1"/>
                </a:solidFill>
              </a:endParaRPr>
            </a:p>
          </p:txBody>
        </p:sp>
      </p:grpSp>
      <p:grpSp>
        <p:nvGrpSpPr>
          <p:cNvPr id="68" name="Group 67">
            <a:extLst>
              <a:ext uri="{FF2B5EF4-FFF2-40B4-BE49-F238E27FC236}">
                <a16:creationId xmlns:a16="http://schemas.microsoft.com/office/drawing/2014/main" id="{2920502B-3055-4756-AE08-DBF3A9F028F2}"/>
              </a:ext>
            </a:extLst>
          </p:cNvPr>
          <p:cNvGrpSpPr/>
          <p:nvPr/>
        </p:nvGrpSpPr>
        <p:grpSpPr>
          <a:xfrm>
            <a:off x="8878" y="4055250"/>
            <a:ext cx="4554412" cy="497834"/>
            <a:chOff x="6417575" y="2011204"/>
            <a:chExt cx="2435026" cy="476769"/>
          </a:xfrm>
        </p:grpSpPr>
        <p:sp>
          <p:nvSpPr>
            <p:cNvPr id="69" name="TextBox 68">
              <a:extLst>
                <a:ext uri="{FF2B5EF4-FFF2-40B4-BE49-F238E27FC236}">
                  <a16:creationId xmlns:a16="http://schemas.microsoft.com/office/drawing/2014/main" id="{806C5D46-5997-4832-A071-C6128CC5F63A}"/>
                </a:ext>
              </a:extLst>
            </p:cNvPr>
            <p:cNvSpPr txBox="1"/>
            <p:nvPr/>
          </p:nvSpPr>
          <p:spPr>
            <a:xfrm>
              <a:off x="6417576" y="2042772"/>
              <a:ext cx="2435025" cy="44520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a:solidFill>
                    <a:schemeClr val="bg1"/>
                  </a:solidFill>
                  <a:latin typeface="Calibri" panose="020F0502020204030204" pitchFamily="34" charset="0"/>
                  <a:cs typeface="Calibri" panose="020F0502020204030204" pitchFamily="34" charset="0"/>
                </a:rPr>
                <a:t>Welcoming the guest with great </a:t>
              </a:r>
              <a:r>
                <a:rPr lang="en-US" dirty="0" err="1">
                  <a:solidFill>
                    <a:schemeClr val="bg1"/>
                  </a:solidFill>
                  <a:latin typeface="Calibri" panose="020F0502020204030204" pitchFamily="34" charset="0"/>
                  <a:cs typeface="Calibri" panose="020F0502020204030204" pitchFamily="34" charset="0"/>
                </a:rPr>
                <a:t>honour</a:t>
              </a:r>
              <a:r>
                <a:rPr lang="en-US" dirty="0">
                  <a:solidFill>
                    <a:schemeClr val="bg1"/>
                  </a:solidFill>
                  <a:latin typeface="Calibri" panose="020F0502020204030204" pitchFamily="34" charset="0"/>
                  <a:cs typeface="Calibri" panose="020F0502020204030204" pitchFamily="34" charset="0"/>
                </a:rPr>
                <a:t>.</a:t>
              </a:r>
            </a:p>
          </p:txBody>
        </p:sp>
        <p:sp>
          <p:nvSpPr>
            <p:cNvPr id="70" name="TextBox 69">
              <a:extLst>
                <a:ext uri="{FF2B5EF4-FFF2-40B4-BE49-F238E27FC236}">
                  <a16:creationId xmlns:a16="http://schemas.microsoft.com/office/drawing/2014/main" id="{BBBAB0BE-6F1E-4E18-8E78-35F4504EF908}"/>
                </a:ext>
              </a:extLst>
            </p:cNvPr>
            <p:cNvSpPr txBox="1"/>
            <p:nvPr/>
          </p:nvSpPr>
          <p:spPr>
            <a:xfrm>
              <a:off x="6417575" y="2011204"/>
              <a:ext cx="2232249" cy="265279"/>
            </a:xfrm>
            <a:prstGeom prst="rect">
              <a:avLst/>
            </a:prstGeom>
            <a:noFill/>
          </p:spPr>
          <p:txBody>
            <a:bodyPr wrap="square" rtlCol="0">
              <a:spAutoFit/>
            </a:bodyPr>
            <a:lstStyle/>
            <a:p>
              <a:pPr algn="r"/>
              <a:endParaRPr lang="ko-KR" altLang="en-US" sz="1200" b="1" dirty="0">
                <a:solidFill>
                  <a:schemeClr val="bg1"/>
                </a:solidFill>
              </a:endParaRPr>
            </a:p>
          </p:txBody>
        </p:sp>
      </p:grpSp>
      <p:grpSp>
        <p:nvGrpSpPr>
          <p:cNvPr id="74" name="Group 73">
            <a:extLst>
              <a:ext uri="{FF2B5EF4-FFF2-40B4-BE49-F238E27FC236}">
                <a16:creationId xmlns:a16="http://schemas.microsoft.com/office/drawing/2014/main" id="{76633F5F-5B47-4E49-BB19-C1426FE2F7B3}"/>
              </a:ext>
            </a:extLst>
          </p:cNvPr>
          <p:cNvGrpSpPr/>
          <p:nvPr/>
        </p:nvGrpSpPr>
        <p:grpSpPr>
          <a:xfrm>
            <a:off x="4973772" y="2797798"/>
            <a:ext cx="2237674" cy="2237674"/>
            <a:chOff x="3467528" y="2657377"/>
            <a:chExt cx="2237674" cy="2237674"/>
          </a:xfrm>
        </p:grpSpPr>
        <p:grpSp>
          <p:nvGrpSpPr>
            <p:cNvPr id="75" name="Group 74">
              <a:extLst>
                <a:ext uri="{FF2B5EF4-FFF2-40B4-BE49-F238E27FC236}">
                  <a16:creationId xmlns:a16="http://schemas.microsoft.com/office/drawing/2014/main" id="{E7CC501C-75C6-4297-A6E9-70168A53833A}"/>
                </a:ext>
              </a:extLst>
            </p:cNvPr>
            <p:cNvGrpSpPr/>
            <p:nvPr/>
          </p:nvGrpSpPr>
          <p:grpSpPr>
            <a:xfrm>
              <a:off x="3467528" y="2657377"/>
              <a:ext cx="2237674" cy="2237674"/>
              <a:chOff x="3436380" y="2612003"/>
              <a:chExt cx="2237674" cy="2237674"/>
            </a:xfrm>
          </p:grpSpPr>
          <p:sp>
            <p:nvSpPr>
              <p:cNvPr id="77" name="Oval 76">
                <a:extLst>
                  <a:ext uri="{FF2B5EF4-FFF2-40B4-BE49-F238E27FC236}">
                    <a16:creationId xmlns:a16="http://schemas.microsoft.com/office/drawing/2014/main" id="{3867FC46-406A-4EA4-BDA2-DA2EDA1A4D18}"/>
                  </a:ext>
                </a:extLst>
              </p:cNvPr>
              <p:cNvSpPr/>
              <p:nvPr/>
            </p:nvSpPr>
            <p:spPr>
              <a:xfrm>
                <a:off x="3436380" y="2612003"/>
                <a:ext cx="2237674" cy="2237674"/>
              </a:xfrm>
              <a:prstGeom prst="ellipse">
                <a:avLst/>
              </a:prstGeom>
              <a:solidFill>
                <a:schemeClr val="bg1">
                  <a:alpha val="57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78" name="Oval 77">
                <a:extLst>
                  <a:ext uri="{FF2B5EF4-FFF2-40B4-BE49-F238E27FC236}">
                    <a16:creationId xmlns:a16="http://schemas.microsoft.com/office/drawing/2014/main" id="{4455D14C-76F7-460C-B2E1-C45827B8D76D}"/>
                  </a:ext>
                </a:extLst>
              </p:cNvPr>
              <p:cNvSpPr/>
              <p:nvPr/>
            </p:nvSpPr>
            <p:spPr>
              <a:xfrm>
                <a:off x="3914050" y="3089673"/>
                <a:ext cx="1282335" cy="128233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Role and Functions</a:t>
                </a:r>
                <a:endParaRPr lang="en-US" sz="1200" dirty="0"/>
              </a:p>
            </p:txBody>
          </p:sp>
        </p:grpSp>
        <p:sp>
          <p:nvSpPr>
            <p:cNvPr id="76" name="Oval 75">
              <a:extLst>
                <a:ext uri="{FF2B5EF4-FFF2-40B4-BE49-F238E27FC236}">
                  <a16:creationId xmlns:a16="http://schemas.microsoft.com/office/drawing/2014/main" id="{73D008FB-D8AA-43F9-B360-6601072936E9}"/>
                </a:ext>
              </a:extLst>
            </p:cNvPr>
            <p:cNvSpPr/>
            <p:nvPr/>
          </p:nvSpPr>
          <p:spPr>
            <a:xfrm>
              <a:off x="3695636" y="2885485"/>
              <a:ext cx="1781460" cy="1781460"/>
            </a:xfrm>
            <a:prstGeom prst="ellipse">
              <a:avLst/>
            </a:prstGeom>
            <a:noFill/>
            <a:ln w="1905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
        <p:nvSpPr>
          <p:cNvPr id="79" name="TextBox 78">
            <a:extLst>
              <a:ext uri="{FF2B5EF4-FFF2-40B4-BE49-F238E27FC236}">
                <a16:creationId xmlns:a16="http://schemas.microsoft.com/office/drawing/2014/main" id="{FF2D8885-F014-4A53-A73A-6CC8169D85F4}"/>
              </a:ext>
            </a:extLst>
          </p:cNvPr>
          <p:cNvSpPr txBox="1"/>
          <p:nvPr/>
        </p:nvSpPr>
        <p:spPr>
          <a:xfrm>
            <a:off x="5451960" y="3640446"/>
            <a:ext cx="1281819" cy="338554"/>
          </a:xfrm>
          <a:prstGeom prst="rect">
            <a:avLst/>
          </a:prstGeom>
          <a:noFill/>
        </p:spPr>
        <p:txBody>
          <a:bodyPr wrap="square" rtlCol="0">
            <a:spAutoFit/>
          </a:bodyPr>
          <a:lstStyle/>
          <a:p>
            <a:pPr algn="ctr"/>
            <a:endParaRPr lang="en-US" altLang="ko-KR" sz="1600" b="1" dirty="0">
              <a:solidFill>
                <a:schemeClr val="bg1"/>
              </a:solidFill>
            </a:endParaRPr>
          </a:p>
        </p:txBody>
      </p:sp>
      <p:sp>
        <p:nvSpPr>
          <p:cNvPr id="81" name="TextBox 80">
            <a:extLst>
              <a:ext uri="{FF2B5EF4-FFF2-40B4-BE49-F238E27FC236}">
                <a16:creationId xmlns:a16="http://schemas.microsoft.com/office/drawing/2014/main" id="{620DD51D-CDC3-4F27-BF1F-9E0A49DE198C}"/>
              </a:ext>
            </a:extLst>
          </p:cNvPr>
          <p:cNvSpPr txBox="1"/>
          <p:nvPr/>
        </p:nvSpPr>
        <p:spPr>
          <a:xfrm>
            <a:off x="7903226" y="2925013"/>
            <a:ext cx="4115229" cy="46487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dirty="0" smtClean="0">
                <a:solidFill>
                  <a:schemeClr val="bg1"/>
                </a:solidFill>
                <a:latin typeface="Calibri" panose="020F0502020204030204" pitchFamily="34" charset="0"/>
                <a:cs typeface="Calibri" panose="020F0502020204030204" pitchFamily="34" charset="0"/>
              </a:rPr>
              <a:t>Creating interrelationship. </a:t>
            </a:r>
            <a:endParaRPr lang="en-US" dirty="0">
              <a:solidFill>
                <a:schemeClr val="bg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839144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p:cNvSpPr>
            <a:spLocks noChangeArrowheads="1"/>
          </p:cNvSpPr>
          <p:nvPr/>
        </p:nvSpPr>
        <p:spPr bwMode="auto">
          <a:xfrm>
            <a:off x="0" y="-179516"/>
            <a:ext cx="184731" cy="3590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2696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200" b="0" i="0" u="none" strike="noStrike" cap="none" normalizeH="0" baseline="0" dirty="0" smtClean="0">
              <a:ln>
                <a:noFill/>
              </a:ln>
              <a:solidFill>
                <a:srgbClr val="252525"/>
              </a:solidFill>
              <a:effectLst/>
              <a:latin typeface="Open Sans"/>
            </a:endParaRPr>
          </a:p>
        </p:txBody>
      </p:sp>
      <p:sp>
        <p:nvSpPr>
          <p:cNvPr id="2" name="Title 1"/>
          <p:cNvSpPr>
            <a:spLocks noGrp="1"/>
          </p:cNvSpPr>
          <p:nvPr>
            <p:ph type="title"/>
          </p:nvPr>
        </p:nvSpPr>
        <p:spPr>
          <a:xfrm>
            <a:off x="1153584" y="179516"/>
            <a:ext cx="8596668" cy="963484"/>
          </a:xfrm>
        </p:spPr>
        <p:txBody>
          <a:bodyPr>
            <a:normAutofit fontScale="90000"/>
          </a:bodyPr>
          <a:lstStyle/>
          <a:p>
            <a:pPr algn="ctr"/>
            <a:r>
              <a:rPr lang="en-GB" dirty="0">
                <a:solidFill>
                  <a:schemeClr val="tx1"/>
                </a:solidFill>
              </a:rPr>
              <a:t>Significance of hospitality</a:t>
            </a:r>
            <a:r>
              <a:rPr lang="en-GB" dirty="0"/>
              <a:t> </a:t>
            </a:r>
            <a:br>
              <a:rPr lang="en-GB" dirty="0"/>
            </a:br>
            <a:endParaRPr lang="en-GB" dirty="0"/>
          </a:p>
        </p:txBody>
      </p:sp>
      <p:sp>
        <p:nvSpPr>
          <p:cNvPr id="8" name="Rounded Rectangle 7"/>
          <p:cNvSpPr/>
          <p:nvPr/>
        </p:nvSpPr>
        <p:spPr>
          <a:xfrm>
            <a:off x="1587408" y="851059"/>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 name="Group 2"/>
          <p:cNvGrpSpPr/>
          <p:nvPr/>
        </p:nvGrpSpPr>
        <p:grpSpPr>
          <a:xfrm>
            <a:off x="636831" y="1565219"/>
            <a:ext cx="11485500" cy="4335218"/>
            <a:chOff x="636831" y="1765518"/>
            <a:chExt cx="11485500" cy="4335218"/>
          </a:xfrm>
        </p:grpSpPr>
        <p:grpSp>
          <p:nvGrpSpPr>
            <p:cNvPr id="9" name="Group 8">
              <a:extLst>
                <a:ext uri="{FF2B5EF4-FFF2-40B4-BE49-F238E27FC236}">
                  <a16:creationId xmlns:a16="http://schemas.microsoft.com/office/drawing/2014/main" id="{BA092294-8504-4B6D-A71E-2FBAF63AB81F}"/>
                </a:ext>
              </a:extLst>
            </p:cNvPr>
            <p:cNvGrpSpPr/>
            <p:nvPr/>
          </p:nvGrpSpPr>
          <p:grpSpPr>
            <a:xfrm>
              <a:off x="5061662" y="1765518"/>
              <a:ext cx="840302" cy="925633"/>
              <a:chOff x="676746" y="2780928"/>
              <a:chExt cx="1352458" cy="1296144"/>
            </a:xfrm>
            <a:solidFill>
              <a:schemeClr val="accent4"/>
            </a:solidFill>
          </p:grpSpPr>
          <p:sp>
            <p:nvSpPr>
              <p:cNvPr id="10" name="Rectangle 9">
                <a:extLst>
                  <a:ext uri="{FF2B5EF4-FFF2-40B4-BE49-F238E27FC236}">
                    <a16:creationId xmlns:a16="http://schemas.microsoft.com/office/drawing/2014/main" id="{3AE6DA7C-FDFE-4BC1-B6D9-141EA11C81D9}"/>
                  </a:ext>
                </a:extLst>
              </p:cNvPr>
              <p:cNvSpPr/>
              <p:nvPr/>
            </p:nvSpPr>
            <p:spPr>
              <a:xfrm>
                <a:off x="683568" y="3079763"/>
                <a:ext cx="1345636" cy="69847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1" name="Isosceles Triangle 10">
                <a:extLst>
                  <a:ext uri="{FF2B5EF4-FFF2-40B4-BE49-F238E27FC236}">
                    <a16:creationId xmlns:a16="http://schemas.microsoft.com/office/drawing/2014/main" id="{BB0B8877-FAC1-4319-B7B5-23BA60E1D1F9}"/>
                  </a:ext>
                </a:extLst>
              </p:cNvPr>
              <p:cNvSpPr/>
              <p:nvPr/>
            </p:nvSpPr>
            <p:spPr>
              <a:xfrm>
                <a:off x="676746" y="2780928"/>
                <a:ext cx="1352457" cy="21602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2" name="Isosceles Triangle 11">
                <a:extLst>
                  <a:ext uri="{FF2B5EF4-FFF2-40B4-BE49-F238E27FC236}">
                    <a16:creationId xmlns:a16="http://schemas.microsoft.com/office/drawing/2014/main" id="{3460F6F8-CECB-4A4A-9ABB-28F198FFFAD6}"/>
                  </a:ext>
                </a:extLst>
              </p:cNvPr>
              <p:cNvSpPr/>
              <p:nvPr/>
            </p:nvSpPr>
            <p:spPr>
              <a:xfrm rot="10800000">
                <a:off x="676746" y="3861048"/>
                <a:ext cx="1352457" cy="21602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13" name="Group 12">
              <a:extLst>
                <a:ext uri="{FF2B5EF4-FFF2-40B4-BE49-F238E27FC236}">
                  <a16:creationId xmlns:a16="http://schemas.microsoft.com/office/drawing/2014/main" id="{60AD9B63-DB4F-4806-859C-6F1CBC308E57}"/>
                </a:ext>
              </a:extLst>
            </p:cNvPr>
            <p:cNvGrpSpPr/>
            <p:nvPr/>
          </p:nvGrpSpPr>
          <p:grpSpPr>
            <a:xfrm>
              <a:off x="6053870" y="2522115"/>
              <a:ext cx="840302" cy="925633"/>
              <a:chOff x="676746" y="2646783"/>
              <a:chExt cx="1352458" cy="1296144"/>
            </a:xfrm>
            <a:solidFill>
              <a:schemeClr val="accent3"/>
            </a:solidFill>
          </p:grpSpPr>
          <p:sp>
            <p:nvSpPr>
              <p:cNvPr id="14" name="Rectangle 13">
                <a:extLst>
                  <a:ext uri="{FF2B5EF4-FFF2-40B4-BE49-F238E27FC236}">
                    <a16:creationId xmlns:a16="http://schemas.microsoft.com/office/drawing/2014/main" id="{DCFF3B55-C109-464D-8055-58E17E3B4D28}"/>
                  </a:ext>
                </a:extLst>
              </p:cNvPr>
              <p:cNvSpPr/>
              <p:nvPr/>
            </p:nvSpPr>
            <p:spPr>
              <a:xfrm>
                <a:off x="683569" y="2945618"/>
                <a:ext cx="1345635" cy="69847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5" name="Isosceles Triangle 14">
                <a:extLst>
                  <a:ext uri="{FF2B5EF4-FFF2-40B4-BE49-F238E27FC236}">
                    <a16:creationId xmlns:a16="http://schemas.microsoft.com/office/drawing/2014/main" id="{E0D38876-FC48-4A88-B346-724562AB147D}"/>
                  </a:ext>
                </a:extLst>
              </p:cNvPr>
              <p:cNvSpPr/>
              <p:nvPr/>
            </p:nvSpPr>
            <p:spPr>
              <a:xfrm>
                <a:off x="676746" y="2646783"/>
                <a:ext cx="1352456" cy="21602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6" name="Isosceles Triangle 15">
                <a:extLst>
                  <a:ext uri="{FF2B5EF4-FFF2-40B4-BE49-F238E27FC236}">
                    <a16:creationId xmlns:a16="http://schemas.microsoft.com/office/drawing/2014/main" id="{90059B96-D5D1-40F4-8A06-B4F2469A4EE0}"/>
                  </a:ext>
                </a:extLst>
              </p:cNvPr>
              <p:cNvSpPr/>
              <p:nvPr/>
            </p:nvSpPr>
            <p:spPr>
              <a:xfrm rot="10800000">
                <a:off x="676746" y="3726903"/>
                <a:ext cx="1352456" cy="21602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17" name="Group 16">
              <a:extLst>
                <a:ext uri="{FF2B5EF4-FFF2-40B4-BE49-F238E27FC236}">
                  <a16:creationId xmlns:a16="http://schemas.microsoft.com/office/drawing/2014/main" id="{D5CD9371-60F9-4019-B9E6-31558005BC1B}"/>
                </a:ext>
              </a:extLst>
            </p:cNvPr>
            <p:cNvGrpSpPr/>
            <p:nvPr/>
          </p:nvGrpSpPr>
          <p:grpSpPr>
            <a:xfrm>
              <a:off x="7046076" y="3470310"/>
              <a:ext cx="840302" cy="925633"/>
              <a:chOff x="676746" y="2780928"/>
              <a:chExt cx="1352458" cy="1296144"/>
            </a:xfrm>
            <a:solidFill>
              <a:schemeClr val="accent2"/>
            </a:solidFill>
          </p:grpSpPr>
          <p:sp>
            <p:nvSpPr>
              <p:cNvPr id="18" name="Rectangle 17">
                <a:extLst>
                  <a:ext uri="{FF2B5EF4-FFF2-40B4-BE49-F238E27FC236}">
                    <a16:creationId xmlns:a16="http://schemas.microsoft.com/office/drawing/2014/main" id="{6FEE794D-F7FD-4A6E-8BBF-B018B625277D}"/>
                  </a:ext>
                </a:extLst>
              </p:cNvPr>
              <p:cNvSpPr/>
              <p:nvPr/>
            </p:nvSpPr>
            <p:spPr>
              <a:xfrm>
                <a:off x="683568" y="3079763"/>
                <a:ext cx="1345636" cy="69847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9" name="Isosceles Triangle 18">
                <a:extLst>
                  <a:ext uri="{FF2B5EF4-FFF2-40B4-BE49-F238E27FC236}">
                    <a16:creationId xmlns:a16="http://schemas.microsoft.com/office/drawing/2014/main" id="{F89B2D5E-FD6B-4A36-AADE-96ABC937C2B7}"/>
                  </a:ext>
                </a:extLst>
              </p:cNvPr>
              <p:cNvSpPr/>
              <p:nvPr/>
            </p:nvSpPr>
            <p:spPr>
              <a:xfrm>
                <a:off x="676746" y="2780928"/>
                <a:ext cx="1352457" cy="21602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0" name="Isosceles Triangle 19">
                <a:extLst>
                  <a:ext uri="{FF2B5EF4-FFF2-40B4-BE49-F238E27FC236}">
                    <a16:creationId xmlns:a16="http://schemas.microsoft.com/office/drawing/2014/main" id="{6DCE39B9-670A-4BEC-996B-A0F174E8FA1F}"/>
                  </a:ext>
                </a:extLst>
              </p:cNvPr>
              <p:cNvSpPr/>
              <p:nvPr/>
            </p:nvSpPr>
            <p:spPr>
              <a:xfrm rot="10800000">
                <a:off x="676746" y="3861048"/>
                <a:ext cx="1352457" cy="21602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21" name="Group 20">
              <a:extLst>
                <a:ext uri="{FF2B5EF4-FFF2-40B4-BE49-F238E27FC236}">
                  <a16:creationId xmlns:a16="http://schemas.microsoft.com/office/drawing/2014/main" id="{78566406-391B-4D21-B4F1-25D5EF590B5E}"/>
                </a:ext>
              </a:extLst>
            </p:cNvPr>
            <p:cNvGrpSpPr/>
            <p:nvPr/>
          </p:nvGrpSpPr>
          <p:grpSpPr>
            <a:xfrm>
              <a:off x="6053870" y="4322707"/>
              <a:ext cx="840302" cy="925633"/>
              <a:chOff x="676746" y="2780928"/>
              <a:chExt cx="1352458" cy="1296144"/>
            </a:xfrm>
            <a:solidFill>
              <a:schemeClr val="accent1"/>
            </a:solidFill>
          </p:grpSpPr>
          <p:sp>
            <p:nvSpPr>
              <p:cNvPr id="22" name="Rectangle 21">
                <a:extLst>
                  <a:ext uri="{FF2B5EF4-FFF2-40B4-BE49-F238E27FC236}">
                    <a16:creationId xmlns:a16="http://schemas.microsoft.com/office/drawing/2014/main" id="{285DFFBB-9C30-4C50-9BA2-AB0AB704F226}"/>
                  </a:ext>
                </a:extLst>
              </p:cNvPr>
              <p:cNvSpPr/>
              <p:nvPr/>
            </p:nvSpPr>
            <p:spPr>
              <a:xfrm>
                <a:off x="683568" y="3079763"/>
                <a:ext cx="1345636" cy="69847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3" name="Isosceles Triangle 22">
                <a:extLst>
                  <a:ext uri="{FF2B5EF4-FFF2-40B4-BE49-F238E27FC236}">
                    <a16:creationId xmlns:a16="http://schemas.microsoft.com/office/drawing/2014/main" id="{81F23176-15D8-4371-B879-2C28313768E7}"/>
                  </a:ext>
                </a:extLst>
              </p:cNvPr>
              <p:cNvSpPr/>
              <p:nvPr/>
            </p:nvSpPr>
            <p:spPr>
              <a:xfrm>
                <a:off x="676746" y="2780928"/>
                <a:ext cx="1352457" cy="21602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4" name="Isosceles Triangle 23">
                <a:extLst>
                  <a:ext uri="{FF2B5EF4-FFF2-40B4-BE49-F238E27FC236}">
                    <a16:creationId xmlns:a16="http://schemas.microsoft.com/office/drawing/2014/main" id="{24AE99C0-05F8-448D-A470-8B7792FD13F1}"/>
                  </a:ext>
                </a:extLst>
              </p:cNvPr>
              <p:cNvSpPr/>
              <p:nvPr/>
            </p:nvSpPr>
            <p:spPr>
              <a:xfrm rot="10800000">
                <a:off x="676746" y="3861048"/>
                <a:ext cx="1352457" cy="21602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25" name="Group 24">
              <a:extLst>
                <a:ext uri="{FF2B5EF4-FFF2-40B4-BE49-F238E27FC236}">
                  <a16:creationId xmlns:a16="http://schemas.microsoft.com/office/drawing/2014/main" id="{46966858-3689-4CCA-BF9C-FA63B082BCD1}"/>
                </a:ext>
              </a:extLst>
            </p:cNvPr>
            <p:cNvGrpSpPr/>
            <p:nvPr/>
          </p:nvGrpSpPr>
          <p:grpSpPr>
            <a:xfrm>
              <a:off x="5061662" y="5175103"/>
              <a:ext cx="840302" cy="925633"/>
              <a:chOff x="676746" y="2780928"/>
              <a:chExt cx="1352458" cy="1296144"/>
            </a:xfrm>
            <a:solidFill>
              <a:schemeClr val="accent6"/>
            </a:solidFill>
          </p:grpSpPr>
          <p:sp>
            <p:nvSpPr>
              <p:cNvPr id="26" name="Rectangle 25">
                <a:extLst>
                  <a:ext uri="{FF2B5EF4-FFF2-40B4-BE49-F238E27FC236}">
                    <a16:creationId xmlns:a16="http://schemas.microsoft.com/office/drawing/2014/main" id="{72976C67-756D-4FFC-A206-8D1DAAD429CD}"/>
                  </a:ext>
                </a:extLst>
              </p:cNvPr>
              <p:cNvSpPr/>
              <p:nvPr/>
            </p:nvSpPr>
            <p:spPr>
              <a:xfrm>
                <a:off x="683568" y="3079763"/>
                <a:ext cx="1345636" cy="69847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7" name="Isosceles Triangle 26">
                <a:extLst>
                  <a:ext uri="{FF2B5EF4-FFF2-40B4-BE49-F238E27FC236}">
                    <a16:creationId xmlns:a16="http://schemas.microsoft.com/office/drawing/2014/main" id="{C6C9C304-2EE3-4D11-887E-B00876B3B489}"/>
                  </a:ext>
                </a:extLst>
              </p:cNvPr>
              <p:cNvSpPr/>
              <p:nvPr/>
            </p:nvSpPr>
            <p:spPr>
              <a:xfrm>
                <a:off x="676746" y="2780928"/>
                <a:ext cx="1352457" cy="21602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8" name="Isosceles Triangle 27">
                <a:extLst>
                  <a:ext uri="{FF2B5EF4-FFF2-40B4-BE49-F238E27FC236}">
                    <a16:creationId xmlns:a16="http://schemas.microsoft.com/office/drawing/2014/main" id="{AB3F8CCB-5468-48B6-917E-64D10E354DA5}"/>
                  </a:ext>
                </a:extLst>
              </p:cNvPr>
              <p:cNvSpPr/>
              <p:nvPr/>
            </p:nvSpPr>
            <p:spPr>
              <a:xfrm rot="10800000">
                <a:off x="676746" y="3861048"/>
                <a:ext cx="1352457" cy="21602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29" name="Group 28">
              <a:extLst>
                <a:ext uri="{FF2B5EF4-FFF2-40B4-BE49-F238E27FC236}">
                  <a16:creationId xmlns:a16="http://schemas.microsoft.com/office/drawing/2014/main" id="{D60D37C4-22B0-4F4F-AB49-6251E62FACA7}"/>
                </a:ext>
              </a:extLst>
            </p:cNvPr>
            <p:cNvGrpSpPr/>
            <p:nvPr/>
          </p:nvGrpSpPr>
          <p:grpSpPr>
            <a:xfrm>
              <a:off x="636831" y="1807783"/>
              <a:ext cx="4342420" cy="865792"/>
              <a:chOff x="-460977" y="1129566"/>
              <a:chExt cx="3845323" cy="865792"/>
            </a:xfrm>
          </p:grpSpPr>
          <p:sp>
            <p:nvSpPr>
              <p:cNvPr id="30" name="TextBox 29">
                <a:extLst>
                  <a:ext uri="{FF2B5EF4-FFF2-40B4-BE49-F238E27FC236}">
                    <a16:creationId xmlns:a16="http://schemas.microsoft.com/office/drawing/2014/main" id="{5F21419C-26BA-4FBD-A98F-EF3478E79155}"/>
                  </a:ext>
                </a:extLst>
              </p:cNvPr>
              <p:cNvSpPr txBox="1"/>
              <p:nvPr/>
            </p:nvSpPr>
            <p:spPr>
              <a:xfrm>
                <a:off x="-460977" y="1129566"/>
                <a:ext cx="3845322" cy="276999"/>
              </a:xfrm>
              <a:prstGeom prst="rect">
                <a:avLst/>
              </a:prstGeom>
              <a:noFill/>
            </p:spPr>
            <p:txBody>
              <a:bodyPr wrap="square" rtlCol="0" anchor="ctr">
                <a:spAutoFit/>
              </a:bodyPr>
              <a:lstStyle/>
              <a:p>
                <a:pPr algn="r"/>
                <a:endParaRPr lang="ko-KR" altLang="en-US" sz="1200" b="1" dirty="0">
                  <a:solidFill>
                    <a:schemeClr val="tx1">
                      <a:lumMod val="75000"/>
                      <a:lumOff val="25000"/>
                    </a:schemeClr>
                  </a:solidFill>
                  <a:cs typeface="Arial" pitchFamily="34" charset="0"/>
                </a:endParaRPr>
              </a:p>
            </p:txBody>
          </p:sp>
          <p:sp>
            <p:nvSpPr>
              <p:cNvPr id="31" name="TextBox 30">
                <a:extLst>
                  <a:ext uri="{FF2B5EF4-FFF2-40B4-BE49-F238E27FC236}">
                    <a16:creationId xmlns:a16="http://schemas.microsoft.com/office/drawing/2014/main" id="{AE351FDB-4071-4EA6-9487-D9C2F1D66C5C}"/>
                  </a:ext>
                </a:extLst>
              </p:cNvPr>
              <p:cNvSpPr txBox="1"/>
              <p:nvPr/>
            </p:nvSpPr>
            <p:spPr>
              <a:xfrm>
                <a:off x="-460976" y="1287472"/>
                <a:ext cx="3845322" cy="707886"/>
              </a:xfrm>
              <a:prstGeom prst="rect">
                <a:avLst/>
              </a:prstGeom>
              <a:noFill/>
              <a:ln>
                <a:solidFill>
                  <a:schemeClr val="accent4">
                    <a:lumMod val="75000"/>
                  </a:schemeClr>
                </a:solidFill>
              </a:ln>
            </p:spPr>
            <p:txBody>
              <a:bodyPr wrap="square" rtlCol="0">
                <a:spAutoFit/>
              </a:bodyPr>
              <a:lstStyle/>
              <a:p>
                <a:pPr lvl="0" algn="ctr"/>
                <a:r>
                  <a:rPr lang="en-US" sz="2000" dirty="0">
                    <a:solidFill>
                      <a:srgbClr val="252525"/>
                    </a:solidFill>
                    <a:latin typeface="Calibri" panose="020F0502020204030204" pitchFamily="34" charset="0"/>
                    <a:cs typeface="Calibri" panose="020F0502020204030204" pitchFamily="34" charset="0"/>
                  </a:rPr>
                  <a:t>Hospitality is an exciting, dynamic and rapidly growing sector (</a:t>
                </a:r>
                <a:r>
                  <a:rPr lang="en-US" sz="2000" dirty="0" err="1">
                    <a:solidFill>
                      <a:srgbClr val="252525"/>
                    </a:solidFill>
                    <a:latin typeface="Calibri" panose="020F0502020204030204" pitchFamily="34" charset="0"/>
                    <a:cs typeface="Calibri" panose="020F0502020204030204" pitchFamily="34" charset="0"/>
                  </a:rPr>
                  <a:t>Melissen</a:t>
                </a:r>
                <a:r>
                  <a:rPr lang="en-US" sz="2000" dirty="0">
                    <a:solidFill>
                      <a:srgbClr val="252525"/>
                    </a:solidFill>
                    <a:latin typeface="Calibri" panose="020F0502020204030204" pitchFamily="34" charset="0"/>
                    <a:cs typeface="Calibri" panose="020F0502020204030204" pitchFamily="34" charset="0"/>
                  </a:rPr>
                  <a:t>, 2019</a:t>
                </a:r>
                <a:r>
                  <a:rPr lang="en-US" sz="2000" dirty="0" smtClean="0">
                    <a:solidFill>
                      <a:srgbClr val="252525"/>
                    </a:solidFill>
                    <a:latin typeface="Calibri" panose="020F0502020204030204" pitchFamily="34" charset="0"/>
                    <a:cs typeface="Calibri" panose="020F0502020204030204" pitchFamily="34" charset="0"/>
                  </a:rPr>
                  <a:t>).</a:t>
                </a:r>
                <a:endParaRPr lang="en-US" altLang="ko-KR" sz="2000" dirty="0">
                  <a:solidFill>
                    <a:schemeClr val="tx1">
                      <a:lumMod val="75000"/>
                      <a:lumOff val="25000"/>
                    </a:schemeClr>
                  </a:solidFill>
                  <a:cs typeface="Arial" pitchFamily="34" charset="0"/>
                </a:endParaRPr>
              </a:p>
            </p:txBody>
          </p:sp>
        </p:grpSp>
        <p:grpSp>
          <p:nvGrpSpPr>
            <p:cNvPr id="32" name="Group 31">
              <a:extLst>
                <a:ext uri="{FF2B5EF4-FFF2-40B4-BE49-F238E27FC236}">
                  <a16:creationId xmlns:a16="http://schemas.microsoft.com/office/drawing/2014/main" id="{425C7540-65B5-4C23-AC20-D01E6B5B6B11}"/>
                </a:ext>
              </a:extLst>
            </p:cNvPr>
            <p:cNvGrpSpPr/>
            <p:nvPr/>
          </p:nvGrpSpPr>
          <p:grpSpPr>
            <a:xfrm>
              <a:off x="636831" y="5217368"/>
              <a:ext cx="4342420" cy="671825"/>
              <a:chOff x="-460977" y="1129566"/>
              <a:chExt cx="3845323" cy="671825"/>
            </a:xfrm>
          </p:grpSpPr>
          <p:sp>
            <p:nvSpPr>
              <p:cNvPr id="33" name="TextBox 32">
                <a:extLst>
                  <a:ext uri="{FF2B5EF4-FFF2-40B4-BE49-F238E27FC236}">
                    <a16:creationId xmlns:a16="http://schemas.microsoft.com/office/drawing/2014/main" id="{40373672-4C0A-404E-B7FF-24F22626ABBF}"/>
                  </a:ext>
                </a:extLst>
              </p:cNvPr>
              <p:cNvSpPr txBox="1"/>
              <p:nvPr/>
            </p:nvSpPr>
            <p:spPr>
              <a:xfrm>
                <a:off x="-460977" y="1129566"/>
                <a:ext cx="3845323" cy="276999"/>
              </a:xfrm>
              <a:prstGeom prst="rect">
                <a:avLst/>
              </a:prstGeom>
              <a:noFill/>
            </p:spPr>
            <p:txBody>
              <a:bodyPr wrap="square" rtlCol="0" anchor="ctr">
                <a:spAutoFit/>
              </a:bodyPr>
              <a:lstStyle/>
              <a:p>
                <a:pPr algn="r"/>
                <a:endParaRPr lang="ko-KR" altLang="en-US" sz="1200" b="1" dirty="0">
                  <a:solidFill>
                    <a:schemeClr val="tx1">
                      <a:lumMod val="75000"/>
                      <a:lumOff val="25000"/>
                    </a:schemeClr>
                  </a:solidFill>
                  <a:cs typeface="Arial" pitchFamily="34" charset="0"/>
                </a:endParaRPr>
              </a:p>
            </p:txBody>
          </p:sp>
          <p:sp>
            <p:nvSpPr>
              <p:cNvPr id="34" name="TextBox 33">
                <a:extLst>
                  <a:ext uri="{FF2B5EF4-FFF2-40B4-BE49-F238E27FC236}">
                    <a16:creationId xmlns:a16="http://schemas.microsoft.com/office/drawing/2014/main" id="{C92FD035-DAD3-48EE-9B1D-5FFF3F42C928}"/>
                  </a:ext>
                </a:extLst>
              </p:cNvPr>
              <p:cNvSpPr txBox="1"/>
              <p:nvPr/>
            </p:nvSpPr>
            <p:spPr>
              <a:xfrm>
                <a:off x="-460976" y="1339726"/>
                <a:ext cx="3845322" cy="461665"/>
              </a:xfrm>
              <a:prstGeom prst="rect">
                <a:avLst/>
              </a:prstGeom>
              <a:noFill/>
              <a:ln>
                <a:solidFill>
                  <a:schemeClr val="accent6"/>
                </a:solidFill>
              </a:ln>
            </p:spPr>
            <p:txBody>
              <a:bodyPr wrap="square" rtlCol="0">
                <a:spAutoFit/>
              </a:bodyPr>
              <a:lstStyle/>
              <a:p>
                <a:pPr algn="r"/>
                <a:r>
                  <a:rPr lang="en-US" sz="2400" dirty="0">
                    <a:solidFill>
                      <a:srgbClr val="252525"/>
                    </a:solidFill>
                    <a:latin typeface="Calibri" panose="020F0502020204030204" pitchFamily="34" charset="0"/>
                    <a:cs typeface="Calibri" panose="020F0502020204030204" pitchFamily="34" charset="0"/>
                  </a:rPr>
                  <a:t>The resources are being utilized</a:t>
                </a:r>
                <a:endParaRPr lang="en-US" altLang="ko-KR" sz="2400" dirty="0">
                  <a:solidFill>
                    <a:schemeClr val="tx1">
                      <a:lumMod val="75000"/>
                      <a:lumOff val="25000"/>
                    </a:schemeClr>
                  </a:solidFill>
                  <a:cs typeface="Arial" pitchFamily="34" charset="0"/>
                </a:endParaRPr>
              </a:p>
            </p:txBody>
          </p:sp>
        </p:grpSp>
        <p:grpSp>
          <p:nvGrpSpPr>
            <p:cNvPr id="35" name="Group 34">
              <a:extLst>
                <a:ext uri="{FF2B5EF4-FFF2-40B4-BE49-F238E27FC236}">
                  <a16:creationId xmlns:a16="http://schemas.microsoft.com/office/drawing/2014/main" id="{6AD84C4F-87FB-4242-857E-3FF85BB35512}"/>
                </a:ext>
              </a:extLst>
            </p:cNvPr>
            <p:cNvGrpSpPr/>
            <p:nvPr/>
          </p:nvGrpSpPr>
          <p:grpSpPr>
            <a:xfrm>
              <a:off x="6949649" y="2571941"/>
              <a:ext cx="5040365" cy="880369"/>
              <a:chOff x="-500352" y="1041328"/>
              <a:chExt cx="4433150" cy="880369"/>
            </a:xfrm>
          </p:grpSpPr>
          <p:sp>
            <p:nvSpPr>
              <p:cNvPr id="36" name="TextBox 35">
                <a:extLst>
                  <a:ext uri="{FF2B5EF4-FFF2-40B4-BE49-F238E27FC236}">
                    <a16:creationId xmlns:a16="http://schemas.microsoft.com/office/drawing/2014/main" id="{DA2A6841-AB68-4839-BD44-4745ACB106A3}"/>
                  </a:ext>
                </a:extLst>
              </p:cNvPr>
              <p:cNvSpPr txBox="1"/>
              <p:nvPr/>
            </p:nvSpPr>
            <p:spPr>
              <a:xfrm>
                <a:off x="-475010" y="1129566"/>
                <a:ext cx="3859356" cy="276999"/>
              </a:xfrm>
              <a:prstGeom prst="rect">
                <a:avLst/>
              </a:prstGeom>
              <a:noFill/>
            </p:spPr>
            <p:txBody>
              <a:bodyPr wrap="square" rtlCol="0" anchor="ctr">
                <a:spAutoFit/>
              </a:bodyPr>
              <a:lstStyle/>
              <a:p>
                <a:endParaRPr lang="ko-KR" altLang="en-US" sz="1200" b="1" dirty="0">
                  <a:solidFill>
                    <a:schemeClr val="tx1">
                      <a:lumMod val="75000"/>
                      <a:lumOff val="25000"/>
                    </a:schemeClr>
                  </a:solidFill>
                  <a:cs typeface="Arial" pitchFamily="34" charset="0"/>
                </a:endParaRPr>
              </a:p>
            </p:txBody>
          </p:sp>
          <p:sp>
            <p:nvSpPr>
              <p:cNvPr id="37" name="TextBox 36">
                <a:extLst>
                  <a:ext uri="{FF2B5EF4-FFF2-40B4-BE49-F238E27FC236}">
                    <a16:creationId xmlns:a16="http://schemas.microsoft.com/office/drawing/2014/main" id="{6CACF630-4678-4130-8D83-0575A5204E07}"/>
                  </a:ext>
                </a:extLst>
              </p:cNvPr>
              <p:cNvSpPr txBox="1"/>
              <p:nvPr/>
            </p:nvSpPr>
            <p:spPr>
              <a:xfrm>
                <a:off x="-500352" y="1041328"/>
                <a:ext cx="4433150" cy="880369"/>
              </a:xfrm>
              <a:prstGeom prst="rect">
                <a:avLst/>
              </a:prstGeom>
              <a:noFill/>
              <a:ln>
                <a:solidFill>
                  <a:srgbClr val="FFC000"/>
                </a:solidFill>
              </a:ln>
            </p:spPr>
            <p:txBody>
              <a:bodyPr wrap="square" rtlCol="0">
                <a:spAutoFit/>
              </a:bodyPr>
              <a:lstStyle/>
              <a:p>
                <a:pPr lvl="0" algn="just" eaLnBrk="0" fontAlgn="base" hangingPunct="0">
                  <a:lnSpc>
                    <a:spcPct val="150000"/>
                  </a:lnSpc>
                  <a:spcBef>
                    <a:spcPct val="0"/>
                  </a:spcBef>
                  <a:spcAft>
                    <a:spcPct val="0"/>
                  </a:spcAft>
                </a:pPr>
                <a:r>
                  <a:rPr lang="en-US" dirty="0">
                    <a:solidFill>
                      <a:srgbClr val="252525"/>
                    </a:solidFill>
                    <a:latin typeface="Calibri" panose="020F0502020204030204" pitchFamily="34" charset="0"/>
                    <a:cs typeface="Calibri" panose="020F0502020204030204" pitchFamily="34" charset="0"/>
                  </a:rPr>
                  <a:t>Four factors such as entertainment, F&amp;D (Food and beverage), Lodging, travel and tourism.</a:t>
                </a:r>
                <a:endParaRPr lang="en-US" dirty="0">
                  <a:solidFill>
                    <a:srgbClr val="252525"/>
                  </a:solidFill>
                  <a:latin typeface="Calibri" panose="020F0502020204030204" pitchFamily="34" charset="0"/>
                  <a:cs typeface="Calibri" panose="020F0502020204030204" pitchFamily="34" charset="0"/>
                </a:endParaRPr>
              </a:p>
            </p:txBody>
          </p:sp>
        </p:grpSp>
        <p:sp>
          <p:nvSpPr>
            <p:cNvPr id="40" name="TextBox 39">
              <a:extLst>
                <a:ext uri="{FF2B5EF4-FFF2-40B4-BE49-F238E27FC236}">
                  <a16:creationId xmlns:a16="http://schemas.microsoft.com/office/drawing/2014/main" id="{132D7073-4354-408B-B023-812AEA2E4B5D}"/>
                </a:ext>
              </a:extLst>
            </p:cNvPr>
            <p:cNvSpPr txBox="1"/>
            <p:nvPr/>
          </p:nvSpPr>
          <p:spPr>
            <a:xfrm>
              <a:off x="6994417" y="4575131"/>
              <a:ext cx="5127914" cy="423449"/>
            </a:xfrm>
            <a:prstGeom prst="rect">
              <a:avLst/>
            </a:prstGeom>
            <a:noFill/>
            <a:ln>
              <a:solidFill>
                <a:srgbClr val="92D050"/>
              </a:solidFill>
            </a:ln>
          </p:spPr>
          <p:txBody>
            <a:bodyPr wrap="square" rtlCol="0">
              <a:spAutoFit/>
            </a:bodyPr>
            <a:lstStyle/>
            <a:p>
              <a:pPr lvl="0" algn="just" eaLnBrk="0" fontAlgn="base" hangingPunct="0">
                <a:lnSpc>
                  <a:spcPct val="150000"/>
                </a:lnSpc>
                <a:spcBef>
                  <a:spcPct val="0"/>
                </a:spcBef>
                <a:spcAft>
                  <a:spcPct val="0"/>
                </a:spcAft>
              </a:pPr>
              <a:r>
                <a:rPr lang="en-US" sz="1600" dirty="0">
                  <a:solidFill>
                    <a:srgbClr val="252525"/>
                  </a:solidFill>
                  <a:latin typeface="Calibri" panose="020F0502020204030204" pitchFamily="34" charset="0"/>
                  <a:cs typeface="Calibri" panose="020F0502020204030204" pitchFamily="34" charset="0"/>
                </a:rPr>
                <a:t>Per capita income and growth of the GDP are improving.</a:t>
              </a:r>
              <a:endParaRPr lang="en-US" sz="1600" dirty="0">
                <a:solidFill>
                  <a:srgbClr val="252525"/>
                </a:solidFill>
                <a:latin typeface="Calibri" panose="020F0502020204030204" pitchFamily="34" charset="0"/>
                <a:cs typeface="Calibri" panose="020F0502020204030204" pitchFamily="34" charset="0"/>
              </a:endParaRPr>
            </a:p>
          </p:txBody>
        </p:sp>
        <p:grpSp>
          <p:nvGrpSpPr>
            <p:cNvPr id="41" name="Group 40">
              <a:extLst>
                <a:ext uri="{FF2B5EF4-FFF2-40B4-BE49-F238E27FC236}">
                  <a16:creationId xmlns:a16="http://schemas.microsoft.com/office/drawing/2014/main" id="{9FAFA5B5-0020-4C14-B6E4-24B52828F9BD}"/>
                </a:ext>
              </a:extLst>
            </p:cNvPr>
            <p:cNvGrpSpPr/>
            <p:nvPr/>
          </p:nvGrpSpPr>
          <p:grpSpPr>
            <a:xfrm>
              <a:off x="914403" y="3512575"/>
              <a:ext cx="5522873" cy="693717"/>
              <a:chOff x="-1202844" y="1129566"/>
              <a:chExt cx="5090967" cy="693717"/>
            </a:xfrm>
          </p:grpSpPr>
          <p:sp>
            <p:nvSpPr>
              <p:cNvPr id="42" name="TextBox 41">
                <a:extLst>
                  <a:ext uri="{FF2B5EF4-FFF2-40B4-BE49-F238E27FC236}">
                    <a16:creationId xmlns:a16="http://schemas.microsoft.com/office/drawing/2014/main" id="{5338CE0B-3080-4A6F-AE30-522C23978899}"/>
                  </a:ext>
                </a:extLst>
              </p:cNvPr>
              <p:cNvSpPr txBox="1"/>
              <p:nvPr/>
            </p:nvSpPr>
            <p:spPr>
              <a:xfrm>
                <a:off x="-460977" y="1129566"/>
                <a:ext cx="3845322" cy="276999"/>
              </a:xfrm>
              <a:prstGeom prst="rect">
                <a:avLst/>
              </a:prstGeom>
              <a:noFill/>
            </p:spPr>
            <p:txBody>
              <a:bodyPr wrap="square" rtlCol="0" anchor="ctr">
                <a:spAutoFit/>
              </a:bodyPr>
              <a:lstStyle/>
              <a:p>
                <a:pPr algn="r"/>
                <a:endParaRPr lang="ko-KR" altLang="en-US" sz="1200" b="1" dirty="0">
                  <a:solidFill>
                    <a:schemeClr val="tx1">
                      <a:lumMod val="75000"/>
                      <a:lumOff val="25000"/>
                    </a:schemeClr>
                  </a:solidFill>
                  <a:cs typeface="Arial" pitchFamily="34" charset="0"/>
                </a:endParaRPr>
              </a:p>
            </p:txBody>
          </p:sp>
          <p:sp>
            <p:nvSpPr>
              <p:cNvPr id="43" name="TextBox 42">
                <a:extLst>
                  <a:ext uri="{FF2B5EF4-FFF2-40B4-BE49-F238E27FC236}">
                    <a16:creationId xmlns:a16="http://schemas.microsoft.com/office/drawing/2014/main" id="{7E980088-A025-433B-84E3-FA230F8005E7}"/>
                  </a:ext>
                </a:extLst>
              </p:cNvPr>
              <p:cNvSpPr txBox="1"/>
              <p:nvPr/>
            </p:nvSpPr>
            <p:spPr>
              <a:xfrm>
                <a:off x="-1202844" y="1315452"/>
                <a:ext cx="5090967" cy="507831"/>
              </a:xfrm>
              <a:prstGeom prst="rect">
                <a:avLst/>
              </a:prstGeom>
              <a:noFill/>
              <a:ln>
                <a:solidFill>
                  <a:schemeClr val="accent2">
                    <a:lumMod val="75000"/>
                  </a:schemeClr>
                </a:solidFill>
              </a:ln>
            </p:spPr>
            <p:txBody>
              <a:bodyPr wrap="square" rtlCol="0">
                <a:spAutoFit/>
              </a:bodyPr>
              <a:lstStyle/>
              <a:p>
                <a:pPr lvl="0" algn="just" eaLnBrk="0" fontAlgn="base" hangingPunct="0">
                  <a:lnSpc>
                    <a:spcPct val="150000"/>
                  </a:lnSpc>
                  <a:spcBef>
                    <a:spcPct val="0"/>
                  </a:spcBef>
                  <a:spcAft>
                    <a:spcPct val="0"/>
                  </a:spcAft>
                </a:pPr>
                <a:r>
                  <a:rPr lang="en-US" dirty="0">
                    <a:solidFill>
                      <a:srgbClr val="252525"/>
                    </a:solidFill>
                    <a:latin typeface="Calibri" panose="020F0502020204030204" pitchFamily="34" charset="0"/>
                    <a:cs typeface="Calibri" panose="020F0502020204030204" pitchFamily="34" charset="0"/>
                  </a:rPr>
                  <a:t>Employment and contributing to the national economy. </a:t>
                </a:r>
                <a:endParaRPr lang="en-US" dirty="0">
                  <a:solidFill>
                    <a:srgbClr val="252525"/>
                  </a:solidFill>
                  <a:latin typeface="Calibri" panose="020F0502020204030204" pitchFamily="34" charset="0"/>
                  <a:cs typeface="Calibri" panose="020F0502020204030204" pitchFamily="34" charset="0"/>
                </a:endParaRPr>
              </a:p>
            </p:txBody>
          </p:sp>
        </p:grpSp>
      </p:grpSp>
    </p:spTree>
    <p:extLst>
      <p:ext uri="{BB962C8B-B14F-4D97-AF65-F5344CB8AC3E}">
        <p14:creationId xmlns:p14="http://schemas.microsoft.com/office/powerpoint/2010/main" val="2778276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584" y="179516"/>
            <a:ext cx="8596668" cy="963484"/>
          </a:xfrm>
        </p:spPr>
        <p:txBody>
          <a:bodyPr>
            <a:normAutofit/>
          </a:bodyPr>
          <a:lstStyle/>
          <a:p>
            <a:pPr algn="ctr"/>
            <a:r>
              <a:rPr lang="en-GB" b="1" dirty="0">
                <a:solidFill>
                  <a:schemeClr val="tx1"/>
                </a:solidFill>
              </a:rPr>
              <a:t>Techniques to meet guest expectations</a:t>
            </a:r>
          </a:p>
        </p:txBody>
      </p:sp>
      <p:sp>
        <p:nvSpPr>
          <p:cNvPr id="8" name="Rounded Rectangle 7"/>
          <p:cNvSpPr/>
          <p:nvPr/>
        </p:nvSpPr>
        <p:spPr>
          <a:xfrm>
            <a:off x="1799080" y="885453"/>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638629" y="1665516"/>
            <a:ext cx="6667500" cy="446705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Considerable factors- culture</a:t>
            </a:r>
            <a:r>
              <a:rPr lang="en-US" sz="2400" dirty="0">
                <a:latin typeface="Calibri" panose="020F0502020204030204" pitchFamily="34" charset="0"/>
                <a:cs typeface="Calibri" panose="020F0502020204030204" pitchFamily="34" charset="0"/>
              </a:rPr>
              <a:t>, people, relationships and service process (</a:t>
            </a:r>
            <a:r>
              <a:rPr lang="en-US" sz="2400" dirty="0" err="1">
                <a:latin typeface="Calibri" panose="020F0502020204030204" pitchFamily="34" charset="0"/>
                <a:cs typeface="Calibri" panose="020F0502020204030204" pitchFamily="34" charset="0"/>
              </a:rPr>
              <a:t>Heppell</a:t>
            </a:r>
            <a:r>
              <a:rPr lang="en-US" sz="2400" dirty="0">
                <a:latin typeface="Calibri" panose="020F0502020204030204" pitchFamily="34" charset="0"/>
                <a:cs typeface="Calibri" panose="020F0502020204030204" pitchFamily="34" charset="0"/>
              </a:rPr>
              <a:t>, 2015).</a:t>
            </a:r>
          </a:p>
          <a:p>
            <a:pPr marL="285750" indent="-285750">
              <a:lnSpc>
                <a:spcPct val="15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People are the most valuable elements for the </a:t>
            </a:r>
            <a:r>
              <a:rPr lang="en-US" sz="2400" dirty="0" smtClean="0">
                <a:latin typeface="Calibri" panose="020F0502020204030204" pitchFamily="34" charset="0"/>
                <a:cs typeface="Calibri" panose="020F0502020204030204" pitchFamily="34" charset="0"/>
              </a:rPr>
              <a:t>Hilton.</a:t>
            </a:r>
          </a:p>
          <a:p>
            <a:pPr marL="285750" indent="-285750">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Diversified and strong culture. </a:t>
            </a:r>
          </a:p>
          <a:p>
            <a:pPr marL="285750" indent="-285750">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Creating </a:t>
            </a:r>
            <a:r>
              <a:rPr lang="en-US" sz="2400" dirty="0">
                <a:latin typeface="Calibri" panose="020F0502020204030204" pitchFamily="34" charset="0"/>
                <a:cs typeface="Calibri" panose="020F0502020204030204" pitchFamily="34" charset="0"/>
              </a:rPr>
              <a:t>a strong and emotional relationship </a:t>
            </a:r>
            <a:r>
              <a:rPr lang="en-US" sz="2400" dirty="0" smtClean="0">
                <a:latin typeface="Calibri" panose="020F0502020204030204" pitchFamily="34" charset="0"/>
                <a:cs typeface="Calibri" panose="020F0502020204030204" pitchFamily="34" charset="0"/>
              </a:rPr>
              <a:t>with.</a:t>
            </a:r>
            <a:endParaRPr lang="en-US" sz="2400" dirty="0">
              <a:latin typeface="Calibri" panose="020F0502020204030204" pitchFamily="34" charset="0"/>
              <a:cs typeface="Calibri" panose="020F0502020204030204" pitchFamily="34" charset="0"/>
            </a:endParaRPr>
          </a:p>
          <a:p>
            <a:pPr marL="285750" indent="-285750">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Research before offering services. </a:t>
            </a:r>
            <a:endParaRPr lang="en-GB" sz="2400" dirty="0">
              <a:latin typeface="Calibri" panose="020F0502020204030204" pitchFamily="34" charset="0"/>
              <a:cs typeface="Calibri" panose="020F0502020204030204" pitchFamily="34" charset="0"/>
            </a:endParaRPr>
          </a:p>
        </p:txBody>
      </p:sp>
      <p:pic>
        <p:nvPicPr>
          <p:cNvPr id="13" name="Picture 12"/>
          <p:cNvPicPr>
            <a:picLocks noChangeAspect="1"/>
          </p:cNvPicPr>
          <p:nvPr/>
        </p:nvPicPr>
        <p:blipFill>
          <a:blip r:embed="rId3"/>
          <a:stretch>
            <a:fillRect/>
          </a:stretch>
        </p:blipFill>
        <p:spPr>
          <a:xfrm>
            <a:off x="7562850" y="1321862"/>
            <a:ext cx="4629150" cy="49911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9964061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584" y="179516"/>
            <a:ext cx="8596668" cy="963484"/>
          </a:xfrm>
        </p:spPr>
        <p:txBody>
          <a:bodyPr>
            <a:normAutofit/>
          </a:bodyPr>
          <a:lstStyle/>
          <a:p>
            <a:pPr algn="ctr"/>
            <a:r>
              <a:rPr lang="en-GB" b="1" dirty="0" smtClean="0">
                <a:solidFill>
                  <a:schemeClr val="tx1"/>
                </a:solidFill>
              </a:rPr>
              <a:t>Conclusion </a:t>
            </a:r>
            <a:endParaRPr lang="en-GB" b="1" dirty="0">
              <a:solidFill>
                <a:schemeClr val="tx1"/>
              </a:solidFill>
            </a:endParaRPr>
          </a:p>
        </p:txBody>
      </p:sp>
      <p:sp>
        <p:nvSpPr>
          <p:cNvPr id="8" name="Rounded Rectangle 7"/>
          <p:cNvSpPr/>
          <p:nvPr/>
        </p:nvSpPr>
        <p:spPr>
          <a:xfrm>
            <a:off x="1799080" y="885453"/>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783772" y="1661324"/>
            <a:ext cx="10972799" cy="397031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The Hilton hotel is the greatest and most prominent flagship brand of the renowned Hilton </a:t>
            </a:r>
            <a:r>
              <a:rPr lang="en-US" sz="2400" dirty="0" smtClean="0">
                <a:latin typeface="Calibri" panose="020F0502020204030204" pitchFamily="34" charset="0"/>
                <a:cs typeface="Calibri" panose="020F0502020204030204" pitchFamily="34" charset="0"/>
              </a:rPr>
              <a:t>Worldwide.</a:t>
            </a:r>
            <a:endParaRPr lang="en-US" sz="2400" dirty="0">
              <a:latin typeface="Calibri" panose="020F0502020204030204" pitchFamily="34" charset="0"/>
              <a:cs typeface="Calibri" panose="020F0502020204030204" pitchFamily="34" charset="0"/>
            </a:endParaRPr>
          </a:p>
          <a:p>
            <a:pPr marL="285750" indent="-285750" algn="just">
              <a:lnSpc>
                <a:spcPct val="15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 </a:t>
            </a:r>
            <a:r>
              <a:rPr lang="en-US" sz="2400" dirty="0" smtClean="0">
                <a:latin typeface="Calibri" panose="020F0502020204030204" pitchFamily="34" charset="0"/>
                <a:cs typeface="Calibri" panose="020F0502020204030204" pitchFamily="34" charset="0"/>
              </a:rPr>
              <a:t>Main consumers –upper-class people for luxurious services. </a:t>
            </a:r>
          </a:p>
          <a:p>
            <a:pPr marL="285750" indent="-285750" algn="just">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The nature</a:t>
            </a:r>
            <a:r>
              <a:rPr lang="en-US" sz="2400" dirty="0">
                <a:latin typeface="Calibri" panose="020F0502020204030204" pitchFamily="34" charset="0"/>
                <a:cs typeface="Calibri" panose="020F0502020204030204" pitchFamily="34" charset="0"/>
              </a:rPr>
              <a:t>, role and scope of the guest facilities and services of Hilton Hotel have been discussed. </a:t>
            </a:r>
          </a:p>
          <a:p>
            <a:pPr marL="285750" indent="-285750" algn="just">
              <a:lnSpc>
                <a:spcPct val="15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The functions and roles that need to be </a:t>
            </a:r>
            <a:r>
              <a:rPr lang="en-US" sz="2400" dirty="0" smtClean="0">
                <a:latin typeface="Calibri" panose="020F0502020204030204" pitchFamily="34" charset="0"/>
                <a:cs typeface="Calibri" panose="020F0502020204030204" pitchFamily="34" charset="0"/>
              </a:rPr>
              <a:t>considered.</a:t>
            </a:r>
          </a:p>
          <a:p>
            <a:pPr marL="285750" indent="-285750" algn="just">
              <a:lnSpc>
                <a:spcPct val="150000"/>
              </a:lnSpc>
              <a:buFont typeface="Arial" panose="020B0604020202020204" pitchFamily="34" charset="0"/>
              <a:buChar char="•"/>
            </a:pPr>
            <a:r>
              <a:rPr lang="en-US" sz="2400" dirty="0" smtClean="0">
                <a:latin typeface="Calibri" panose="020F0502020204030204" pitchFamily="34" charset="0"/>
                <a:cs typeface="Calibri" panose="020F0502020204030204" pitchFamily="34" charset="0"/>
              </a:rPr>
              <a:t>The importance </a:t>
            </a:r>
            <a:r>
              <a:rPr lang="en-US" sz="2400" dirty="0">
                <a:latin typeface="Calibri" panose="020F0502020204030204" pitchFamily="34" charset="0"/>
                <a:cs typeface="Calibri" panose="020F0502020204030204" pitchFamily="34" charset="0"/>
              </a:rPr>
              <a:t>of hospitality also </a:t>
            </a:r>
            <a:r>
              <a:rPr lang="en-US" sz="2400" dirty="0" smtClean="0">
                <a:latin typeface="Calibri" panose="020F0502020204030204" pitchFamily="34" charset="0"/>
                <a:cs typeface="Calibri" panose="020F0502020204030204" pitchFamily="34" charset="0"/>
              </a:rPr>
              <a:t>has </a:t>
            </a:r>
            <a:r>
              <a:rPr lang="en-US" sz="2400" dirty="0">
                <a:latin typeface="Calibri" panose="020F0502020204030204" pitchFamily="34" charset="0"/>
                <a:cs typeface="Calibri" panose="020F0502020204030204" pitchFamily="34" charset="0"/>
              </a:rPr>
              <a:t>depicted </a:t>
            </a:r>
            <a:r>
              <a:rPr lang="en-US" sz="2400" dirty="0" smtClean="0">
                <a:latin typeface="Calibri" panose="020F0502020204030204" pitchFamily="34" charset="0"/>
                <a:cs typeface="Calibri" panose="020F0502020204030204" pitchFamily="34" charset="0"/>
              </a:rPr>
              <a:t>precisely</a:t>
            </a:r>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992614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85278-3D07-466F-8351-667A2EBEABB8}"/>
              </a:ext>
            </a:extLst>
          </p:cNvPr>
          <p:cNvSpPr>
            <a:spLocks noGrp="1"/>
          </p:cNvSpPr>
          <p:nvPr>
            <p:ph type="title"/>
          </p:nvPr>
        </p:nvSpPr>
        <p:spPr>
          <a:xfrm>
            <a:off x="1476828" y="176440"/>
            <a:ext cx="8154798" cy="675110"/>
          </a:xfrm>
        </p:spPr>
        <p:txBody>
          <a:bodyPr>
            <a:normAutofit/>
          </a:bodyPr>
          <a:lstStyle/>
          <a:p>
            <a:pPr algn="ctr"/>
            <a:r>
              <a:rPr lang="en-US" b="1" dirty="0">
                <a:solidFill>
                  <a:schemeClr val="tx1"/>
                </a:solidFill>
              </a:rPr>
              <a:t>References</a:t>
            </a:r>
          </a:p>
        </p:txBody>
      </p:sp>
      <p:sp>
        <p:nvSpPr>
          <p:cNvPr id="4" name="TextBox 3"/>
          <p:cNvSpPr txBox="1"/>
          <p:nvPr/>
        </p:nvSpPr>
        <p:spPr>
          <a:xfrm>
            <a:off x="518111" y="1101455"/>
            <a:ext cx="11332395" cy="5078313"/>
          </a:xfrm>
          <a:prstGeom prst="rect">
            <a:avLst/>
          </a:prstGeom>
          <a:noFill/>
        </p:spPr>
        <p:txBody>
          <a:bodyPr wrap="square" rtlCol="0">
            <a:spAutoFit/>
          </a:bodyPr>
          <a:lstStyle/>
          <a:p>
            <a:pPr marL="342900" indent="-342900">
              <a:buFont typeface="Arial" panose="020B0604020202020204" pitchFamily="34" charset="0"/>
              <a:buChar char="•"/>
            </a:pPr>
            <a:r>
              <a:rPr lang="en-GB" dirty="0" err="1"/>
              <a:t>Heppell</a:t>
            </a:r>
            <a:r>
              <a:rPr lang="en-GB" dirty="0"/>
              <a:t>, M. (2015) Five Star Service: How to deliver Exceptional Customer Service, Pearson, London</a:t>
            </a:r>
          </a:p>
          <a:p>
            <a:pPr marL="342900" indent="-342900">
              <a:buFont typeface="Arial" panose="020B0604020202020204" pitchFamily="34" charset="0"/>
              <a:buChar char="•"/>
            </a:pPr>
            <a:r>
              <a:rPr lang="en-GB" dirty="0"/>
              <a:t>Kearney, R. and Fitzpatrick, M. (2021) “Hospitality beyond borders,” </a:t>
            </a:r>
            <a:r>
              <a:rPr lang="en-GB" i="1" dirty="0"/>
              <a:t>Radical Hospitality</a:t>
            </a:r>
            <a:r>
              <a:rPr lang="en-GB" dirty="0"/>
              <a:t>, pp. 61–74. Available at: https://doi.org/10.5422/fordham/9780823294428.003.0006. </a:t>
            </a:r>
          </a:p>
          <a:p>
            <a:pPr marL="342900" indent="-342900">
              <a:buFont typeface="Arial" panose="020B0604020202020204" pitchFamily="34" charset="0"/>
              <a:buChar char="•"/>
            </a:pPr>
            <a:r>
              <a:rPr lang="en-GB" dirty="0"/>
              <a:t>Kearney, R. and Fitzpatrick, M. (2021) “Teleological hospitality,” </a:t>
            </a:r>
            <a:r>
              <a:rPr lang="en-GB" i="1" dirty="0"/>
              <a:t>Radical Hospitality</a:t>
            </a:r>
            <a:r>
              <a:rPr lang="en-GB" dirty="0"/>
              <a:t>, pp. 88–96. Available at: https://doi.org/10.5422/fordham/9780823294428.003.0008. </a:t>
            </a:r>
          </a:p>
          <a:p>
            <a:pPr marL="342900" indent="-342900">
              <a:buFont typeface="Arial" panose="020B0604020202020204" pitchFamily="34" charset="0"/>
              <a:buChar char="•"/>
            </a:pPr>
            <a:r>
              <a:rPr lang="en-GB" dirty="0"/>
              <a:t>Lee, W.-Y. and Kim, K.(R. (2021) “Target market,” </a:t>
            </a:r>
            <a:r>
              <a:rPr lang="en-GB" i="1" dirty="0" err="1"/>
              <a:t>Encyclopedia</a:t>
            </a:r>
            <a:r>
              <a:rPr lang="en-GB" i="1" dirty="0"/>
              <a:t> of Sport Management</a:t>
            </a:r>
            <a:r>
              <a:rPr lang="en-GB" dirty="0"/>
              <a:t>, pp. 37–49. Available at: https://doi.org/10.4337/9781800883284.target.market. </a:t>
            </a:r>
          </a:p>
          <a:p>
            <a:pPr marL="342900" indent="-342900">
              <a:buFont typeface="Arial" panose="020B0604020202020204" pitchFamily="34" charset="0"/>
              <a:buChar char="•"/>
            </a:pPr>
            <a:r>
              <a:rPr lang="en-GB" dirty="0" err="1"/>
              <a:t>Melissen</a:t>
            </a:r>
            <a:r>
              <a:rPr lang="en-GB" dirty="0"/>
              <a:t>, F. (2019) “The concept of hospitality,” </a:t>
            </a:r>
            <a:r>
              <a:rPr lang="en-GB" i="1" dirty="0"/>
              <a:t>Hospitality Experience</a:t>
            </a:r>
            <a:r>
              <a:rPr lang="en-GB" dirty="0"/>
              <a:t>, pp. 10–36. Available at: https://doi.org/10.4324/9781003023814-1. </a:t>
            </a:r>
          </a:p>
          <a:p>
            <a:pPr marL="342900" indent="-342900">
              <a:buFont typeface="Arial" panose="020B0604020202020204" pitchFamily="34" charset="0"/>
              <a:buChar char="•"/>
            </a:pPr>
            <a:r>
              <a:rPr lang="en-GB" dirty="0" err="1"/>
              <a:t>Scheufele</a:t>
            </a:r>
            <a:r>
              <a:rPr lang="en-GB" dirty="0"/>
              <a:t>, E. </a:t>
            </a:r>
            <a:r>
              <a:rPr lang="en-GB" i="1" dirty="0"/>
              <a:t>et al.</a:t>
            </a:r>
            <a:r>
              <a:rPr lang="en-GB" dirty="0"/>
              <a:t> (2022) “Population segmentation using a novel socio-demographic dataset,” </a:t>
            </a:r>
            <a:r>
              <a:rPr lang="en-GB" i="1" dirty="0"/>
              <a:t>Online Journal of Public Health Informatics</a:t>
            </a:r>
            <a:r>
              <a:rPr lang="en-GB" dirty="0"/>
              <a:t>, 14(1), pp. 29–37. Available at: https://doi.org/10.5210/ojphi.v14i1.11651. </a:t>
            </a:r>
          </a:p>
          <a:p>
            <a:pPr marL="342900" indent="-342900">
              <a:buFont typeface="Arial" panose="020B0604020202020204" pitchFamily="34" charset="0"/>
              <a:buChar char="•"/>
            </a:pPr>
            <a:r>
              <a:rPr lang="en-GB" dirty="0" err="1"/>
              <a:t>Schuckert</a:t>
            </a:r>
            <a:r>
              <a:rPr lang="en-GB" dirty="0"/>
              <a:t>, M. (2020) “The role of internationalization in hospitality management,” </a:t>
            </a:r>
            <a:r>
              <a:rPr lang="en-GB" i="1" dirty="0"/>
              <a:t>The Routledge Companion To International Hospitality Management</a:t>
            </a:r>
            <a:r>
              <a:rPr lang="en-GB" dirty="0"/>
              <a:t>, pp. 37–48. Available at: https://doi.org/10.4324/9780429426834-5. </a:t>
            </a:r>
          </a:p>
          <a:p>
            <a:pPr marL="342900" indent="-342900">
              <a:buFont typeface="Arial" panose="020B0604020202020204" pitchFamily="34" charset="0"/>
              <a:buChar char="•"/>
            </a:pPr>
            <a:r>
              <a:rPr lang="en-GB" dirty="0" err="1"/>
              <a:t>Tesone</a:t>
            </a:r>
            <a:r>
              <a:rPr lang="en-GB" dirty="0"/>
              <a:t>, V. (2014) Principles of Management for the Hospitality Industry, Butterworth </a:t>
            </a:r>
            <a:r>
              <a:rPr lang="en-GB" dirty="0" err="1"/>
              <a:t>Heineman</a:t>
            </a:r>
            <a:r>
              <a:rPr lang="en-GB" dirty="0"/>
              <a:t>, Oxford</a:t>
            </a:r>
          </a:p>
          <a:p>
            <a:pPr marL="342900" indent="-342900">
              <a:buFont typeface="Arial" panose="020B0604020202020204" pitchFamily="34" charset="0"/>
              <a:buChar char="•"/>
            </a:pPr>
            <a:r>
              <a:rPr lang="en-GB" dirty="0"/>
              <a:t>Walker, J. (2013) Introduction to Hospitality Management, Pearson, London</a:t>
            </a:r>
          </a:p>
          <a:p>
            <a:pPr marL="342900" indent="-342900">
              <a:buFont typeface="Arial" panose="020B0604020202020204" pitchFamily="34" charset="0"/>
              <a:buChar char="•"/>
            </a:pPr>
            <a:r>
              <a:rPr lang="en-GB" dirty="0"/>
              <a:t>Wood, R.C., 2015. Hospitality Management: a brief introduction, Sage, London</a:t>
            </a:r>
          </a:p>
        </p:txBody>
      </p:sp>
      <p:sp>
        <p:nvSpPr>
          <p:cNvPr id="5" name="Rounded Rectangle 4"/>
          <p:cNvSpPr/>
          <p:nvPr/>
        </p:nvSpPr>
        <p:spPr>
          <a:xfrm>
            <a:off x="1799080" y="885453"/>
            <a:ext cx="7305675" cy="104775"/>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92886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CDA59-55A0-4EA5-B3E4-646D1D3B4CEB}"/>
              </a:ext>
            </a:extLst>
          </p:cNvPr>
          <p:cNvSpPr>
            <a:spLocks noGrp="1"/>
          </p:cNvSpPr>
          <p:nvPr>
            <p:ph type="title"/>
          </p:nvPr>
        </p:nvSpPr>
        <p:spPr>
          <a:xfrm>
            <a:off x="1254587" y="1891651"/>
            <a:ext cx="8725250" cy="1969149"/>
          </a:xfrm>
          <a:ln>
            <a:solidFill>
              <a:srgbClr val="00B050"/>
            </a:solidFill>
          </a:ln>
        </p:spPr>
        <p:txBody>
          <a:bodyPr>
            <a:normAutofit/>
          </a:bodyPr>
          <a:lstStyle/>
          <a:p>
            <a:pPr algn="just"/>
            <a:r>
              <a:rPr lang="en-US" sz="6000" dirty="0">
                <a:solidFill>
                  <a:srgbClr val="7030A0"/>
                </a:solidFill>
                <a:latin typeface="Calibri" panose="020F0502020204030204" pitchFamily="34" charset="0"/>
                <a:cs typeface="Calibri" panose="020F0502020204030204" pitchFamily="34" charset="0"/>
              </a:rPr>
              <a:t>Thank you for your time.</a:t>
            </a:r>
            <a:br>
              <a:rPr lang="en-US" sz="6000" dirty="0">
                <a:solidFill>
                  <a:srgbClr val="7030A0"/>
                </a:solidFill>
                <a:latin typeface="Calibri" panose="020F0502020204030204" pitchFamily="34" charset="0"/>
                <a:cs typeface="Calibri" panose="020F0502020204030204" pitchFamily="34" charset="0"/>
              </a:rPr>
            </a:br>
            <a:r>
              <a:rPr lang="en-US" sz="6000" dirty="0">
                <a:solidFill>
                  <a:srgbClr val="7030A0"/>
                </a:solidFill>
                <a:latin typeface="Calibri" panose="020F0502020204030204" pitchFamily="34" charset="0"/>
                <a:cs typeface="Calibri" panose="020F0502020204030204" pitchFamily="34" charset="0"/>
              </a:rPr>
              <a:t>Welcome for any questions</a:t>
            </a:r>
          </a:p>
        </p:txBody>
      </p:sp>
    </p:spTree>
    <p:extLst>
      <p:ext uri="{BB962C8B-B14F-4D97-AF65-F5344CB8AC3E}">
        <p14:creationId xmlns:p14="http://schemas.microsoft.com/office/powerpoint/2010/main" val="3124766000"/>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2.xml><?xml version="1.0" encoding="utf-8"?>
<ds:datastoreItem xmlns:ds="http://schemas.openxmlformats.org/officeDocument/2006/customXml" ds:itemID="{99919F73-B6C2-4A43-95E2-833EC48925FE}">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16c05727-aa75-4e4a-9b5f-8a80a1165891"/>
    <ds:schemaRef ds:uri="http://purl.org/dc/dcmitype/"/>
    <ds:schemaRef ds:uri="http://schemas.microsoft.com/office/infopath/2007/PartnerControls"/>
    <ds:schemaRef ds:uri="71af3243-3dd4-4a8d-8c0d-dd76da1f02a5"/>
    <ds:schemaRef ds:uri="http://www.w3.org/XML/1998/namespace"/>
    <ds:schemaRef ds:uri="http://purl.org/dc/terms/"/>
  </ds:schemaRefs>
</ds:datastoreItem>
</file>

<file path=customXml/itemProps3.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TM02900688[[fn=Facet]]</Template>
  <TotalTime>1207</TotalTime>
  <Words>2117</Words>
  <Application>Microsoft Office PowerPoint</Application>
  <PresentationFormat>Widescreen</PresentationFormat>
  <Paragraphs>98</Paragraphs>
  <Slides>11</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맑은 고딕</vt:lpstr>
      <vt:lpstr>Arial</vt:lpstr>
      <vt:lpstr>Calibri</vt:lpstr>
      <vt:lpstr>HY그래픽M</vt:lpstr>
      <vt:lpstr>Open Sans</vt:lpstr>
      <vt:lpstr>Times New Roman</vt:lpstr>
      <vt:lpstr>Trebuchet MS</vt:lpstr>
      <vt:lpstr>Wingdings 3</vt:lpstr>
      <vt:lpstr>Facet</vt:lpstr>
      <vt:lpstr>PowerPoint Presentation</vt:lpstr>
      <vt:lpstr>Agenda</vt:lpstr>
      <vt:lpstr>PowerPoint Presentation</vt:lpstr>
      <vt:lpstr>PowerPoint Presentation</vt:lpstr>
      <vt:lpstr>PowerPoint Presentation</vt:lpstr>
      <vt:lpstr>Considerable role and function of guest services</vt:lpstr>
      <vt:lpstr>Significance of hospitality  </vt:lpstr>
      <vt:lpstr>Techniques to meet guest expectations</vt:lpstr>
      <vt:lpstr>Conclusion </vt:lpstr>
      <vt:lpstr>References</vt:lpstr>
      <vt:lpstr>Thank you for your time. Welcome for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Bikram Maharjan</dc:creator>
  <cp:lastModifiedBy>Md. Merajul  Islam</cp:lastModifiedBy>
  <cp:revision>32</cp:revision>
  <dcterms:created xsi:type="dcterms:W3CDTF">2022-12-29T09:40:13Z</dcterms:created>
  <dcterms:modified xsi:type="dcterms:W3CDTF">2023-01-26T06:06:47Z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