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82" r:id="rId5"/>
    <p:sldId id="256" r:id="rId6"/>
    <p:sldId id="279" r:id="rId7"/>
    <p:sldId id="257" r:id="rId8"/>
    <p:sldId id="258" r:id="rId9"/>
    <p:sldId id="285" r:id="rId10"/>
    <p:sldId id="280" r:id="rId11"/>
    <p:sldId id="281" r:id="rId12"/>
    <p:sldId id="286" r:id="rId13"/>
    <p:sldId id="283" r:id="rId14"/>
    <p:sldId id="284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6C248E-01E6-4690-9C63-E509FE24D464}" v="7" dt="2022-02-26T18:41:00.4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681" autoAdjust="0"/>
    <p:restoredTop sz="94660"/>
  </p:normalViewPr>
  <p:slideViewPr>
    <p:cSldViewPr snapToGrid="0">
      <p:cViewPr>
        <p:scale>
          <a:sx n="78" d="100"/>
          <a:sy n="78" d="100"/>
        </p:scale>
        <p:origin x="89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539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182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956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388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876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70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602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924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544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810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849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55547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655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1360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323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7272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433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9727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E68168-1EDC-49E0-AF5E-BE42DD10C29C}"/>
              </a:ext>
            </a:extLst>
          </p:cNvPr>
          <p:cNvSpPr txBox="1"/>
          <p:nvPr/>
        </p:nvSpPr>
        <p:spPr>
          <a:xfrm>
            <a:off x="129654" y="2709081"/>
            <a:ext cx="9471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690F400-44CC-48A1-AE41-B978FA5AF7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941271"/>
              </p:ext>
            </p:extLst>
          </p:nvPr>
        </p:nvGraphicFramePr>
        <p:xfrm>
          <a:off x="923223" y="1904208"/>
          <a:ext cx="9846860" cy="3049583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7014950">
                  <a:extLst>
                    <a:ext uri="{9D8B030D-6E8A-4147-A177-3AD203B41FA5}">
                      <a16:colId xmlns:a16="http://schemas.microsoft.com/office/drawing/2014/main" val="1609753819"/>
                    </a:ext>
                  </a:extLst>
                </a:gridCol>
                <a:gridCol w="2831910">
                  <a:extLst>
                    <a:ext uri="{9D8B030D-6E8A-4147-A177-3AD203B41FA5}">
                      <a16:colId xmlns:a16="http://schemas.microsoft.com/office/drawing/2014/main" val="962466328"/>
                    </a:ext>
                  </a:extLst>
                </a:gridCol>
              </a:tblGrid>
              <a:tr h="51413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3</a:t>
                      </a:r>
                      <a:r>
                        <a:rPr lang="en-GB" baseline="30000" dirty="0"/>
                        <a:t>rd</a:t>
                      </a:r>
                      <a:r>
                        <a:rPr lang="en-GB" dirty="0"/>
                        <a:t>  presenter: 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3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Add your picture Here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519476854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Student’s Full Name Nazim Hussain……………………………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2164402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Student’s ID Number 2117477…………………………….......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54118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80385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F837D6C7-FAE3-48AD-A814-2AD25C16A998}"/>
              </a:ext>
            </a:extLst>
          </p:cNvPr>
          <p:cNvSpPr txBox="1"/>
          <p:nvPr/>
        </p:nvSpPr>
        <p:spPr>
          <a:xfrm>
            <a:off x="7488969" y="3006773"/>
            <a:ext cx="4524232" cy="2031325"/>
          </a:xfrm>
          <a:prstGeom prst="rect">
            <a:avLst/>
          </a:prstGeom>
          <a:noFill/>
          <a:ln w="127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Date &amp; Time of your presentation:</a:t>
            </a:r>
          </a:p>
          <a:p>
            <a:endParaRPr lang="en-GB" dirty="0"/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Date:</a:t>
            </a:r>
          </a:p>
          <a:p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Time:</a:t>
            </a:r>
          </a:p>
          <a:p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Tutor’s Name: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071310-1209-4ADC-8FB6-272211DC8690}"/>
              </a:ext>
            </a:extLst>
          </p:cNvPr>
          <p:cNvSpPr txBox="1"/>
          <p:nvPr/>
        </p:nvSpPr>
        <p:spPr>
          <a:xfrm>
            <a:off x="184242" y="126953"/>
            <a:ext cx="97263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Digital Skills and Research Method </a:t>
            </a:r>
            <a:r>
              <a:rPr lang="en-GB" dirty="0"/>
              <a:t>BMSW4003</a:t>
            </a:r>
          </a:p>
          <a:p>
            <a:endParaRPr lang="en-GB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Aim : Is there a need to provide training on how to use technology to collaborate at UWTSD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A6D16074-F3D0-46DE-A187-76AACD24F8D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9107911"/>
              </p:ext>
            </p:extLst>
          </p:nvPr>
        </p:nvGraphicFramePr>
        <p:xfrm>
          <a:off x="277091" y="1366981"/>
          <a:ext cx="7097110" cy="531091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5006109">
                  <a:extLst>
                    <a:ext uri="{9D8B030D-6E8A-4147-A177-3AD203B41FA5}">
                      <a16:colId xmlns:a16="http://schemas.microsoft.com/office/drawing/2014/main" val="789450227"/>
                    </a:ext>
                  </a:extLst>
                </a:gridCol>
                <a:gridCol w="2091001">
                  <a:extLst>
                    <a:ext uri="{9D8B030D-6E8A-4147-A177-3AD203B41FA5}">
                      <a16:colId xmlns:a16="http://schemas.microsoft.com/office/drawing/2014/main" val="3911667420"/>
                    </a:ext>
                  </a:extLst>
                </a:gridCol>
              </a:tblGrid>
              <a:tr h="408532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Student’s  Full Name  &amp; Student’s ID Number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Picture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16290731"/>
                  </a:ext>
                </a:extLst>
              </a:tr>
              <a:tr h="1634126"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Full Name:  Zehfran Hussain Sathi</a:t>
                      </a:r>
                    </a:p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Student ID Number: 2117479</a:t>
                      </a:r>
                    </a:p>
                    <a:p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1</a:t>
                      </a:r>
                      <a:r>
                        <a:rPr lang="en-GB" sz="1200" b="0" baseline="30000" dirty="0">
                          <a:solidFill>
                            <a:schemeClr val="bg1"/>
                          </a:solidFill>
                          <a:effectLst/>
                        </a:rPr>
                        <a:t>st</a:t>
                      </a:r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 Presenter </a:t>
                      </a:r>
                    </a:p>
                    <a:p>
                      <a:pPr algn="ctr"/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Add Your Picture Here </a:t>
                      </a:r>
                    </a:p>
                    <a:p>
                      <a:pPr algn="ctr"/>
                      <a:endParaRPr lang="en-GB" sz="1200" b="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97590125"/>
                  </a:ext>
                </a:extLst>
              </a:tr>
              <a:tr h="163412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Full Name: Nazim Hussain</a:t>
                      </a:r>
                    </a:p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Student ID Number: 2117477</a:t>
                      </a:r>
                    </a:p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2</a:t>
                      </a:r>
                      <a:r>
                        <a:rPr lang="en-GB" sz="1200" b="0" baseline="30000" dirty="0">
                          <a:solidFill>
                            <a:schemeClr val="bg1"/>
                          </a:solidFill>
                          <a:effectLst/>
                        </a:rPr>
                        <a:t>nd</a:t>
                      </a:r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 Presenter </a:t>
                      </a:r>
                    </a:p>
                    <a:p>
                      <a:pPr algn="ctr"/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Add Your Picture Here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99306743"/>
                  </a:ext>
                </a:extLst>
              </a:tr>
              <a:tr h="163412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Full Name: Noreen Shasta</a:t>
                      </a:r>
                    </a:p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Student ID Number: 2029247</a:t>
                      </a:r>
                    </a:p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3</a:t>
                      </a:r>
                      <a:r>
                        <a:rPr lang="en-GB" sz="1200" b="0" baseline="30000" dirty="0">
                          <a:solidFill>
                            <a:schemeClr val="bg1"/>
                          </a:solidFill>
                          <a:effectLst/>
                        </a:rPr>
                        <a:t>rd</a:t>
                      </a:r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 Presenter </a:t>
                      </a:r>
                    </a:p>
                    <a:p>
                      <a:pPr algn="ctr"/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Add Your picture Here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99039680"/>
                  </a:ext>
                </a:extLst>
              </a:tr>
            </a:tbl>
          </a:graphicData>
        </a:graphic>
      </p:graphicFrame>
      <p:pic>
        <p:nvPicPr>
          <p:cNvPr id="1026" name="Picture 2" descr="Location and Travel to the Birmingham Campus | UWTSD">
            <a:extLst>
              <a:ext uri="{FF2B5EF4-FFF2-40B4-BE49-F238E27FC236}">
                <a16:creationId xmlns:a16="http://schemas.microsoft.com/office/drawing/2014/main" id="{0609A257-FD0A-4FF2-BD18-E77591111E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4752" y="66735"/>
            <a:ext cx="1540612" cy="1027074"/>
          </a:xfrm>
          <a:prstGeom prst="rect">
            <a:avLst/>
          </a:prstGeom>
          <a:noFill/>
          <a:ln w="1905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1C442FA-008F-413D-9B6C-E6279E4E0F12}"/>
              </a:ext>
            </a:extLst>
          </p:cNvPr>
          <p:cNvSpPr/>
          <p:nvPr/>
        </p:nvSpPr>
        <p:spPr>
          <a:xfrm>
            <a:off x="8200994" y="5359497"/>
            <a:ext cx="2988319" cy="369332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Presentation – AS1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7B1E5B-9F84-48AB-B039-265584060FED}"/>
              </a:ext>
            </a:extLst>
          </p:cNvPr>
          <p:cNvSpPr txBox="1"/>
          <p:nvPr/>
        </p:nvSpPr>
        <p:spPr>
          <a:xfrm>
            <a:off x="10050970" y="1251014"/>
            <a:ext cx="131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Title  Page</a:t>
            </a:r>
          </a:p>
        </p:txBody>
      </p:sp>
    </p:spTree>
    <p:extLst>
      <p:ext uri="{BB962C8B-B14F-4D97-AF65-F5344CB8AC3E}">
        <p14:creationId xmlns:p14="http://schemas.microsoft.com/office/powerpoint/2010/main" val="22099091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2E1B45B-0BA0-471C-AD57-8BD9A3AD0023}"/>
              </a:ext>
            </a:extLst>
          </p:cNvPr>
          <p:cNvSpPr txBox="1"/>
          <p:nvPr/>
        </p:nvSpPr>
        <p:spPr>
          <a:xfrm>
            <a:off x="241875" y="1421810"/>
            <a:ext cx="12044150" cy="350865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600" b="0" i="0" u="sng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How do we use technology to collaborate at </a:t>
            </a:r>
            <a:r>
              <a:rPr lang="en-GB" sz="3600" b="0" i="0" u="sng" dirty="0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uwtsd</a:t>
            </a:r>
            <a:endParaRPr lang="en-GB" sz="3600" b="1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endParaRPr lang="en-GB" sz="2800" b="1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endParaRPr lang="en-GB" sz="2800" b="1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Aim:</a:t>
            </a:r>
          </a:p>
          <a:p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 there a need to provide training on how to use technology to collaborate at UWTSD</a:t>
            </a:r>
            <a:endParaRPr lang="en-GB" sz="2800" b="1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F14E9F-628A-4AF9-A204-AC1FB9EF37BD}"/>
              </a:ext>
            </a:extLst>
          </p:cNvPr>
          <p:cNvSpPr txBox="1"/>
          <p:nvPr/>
        </p:nvSpPr>
        <p:spPr>
          <a:xfrm>
            <a:off x="5083277" y="491614"/>
            <a:ext cx="59190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9328821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E68168-1EDC-49E0-AF5E-BE42DD10C29C}"/>
              </a:ext>
            </a:extLst>
          </p:cNvPr>
          <p:cNvSpPr txBox="1"/>
          <p:nvPr/>
        </p:nvSpPr>
        <p:spPr>
          <a:xfrm>
            <a:off x="129654" y="2709081"/>
            <a:ext cx="9471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690F400-44CC-48A1-AE41-B978FA5AF7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5085991"/>
              </p:ext>
            </p:extLst>
          </p:nvPr>
        </p:nvGraphicFramePr>
        <p:xfrm>
          <a:off x="294968" y="1727200"/>
          <a:ext cx="10327333" cy="3049583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7357241">
                  <a:extLst>
                    <a:ext uri="{9D8B030D-6E8A-4147-A177-3AD203B41FA5}">
                      <a16:colId xmlns:a16="http://schemas.microsoft.com/office/drawing/2014/main" val="1609753819"/>
                    </a:ext>
                  </a:extLst>
                </a:gridCol>
                <a:gridCol w="2970092">
                  <a:extLst>
                    <a:ext uri="{9D8B030D-6E8A-4147-A177-3AD203B41FA5}">
                      <a16:colId xmlns:a16="http://schemas.microsoft.com/office/drawing/2014/main" val="962466328"/>
                    </a:ext>
                  </a:extLst>
                </a:gridCol>
              </a:tblGrid>
              <a:tr h="51413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</a:t>
                      </a:r>
                      <a:r>
                        <a:rPr lang="en-GB" baseline="30000" dirty="0"/>
                        <a:t>st</a:t>
                      </a:r>
                      <a:r>
                        <a:rPr lang="en-GB" dirty="0"/>
                        <a:t> presenter: 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3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Add your picture Here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519476854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Student’s Full Name Noreen Shasta………………………………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2164402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Student’s ID Number 2029427…………………………….......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54118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57393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115F158-77BF-42ED-8906-A5813D22A826}"/>
              </a:ext>
            </a:extLst>
          </p:cNvPr>
          <p:cNvSpPr txBox="1"/>
          <p:nvPr/>
        </p:nvSpPr>
        <p:spPr>
          <a:xfrm>
            <a:off x="261258" y="1194318"/>
            <a:ext cx="11875367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“A research proposal is a relevant brief document that contains an outline plan far a research project”</a:t>
            </a:r>
          </a:p>
          <a:p>
            <a:r>
              <a:rPr lang="en-GB" dirty="0"/>
              <a:t>Denscombe (2012)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do we already know about learners &amp; technology? </a:t>
            </a:r>
          </a:p>
          <a:p>
            <a:endParaRPr lang="en-GB" dirty="0"/>
          </a:p>
          <a:p>
            <a:r>
              <a:rPr lang="en-GB" dirty="0"/>
              <a:t>The learning environment is more dynamic then ever before and as a result todays learners are very</a:t>
            </a:r>
          </a:p>
          <a:p>
            <a:r>
              <a:rPr lang="en-GB" dirty="0"/>
              <a:t> different from those that aur education system was designed for. Sutherland, (2020)</a:t>
            </a:r>
          </a:p>
          <a:p>
            <a:endParaRPr lang="en-GB" dirty="0"/>
          </a:p>
          <a:p>
            <a:r>
              <a:rPr lang="en-GB" dirty="0"/>
              <a:t>Technology has been used to encourage collaboration – for example skype and MS Teams which allows</a:t>
            </a:r>
          </a:p>
          <a:p>
            <a:r>
              <a:rPr lang="en-GB" dirty="0"/>
              <a:t>Flexibility for students / staff and enables them the ability to hold virtual meetings / sessions.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“With increasing knowledge and technological progress of society our country requires learning skills that</a:t>
            </a:r>
          </a:p>
          <a:p>
            <a:r>
              <a:rPr lang="en-GB" dirty="0"/>
              <a:t> could help it keep pace with the </a:t>
            </a:r>
            <a:r>
              <a:rPr lang="en-GB" dirty="0" err="1"/>
              <a:t>devolpement</a:t>
            </a:r>
            <a:r>
              <a:rPr lang="en-GB" dirty="0"/>
              <a:t> of </a:t>
            </a:r>
            <a:r>
              <a:rPr lang="en-GB" dirty="0" err="1"/>
              <a:t>scince</a:t>
            </a:r>
            <a:r>
              <a:rPr lang="en-GB" dirty="0"/>
              <a:t> an technology.” Hamidi, </a:t>
            </a:r>
            <a:r>
              <a:rPr lang="en-GB" dirty="0" err="1"/>
              <a:t>meshkat</a:t>
            </a:r>
            <a:r>
              <a:rPr lang="en-GB" dirty="0"/>
              <a:t>, et al (2011)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9BAFA9-984B-4BAC-9644-66CA007E94EC}"/>
              </a:ext>
            </a:extLst>
          </p:cNvPr>
          <p:cNvSpPr txBox="1"/>
          <p:nvPr/>
        </p:nvSpPr>
        <p:spPr>
          <a:xfrm>
            <a:off x="806245" y="678426"/>
            <a:ext cx="1252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Rationale</a:t>
            </a:r>
          </a:p>
        </p:txBody>
      </p:sp>
    </p:spTree>
    <p:extLst>
      <p:ext uri="{BB962C8B-B14F-4D97-AF65-F5344CB8AC3E}">
        <p14:creationId xmlns:p14="http://schemas.microsoft.com/office/powerpoint/2010/main" val="33492322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9DD1493-8551-45DE-866B-6A9F7B42E5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1832" y="362695"/>
            <a:ext cx="8825658" cy="630363"/>
          </a:xfrm>
        </p:spPr>
        <p:txBody>
          <a:bodyPr/>
          <a:lstStyle/>
          <a:p>
            <a:r>
              <a:rPr lang="en-GB" dirty="0"/>
              <a:t>METHOD: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2BA52E-639B-4C45-8BF6-0135CC484FC2}"/>
              </a:ext>
            </a:extLst>
          </p:cNvPr>
          <p:cNvSpPr txBox="1"/>
          <p:nvPr/>
        </p:nvSpPr>
        <p:spPr>
          <a:xfrm>
            <a:off x="751832" y="796412"/>
            <a:ext cx="9159084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research method that we have chosen to use in order to collate data is by the use of a questionnaire.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Pro’s: 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Probably the best method to collect information, compared to other methods like interviews or observations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A questionnaire can be time effective, Which puts less pressure on the respondents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Cons:</a:t>
            </a:r>
          </a:p>
          <a:p>
            <a:r>
              <a:rPr lang="en-GB" dirty="0"/>
              <a:t>- Limited Response – (No use to Semi - Literature / Illiterate individuals) </a:t>
            </a:r>
            <a:r>
              <a:rPr lang="en-GB" dirty="0" err="1"/>
              <a:t>e.g</a:t>
            </a:r>
            <a:r>
              <a:rPr lang="en-GB" dirty="0"/>
              <a:t> language barriers</a:t>
            </a:r>
          </a:p>
          <a:p>
            <a:endParaRPr lang="en-GB" dirty="0"/>
          </a:p>
          <a:p>
            <a:r>
              <a:rPr lang="en-GB" dirty="0"/>
              <a:t>-Incomplete Entries – Some Respondents may complete the form poorly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7887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E68168-1EDC-49E0-AF5E-BE42DD10C29C}"/>
              </a:ext>
            </a:extLst>
          </p:cNvPr>
          <p:cNvSpPr txBox="1"/>
          <p:nvPr/>
        </p:nvSpPr>
        <p:spPr>
          <a:xfrm>
            <a:off x="129654" y="2709081"/>
            <a:ext cx="9471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690F400-44CC-48A1-AE41-B978FA5AF7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7477165"/>
              </p:ext>
            </p:extLst>
          </p:nvPr>
        </p:nvGraphicFramePr>
        <p:xfrm>
          <a:off x="775441" y="1727200"/>
          <a:ext cx="9846860" cy="3049583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7014950">
                  <a:extLst>
                    <a:ext uri="{9D8B030D-6E8A-4147-A177-3AD203B41FA5}">
                      <a16:colId xmlns:a16="http://schemas.microsoft.com/office/drawing/2014/main" val="1609753819"/>
                    </a:ext>
                  </a:extLst>
                </a:gridCol>
                <a:gridCol w="2831910">
                  <a:extLst>
                    <a:ext uri="{9D8B030D-6E8A-4147-A177-3AD203B41FA5}">
                      <a16:colId xmlns:a16="http://schemas.microsoft.com/office/drawing/2014/main" val="962466328"/>
                    </a:ext>
                  </a:extLst>
                </a:gridCol>
              </a:tblGrid>
              <a:tr h="51413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2</a:t>
                      </a:r>
                      <a:r>
                        <a:rPr lang="en-GB" baseline="30000" dirty="0"/>
                        <a:t>nd</a:t>
                      </a:r>
                      <a:r>
                        <a:rPr lang="en-GB" dirty="0"/>
                        <a:t> presenter: 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3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Add your picture Here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519476854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Student’s Full Name Zehfran Hussain </a:t>
                      </a:r>
                      <a:r>
                        <a:rPr lang="en-GB" dirty="0" err="1"/>
                        <a:t>sathi</a:t>
                      </a:r>
                      <a:r>
                        <a:rPr lang="en-GB" dirty="0"/>
                        <a:t>…………………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2164402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Student’s ID Number 2117479…………………………….......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54118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85155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8CC89-FCFF-4948-9FEF-B52D6ECD9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756418" cy="5938250"/>
          </a:xfrm>
        </p:spPr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dirty="0"/>
              <a:t>Ethical Concerns</a:t>
            </a:r>
            <a:br>
              <a:rPr lang="en-GB" dirty="0"/>
            </a:br>
            <a:br>
              <a:rPr lang="en-GB" dirty="0"/>
            </a:br>
            <a:r>
              <a:rPr lang="en-GB" sz="2400" dirty="0"/>
              <a:t>“Ethics helps us decide what we should do &amp; why”, </a:t>
            </a:r>
            <a:r>
              <a:rPr lang="en-GB" sz="2400" dirty="0" err="1"/>
              <a:t>Barett</a:t>
            </a:r>
            <a:r>
              <a:rPr lang="en-GB" sz="2400" dirty="0"/>
              <a:t> Et Al.(2016, p7)</a:t>
            </a:r>
            <a:br>
              <a:rPr lang="en-GB" sz="1800" dirty="0"/>
            </a:br>
            <a:br>
              <a:rPr lang="en-GB" dirty="0"/>
            </a:br>
            <a:r>
              <a:rPr lang="en-GB" sz="2400" dirty="0"/>
              <a:t>Ethical considerations in research are a set of principles to guide your research designs &amp; practices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These considerations work to: </a:t>
            </a:r>
            <a:br>
              <a:rPr lang="en-GB" sz="2400" dirty="0"/>
            </a:br>
            <a:r>
              <a:rPr lang="en-GB" sz="2400" dirty="0"/>
              <a:t>- Protect the rights of research participants</a:t>
            </a:r>
            <a:br>
              <a:rPr lang="en-GB" sz="2400" dirty="0"/>
            </a:br>
            <a:r>
              <a:rPr lang="en-GB" sz="2400" dirty="0"/>
              <a:t>- Enhance research validity</a:t>
            </a:r>
            <a:br>
              <a:rPr lang="en-GB" sz="2400" dirty="0"/>
            </a:br>
            <a:r>
              <a:rPr lang="en-GB" sz="2400" dirty="0"/>
              <a:t>- Voluntary Nature of Participation &amp; Right to withdraw</a:t>
            </a:r>
            <a:br>
              <a:rPr lang="en-GB" sz="2400" dirty="0"/>
            </a:br>
            <a:r>
              <a:rPr lang="en-GB" sz="2400" dirty="0"/>
              <a:t>- Respect for others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78387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DB789AE-DC52-490F-85A0-2DFD07422F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2449687"/>
              </p:ext>
            </p:extLst>
          </p:nvPr>
        </p:nvGraphicFramePr>
        <p:xfrm>
          <a:off x="0" y="1799303"/>
          <a:ext cx="12192000" cy="31035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>
                  <a:extLst>
                    <a:ext uri="{9D8B030D-6E8A-4147-A177-3AD203B41FA5}">
                      <a16:colId xmlns:a16="http://schemas.microsoft.com/office/drawing/2014/main" val="3804950319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1198865142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571130827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772777327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1350397503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3765213912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580702839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359824650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1235281035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103800771"/>
                    </a:ext>
                  </a:extLst>
                </a:gridCol>
              </a:tblGrid>
              <a:tr h="1551791">
                <a:tc>
                  <a:txBody>
                    <a:bodyPr/>
                    <a:lstStyle/>
                    <a:p>
                      <a:r>
                        <a:rPr lang="en-GB" dirty="0"/>
                        <a:t>Week 1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4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5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6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7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8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9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068502"/>
                  </a:ext>
                </a:extLst>
              </a:tr>
              <a:tr h="1551791">
                <a:tc>
                  <a:txBody>
                    <a:bodyPr/>
                    <a:lstStyle/>
                    <a:p>
                      <a:r>
                        <a:rPr lang="en-GB" sz="1200" dirty="0"/>
                        <a:t>Identify Target Audience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Identify the Questions required to collate the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Proposal Presentation Preparation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Ethical Research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Presentation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Finalise Questionnaires and issue for data collection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Collect data findings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Analyse data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Evaluate the data and present findings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462984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CEE9935-80EE-4A68-B032-9E63C1B329D6}"/>
              </a:ext>
            </a:extLst>
          </p:cNvPr>
          <p:cNvSpPr txBox="1"/>
          <p:nvPr/>
        </p:nvSpPr>
        <p:spPr>
          <a:xfrm>
            <a:off x="668594" y="806245"/>
            <a:ext cx="2172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Research timeline</a:t>
            </a:r>
          </a:p>
        </p:txBody>
      </p:sp>
    </p:spTree>
    <p:extLst>
      <p:ext uri="{BB962C8B-B14F-4D97-AF65-F5344CB8AC3E}">
        <p14:creationId xmlns:p14="http://schemas.microsoft.com/office/powerpoint/2010/main" val="5894009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E9DE23B-62DA-4156-8B7F-69B1B5221660}"/>
              </a:ext>
            </a:extLst>
          </p:cNvPr>
          <p:cNvSpPr txBox="1"/>
          <p:nvPr/>
        </p:nvSpPr>
        <p:spPr>
          <a:xfrm>
            <a:off x="249382" y="248466"/>
            <a:ext cx="1169323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FFFF00"/>
                </a:solidFill>
              </a:rPr>
              <a:t>Hypothesis</a:t>
            </a:r>
          </a:p>
          <a:p>
            <a:pPr algn="ctr"/>
            <a:endParaRPr lang="en-GB" sz="2800" dirty="0">
              <a:solidFill>
                <a:srgbClr val="FFFF00"/>
              </a:solidFill>
            </a:endParaRPr>
          </a:p>
          <a:p>
            <a:pPr algn="ctr"/>
            <a:r>
              <a:rPr lang="en-GB" sz="2800" dirty="0">
                <a:solidFill>
                  <a:srgbClr val="FFFF00"/>
                </a:solidFill>
              </a:rPr>
              <a:t>We propose to find that students between the ages of 16-28 would be sufficient in the use of technology due to the access available to them throughout their years </a:t>
            </a:r>
          </a:p>
          <a:p>
            <a:pPr algn="ctr"/>
            <a:endParaRPr lang="en-GB" sz="2800" dirty="0">
              <a:solidFill>
                <a:srgbClr val="FFFF00"/>
              </a:solidFill>
            </a:endParaRPr>
          </a:p>
          <a:p>
            <a:pPr algn="ctr"/>
            <a:r>
              <a:rPr lang="en-GB" sz="2800" dirty="0">
                <a:solidFill>
                  <a:srgbClr val="FFFF00"/>
                </a:solidFill>
              </a:rPr>
              <a:t>We also believe that candidates over the ages of 39 would require additional support / training on systems due to the lack of access within their years </a:t>
            </a:r>
          </a:p>
          <a:p>
            <a:pPr algn="ctr"/>
            <a:endParaRPr lang="en-GB" sz="2800" dirty="0">
              <a:solidFill>
                <a:srgbClr val="FFFF00"/>
              </a:solidFill>
            </a:endParaRPr>
          </a:p>
          <a:p>
            <a:pPr algn="ctr"/>
            <a:endParaRPr lang="en-GB" sz="2800" dirty="0">
              <a:solidFill>
                <a:srgbClr val="FFFF00"/>
              </a:solidFill>
            </a:endParaRPr>
          </a:p>
          <a:p>
            <a:pPr algn="ctr"/>
            <a:endParaRPr lang="en-GB" sz="2800" dirty="0">
              <a:solidFill>
                <a:srgbClr val="FFFF00"/>
              </a:solidFill>
            </a:endParaRPr>
          </a:p>
          <a:p>
            <a:pPr algn="ctr"/>
            <a:endParaRPr lang="en-GB" sz="2800" dirty="0">
              <a:solidFill>
                <a:srgbClr val="FFFF00"/>
              </a:solidFill>
            </a:endParaRPr>
          </a:p>
          <a:p>
            <a:pPr algn="ctr"/>
            <a:endParaRPr lang="en-GB" sz="2800" dirty="0">
              <a:solidFill>
                <a:srgbClr val="FFFF00"/>
              </a:solidFill>
            </a:endParaRPr>
          </a:p>
          <a:p>
            <a:pPr algn="ctr"/>
            <a:r>
              <a:rPr lang="en-GB" sz="2800" dirty="0">
                <a:solidFill>
                  <a:srgbClr val="FFFF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550107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D2145-B560-46F7-90BD-DBA7A20186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348" y="203338"/>
            <a:ext cx="10206616" cy="470918"/>
          </a:xfrm>
          <a:ln>
            <a:solidFill>
              <a:srgbClr val="EAEAEA"/>
            </a:solidFill>
          </a:ln>
        </p:spPr>
        <p:txBody>
          <a:bodyPr/>
          <a:lstStyle/>
          <a:p>
            <a:r>
              <a:rPr lang="en-GB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Final Harvard Reference List: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E9FE7C-A211-47A9-8B87-0C7FF37069B8}"/>
              </a:ext>
            </a:extLst>
          </p:cNvPr>
          <p:cNvSpPr txBox="1"/>
          <p:nvPr/>
        </p:nvSpPr>
        <p:spPr>
          <a:xfrm>
            <a:off x="1101213" y="1622322"/>
            <a:ext cx="102066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Barret, D et al. (2016) Public Health Ethics: Cases Spanning the Globe. 1</a:t>
            </a:r>
            <a:r>
              <a:rPr lang="en-GB" baseline="30000" dirty="0"/>
              <a:t>st</a:t>
            </a:r>
            <a:r>
              <a:rPr lang="en-GB" dirty="0"/>
              <a:t> Ed.   Cham: Springer International Publishing. 10.1007/978-3-319-23847-0.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Article title:	7 Reasons why Students Need Technology in the Classroom</a:t>
            </a:r>
          </a:p>
          <a:p>
            <a:r>
              <a:rPr lang="en-GB" dirty="0"/>
              <a:t>Website title:	</a:t>
            </a:r>
            <a:r>
              <a:rPr lang="en-GB" dirty="0" err="1"/>
              <a:t>Explorance</a:t>
            </a:r>
            <a:endParaRPr lang="en-GB" dirty="0"/>
          </a:p>
          <a:p>
            <a:r>
              <a:rPr lang="en-GB" dirty="0"/>
              <a:t>URL:	https://explorance.com/blog/7-reasons-students-need-technology-classroom/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Hamidi, F., </a:t>
            </a:r>
            <a:r>
              <a:rPr lang="en-GB" dirty="0" err="1"/>
              <a:t>Meshkat</a:t>
            </a:r>
            <a:r>
              <a:rPr lang="en-GB" dirty="0"/>
              <a:t>, m., </a:t>
            </a:r>
            <a:r>
              <a:rPr lang="en-GB" dirty="0" err="1"/>
              <a:t>Rezaee</a:t>
            </a:r>
            <a:r>
              <a:rPr lang="en-GB" dirty="0"/>
              <a:t>, M. and Jafari, M., 2022. Information technology in education.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81353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7" ma:contentTypeDescription="Create a new document." ma:contentTypeScope="" ma:versionID="d1a17051b5631d030e6d6a91677d5f90">
  <xsd:schema xmlns:xsd="http://www.w3.org/2001/XMLSchema" xmlns:xs="http://www.w3.org/2001/XMLSchema" xmlns:p="http://schemas.microsoft.com/office/2006/metadata/properties" xmlns:ns3="2185e222-3c8d-40d1-8655-532d5209bd26" xmlns:ns4="2fff46f4-612e-44ba-884a-bcd0b08f5dc6" targetNamespace="http://schemas.microsoft.com/office/2006/metadata/properties" ma:root="true" ma:fieldsID="95e2332df86e99e2a29cfe6ca225e2fc" ns3:_="" ns4:_="">
    <xsd:import namespace="2185e222-3c8d-40d1-8655-532d5209bd26"/>
    <xsd:import namespace="2fff46f4-612e-44ba-884a-bcd0b08f5dc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5e222-3c8d-40d1-8655-532d5209bd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ff46f4-612e-44ba-884a-bcd0b08f5dc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5FA0536-979A-44FA-AFDB-8982BD27679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C0221D9-4765-429F-BD05-5032F53158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85e222-3c8d-40d1-8655-532d5209bd26"/>
    <ds:schemaRef ds:uri="2fff46f4-612e-44ba-884a-bcd0b08f5dc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3CAF565-9F01-4E25-B6FC-94160BE7DFD9}">
  <ds:schemaRefs>
    <ds:schemaRef ds:uri="http://purl.org/dc/terms/"/>
    <ds:schemaRef ds:uri="http://purl.org/dc/elements/1.1/"/>
    <ds:schemaRef ds:uri="2fff46f4-612e-44ba-884a-bcd0b08f5dc6"/>
    <ds:schemaRef ds:uri="http://www.w3.org/XML/1998/namespace"/>
    <ds:schemaRef ds:uri="2185e222-3c8d-40d1-8655-532d5209bd26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255</TotalTime>
  <Words>703</Words>
  <Application>Microsoft Office PowerPoint</Application>
  <PresentationFormat>Widescreen</PresentationFormat>
  <Paragraphs>154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Ethical Concerns  “Ethics helps us decide what we should do &amp; why”, Barett Et Al.(2016, p7)  Ethical considerations in research are a set of principles to guide your research designs &amp; practices  These considerations work to:  - Protect the rights of research participants - Enhance research validity - Voluntary Nature of Participation &amp; Right to withdraw - Respect for others         </vt:lpstr>
      <vt:lpstr>PowerPoint Presentation</vt:lpstr>
      <vt:lpstr>PowerPoint Presentation</vt:lpstr>
      <vt:lpstr>Final Harvard Reference List: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Navid Nasirpourosgoei</dc:creator>
  <cp:lastModifiedBy>Zehfran</cp:lastModifiedBy>
  <cp:revision>48</cp:revision>
  <dcterms:created xsi:type="dcterms:W3CDTF">2022-01-30T22:53:51Z</dcterms:created>
  <dcterms:modified xsi:type="dcterms:W3CDTF">2022-02-26T18:48:17Z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