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12D43D-7028-4120-906A-717EA3416B8F}"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12D43D-7028-4120-906A-717EA3416B8F}"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12D43D-7028-4120-906A-717EA3416B8F}"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12D43D-7028-4120-906A-717EA3416B8F}"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12D43D-7028-4120-906A-717EA3416B8F}" type="datetimeFigureOut">
              <a:rPr lang="en-GB" smtClean="0"/>
              <a:t>27/01/2015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F43BA-EA50-44AD-B4F9-E79A8B9485ED}"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B12D43D-7028-4120-906A-717EA3416B8F}" type="datetimeFigureOut">
              <a:rPr lang="en-GB" smtClean="0"/>
              <a:t>27/01/2015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2D43D-7028-4120-906A-717EA3416B8F}" type="datetimeFigureOut">
              <a:rPr lang="en-GB" smtClean="0"/>
              <a:t>27/01/2015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12D43D-7028-4120-906A-717EA3416B8F}"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12D43D-7028-4120-906A-717EA3416B8F}"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12D43D-7028-4120-906A-717EA3416B8F}"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12D43D-7028-4120-906A-717EA3416B8F}"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B12D43D-7028-4120-906A-717EA3416B8F}" type="datetimeFigureOut">
              <a:rPr lang="en-GB" smtClean="0"/>
              <a:t>27/01/2015</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935F43BA-EA50-44AD-B4F9-E79A8B9485E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War in History</a:t>
            </a:r>
            <a:endParaRPr lang="en-GB" dirty="0"/>
          </a:p>
        </p:txBody>
      </p:sp>
      <p:sp>
        <p:nvSpPr>
          <p:cNvPr id="3" name="Subtitle 2"/>
          <p:cNvSpPr>
            <a:spLocks noGrp="1"/>
          </p:cNvSpPr>
          <p:nvPr>
            <p:ph type="subTitle" idx="1"/>
          </p:nvPr>
        </p:nvSpPr>
        <p:spPr/>
        <p:txBody>
          <a:bodyPr/>
          <a:lstStyle/>
          <a:p>
            <a:r>
              <a:rPr lang="en-GB" dirty="0" smtClean="0"/>
              <a:t>War in the Ancient World I</a:t>
            </a:r>
            <a:endParaRPr lang="en-GB" dirty="0"/>
          </a:p>
        </p:txBody>
      </p:sp>
    </p:spTree>
    <p:extLst>
      <p:ext uri="{BB962C8B-B14F-4D97-AF65-F5344CB8AC3E}">
        <p14:creationId xmlns:p14="http://schemas.microsoft.com/office/powerpoint/2010/main" val="3910303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world? what ancient world?</a:t>
            </a:r>
            <a:endParaRPr lang="en-GB" dirty="0"/>
          </a:p>
        </p:txBody>
      </p:sp>
      <p:sp>
        <p:nvSpPr>
          <p:cNvPr id="3" name="Content Placeholder 2"/>
          <p:cNvSpPr>
            <a:spLocks noGrp="1"/>
          </p:cNvSpPr>
          <p:nvPr>
            <p:ph idx="1"/>
          </p:nvPr>
        </p:nvSpPr>
        <p:spPr>
          <a:xfrm>
            <a:off x="2627784" y="1574114"/>
            <a:ext cx="6059016" cy="2502958"/>
          </a:xfrm>
        </p:spPr>
        <p:txBody>
          <a:bodyPr/>
          <a:lstStyle/>
          <a:p>
            <a:r>
              <a:rPr lang="en-GB" dirty="0" smtClean="0"/>
              <a:t>From the early Bronze Age to Late antiquity.</a:t>
            </a:r>
          </a:p>
          <a:p>
            <a:r>
              <a:rPr lang="en-GB" dirty="0" smtClean="0"/>
              <a:t>Like in modern history, there are a number of sub-disciplines (straddling history and archaeology) working on the different periods and/or civilisations.</a:t>
            </a:r>
          </a:p>
          <a:p>
            <a:endParaRPr lang="en-GB" dirty="0" smtClean="0"/>
          </a:p>
        </p:txBody>
      </p:sp>
      <p:pic>
        <p:nvPicPr>
          <p:cNvPr id="1028" name="Picture 4" descr="http://upload.wikimedia.org/wikipedia/en/timeline/b778a327a923daa12bde57c6ab5030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412776"/>
            <a:ext cx="2343150" cy="5048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angelfire.com/hi5/interactive_learning/Greek_Warfare/gw-hoplite-art-ru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4070493"/>
            <a:ext cx="1872208" cy="167660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usm-int.com/images/roem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0072" y="4118321"/>
            <a:ext cx="2381250" cy="16287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843808" y="5949280"/>
            <a:ext cx="5951309" cy="923330"/>
          </a:xfrm>
          <a:prstGeom prst="rect">
            <a:avLst/>
          </a:prstGeom>
          <a:noFill/>
        </p:spPr>
        <p:txBody>
          <a:bodyPr wrap="none" rtlCol="0">
            <a:spAutoFit/>
          </a:bodyPr>
          <a:lstStyle/>
          <a:p>
            <a:r>
              <a:rPr lang="en-GB" dirty="0" smtClean="0"/>
              <a:t>We tend to concentrate on Greece and Rome, because</a:t>
            </a:r>
          </a:p>
          <a:p>
            <a:r>
              <a:rPr lang="en-GB" dirty="0"/>
              <a:t>t</a:t>
            </a:r>
            <a:r>
              <a:rPr lang="en-GB" dirty="0" smtClean="0"/>
              <a:t>hese are the civilisations that most influenced Western </a:t>
            </a:r>
          </a:p>
          <a:p>
            <a:r>
              <a:rPr lang="en-GB" dirty="0" smtClean="0"/>
              <a:t>Europe</a:t>
            </a:r>
            <a:endParaRPr lang="en-GB" dirty="0"/>
          </a:p>
        </p:txBody>
      </p:sp>
    </p:spTree>
    <p:extLst>
      <p:ext uri="{BB962C8B-B14F-4D97-AF65-F5344CB8AC3E}">
        <p14:creationId xmlns:p14="http://schemas.microsoft.com/office/powerpoint/2010/main" val="1963107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Connections, rather than divisions</a:t>
            </a:r>
            <a:endParaRPr lang="en-GB" dirty="0"/>
          </a:p>
        </p:txBody>
      </p:sp>
      <p:pic>
        <p:nvPicPr>
          <p:cNvPr id="2050" name="Picture 2" descr="http://www.ancient.eu/uploads/images/303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628800"/>
            <a:ext cx="2400266" cy="1800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www.ancient.eu/uploads/images/43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1412776"/>
            <a:ext cx="2400000" cy="360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3717032"/>
            <a:ext cx="1595309" cy="923330"/>
          </a:xfrm>
          <a:prstGeom prst="rect">
            <a:avLst/>
          </a:prstGeom>
          <a:noFill/>
        </p:spPr>
        <p:txBody>
          <a:bodyPr wrap="none" rtlCol="0">
            <a:spAutoFit/>
          </a:bodyPr>
          <a:lstStyle/>
          <a:p>
            <a:r>
              <a:rPr lang="en-GB" dirty="0" smtClean="0"/>
              <a:t>Assyrian</a:t>
            </a:r>
          </a:p>
          <a:p>
            <a:r>
              <a:rPr lang="en-GB" dirty="0" smtClean="0"/>
              <a:t>Close infantry</a:t>
            </a:r>
          </a:p>
          <a:p>
            <a:r>
              <a:rPr lang="en-GB" dirty="0" smtClean="0"/>
              <a:t>formation</a:t>
            </a:r>
            <a:endParaRPr lang="en-GB" dirty="0"/>
          </a:p>
        </p:txBody>
      </p:sp>
      <p:sp>
        <p:nvSpPr>
          <p:cNvPr id="5" name="TextBox 4"/>
          <p:cNvSpPr txBox="1"/>
          <p:nvPr/>
        </p:nvSpPr>
        <p:spPr>
          <a:xfrm>
            <a:off x="2483768" y="5229200"/>
            <a:ext cx="2723823" cy="369332"/>
          </a:xfrm>
          <a:prstGeom prst="rect">
            <a:avLst/>
          </a:prstGeom>
          <a:noFill/>
        </p:spPr>
        <p:txBody>
          <a:bodyPr wrap="none" rtlCol="0">
            <a:spAutoFit/>
          </a:bodyPr>
          <a:lstStyle/>
          <a:p>
            <a:r>
              <a:rPr lang="en-GB" dirty="0" err="1" smtClean="0"/>
              <a:t>Mycenean</a:t>
            </a:r>
            <a:r>
              <a:rPr lang="en-GB" dirty="0" smtClean="0"/>
              <a:t> heavy armour</a:t>
            </a:r>
            <a:endParaRPr lang="en-GB" dirty="0"/>
          </a:p>
        </p:txBody>
      </p:sp>
      <p:pic>
        <p:nvPicPr>
          <p:cNvPr id="2054" name="Picture 6" descr="http://www.civfanatics.net/uploads5/Horse_Archer.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96136" y="1629199"/>
            <a:ext cx="3025934" cy="21948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796136" y="4077072"/>
            <a:ext cx="2480231" cy="369332"/>
          </a:xfrm>
          <a:prstGeom prst="rect">
            <a:avLst/>
          </a:prstGeom>
          <a:noFill/>
        </p:spPr>
        <p:txBody>
          <a:bodyPr wrap="none" rtlCol="0">
            <a:spAutoFit/>
          </a:bodyPr>
          <a:lstStyle/>
          <a:p>
            <a:r>
              <a:rPr lang="en-GB" dirty="0" smtClean="0"/>
              <a:t>Assyrian Horse Archer</a:t>
            </a:r>
            <a:endParaRPr lang="en-GB" dirty="0"/>
          </a:p>
        </p:txBody>
      </p:sp>
      <p:pic>
        <p:nvPicPr>
          <p:cNvPr id="2056" name="Picture 8" descr="http://upload.wikimedia.org/wikipedia/commons/8/88/AssyrianWarship.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4262" y="4446404"/>
            <a:ext cx="2169681" cy="15842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207591" y="6237312"/>
            <a:ext cx="3185487" cy="369332"/>
          </a:xfrm>
          <a:prstGeom prst="rect">
            <a:avLst/>
          </a:prstGeom>
          <a:noFill/>
        </p:spPr>
        <p:txBody>
          <a:bodyPr wrap="none" rtlCol="0">
            <a:spAutoFit/>
          </a:bodyPr>
          <a:lstStyle/>
          <a:p>
            <a:r>
              <a:rPr lang="en-GB" dirty="0" smtClean="0"/>
              <a:t>Phoenician Bireme (Nineveh)</a:t>
            </a:r>
            <a:endParaRPr lang="en-GB" dirty="0"/>
          </a:p>
        </p:txBody>
      </p:sp>
    </p:spTree>
    <p:extLst>
      <p:ext uri="{BB962C8B-B14F-4D97-AF65-F5344CB8AC3E}">
        <p14:creationId xmlns:p14="http://schemas.microsoft.com/office/powerpoint/2010/main" val="2224299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Earliest Literature: Homer</a:t>
            </a:r>
            <a:endParaRPr lang="en-GB" dirty="0"/>
          </a:p>
        </p:txBody>
      </p:sp>
      <p:sp>
        <p:nvSpPr>
          <p:cNvPr id="3" name="Content Placeholder 2"/>
          <p:cNvSpPr>
            <a:spLocks noGrp="1"/>
          </p:cNvSpPr>
          <p:nvPr>
            <p:ph idx="1"/>
          </p:nvPr>
        </p:nvSpPr>
        <p:spPr/>
        <p:txBody>
          <a:bodyPr/>
          <a:lstStyle/>
          <a:p>
            <a:r>
              <a:rPr lang="en-US" dirty="0"/>
              <a:t>for they that were the chosen bravest abode the onset of the Trojans and goodly Hector, [130] fencing spear with spear, and shield with serried shield; buckler pressed on buckler, helm on helm, and man on man; and the horse-hair crests on the bright helmet-ridges touched each other, as the men moved their heads, in such close array stood they one by another, and spears in stout hands overlapped each other, as they were brandished, [135] and their minds swerved not, but they were fain to fight. Homer </a:t>
            </a:r>
            <a:r>
              <a:rPr lang="en-US" i="1" dirty="0"/>
              <a:t>Iliad</a:t>
            </a:r>
            <a:r>
              <a:rPr lang="en-US" dirty="0"/>
              <a:t> 13.129-35</a:t>
            </a:r>
            <a:endParaRPr lang="en-GB" dirty="0"/>
          </a:p>
          <a:p>
            <a:endParaRPr lang="en-GB" dirty="0"/>
          </a:p>
        </p:txBody>
      </p:sp>
    </p:spTree>
    <p:extLst>
      <p:ext uri="{BB962C8B-B14F-4D97-AF65-F5344CB8AC3E}">
        <p14:creationId xmlns:p14="http://schemas.microsoft.com/office/powerpoint/2010/main" val="398026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 The power of the “heroes”</a:t>
            </a:r>
            <a:endParaRPr lang="en-GB" dirty="0"/>
          </a:p>
        </p:txBody>
      </p:sp>
      <p:sp>
        <p:nvSpPr>
          <p:cNvPr id="3" name="Content Placeholder 2"/>
          <p:cNvSpPr>
            <a:spLocks noGrp="1"/>
          </p:cNvSpPr>
          <p:nvPr>
            <p:ph idx="1"/>
          </p:nvPr>
        </p:nvSpPr>
        <p:spPr/>
        <p:txBody>
          <a:bodyPr/>
          <a:lstStyle/>
          <a:p>
            <a:r>
              <a:rPr lang="en-US" dirty="0"/>
              <a:t>But the son of </a:t>
            </a:r>
            <a:r>
              <a:rPr lang="en-US" dirty="0" err="1"/>
              <a:t>Tydeus</a:t>
            </a:r>
            <a:r>
              <a:rPr lang="en-US" dirty="0"/>
              <a:t> grasped in his hand a stone—a mighty deed—one that not two men could bear, such as mortals now are; yet lightly did he wield it even alone. [305] Therewith he smote Aeneas on the hip, where the thigh turns in the hip joint,—the cup, men call it—and crushed the cup-bone, and broke furthermore both sinews, and the jagged stone tore the skin away. Homer </a:t>
            </a:r>
            <a:r>
              <a:rPr lang="en-US" i="1" dirty="0"/>
              <a:t>Iliad</a:t>
            </a:r>
            <a:r>
              <a:rPr lang="en-US" dirty="0"/>
              <a:t> 5.300-8</a:t>
            </a:r>
            <a:endParaRPr lang="en-GB" dirty="0"/>
          </a:p>
          <a:p>
            <a:endParaRPr lang="en-GB" dirty="0"/>
          </a:p>
        </p:txBody>
      </p:sp>
    </p:spTree>
    <p:extLst>
      <p:ext uri="{BB962C8B-B14F-4D97-AF65-F5344CB8AC3E}">
        <p14:creationId xmlns:p14="http://schemas.microsoft.com/office/powerpoint/2010/main" val="1575319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Homeric society: warfare and the “pre-polis”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Consider the text from the Iliad, one of the two epic poems attributed to Homer. </a:t>
            </a:r>
          </a:p>
          <a:p>
            <a:r>
              <a:rPr lang="en-GB" dirty="0" smtClean="0"/>
              <a:t>Both the Iliad and the Odyssey were composed (not written!) in the 8</a:t>
            </a:r>
            <a:r>
              <a:rPr lang="en-GB" baseline="30000" dirty="0" smtClean="0"/>
              <a:t>th</a:t>
            </a:r>
            <a:r>
              <a:rPr lang="en-GB" dirty="0" smtClean="0"/>
              <a:t> century BCE.</a:t>
            </a:r>
          </a:p>
          <a:p>
            <a:r>
              <a:rPr lang="en-GB" dirty="0" smtClean="0"/>
              <a:t>The society they describe is a mixture of the contemporary society, “cultural memories” from earlier periods, and fantastical elements.</a:t>
            </a:r>
          </a:p>
          <a:p>
            <a:r>
              <a:rPr lang="en-GB" dirty="0" smtClean="0"/>
              <a:t>The text you have is the description of the shield of Achilles, and is generally considered by scholarship to reflect the contemporary society of the 8</a:t>
            </a:r>
            <a:r>
              <a:rPr lang="en-GB" baseline="30000" dirty="0" smtClean="0"/>
              <a:t>th</a:t>
            </a:r>
            <a:r>
              <a:rPr lang="en-GB" dirty="0" smtClean="0"/>
              <a:t> century BCE, or at least an idealised version of it.</a:t>
            </a:r>
          </a:p>
          <a:p>
            <a:r>
              <a:rPr lang="en-GB" dirty="0" smtClean="0"/>
              <a:t>Consider:</a:t>
            </a:r>
          </a:p>
          <a:p>
            <a:pPr lvl="1"/>
            <a:r>
              <a:rPr lang="en-GB" dirty="0" smtClean="0"/>
              <a:t>Warfare</a:t>
            </a:r>
          </a:p>
          <a:p>
            <a:pPr lvl="1"/>
            <a:r>
              <a:rPr lang="en-GB" dirty="0" smtClean="0"/>
              <a:t>Politics and Law</a:t>
            </a:r>
          </a:p>
          <a:p>
            <a:pPr lvl="1"/>
            <a:r>
              <a:rPr lang="en-GB" dirty="0" smtClean="0"/>
              <a:t>Economy and Wealth</a:t>
            </a:r>
          </a:p>
        </p:txBody>
      </p:sp>
    </p:spTree>
    <p:extLst>
      <p:ext uri="{BB962C8B-B14F-4D97-AF65-F5344CB8AC3E}">
        <p14:creationId xmlns:p14="http://schemas.microsoft.com/office/powerpoint/2010/main" val="26740027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242</TotalTime>
  <Words>408</Words>
  <Application>Microsoft Office PowerPoint</Application>
  <PresentationFormat>On-screen Show (4:3)</PresentationFormat>
  <Paragraphs>28</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Clarity</vt:lpstr>
      <vt:lpstr>War in History</vt:lpstr>
      <vt:lpstr>Ancient world? what ancient world?</vt:lpstr>
      <vt:lpstr>Connections, rather than divisions</vt:lpstr>
      <vt:lpstr>Earliest Literature: Homer</vt:lpstr>
      <vt:lpstr>Homer: The power of the “heroes”</vt:lpstr>
      <vt:lpstr>Homeric society: warfare and the “pre-polis”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 in History</dc:title>
  <dc:creator>Errietta Bissa</dc:creator>
  <cp:lastModifiedBy>Errietta Bissa</cp:lastModifiedBy>
  <cp:revision>12</cp:revision>
  <dcterms:created xsi:type="dcterms:W3CDTF">2015-01-27T08:41:16Z</dcterms:created>
  <dcterms:modified xsi:type="dcterms:W3CDTF">2015-01-27T16:24:04Z</dcterms:modified>
</cp:coreProperties>
</file>