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6"/>
  </p:notesMasterIdLst>
  <p:sldIdLst>
    <p:sldId id="256" r:id="rId2"/>
    <p:sldId id="257" r:id="rId3"/>
    <p:sldId id="259" r:id="rId4"/>
    <p:sldId id="258" r:id="rId5"/>
    <p:sldId id="265" r:id="rId6"/>
    <p:sldId id="268" r:id="rId7"/>
    <p:sldId id="260" r:id="rId8"/>
    <p:sldId id="267" r:id="rId9"/>
    <p:sldId id="261" r:id="rId10"/>
    <p:sldId id="264" r:id="rId11"/>
    <p:sldId id="262" r:id="rId12"/>
    <p:sldId id="269" r:id="rId13"/>
    <p:sldId id="266" r:id="rId14"/>
    <p:sldId id="263"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AD8C700-ECC2-40E9-97DD-BC83F0E484CB}" v="6" dt="2023-02-13T20:54:58.1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7985" autoAdjust="0"/>
    <p:restoredTop sz="63630" autoAdjust="0"/>
  </p:normalViewPr>
  <p:slideViewPr>
    <p:cSldViewPr snapToGrid="0">
      <p:cViewPr>
        <p:scale>
          <a:sx n="59" d="100"/>
          <a:sy n="59" d="100"/>
        </p:scale>
        <p:origin x="1047" y="3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ura Knight" userId="fcc6b1b8-7f69-4c06-9fd3-1a1553b3cd99" providerId="ADAL" clId="{6AD8C700-ECC2-40E9-97DD-BC83F0E484CB}"/>
    <pc:docChg chg="custSel addSld modSld sldOrd">
      <pc:chgData name="Laura Knight" userId="fcc6b1b8-7f69-4c06-9fd3-1a1553b3cd99" providerId="ADAL" clId="{6AD8C700-ECC2-40E9-97DD-BC83F0E484CB}" dt="2023-02-13T20:54:58.147" v="2043"/>
      <pc:docMkLst>
        <pc:docMk/>
      </pc:docMkLst>
      <pc:sldChg chg="addSp modSp mod setBg">
        <pc:chgData name="Laura Knight" userId="fcc6b1b8-7f69-4c06-9fd3-1a1553b3cd99" providerId="ADAL" clId="{6AD8C700-ECC2-40E9-97DD-BC83F0E484CB}" dt="2023-02-13T20:54:05.041" v="2034" actId="26606"/>
        <pc:sldMkLst>
          <pc:docMk/>
          <pc:sldMk cId="1640324506" sldId="256"/>
        </pc:sldMkLst>
        <pc:spChg chg="mod">
          <ac:chgData name="Laura Knight" userId="fcc6b1b8-7f69-4c06-9fd3-1a1553b3cd99" providerId="ADAL" clId="{6AD8C700-ECC2-40E9-97DD-BC83F0E484CB}" dt="2023-02-13T20:54:05.041" v="2034" actId="26606"/>
          <ac:spMkLst>
            <pc:docMk/>
            <pc:sldMk cId="1640324506" sldId="256"/>
            <ac:spMk id="2" creationId="{56930FCC-0FE1-2CEF-29AE-D44247300DF8}"/>
          </ac:spMkLst>
        </pc:spChg>
        <pc:spChg chg="mod">
          <ac:chgData name="Laura Knight" userId="fcc6b1b8-7f69-4c06-9fd3-1a1553b3cd99" providerId="ADAL" clId="{6AD8C700-ECC2-40E9-97DD-BC83F0E484CB}" dt="2023-02-13T20:54:05.041" v="2034" actId="26606"/>
          <ac:spMkLst>
            <pc:docMk/>
            <pc:sldMk cId="1640324506" sldId="256"/>
            <ac:spMk id="5" creationId="{693CF6A9-D2BE-8849-737B-6261932634C2}"/>
          </ac:spMkLst>
        </pc:spChg>
        <pc:picChg chg="add mod">
          <ac:chgData name="Laura Knight" userId="fcc6b1b8-7f69-4c06-9fd3-1a1553b3cd99" providerId="ADAL" clId="{6AD8C700-ECC2-40E9-97DD-BC83F0E484CB}" dt="2023-02-13T20:54:05.041" v="2034" actId="26606"/>
          <ac:picMkLst>
            <pc:docMk/>
            <pc:sldMk cId="1640324506" sldId="256"/>
            <ac:picMk id="6" creationId="{3FE9A3CD-A461-706B-6154-97D4B3718D06}"/>
          </ac:picMkLst>
        </pc:picChg>
        <pc:picChg chg="add mod ord">
          <ac:chgData name="Laura Knight" userId="fcc6b1b8-7f69-4c06-9fd3-1a1553b3cd99" providerId="ADAL" clId="{6AD8C700-ECC2-40E9-97DD-BC83F0E484CB}" dt="2023-02-13T20:54:05.041" v="2034" actId="26606"/>
          <ac:picMkLst>
            <pc:docMk/>
            <pc:sldMk cId="1640324506" sldId="256"/>
            <ac:picMk id="7" creationId="{7ACB7D01-3AD7-FF36-35E8-694750389AF2}"/>
          </ac:picMkLst>
        </pc:picChg>
        <pc:picChg chg="add mod">
          <ac:chgData name="Laura Knight" userId="fcc6b1b8-7f69-4c06-9fd3-1a1553b3cd99" providerId="ADAL" clId="{6AD8C700-ECC2-40E9-97DD-BC83F0E484CB}" dt="2023-02-13T20:54:05.041" v="2034" actId="26606"/>
          <ac:picMkLst>
            <pc:docMk/>
            <pc:sldMk cId="1640324506" sldId="256"/>
            <ac:picMk id="8" creationId="{53BFF552-A9BC-460B-D398-BC245E56FFC1}"/>
          </ac:picMkLst>
        </pc:picChg>
      </pc:sldChg>
      <pc:sldChg chg="addSp delSp modSp mod setBg">
        <pc:chgData name="Laura Knight" userId="fcc6b1b8-7f69-4c06-9fd3-1a1553b3cd99" providerId="ADAL" clId="{6AD8C700-ECC2-40E9-97DD-BC83F0E484CB}" dt="2023-02-13T20:54:12.693" v="2035" actId="26606"/>
        <pc:sldMkLst>
          <pc:docMk/>
          <pc:sldMk cId="1100996526" sldId="257"/>
        </pc:sldMkLst>
        <pc:spChg chg="mod">
          <ac:chgData name="Laura Knight" userId="fcc6b1b8-7f69-4c06-9fd3-1a1553b3cd99" providerId="ADAL" clId="{6AD8C700-ECC2-40E9-97DD-BC83F0E484CB}" dt="2023-02-13T20:54:12.693" v="2035" actId="26606"/>
          <ac:spMkLst>
            <pc:docMk/>
            <pc:sldMk cId="1100996526" sldId="257"/>
            <ac:spMk id="2" creationId="{89CF6F6D-DB51-6C01-7E78-0E6F3719C95C}"/>
          </ac:spMkLst>
        </pc:spChg>
        <pc:spChg chg="del">
          <ac:chgData name="Laura Knight" userId="fcc6b1b8-7f69-4c06-9fd3-1a1553b3cd99" providerId="ADAL" clId="{6AD8C700-ECC2-40E9-97DD-BC83F0E484CB}" dt="2023-02-13T20:54:12.693" v="2035" actId="26606"/>
          <ac:spMkLst>
            <pc:docMk/>
            <pc:sldMk cId="1100996526" sldId="257"/>
            <ac:spMk id="3" creationId="{BEB19E5A-2FA7-38EB-8777-B9FDB36EA76B}"/>
          </ac:spMkLst>
        </pc:spChg>
        <pc:spChg chg="add">
          <ac:chgData name="Laura Knight" userId="fcc6b1b8-7f69-4c06-9fd3-1a1553b3cd99" providerId="ADAL" clId="{6AD8C700-ECC2-40E9-97DD-BC83F0E484CB}" dt="2023-02-13T20:54:12.693" v="2035" actId="26606"/>
          <ac:spMkLst>
            <pc:docMk/>
            <pc:sldMk cId="1100996526" sldId="257"/>
            <ac:spMk id="9" creationId="{9F4444CE-BC8D-4D61-B303-4C05614E62AB}"/>
          </ac:spMkLst>
        </pc:spChg>
        <pc:spChg chg="add">
          <ac:chgData name="Laura Knight" userId="fcc6b1b8-7f69-4c06-9fd3-1a1553b3cd99" providerId="ADAL" clId="{6AD8C700-ECC2-40E9-97DD-BC83F0E484CB}" dt="2023-02-13T20:54:12.693" v="2035" actId="26606"/>
          <ac:spMkLst>
            <pc:docMk/>
            <pc:sldMk cId="1100996526" sldId="257"/>
            <ac:spMk id="11" creationId="{73772B81-181F-48B7-8826-4D9686D15DF5}"/>
          </ac:spMkLst>
        </pc:spChg>
        <pc:spChg chg="add">
          <ac:chgData name="Laura Knight" userId="fcc6b1b8-7f69-4c06-9fd3-1a1553b3cd99" providerId="ADAL" clId="{6AD8C700-ECC2-40E9-97DD-BC83F0E484CB}" dt="2023-02-13T20:54:12.693" v="2035" actId="26606"/>
          <ac:spMkLst>
            <pc:docMk/>
            <pc:sldMk cId="1100996526" sldId="257"/>
            <ac:spMk id="13" creationId="{B2205F6E-03C6-4E92-877C-E2482F6599AA}"/>
          </ac:spMkLst>
        </pc:spChg>
        <pc:graphicFrameChg chg="add">
          <ac:chgData name="Laura Knight" userId="fcc6b1b8-7f69-4c06-9fd3-1a1553b3cd99" providerId="ADAL" clId="{6AD8C700-ECC2-40E9-97DD-BC83F0E484CB}" dt="2023-02-13T20:54:12.693" v="2035" actId="26606"/>
          <ac:graphicFrameMkLst>
            <pc:docMk/>
            <pc:sldMk cId="1100996526" sldId="257"/>
            <ac:graphicFrameMk id="5" creationId="{3C6A19DD-28F0-DF2C-14BF-46ED86C0BDB5}"/>
          </ac:graphicFrameMkLst>
        </pc:graphicFrameChg>
      </pc:sldChg>
      <pc:sldChg chg="addSp delSp modSp mod setBg modAnim">
        <pc:chgData name="Laura Knight" userId="fcc6b1b8-7f69-4c06-9fd3-1a1553b3cd99" providerId="ADAL" clId="{6AD8C700-ECC2-40E9-97DD-BC83F0E484CB}" dt="2023-02-13T20:54:58.147" v="2043"/>
        <pc:sldMkLst>
          <pc:docMk/>
          <pc:sldMk cId="1187738976" sldId="259"/>
        </pc:sldMkLst>
        <pc:spChg chg="del mod">
          <ac:chgData name="Laura Knight" userId="fcc6b1b8-7f69-4c06-9fd3-1a1553b3cd99" providerId="ADAL" clId="{6AD8C700-ECC2-40E9-97DD-BC83F0E484CB}" dt="2023-02-13T20:54:21.315" v="2036" actId="26606"/>
          <ac:spMkLst>
            <pc:docMk/>
            <pc:sldMk cId="1187738976" sldId="259"/>
            <ac:spMk id="2" creationId="{E15C8F15-5DF8-A563-2380-F5FF251FF257}"/>
          </ac:spMkLst>
        </pc:spChg>
        <pc:spChg chg="mod">
          <ac:chgData name="Laura Knight" userId="fcc6b1b8-7f69-4c06-9fd3-1a1553b3cd99" providerId="ADAL" clId="{6AD8C700-ECC2-40E9-97DD-BC83F0E484CB}" dt="2023-02-13T20:54:45.751" v="2039" actId="1076"/>
          <ac:spMkLst>
            <pc:docMk/>
            <pc:sldMk cId="1187738976" sldId="259"/>
            <ac:spMk id="4" creationId="{8BE41AFE-926A-87AC-CC65-0B78BDA401FC}"/>
          </ac:spMkLst>
        </pc:spChg>
        <pc:spChg chg="add mod">
          <ac:chgData name="Laura Knight" userId="fcc6b1b8-7f69-4c06-9fd3-1a1553b3cd99" providerId="ADAL" clId="{6AD8C700-ECC2-40E9-97DD-BC83F0E484CB}" dt="2023-02-13T20:54:48.626" v="2040" actId="1076"/>
          <ac:spMkLst>
            <pc:docMk/>
            <pc:sldMk cId="1187738976" sldId="259"/>
            <ac:spMk id="6" creationId="{5052D1FB-F005-11DD-F070-F03D0CDA8B28}"/>
          </ac:spMkLst>
        </pc:spChg>
        <pc:spChg chg="add">
          <ac:chgData name="Laura Knight" userId="fcc6b1b8-7f69-4c06-9fd3-1a1553b3cd99" providerId="ADAL" clId="{6AD8C700-ECC2-40E9-97DD-BC83F0E484CB}" dt="2023-02-13T20:54:21.315" v="2036" actId="26606"/>
          <ac:spMkLst>
            <pc:docMk/>
            <pc:sldMk cId="1187738976" sldId="259"/>
            <ac:spMk id="24" creationId="{9F4444CE-BC8D-4D61-B303-4C05614E62AB}"/>
          </ac:spMkLst>
        </pc:spChg>
        <pc:spChg chg="add">
          <ac:chgData name="Laura Knight" userId="fcc6b1b8-7f69-4c06-9fd3-1a1553b3cd99" providerId="ADAL" clId="{6AD8C700-ECC2-40E9-97DD-BC83F0E484CB}" dt="2023-02-13T20:54:21.315" v="2036" actId="26606"/>
          <ac:spMkLst>
            <pc:docMk/>
            <pc:sldMk cId="1187738976" sldId="259"/>
            <ac:spMk id="26" creationId="{73772B81-181F-48B7-8826-4D9686D15DF5}"/>
          </ac:spMkLst>
        </pc:spChg>
        <pc:spChg chg="add">
          <ac:chgData name="Laura Knight" userId="fcc6b1b8-7f69-4c06-9fd3-1a1553b3cd99" providerId="ADAL" clId="{6AD8C700-ECC2-40E9-97DD-BC83F0E484CB}" dt="2023-02-13T20:54:21.315" v="2036" actId="26606"/>
          <ac:spMkLst>
            <pc:docMk/>
            <pc:sldMk cId="1187738976" sldId="259"/>
            <ac:spMk id="28" creationId="{B2205F6E-03C6-4E92-877C-E2482F6599AA}"/>
          </ac:spMkLst>
        </pc:spChg>
        <pc:grpChg chg="add">
          <ac:chgData name="Laura Knight" userId="fcc6b1b8-7f69-4c06-9fd3-1a1553b3cd99" providerId="ADAL" clId="{6AD8C700-ECC2-40E9-97DD-BC83F0E484CB}" dt="2023-02-13T20:54:21.315" v="2036" actId="26606"/>
          <ac:grpSpMkLst>
            <pc:docMk/>
            <pc:sldMk cId="1187738976" sldId="259"/>
            <ac:grpSpMk id="12" creationId="{D920209C-E85B-4D6F-A56F-724F5ADA811C}"/>
          </ac:grpSpMkLst>
        </pc:grpChg>
        <pc:graphicFrameChg chg="add mod">
          <ac:chgData name="Laura Knight" userId="fcc6b1b8-7f69-4c06-9fd3-1a1553b3cd99" providerId="ADAL" clId="{6AD8C700-ECC2-40E9-97DD-BC83F0E484CB}" dt="2023-02-13T20:54:42.003" v="2038" actId="1076"/>
          <ac:graphicFrameMkLst>
            <pc:docMk/>
            <pc:sldMk cId="1187738976" sldId="259"/>
            <ac:graphicFrameMk id="8" creationId="{C3E58DF2-FB99-9FBC-B419-A17E3E44AEC4}"/>
          </ac:graphicFrameMkLst>
        </pc:graphicFrameChg>
      </pc:sldChg>
      <pc:sldChg chg="modSp mod">
        <pc:chgData name="Laura Knight" userId="fcc6b1b8-7f69-4c06-9fd3-1a1553b3cd99" providerId="ADAL" clId="{6AD8C700-ECC2-40E9-97DD-BC83F0E484CB}" dt="2023-02-12T19:23:04.254" v="29" actId="27636"/>
        <pc:sldMkLst>
          <pc:docMk/>
          <pc:sldMk cId="283419928" sldId="262"/>
        </pc:sldMkLst>
        <pc:spChg chg="mod">
          <ac:chgData name="Laura Knight" userId="fcc6b1b8-7f69-4c06-9fd3-1a1553b3cd99" providerId="ADAL" clId="{6AD8C700-ECC2-40E9-97DD-BC83F0E484CB}" dt="2023-02-12T19:23:04.254" v="29" actId="27636"/>
          <ac:spMkLst>
            <pc:docMk/>
            <pc:sldMk cId="283419928" sldId="262"/>
            <ac:spMk id="3" creationId="{CE020023-5CE4-ABF4-8338-BEEB990E6C2F}"/>
          </ac:spMkLst>
        </pc:spChg>
      </pc:sldChg>
      <pc:sldChg chg="ord">
        <pc:chgData name="Laura Knight" userId="fcc6b1b8-7f69-4c06-9fd3-1a1553b3cd99" providerId="ADAL" clId="{6AD8C700-ECC2-40E9-97DD-BC83F0E484CB}" dt="2023-02-12T19:18:31.043" v="1"/>
        <pc:sldMkLst>
          <pc:docMk/>
          <pc:sldMk cId="3279101744" sldId="264"/>
        </pc:sldMkLst>
      </pc:sldChg>
      <pc:sldChg chg="addSp modSp new mod">
        <pc:chgData name="Laura Knight" userId="fcc6b1b8-7f69-4c06-9fd3-1a1553b3cd99" providerId="ADAL" clId="{6AD8C700-ECC2-40E9-97DD-BC83F0E484CB}" dt="2023-02-12T19:22:21.488" v="25" actId="403"/>
        <pc:sldMkLst>
          <pc:docMk/>
          <pc:sldMk cId="1707663744" sldId="267"/>
        </pc:sldMkLst>
        <pc:spChg chg="mod">
          <ac:chgData name="Laura Knight" userId="fcc6b1b8-7f69-4c06-9fd3-1a1553b3cd99" providerId="ADAL" clId="{6AD8C700-ECC2-40E9-97DD-BC83F0E484CB}" dt="2023-02-12T19:18:38.779" v="6" actId="20577"/>
          <ac:spMkLst>
            <pc:docMk/>
            <pc:sldMk cId="1707663744" sldId="267"/>
            <ac:spMk id="2" creationId="{25430489-D70F-ADE9-AB44-2BDFD10749FE}"/>
          </ac:spMkLst>
        </pc:spChg>
        <pc:spChg chg="mod">
          <ac:chgData name="Laura Knight" userId="fcc6b1b8-7f69-4c06-9fd3-1a1553b3cd99" providerId="ADAL" clId="{6AD8C700-ECC2-40E9-97DD-BC83F0E484CB}" dt="2023-02-12T19:22:21.488" v="25" actId="403"/>
          <ac:spMkLst>
            <pc:docMk/>
            <pc:sldMk cId="1707663744" sldId="267"/>
            <ac:spMk id="3" creationId="{E2D729A5-E94E-6936-A5C7-28066E44A720}"/>
          </ac:spMkLst>
        </pc:spChg>
        <pc:spChg chg="add mod">
          <ac:chgData name="Laura Knight" userId="fcc6b1b8-7f69-4c06-9fd3-1a1553b3cd99" providerId="ADAL" clId="{6AD8C700-ECC2-40E9-97DD-BC83F0E484CB}" dt="2023-02-12T19:22:16.607" v="23" actId="1076"/>
          <ac:spMkLst>
            <pc:docMk/>
            <pc:sldMk cId="1707663744" sldId="267"/>
            <ac:spMk id="5" creationId="{9BF48A3D-CEFA-5BCE-D48C-23C9D075553A}"/>
          </ac:spMkLst>
        </pc:spChg>
      </pc:sldChg>
      <pc:sldChg chg="modSp new mod modNotesTx">
        <pc:chgData name="Laura Knight" userId="fcc6b1b8-7f69-4c06-9fd3-1a1553b3cd99" providerId="ADAL" clId="{6AD8C700-ECC2-40E9-97DD-BC83F0E484CB}" dt="2023-02-13T20:37:11.205" v="788"/>
        <pc:sldMkLst>
          <pc:docMk/>
          <pc:sldMk cId="2220367117" sldId="268"/>
        </pc:sldMkLst>
        <pc:spChg chg="mod">
          <ac:chgData name="Laura Knight" userId="fcc6b1b8-7f69-4c06-9fd3-1a1553b3cd99" providerId="ADAL" clId="{6AD8C700-ECC2-40E9-97DD-BC83F0E484CB}" dt="2023-02-13T20:21:57.150" v="51" actId="20577"/>
          <ac:spMkLst>
            <pc:docMk/>
            <pc:sldMk cId="2220367117" sldId="268"/>
            <ac:spMk id="2" creationId="{E4A45BFF-D0BE-E516-C65B-8270B1432F38}"/>
          </ac:spMkLst>
        </pc:spChg>
        <pc:spChg chg="mod">
          <ac:chgData name="Laura Knight" userId="fcc6b1b8-7f69-4c06-9fd3-1a1553b3cd99" providerId="ADAL" clId="{6AD8C700-ECC2-40E9-97DD-BC83F0E484CB}" dt="2023-02-13T20:27:28.164" v="746" actId="207"/>
          <ac:spMkLst>
            <pc:docMk/>
            <pc:sldMk cId="2220367117" sldId="268"/>
            <ac:spMk id="3" creationId="{CE9A27F1-090C-480A-6E37-CB058BB546EF}"/>
          </ac:spMkLst>
        </pc:spChg>
      </pc:sldChg>
      <pc:sldChg chg="addSp delSp modSp new mod modNotesTx">
        <pc:chgData name="Laura Knight" userId="fcc6b1b8-7f69-4c06-9fd3-1a1553b3cd99" providerId="ADAL" clId="{6AD8C700-ECC2-40E9-97DD-BC83F0E484CB}" dt="2023-02-13T20:49:25.478" v="2028" actId="20577"/>
        <pc:sldMkLst>
          <pc:docMk/>
          <pc:sldMk cId="2222402395" sldId="269"/>
        </pc:sldMkLst>
        <pc:spChg chg="mod">
          <ac:chgData name="Laura Knight" userId="fcc6b1b8-7f69-4c06-9fd3-1a1553b3cd99" providerId="ADAL" clId="{6AD8C700-ECC2-40E9-97DD-BC83F0E484CB}" dt="2023-02-13T20:42:17.621" v="834" actId="20577"/>
          <ac:spMkLst>
            <pc:docMk/>
            <pc:sldMk cId="2222402395" sldId="269"/>
            <ac:spMk id="2" creationId="{698C8570-C183-92F9-C8B2-019D5576A85C}"/>
          </ac:spMkLst>
        </pc:spChg>
        <pc:spChg chg="del">
          <ac:chgData name="Laura Knight" userId="fcc6b1b8-7f69-4c06-9fd3-1a1553b3cd99" providerId="ADAL" clId="{6AD8C700-ECC2-40E9-97DD-BC83F0E484CB}" dt="2023-02-13T20:41:57.343" v="790" actId="22"/>
          <ac:spMkLst>
            <pc:docMk/>
            <pc:sldMk cId="2222402395" sldId="269"/>
            <ac:spMk id="3" creationId="{F4A89F42-33AA-0765-60C8-8111B7F63DA2}"/>
          </ac:spMkLst>
        </pc:spChg>
        <pc:picChg chg="add mod ord">
          <ac:chgData name="Laura Knight" userId="fcc6b1b8-7f69-4c06-9fd3-1a1553b3cd99" providerId="ADAL" clId="{6AD8C700-ECC2-40E9-97DD-BC83F0E484CB}" dt="2023-02-13T20:42:28.278" v="838" actId="1076"/>
          <ac:picMkLst>
            <pc:docMk/>
            <pc:sldMk cId="2222402395" sldId="269"/>
            <ac:picMk id="5" creationId="{06A50F3F-A115-B7E6-6851-BA21A2481EC7}"/>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E53CEA-75AA-4E2B-B55D-63F0729C49D7}"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1217F376-FD0F-4E3B-9B30-88DB6AEF20C6}">
      <dgm:prSet/>
      <dgm:spPr/>
      <dgm:t>
        <a:bodyPr/>
        <a:lstStyle/>
        <a:p>
          <a:r>
            <a:rPr lang="en-GB"/>
            <a:t>By the end of this session, you should be able to:</a:t>
          </a:r>
          <a:endParaRPr lang="en-US"/>
        </a:p>
      </dgm:t>
    </dgm:pt>
    <dgm:pt modelId="{191A4980-C163-4CE9-9282-9840B34C79A7}" type="parTrans" cxnId="{3FD13A1E-6D06-461D-93D6-0C3961A19B3B}">
      <dgm:prSet/>
      <dgm:spPr/>
      <dgm:t>
        <a:bodyPr/>
        <a:lstStyle/>
        <a:p>
          <a:endParaRPr lang="en-US"/>
        </a:p>
      </dgm:t>
    </dgm:pt>
    <dgm:pt modelId="{7739764D-0A86-4E8A-A838-B6800B0CCACB}" type="sibTrans" cxnId="{3FD13A1E-6D06-461D-93D6-0C3961A19B3B}">
      <dgm:prSet/>
      <dgm:spPr/>
      <dgm:t>
        <a:bodyPr/>
        <a:lstStyle/>
        <a:p>
          <a:endParaRPr lang="en-US"/>
        </a:p>
      </dgm:t>
    </dgm:pt>
    <dgm:pt modelId="{0F2474E3-4321-4104-8B80-AB24899A64AE}">
      <dgm:prSet/>
      <dgm:spPr/>
      <dgm:t>
        <a:bodyPr/>
        <a:lstStyle/>
        <a:p>
          <a:r>
            <a:rPr lang="en-GB"/>
            <a:t>Define kidnap, extortion and child abduction. </a:t>
          </a:r>
          <a:endParaRPr lang="en-US"/>
        </a:p>
      </dgm:t>
    </dgm:pt>
    <dgm:pt modelId="{8FA8C8B0-59A5-4720-9DF7-F845E33F56A6}" type="parTrans" cxnId="{FA46B11F-932F-417F-8BA6-CB73CAF86887}">
      <dgm:prSet/>
      <dgm:spPr/>
      <dgm:t>
        <a:bodyPr/>
        <a:lstStyle/>
        <a:p>
          <a:endParaRPr lang="en-US"/>
        </a:p>
      </dgm:t>
    </dgm:pt>
    <dgm:pt modelId="{47F4D6DF-0B0E-4AB1-8AC8-BF957E6F72A2}" type="sibTrans" cxnId="{FA46B11F-932F-417F-8BA6-CB73CAF86887}">
      <dgm:prSet/>
      <dgm:spPr/>
      <dgm:t>
        <a:bodyPr/>
        <a:lstStyle/>
        <a:p>
          <a:endParaRPr lang="en-US"/>
        </a:p>
      </dgm:t>
    </dgm:pt>
    <dgm:pt modelId="{76433F47-AF7C-4A63-9FF5-2D9E41EA9AD6}">
      <dgm:prSet/>
      <dgm:spPr/>
      <dgm:t>
        <a:bodyPr/>
        <a:lstStyle/>
        <a:p>
          <a:r>
            <a:rPr lang="en-GB"/>
            <a:t>Identify the different types of kidnap</a:t>
          </a:r>
          <a:endParaRPr lang="en-US"/>
        </a:p>
      </dgm:t>
    </dgm:pt>
    <dgm:pt modelId="{CDA0A91F-DD5B-4753-910B-C4EB862699DA}" type="parTrans" cxnId="{C1FD01BC-8AE6-4F4D-8BCE-304B96C2A86A}">
      <dgm:prSet/>
      <dgm:spPr/>
      <dgm:t>
        <a:bodyPr/>
        <a:lstStyle/>
        <a:p>
          <a:endParaRPr lang="en-US"/>
        </a:p>
      </dgm:t>
    </dgm:pt>
    <dgm:pt modelId="{1CA703A7-44CF-4845-A910-F403E8D09088}" type="sibTrans" cxnId="{C1FD01BC-8AE6-4F4D-8BCE-304B96C2A86A}">
      <dgm:prSet/>
      <dgm:spPr/>
      <dgm:t>
        <a:bodyPr/>
        <a:lstStyle/>
        <a:p>
          <a:endParaRPr lang="en-US"/>
        </a:p>
      </dgm:t>
    </dgm:pt>
    <dgm:pt modelId="{9C760AF9-BDD2-4D2D-8221-C9028DE16F4C}">
      <dgm:prSet/>
      <dgm:spPr/>
      <dgm:t>
        <a:bodyPr/>
        <a:lstStyle/>
        <a:p>
          <a:r>
            <a:rPr lang="en-GB"/>
            <a:t>Explain the difference between kidnap and child extortion</a:t>
          </a:r>
          <a:endParaRPr lang="en-US"/>
        </a:p>
      </dgm:t>
    </dgm:pt>
    <dgm:pt modelId="{FE2E9523-DFC0-403B-83D4-D05380E88812}" type="parTrans" cxnId="{CE3212BE-C983-4B7C-A881-9A827DA51906}">
      <dgm:prSet/>
      <dgm:spPr/>
      <dgm:t>
        <a:bodyPr/>
        <a:lstStyle/>
        <a:p>
          <a:endParaRPr lang="en-US"/>
        </a:p>
      </dgm:t>
    </dgm:pt>
    <dgm:pt modelId="{BE821003-885C-48C8-B10D-E7D4BF72E533}" type="sibTrans" cxnId="{CE3212BE-C983-4B7C-A881-9A827DA51906}">
      <dgm:prSet/>
      <dgm:spPr/>
      <dgm:t>
        <a:bodyPr/>
        <a:lstStyle/>
        <a:p>
          <a:endParaRPr lang="en-US"/>
        </a:p>
      </dgm:t>
    </dgm:pt>
    <dgm:pt modelId="{795D6DDE-14E3-4D8E-8603-560199F1F7E2}" type="pres">
      <dgm:prSet presAssocID="{3AE53CEA-75AA-4E2B-B55D-63F0729C49D7}" presName="outerComposite" presStyleCnt="0">
        <dgm:presLayoutVars>
          <dgm:chMax val="5"/>
          <dgm:dir/>
          <dgm:resizeHandles val="exact"/>
        </dgm:presLayoutVars>
      </dgm:prSet>
      <dgm:spPr/>
    </dgm:pt>
    <dgm:pt modelId="{0D133D11-A6B9-415A-866D-DB854C4B43DD}" type="pres">
      <dgm:prSet presAssocID="{3AE53CEA-75AA-4E2B-B55D-63F0729C49D7}" presName="dummyMaxCanvas" presStyleCnt="0">
        <dgm:presLayoutVars/>
      </dgm:prSet>
      <dgm:spPr/>
    </dgm:pt>
    <dgm:pt modelId="{72603002-066C-4EBC-8B1F-3E825BC868C6}" type="pres">
      <dgm:prSet presAssocID="{3AE53CEA-75AA-4E2B-B55D-63F0729C49D7}" presName="FourNodes_1" presStyleLbl="node1" presStyleIdx="0" presStyleCnt="4">
        <dgm:presLayoutVars>
          <dgm:bulletEnabled val="1"/>
        </dgm:presLayoutVars>
      </dgm:prSet>
      <dgm:spPr/>
    </dgm:pt>
    <dgm:pt modelId="{655BDA86-9028-49D7-A59C-7AA3281EF0E1}" type="pres">
      <dgm:prSet presAssocID="{3AE53CEA-75AA-4E2B-B55D-63F0729C49D7}" presName="FourNodes_2" presStyleLbl="node1" presStyleIdx="1" presStyleCnt="4">
        <dgm:presLayoutVars>
          <dgm:bulletEnabled val="1"/>
        </dgm:presLayoutVars>
      </dgm:prSet>
      <dgm:spPr/>
    </dgm:pt>
    <dgm:pt modelId="{C5451008-9C01-4619-85F6-B466C0F96E9E}" type="pres">
      <dgm:prSet presAssocID="{3AE53CEA-75AA-4E2B-B55D-63F0729C49D7}" presName="FourNodes_3" presStyleLbl="node1" presStyleIdx="2" presStyleCnt="4">
        <dgm:presLayoutVars>
          <dgm:bulletEnabled val="1"/>
        </dgm:presLayoutVars>
      </dgm:prSet>
      <dgm:spPr/>
    </dgm:pt>
    <dgm:pt modelId="{9B810972-6387-4373-A2CA-F669275FC9E4}" type="pres">
      <dgm:prSet presAssocID="{3AE53CEA-75AA-4E2B-B55D-63F0729C49D7}" presName="FourNodes_4" presStyleLbl="node1" presStyleIdx="3" presStyleCnt="4">
        <dgm:presLayoutVars>
          <dgm:bulletEnabled val="1"/>
        </dgm:presLayoutVars>
      </dgm:prSet>
      <dgm:spPr/>
    </dgm:pt>
    <dgm:pt modelId="{06E5803F-A5E7-485E-8422-A36FC169D5C0}" type="pres">
      <dgm:prSet presAssocID="{3AE53CEA-75AA-4E2B-B55D-63F0729C49D7}" presName="FourConn_1-2" presStyleLbl="fgAccFollowNode1" presStyleIdx="0" presStyleCnt="3">
        <dgm:presLayoutVars>
          <dgm:bulletEnabled val="1"/>
        </dgm:presLayoutVars>
      </dgm:prSet>
      <dgm:spPr/>
    </dgm:pt>
    <dgm:pt modelId="{9FDE7653-AB24-4F6A-8CAB-2B2B61E698E4}" type="pres">
      <dgm:prSet presAssocID="{3AE53CEA-75AA-4E2B-B55D-63F0729C49D7}" presName="FourConn_2-3" presStyleLbl="fgAccFollowNode1" presStyleIdx="1" presStyleCnt="3">
        <dgm:presLayoutVars>
          <dgm:bulletEnabled val="1"/>
        </dgm:presLayoutVars>
      </dgm:prSet>
      <dgm:spPr/>
    </dgm:pt>
    <dgm:pt modelId="{EE38F60A-8417-4026-AB1A-FA739740E1C5}" type="pres">
      <dgm:prSet presAssocID="{3AE53CEA-75AA-4E2B-B55D-63F0729C49D7}" presName="FourConn_3-4" presStyleLbl="fgAccFollowNode1" presStyleIdx="2" presStyleCnt="3">
        <dgm:presLayoutVars>
          <dgm:bulletEnabled val="1"/>
        </dgm:presLayoutVars>
      </dgm:prSet>
      <dgm:spPr/>
    </dgm:pt>
    <dgm:pt modelId="{21083E0D-BDA0-4C83-8D9C-5A3691E8DB7F}" type="pres">
      <dgm:prSet presAssocID="{3AE53CEA-75AA-4E2B-B55D-63F0729C49D7}" presName="FourNodes_1_text" presStyleLbl="node1" presStyleIdx="3" presStyleCnt="4">
        <dgm:presLayoutVars>
          <dgm:bulletEnabled val="1"/>
        </dgm:presLayoutVars>
      </dgm:prSet>
      <dgm:spPr/>
    </dgm:pt>
    <dgm:pt modelId="{D69998E9-4F65-4173-8B2A-D64B60509467}" type="pres">
      <dgm:prSet presAssocID="{3AE53CEA-75AA-4E2B-B55D-63F0729C49D7}" presName="FourNodes_2_text" presStyleLbl="node1" presStyleIdx="3" presStyleCnt="4">
        <dgm:presLayoutVars>
          <dgm:bulletEnabled val="1"/>
        </dgm:presLayoutVars>
      </dgm:prSet>
      <dgm:spPr/>
    </dgm:pt>
    <dgm:pt modelId="{9FA1569F-64D2-4A5B-BC66-FE764E653E3B}" type="pres">
      <dgm:prSet presAssocID="{3AE53CEA-75AA-4E2B-B55D-63F0729C49D7}" presName="FourNodes_3_text" presStyleLbl="node1" presStyleIdx="3" presStyleCnt="4">
        <dgm:presLayoutVars>
          <dgm:bulletEnabled val="1"/>
        </dgm:presLayoutVars>
      </dgm:prSet>
      <dgm:spPr/>
    </dgm:pt>
    <dgm:pt modelId="{773C817B-22BD-4159-BB98-09EB948B4AE3}" type="pres">
      <dgm:prSet presAssocID="{3AE53CEA-75AA-4E2B-B55D-63F0729C49D7}" presName="FourNodes_4_text" presStyleLbl="node1" presStyleIdx="3" presStyleCnt="4">
        <dgm:presLayoutVars>
          <dgm:bulletEnabled val="1"/>
        </dgm:presLayoutVars>
      </dgm:prSet>
      <dgm:spPr/>
    </dgm:pt>
  </dgm:ptLst>
  <dgm:cxnLst>
    <dgm:cxn modelId="{05A79401-BC39-4D7F-B3BD-3A3BDEEF4151}" type="presOf" srcId="{9C760AF9-BDD2-4D2D-8221-C9028DE16F4C}" destId="{9B810972-6387-4373-A2CA-F669275FC9E4}" srcOrd="0" destOrd="0" presId="urn:microsoft.com/office/officeart/2005/8/layout/vProcess5"/>
    <dgm:cxn modelId="{AF2BD301-CD71-4250-AA4B-29FD83D85C5B}" type="presOf" srcId="{0F2474E3-4321-4104-8B80-AB24899A64AE}" destId="{655BDA86-9028-49D7-A59C-7AA3281EF0E1}" srcOrd="0" destOrd="0" presId="urn:microsoft.com/office/officeart/2005/8/layout/vProcess5"/>
    <dgm:cxn modelId="{51CE1306-5E43-40D6-8509-C276DE914B5F}" type="presOf" srcId="{76433F47-AF7C-4A63-9FF5-2D9E41EA9AD6}" destId="{9FA1569F-64D2-4A5B-BC66-FE764E653E3B}" srcOrd="1" destOrd="0" presId="urn:microsoft.com/office/officeart/2005/8/layout/vProcess5"/>
    <dgm:cxn modelId="{327BCE16-DB15-410B-BA2E-15C3DC7291A9}" type="presOf" srcId="{1CA703A7-44CF-4845-A910-F403E8D09088}" destId="{EE38F60A-8417-4026-AB1A-FA739740E1C5}" srcOrd="0" destOrd="0" presId="urn:microsoft.com/office/officeart/2005/8/layout/vProcess5"/>
    <dgm:cxn modelId="{3FD13A1E-6D06-461D-93D6-0C3961A19B3B}" srcId="{3AE53CEA-75AA-4E2B-B55D-63F0729C49D7}" destId="{1217F376-FD0F-4E3B-9B30-88DB6AEF20C6}" srcOrd="0" destOrd="0" parTransId="{191A4980-C163-4CE9-9282-9840B34C79A7}" sibTransId="{7739764D-0A86-4E8A-A838-B6800B0CCACB}"/>
    <dgm:cxn modelId="{FA46B11F-932F-417F-8BA6-CB73CAF86887}" srcId="{3AE53CEA-75AA-4E2B-B55D-63F0729C49D7}" destId="{0F2474E3-4321-4104-8B80-AB24899A64AE}" srcOrd="1" destOrd="0" parTransId="{8FA8C8B0-59A5-4720-9DF7-F845E33F56A6}" sibTransId="{47F4D6DF-0B0E-4AB1-8AC8-BF957E6F72A2}"/>
    <dgm:cxn modelId="{61B1DE2F-2638-4B83-B225-34A28AE9855C}" type="presOf" srcId="{0F2474E3-4321-4104-8B80-AB24899A64AE}" destId="{D69998E9-4F65-4173-8B2A-D64B60509467}" srcOrd="1" destOrd="0" presId="urn:microsoft.com/office/officeart/2005/8/layout/vProcess5"/>
    <dgm:cxn modelId="{3E04FD92-032D-4D8F-9BF8-AC9F552F32A7}" type="presOf" srcId="{1217F376-FD0F-4E3B-9B30-88DB6AEF20C6}" destId="{72603002-066C-4EBC-8B1F-3E825BC868C6}" srcOrd="0" destOrd="0" presId="urn:microsoft.com/office/officeart/2005/8/layout/vProcess5"/>
    <dgm:cxn modelId="{4A08D6B7-9F17-47DC-B326-46B625A5EFFC}" type="presOf" srcId="{7739764D-0A86-4E8A-A838-B6800B0CCACB}" destId="{06E5803F-A5E7-485E-8422-A36FC169D5C0}" srcOrd="0" destOrd="0" presId="urn:microsoft.com/office/officeart/2005/8/layout/vProcess5"/>
    <dgm:cxn modelId="{634441B9-D6B2-4B86-8250-FCD937E847CD}" type="presOf" srcId="{47F4D6DF-0B0E-4AB1-8AC8-BF957E6F72A2}" destId="{9FDE7653-AB24-4F6A-8CAB-2B2B61E698E4}" srcOrd="0" destOrd="0" presId="urn:microsoft.com/office/officeart/2005/8/layout/vProcess5"/>
    <dgm:cxn modelId="{C1FD01BC-8AE6-4F4D-8BCE-304B96C2A86A}" srcId="{3AE53CEA-75AA-4E2B-B55D-63F0729C49D7}" destId="{76433F47-AF7C-4A63-9FF5-2D9E41EA9AD6}" srcOrd="2" destOrd="0" parTransId="{CDA0A91F-DD5B-4753-910B-C4EB862699DA}" sibTransId="{1CA703A7-44CF-4845-A910-F403E8D09088}"/>
    <dgm:cxn modelId="{CE3212BE-C983-4B7C-A881-9A827DA51906}" srcId="{3AE53CEA-75AA-4E2B-B55D-63F0729C49D7}" destId="{9C760AF9-BDD2-4D2D-8221-C9028DE16F4C}" srcOrd="3" destOrd="0" parTransId="{FE2E9523-DFC0-403B-83D4-D05380E88812}" sibTransId="{BE821003-885C-48C8-B10D-E7D4BF72E533}"/>
    <dgm:cxn modelId="{A59A48C4-4FA1-41E6-99CE-3976082A77B3}" type="presOf" srcId="{1217F376-FD0F-4E3B-9B30-88DB6AEF20C6}" destId="{21083E0D-BDA0-4C83-8D9C-5A3691E8DB7F}" srcOrd="1" destOrd="0" presId="urn:microsoft.com/office/officeart/2005/8/layout/vProcess5"/>
    <dgm:cxn modelId="{619A86C5-0489-4564-A3D0-22589024967A}" type="presOf" srcId="{76433F47-AF7C-4A63-9FF5-2D9E41EA9AD6}" destId="{C5451008-9C01-4619-85F6-B466C0F96E9E}" srcOrd="0" destOrd="0" presId="urn:microsoft.com/office/officeart/2005/8/layout/vProcess5"/>
    <dgm:cxn modelId="{1641BFC5-4BBF-4C92-BB99-03589A6E4F5E}" type="presOf" srcId="{9C760AF9-BDD2-4D2D-8221-C9028DE16F4C}" destId="{773C817B-22BD-4159-BB98-09EB948B4AE3}" srcOrd="1" destOrd="0" presId="urn:microsoft.com/office/officeart/2005/8/layout/vProcess5"/>
    <dgm:cxn modelId="{FB9C09FF-7D95-41F0-B252-3F1537BFB813}" type="presOf" srcId="{3AE53CEA-75AA-4E2B-B55D-63F0729C49D7}" destId="{795D6DDE-14E3-4D8E-8603-560199F1F7E2}" srcOrd="0" destOrd="0" presId="urn:microsoft.com/office/officeart/2005/8/layout/vProcess5"/>
    <dgm:cxn modelId="{040E6111-E67B-4C71-9420-8BAECD71E979}" type="presParOf" srcId="{795D6DDE-14E3-4D8E-8603-560199F1F7E2}" destId="{0D133D11-A6B9-415A-866D-DB854C4B43DD}" srcOrd="0" destOrd="0" presId="urn:microsoft.com/office/officeart/2005/8/layout/vProcess5"/>
    <dgm:cxn modelId="{B74647CF-8329-489F-B98A-0E75DFFA7C4A}" type="presParOf" srcId="{795D6DDE-14E3-4D8E-8603-560199F1F7E2}" destId="{72603002-066C-4EBC-8B1F-3E825BC868C6}" srcOrd="1" destOrd="0" presId="urn:microsoft.com/office/officeart/2005/8/layout/vProcess5"/>
    <dgm:cxn modelId="{115F09DF-195C-4B99-889C-F56EDF8349EA}" type="presParOf" srcId="{795D6DDE-14E3-4D8E-8603-560199F1F7E2}" destId="{655BDA86-9028-49D7-A59C-7AA3281EF0E1}" srcOrd="2" destOrd="0" presId="urn:microsoft.com/office/officeart/2005/8/layout/vProcess5"/>
    <dgm:cxn modelId="{3887BF35-BC1A-4F14-8F48-68DE2162EB7F}" type="presParOf" srcId="{795D6DDE-14E3-4D8E-8603-560199F1F7E2}" destId="{C5451008-9C01-4619-85F6-B466C0F96E9E}" srcOrd="3" destOrd="0" presId="urn:microsoft.com/office/officeart/2005/8/layout/vProcess5"/>
    <dgm:cxn modelId="{049D99CF-1A49-4C85-8327-687DCDC9A0FE}" type="presParOf" srcId="{795D6DDE-14E3-4D8E-8603-560199F1F7E2}" destId="{9B810972-6387-4373-A2CA-F669275FC9E4}" srcOrd="4" destOrd="0" presId="urn:microsoft.com/office/officeart/2005/8/layout/vProcess5"/>
    <dgm:cxn modelId="{B9678D15-7357-4F21-8789-D52659E9307C}" type="presParOf" srcId="{795D6DDE-14E3-4D8E-8603-560199F1F7E2}" destId="{06E5803F-A5E7-485E-8422-A36FC169D5C0}" srcOrd="5" destOrd="0" presId="urn:microsoft.com/office/officeart/2005/8/layout/vProcess5"/>
    <dgm:cxn modelId="{1BC95668-889C-4654-AB3F-51BDBEFF876F}" type="presParOf" srcId="{795D6DDE-14E3-4D8E-8603-560199F1F7E2}" destId="{9FDE7653-AB24-4F6A-8CAB-2B2B61E698E4}" srcOrd="6" destOrd="0" presId="urn:microsoft.com/office/officeart/2005/8/layout/vProcess5"/>
    <dgm:cxn modelId="{139D6100-84A2-4E0C-AA95-D399862AFA3B}" type="presParOf" srcId="{795D6DDE-14E3-4D8E-8603-560199F1F7E2}" destId="{EE38F60A-8417-4026-AB1A-FA739740E1C5}" srcOrd="7" destOrd="0" presId="urn:microsoft.com/office/officeart/2005/8/layout/vProcess5"/>
    <dgm:cxn modelId="{237E7CC6-E4BD-4081-8367-14EBAFDF2E7B}" type="presParOf" srcId="{795D6DDE-14E3-4D8E-8603-560199F1F7E2}" destId="{21083E0D-BDA0-4C83-8D9C-5A3691E8DB7F}" srcOrd="8" destOrd="0" presId="urn:microsoft.com/office/officeart/2005/8/layout/vProcess5"/>
    <dgm:cxn modelId="{D6802FC5-9713-4AA2-B9CF-5453069C4DD1}" type="presParOf" srcId="{795D6DDE-14E3-4D8E-8603-560199F1F7E2}" destId="{D69998E9-4F65-4173-8B2A-D64B60509467}" srcOrd="9" destOrd="0" presId="urn:microsoft.com/office/officeart/2005/8/layout/vProcess5"/>
    <dgm:cxn modelId="{23204DAB-F134-490D-A9FB-06158DF779B1}" type="presParOf" srcId="{795D6DDE-14E3-4D8E-8603-560199F1F7E2}" destId="{9FA1569F-64D2-4A5B-BC66-FE764E653E3B}" srcOrd="10" destOrd="0" presId="urn:microsoft.com/office/officeart/2005/8/layout/vProcess5"/>
    <dgm:cxn modelId="{877B2878-B081-4024-88F9-9706999F88FB}" type="presParOf" srcId="{795D6DDE-14E3-4D8E-8603-560199F1F7E2}" destId="{773C817B-22BD-4159-BB98-09EB948B4AE3}"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AB146BB5-D9D2-439F-806E-11112F5000A1}" type="doc">
      <dgm:prSet loTypeId="urn:microsoft.com/office/officeart/2005/8/layout/process5" loCatId="process" qsTypeId="urn:microsoft.com/office/officeart/2005/8/quickstyle/simple1" qsCatId="simple" csTypeId="urn:microsoft.com/office/officeart/2005/8/colors/colorful1" csCatId="colorful"/>
      <dgm:spPr/>
      <dgm:t>
        <a:bodyPr/>
        <a:lstStyle/>
        <a:p>
          <a:endParaRPr lang="en-US"/>
        </a:p>
      </dgm:t>
    </dgm:pt>
    <dgm:pt modelId="{42C7146F-891C-4596-98CC-070603587F20}">
      <dgm:prSet/>
      <dgm:spPr/>
      <dgm:t>
        <a:bodyPr/>
        <a:lstStyle/>
        <a:p>
          <a:r>
            <a:rPr lang="en-GB"/>
            <a:t>WHAT IS KIDNAP?</a:t>
          </a:r>
          <a:endParaRPr lang="en-US"/>
        </a:p>
      </dgm:t>
    </dgm:pt>
    <dgm:pt modelId="{ACEB022B-8FD9-452C-BA03-368DDD28DBD8}" type="parTrans" cxnId="{04685E38-092A-4A0F-A4CE-C17F4FAF556D}">
      <dgm:prSet/>
      <dgm:spPr/>
      <dgm:t>
        <a:bodyPr/>
        <a:lstStyle/>
        <a:p>
          <a:endParaRPr lang="en-US"/>
        </a:p>
      </dgm:t>
    </dgm:pt>
    <dgm:pt modelId="{BA8FBD9B-D3E7-42F7-9D3F-054419E01E1F}" type="sibTrans" cxnId="{04685E38-092A-4A0F-A4CE-C17F4FAF556D}">
      <dgm:prSet/>
      <dgm:spPr/>
      <dgm:t>
        <a:bodyPr/>
        <a:lstStyle/>
        <a:p>
          <a:endParaRPr lang="en-US"/>
        </a:p>
      </dgm:t>
    </dgm:pt>
    <dgm:pt modelId="{7C078F24-0EDA-4D28-85F3-9E03ECEFBF1B}">
      <dgm:prSet/>
      <dgm:spPr/>
      <dgm:t>
        <a:bodyPr/>
        <a:lstStyle/>
        <a:p>
          <a:r>
            <a:rPr lang="en-GB" dirty="0"/>
            <a:t>WHAT IS EXTORTION?</a:t>
          </a:r>
          <a:endParaRPr lang="en-US" dirty="0"/>
        </a:p>
      </dgm:t>
    </dgm:pt>
    <dgm:pt modelId="{933D340A-F6B5-4DF5-B944-991602C4B3C8}" type="parTrans" cxnId="{C548AD1B-627D-48A7-94FE-CAB8FF4DD238}">
      <dgm:prSet/>
      <dgm:spPr/>
      <dgm:t>
        <a:bodyPr/>
        <a:lstStyle/>
        <a:p>
          <a:endParaRPr lang="en-US"/>
        </a:p>
      </dgm:t>
    </dgm:pt>
    <dgm:pt modelId="{A5B655F6-93A8-4E38-9280-0AD66B8DD0F2}" type="sibTrans" cxnId="{C548AD1B-627D-48A7-94FE-CAB8FF4DD238}">
      <dgm:prSet/>
      <dgm:spPr/>
      <dgm:t>
        <a:bodyPr/>
        <a:lstStyle/>
        <a:p>
          <a:endParaRPr lang="en-US"/>
        </a:p>
      </dgm:t>
    </dgm:pt>
    <dgm:pt modelId="{335059A6-1C17-4966-A5DB-E3AB0CCA6356}" type="pres">
      <dgm:prSet presAssocID="{AB146BB5-D9D2-439F-806E-11112F5000A1}" presName="diagram" presStyleCnt="0">
        <dgm:presLayoutVars>
          <dgm:dir/>
          <dgm:resizeHandles val="exact"/>
        </dgm:presLayoutVars>
      </dgm:prSet>
      <dgm:spPr/>
    </dgm:pt>
    <dgm:pt modelId="{FA882705-172B-48A2-A4F2-E285B21A71E8}" type="pres">
      <dgm:prSet presAssocID="{42C7146F-891C-4596-98CC-070603587F20}" presName="node" presStyleLbl="node1" presStyleIdx="0" presStyleCnt="2">
        <dgm:presLayoutVars>
          <dgm:bulletEnabled val="1"/>
        </dgm:presLayoutVars>
      </dgm:prSet>
      <dgm:spPr/>
    </dgm:pt>
    <dgm:pt modelId="{8346ACB7-7042-4EDA-A28B-B3EC4509CE56}" type="pres">
      <dgm:prSet presAssocID="{BA8FBD9B-D3E7-42F7-9D3F-054419E01E1F}" presName="sibTrans" presStyleLbl="sibTrans2D1" presStyleIdx="0" presStyleCnt="1"/>
      <dgm:spPr/>
    </dgm:pt>
    <dgm:pt modelId="{FB7F0141-F593-404E-87F3-44A5C67923CE}" type="pres">
      <dgm:prSet presAssocID="{BA8FBD9B-D3E7-42F7-9D3F-054419E01E1F}" presName="connectorText" presStyleLbl="sibTrans2D1" presStyleIdx="0" presStyleCnt="1"/>
      <dgm:spPr/>
    </dgm:pt>
    <dgm:pt modelId="{28DE3155-D981-4FA1-B545-C154F5676103}" type="pres">
      <dgm:prSet presAssocID="{7C078F24-0EDA-4D28-85F3-9E03ECEFBF1B}" presName="node" presStyleLbl="node1" presStyleIdx="1" presStyleCnt="2">
        <dgm:presLayoutVars>
          <dgm:bulletEnabled val="1"/>
        </dgm:presLayoutVars>
      </dgm:prSet>
      <dgm:spPr/>
    </dgm:pt>
  </dgm:ptLst>
  <dgm:cxnLst>
    <dgm:cxn modelId="{C548AD1B-627D-48A7-94FE-CAB8FF4DD238}" srcId="{AB146BB5-D9D2-439F-806E-11112F5000A1}" destId="{7C078F24-0EDA-4D28-85F3-9E03ECEFBF1B}" srcOrd="1" destOrd="0" parTransId="{933D340A-F6B5-4DF5-B944-991602C4B3C8}" sibTransId="{A5B655F6-93A8-4E38-9280-0AD66B8DD0F2}"/>
    <dgm:cxn modelId="{19C7E62B-3C54-4941-AF5E-C8CF443FBFEE}" type="presOf" srcId="{42C7146F-891C-4596-98CC-070603587F20}" destId="{FA882705-172B-48A2-A4F2-E285B21A71E8}" srcOrd="0" destOrd="0" presId="urn:microsoft.com/office/officeart/2005/8/layout/process5"/>
    <dgm:cxn modelId="{E8AAF134-0CA5-4A9A-94D1-0ED43440708C}" type="presOf" srcId="{AB146BB5-D9D2-439F-806E-11112F5000A1}" destId="{335059A6-1C17-4966-A5DB-E3AB0CCA6356}" srcOrd="0" destOrd="0" presId="urn:microsoft.com/office/officeart/2005/8/layout/process5"/>
    <dgm:cxn modelId="{04685E38-092A-4A0F-A4CE-C17F4FAF556D}" srcId="{AB146BB5-D9D2-439F-806E-11112F5000A1}" destId="{42C7146F-891C-4596-98CC-070603587F20}" srcOrd="0" destOrd="0" parTransId="{ACEB022B-8FD9-452C-BA03-368DDD28DBD8}" sibTransId="{BA8FBD9B-D3E7-42F7-9D3F-054419E01E1F}"/>
    <dgm:cxn modelId="{C0A54583-29A5-4A52-AE80-4392BBB45D7C}" type="presOf" srcId="{7C078F24-0EDA-4D28-85F3-9E03ECEFBF1B}" destId="{28DE3155-D981-4FA1-B545-C154F5676103}" srcOrd="0" destOrd="0" presId="urn:microsoft.com/office/officeart/2005/8/layout/process5"/>
    <dgm:cxn modelId="{7F144BC0-C56E-495D-BC34-EA361A6770CD}" type="presOf" srcId="{BA8FBD9B-D3E7-42F7-9D3F-054419E01E1F}" destId="{8346ACB7-7042-4EDA-A28B-B3EC4509CE56}" srcOrd="0" destOrd="0" presId="urn:microsoft.com/office/officeart/2005/8/layout/process5"/>
    <dgm:cxn modelId="{9C08F0EF-10F7-4C79-BF48-EBEF3AF2DB16}" type="presOf" srcId="{BA8FBD9B-D3E7-42F7-9D3F-054419E01E1F}" destId="{FB7F0141-F593-404E-87F3-44A5C67923CE}" srcOrd="1" destOrd="0" presId="urn:microsoft.com/office/officeart/2005/8/layout/process5"/>
    <dgm:cxn modelId="{9D0D2B8A-8111-4D74-96AC-1B96521D8027}" type="presParOf" srcId="{335059A6-1C17-4966-A5DB-E3AB0CCA6356}" destId="{FA882705-172B-48A2-A4F2-E285B21A71E8}" srcOrd="0" destOrd="0" presId="urn:microsoft.com/office/officeart/2005/8/layout/process5"/>
    <dgm:cxn modelId="{D7A75632-5B79-460B-A850-62E9FF25F22E}" type="presParOf" srcId="{335059A6-1C17-4966-A5DB-E3AB0CCA6356}" destId="{8346ACB7-7042-4EDA-A28B-B3EC4509CE56}" srcOrd="1" destOrd="0" presId="urn:microsoft.com/office/officeart/2005/8/layout/process5"/>
    <dgm:cxn modelId="{62B70EA4-DC5B-4DB1-A9EC-6BEF0090D6A7}" type="presParOf" srcId="{8346ACB7-7042-4EDA-A28B-B3EC4509CE56}" destId="{FB7F0141-F593-404E-87F3-44A5C67923CE}" srcOrd="0" destOrd="0" presId="urn:microsoft.com/office/officeart/2005/8/layout/process5"/>
    <dgm:cxn modelId="{F8C2F80C-1575-4892-8362-4AC9C4964D77}" type="presParOf" srcId="{335059A6-1C17-4966-A5DB-E3AB0CCA6356}" destId="{28DE3155-D981-4FA1-B545-C154F5676103}" srcOrd="2" destOrd="0" presId="urn:microsoft.com/office/officeart/2005/8/layout/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603002-066C-4EBC-8B1F-3E825BC868C6}">
      <dsp:nvSpPr>
        <dsp:cNvPr id="0" name=""/>
        <dsp:cNvSpPr/>
      </dsp:nvSpPr>
      <dsp:spPr>
        <a:xfrm>
          <a:off x="0" y="0"/>
          <a:ext cx="7694506" cy="900566"/>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By the end of this session, you should be able to:</a:t>
          </a:r>
          <a:endParaRPr lang="en-US" sz="2400" kern="1200"/>
        </a:p>
      </dsp:txBody>
      <dsp:txXfrm>
        <a:off x="26377" y="26377"/>
        <a:ext cx="6646626" cy="847812"/>
      </dsp:txXfrm>
    </dsp:sp>
    <dsp:sp modelId="{655BDA86-9028-49D7-A59C-7AA3281EF0E1}">
      <dsp:nvSpPr>
        <dsp:cNvPr id="0" name=""/>
        <dsp:cNvSpPr/>
      </dsp:nvSpPr>
      <dsp:spPr>
        <a:xfrm>
          <a:off x="644414" y="1064305"/>
          <a:ext cx="7694506" cy="900566"/>
        </a:xfrm>
        <a:prstGeom prst="roundRect">
          <a:avLst>
            <a:gd name="adj" fmla="val 10000"/>
          </a:avLst>
        </a:prstGeom>
        <a:solidFill>
          <a:schemeClr val="accent2">
            <a:hueOff val="37813"/>
            <a:satOff val="4346"/>
            <a:lumOff val="-3464"/>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Define kidnap, extortion and child abduction. </a:t>
          </a:r>
          <a:endParaRPr lang="en-US" sz="2400" kern="1200"/>
        </a:p>
      </dsp:txBody>
      <dsp:txXfrm>
        <a:off x="670791" y="1090682"/>
        <a:ext cx="6411969" cy="847812"/>
      </dsp:txXfrm>
    </dsp:sp>
    <dsp:sp modelId="{C5451008-9C01-4619-85F6-B466C0F96E9E}">
      <dsp:nvSpPr>
        <dsp:cNvPr id="0" name=""/>
        <dsp:cNvSpPr/>
      </dsp:nvSpPr>
      <dsp:spPr>
        <a:xfrm>
          <a:off x="1279211" y="2128610"/>
          <a:ext cx="7694506" cy="900566"/>
        </a:xfrm>
        <a:prstGeom prst="roundRect">
          <a:avLst>
            <a:gd name="adj" fmla="val 10000"/>
          </a:avLst>
        </a:prstGeom>
        <a:solidFill>
          <a:schemeClr val="accent2">
            <a:hueOff val="75626"/>
            <a:satOff val="8693"/>
            <a:lumOff val="-6929"/>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Identify the different types of kidnap</a:t>
          </a:r>
          <a:endParaRPr lang="en-US" sz="2400" kern="1200"/>
        </a:p>
      </dsp:txBody>
      <dsp:txXfrm>
        <a:off x="1305588" y="2154987"/>
        <a:ext cx="6421587" cy="847812"/>
      </dsp:txXfrm>
    </dsp:sp>
    <dsp:sp modelId="{9B810972-6387-4373-A2CA-F669275FC9E4}">
      <dsp:nvSpPr>
        <dsp:cNvPr id="0" name=""/>
        <dsp:cNvSpPr/>
      </dsp:nvSpPr>
      <dsp:spPr>
        <a:xfrm>
          <a:off x="1923626" y="3192915"/>
          <a:ext cx="7694506" cy="900566"/>
        </a:xfrm>
        <a:prstGeom prst="roundRect">
          <a:avLst>
            <a:gd name="adj" fmla="val 10000"/>
          </a:avLst>
        </a:prstGeom>
        <a:solidFill>
          <a:schemeClr val="accent2">
            <a:hueOff val="113439"/>
            <a:satOff val="13039"/>
            <a:lumOff val="-10393"/>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l" defTabSz="1066800">
            <a:lnSpc>
              <a:spcPct val="90000"/>
            </a:lnSpc>
            <a:spcBef>
              <a:spcPct val="0"/>
            </a:spcBef>
            <a:spcAft>
              <a:spcPct val="35000"/>
            </a:spcAft>
            <a:buNone/>
          </a:pPr>
          <a:r>
            <a:rPr lang="en-GB" sz="2400" kern="1200"/>
            <a:t>Explain the difference between kidnap and child extortion</a:t>
          </a:r>
          <a:endParaRPr lang="en-US" sz="2400" kern="1200"/>
        </a:p>
      </dsp:txBody>
      <dsp:txXfrm>
        <a:off x="1950003" y="3219292"/>
        <a:ext cx="6411969" cy="847812"/>
      </dsp:txXfrm>
    </dsp:sp>
    <dsp:sp modelId="{06E5803F-A5E7-485E-8422-A36FC169D5C0}">
      <dsp:nvSpPr>
        <dsp:cNvPr id="0" name=""/>
        <dsp:cNvSpPr/>
      </dsp:nvSpPr>
      <dsp:spPr>
        <a:xfrm>
          <a:off x="7109138" y="689751"/>
          <a:ext cx="585367" cy="585367"/>
        </a:xfrm>
        <a:prstGeom prst="downArrow">
          <a:avLst>
            <a:gd name="adj1" fmla="val 55000"/>
            <a:gd name="adj2" fmla="val 45000"/>
          </a:avLst>
        </a:prstGeom>
        <a:solidFill>
          <a:schemeClr val="accent2">
            <a:tint val="40000"/>
            <a:alpha val="90000"/>
            <a:hueOff val="0"/>
            <a:satOff val="0"/>
            <a:lumOff val="0"/>
            <a:alphaOff val="0"/>
          </a:schemeClr>
        </a:solidFill>
        <a:ln w="19050" cap="rnd" cmpd="sng" algn="ctr">
          <a:solidFill>
            <a:schemeClr val="accent2">
              <a:tint val="40000"/>
              <a:alpha val="9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240846" y="689751"/>
        <a:ext cx="321951" cy="440489"/>
      </dsp:txXfrm>
    </dsp:sp>
    <dsp:sp modelId="{9FDE7653-AB24-4F6A-8CAB-2B2B61E698E4}">
      <dsp:nvSpPr>
        <dsp:cNvPr id="0" name=""/>
        <dsp:cNvSpPr/>
      </dsp:nvSpPr>
      <dsp:spPr>
        <a:xfrm>
          <a:off x="7753553" y="1754057"/>
          <a:ext cx="585367" cy="585367"/>
        </a:xfrm>
        <a:prstGeom prst="downArrow">
          <a:avLst>
            <a:gd name="adj1" fmla="val 55000"/>
            <a:gd name="adj2" fmla="val 45000"/>
          </a:avLst>
        </a:prstGeom>
        <a:solidFill>
          <a:schemeClr val="accent2">
            <a:tint val="40000"/>
            <a:alpha val="90000"/>
            <a:hueOff val="214651"/>
            <a:satOff val="3964"/>
            <a:lumOff val="-442"/>
            <a:alphaOff val="0"/>
          </a:schemeClr>
        </a:solidFill>
        <a:ln w="19050" cap="rnd" cmpd="sng" algn="ctr">
          <a:solidFill>
            <a:schemeClr val="accent2">
              <a:tint val="40000"/>
              <a:alpha val="90000"/>
              <a:hueOff val="214651"/>
              <a:satOff val="3964"/>
              <a:lumOff val="-442"/>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7885261" y="1754057"/>
        <a:ext cx="321951" cy="440489"/>
      </dsp:txXfrm>
    </dsp:sp>
    <dsp:sp modelId="{EE38F60A-8417-4026-AB1A-FA739740E1C5}">
      <dsp:nvSpPr>
        <dsp:cNvPr id="0" name=""/>
        <dsp:cNvSpPr/>
      </dsp:nvSpPr>
      <dsp:spPr>
        <a:xfrm>
          <a:off x="8388350" y="2818362"/>
          <a:ext cx="585367" cy="585367"/>
        </a:xfrm>
        <a:prstGeom prst="downArrow">
          <a:avLst>
            <a:gd name="adj1" fmla="val 55000"/>
            <a:gd name="adj2" fmla="val 45000"/>
          </a:avLst>
        </a:prstGeom>
        <a:solidFill>
          <a:schemeClr val="accent2">
            <a:tint val="40000"/>
            <a:alpha val="90000"/>
            <a:hueOff val="429303"/>
            <a:satOff val="7928"/>
            <a:lumOff val="-885"/>
            <a:alphaOff val="0"/>
          </a:schemeClr>
        </a:solidFill>
        <a:ln w="19050" cap="rnd" cmpd="sng" algn="ctr">
          <a:solidFill>
            <a:schemeClr val="accent2">
              <a:tint val="40000"/>
              <a:alpha val="90000"/>
              <a:hueOff val="429303"/>
              <a:satOff val="7928"/>
              <a:lumOff val="-885"/>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34290" tIns="34290" rIns="34290" bIns="34290" numCol="1" spcCol="1270" anchor="ctr" anchorCtr="0">
          <a:noAutofit/>
        </a:bodyPr>
        <a:lstStyle/>
        <a:p>
          <a:pPr marL="0" lvl="0" indent="0" algn="ctr" defTabSz="1200150">
            <a:lnSpc>
              <a:spcPct val="90000"/>
            </a:lnSpc>
            <a:spcBef>
              <a:spcPct val="0"/>
            </a:spcBef>
            <a:spcAft>
              <a:spcPct val="35000"/>
            </a:spcAft>
            <a:buNone/>
          </a:pPr>
          <a:endParaRPr lang="en-US" sz="2700" kern="1200"/>
        </a:p>
      </dsp:txBody>
      <dsp:txXfrm>
        <a:off x="8520058" y="2818362"/>
        <a:ext cx="321951" cy="440489"/>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882705-172B-48A2-A4F2-E285B21A71E8}">
      <dsp:nvSpPr>
        <dsp:cNvPr id="0" name=""/>
        <dsp:cNvSpPr/>
      </dsp:nvSpPr>
      <dsp:spPr>
        <a:xfrm>
          <a:off x="1878" y="844944"/>
          <a:ext cx="4005989" cy="2403593"/>
        </a:xfrm>
        <a:prstGeom prst="roundRect">
          <a:avLst>
            <a:gd name="adj" fmla="val 10000"/>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a:t>WHAT IS KIDNAP?</a:t>
          </a:r>
          <a:endParaRPr lang="en-US" sz="5000" kern="1200"/>
        </a:p>
      </dsp:txBody>
      <dsp:txXfrm>
        <a:off x="72277" y="915343"/>
        <a:ext cx="3865191" cy="2262795"/>
      </dsp:txXfrm>
    </dsp:sp>
    <dsp:sp modelId="{8346ACB7-7042-4EDA-A28B-B3EC4509CE56}">
      <dsp:nvSpPr>
        <dsp:cNvPr id="0" name=""/>
        <dsp:cNvSpPr/>
      </dsp:nvSpPr>
      <dsp:spPr>
        <a:xfrm>
          <a:off x="4360395" y="1549998"/>
          <a:ext cx="849269" cy="993485"/>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1778000">
            <a:lnSpc>
              <a:spcPct val="90000"/>
            </a:lnSpc>
            <a:spcBef>
              <a:spcPct val="0"/>
            </a:spcBef>
            <a:spcAft>
              <a:spcPct val="35000"/>
            </a:spcAft>
            <a:buNone/>
          </a:pPr>
          <a:endParaRPr lang="en-US" sz="4000" kern="1200"/>
        </a:p>
      </dsp:txBody>
      <dsp:txXfrm>
        <a:off x="4360395" y="1748695"/>
        <a:ext cx="594488" cy="596091"/>
      </dsp:txXfrm>
    </dsp:sp>
    <dsp:sp modelId="{28DE3155-D981-4FA1-B545-C154F5676103}">
      <dsp:nvSpPr>
        <dsp:cNvPr id="0" name=""/>
        <dsp:cNvSpPr/>
      </dsp:nvSpPr>
      <dsp:spPr>
        <a:xfrm>
          <a:off x="5610264" y="844944"/>
          <a:ext cx="4005989" cy="2403593"/>
        </a:xfrm>
        <a:prstGeom prst="roundRect">
          <a:avLst>
            <a:gd name="adj" fmla="val 10000"/>
          </a:avLst>
        </a:prstGeom>
        <a:solidFill>
          <a:schemeClr val="accent3">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90500" tIns="190500" rIns="190500" bIns="190500" numCol="1" spcCol="1270" anchor="ctr" anchorCtr="0">
          <a:noAutofit/>
        </a:bodyPr>
        <a:lstStyle/>
        <a:p>
          <a:pPr marL="0" lvl="0" indent="0" algn="ctr" defTabSz="2222500">
            <a:lnSpc>
              <a:spcPct val="90000"/>
            </a:lnSpc>
            <a:spcBef>
              <a:spcPct val="0"/>
            </a:spcBef>
            <a:spcAft>
              <a:spcPct val="35000"/>
            </a:spcAft>
            <a:buNone/>
          </a:pPr>
          <a:r>
            <a:rPr lang="en-GB" sz="5000" kern="1200" dirty="0"/>
            <a:t>WHAT IS EXTORTION?</a:t>
          </a:r>
          <a:endParaRPr lang="en-US" sz="5000" kern="1200" dirty="0"/>
        </a:p>
      </dsp:txBody>
      <dsp:txXfrm>
        <a:off x="5680663" y="915343"/>
        <a:ext cx="3865191" cy="2262795"/>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2.xml><?xml version="1.0" encoding="utf-8"?>
<dgm:layoutDef xmlns:dgm="http://schemas.openxmlformats.org/drawingml/2006/diagram" xmlns:a="http://schemas.openxmlformats.org/drawingml/2006/main" uniqueId="urn:microsoft.com/office/officeart/2005/8/layout/process5">
  <dgm:title val=""/>
  <dgm:desc val=""/>
  <dgm:catLst>
    <dgm:cat type="process" pri="17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self" func="var" arg="dir" op="equ" val="norm">
        <dgm:alg type="snake">
          <dgm:param type="grDir" val="tL"/>
          <dgm:param type="flowDir" val="row"/>
          <dgm:param type="contDir" val="revDir"/>
          <dgm:param type="bkpt" val="endCnv"/>
        </dgm:alg>
      </dgm:if>
      <dgm:else name="Name2">
        <dgm:alg type="snake">
          <dgm:param type="grDir" val="tR"/>
          <dgm:param type="flowDir" val="row"/>
          <dgm:param type="contDir" val="rev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4"/>
      <dgm:constr type="sp" refType="w" refFor="ch" refForName="sibTrans" op="equ"/>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Lst>
          <dgm:ruleLst/>
          <dgm:layoutNode name="connectorText">
            <dgm:alg type="tx">
              <dgm:param type="autoTxRot" val="upr"/>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B35B55E-CF84-4826-AF6B-CAAF0C20E4AA}" type="datetimeFigureOut">
              <a:rPr lang="en-GB" smtClean="0"/>
              <a:t>10/02/2023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9318059-C93E-4AAA-BC2B-DE0FC7A0EB25}" type="slidenum">
              <a:rPr lang="en-GB" smtClean="0"/>
              <a:t>‹#›</a:t>
            </a:fld>
            <a:endParaRPr lang="en-GB"/>
          </a:p>
        </p:txBody>
      </p:sp>
    </p:spTree>
    <p:extLst>
      <p:ext uri="{BB962C8B-B14F-4D97-AF65-F5344CB8AC3E}">
        <p14:creationId xmlns:p14="http://schemas.microsoft.com/office/powerpoint/2010/main" val="198145155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3" Type="http://schemas.openxmlformats.org/officeDocument/2006/relationships/hyperlink" Target="https://www.manchestereveningnews.co.uk/news/greater-manchester-news/kidnappings-greater-manchester-rise-70-24635096" TargetMode="External"/><Relationship Id="rId2" Type="http://schemas.openxmlformats.org/officeDocument/2006/relationships/slide" Target="../slides/slide4.xml"/><Relationship Id="rId1" Type="http://schemas.openxmlformats.org/officeDocument/2006/relationships/notesMaster" Target="../notesMasters/notesMaster1.xml"/><Relationship Id="rId5" Type="http://schemas.openxmlformats.org/officeDocument/2006/relationships/hyperlink" Target="https://news.sky.com/story/iran-has-threatened-to-kill-or-kidnap-10-people-in-the-uk-so-far-this-year-mi5-12748828" TargetMode="External"/><Relationship Id="rId4" Type="http://schemas.openxmlformats.org/officeDocument/2006/relationships/hyperlink" Target="https://www.theguardian.com/uk/2005/jun/22/ukcrime.prisonsandprobation1" TargetMode="Externa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statista.com/aboutus/our-research-commitment" TargetMode="External"/><Relationship Id="rId2" Type="http://schemas.openxmlformats.org/officeDocument/2006/relationships/slide" Target="../slides/slide5.xml"/><Relationship Id="rId1" Type="http://schemas.openxmlformats.org/officeDocument/2006/relationships/notesMaster" Target="../notesMasters/notesMaster1.xml"/><Relationship Id="rId6" Type="http://schemas.openxmlformats.org/officeDocument/2006/relationships/hyperlink" Target="https://www.statista.com/statistics/303963/number-of-police-officers-in-england-and-wales-yearly/" TargetMode="External"/><Relationship Id="rId5" Type="http://schemas.openxmlformats.org/officeDocument/2006/relationships/hyperlink" Target="https://www.statista.com/statistics/298637/united-kingdom-uk-public-sector-expenditure-police-services/" TargetMode="External"/><Relationship Id="rId4" Type="http://schemas.openxmlformats.org/officeDocument/2006/relationships/hyperlink" Target="https://www.statista.com/statistics/283069/recorded-crimes-in-england-and-wales-uk-y-on-y/" TargetMode="Externa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3" Type="http://schemas.openxmlformats.org/officeDocument/2006/relationships/hyperlink" Target="https://www.nationalcrimeagency.gov.uk/what-we-do/crime-threats/kidnap-and-extortion/sextortion-webcam-blackmail" TargetMode="External"/><Relationship Id="rId2" Type="http://schemas.openxmlformats.org/officeDocument/2006/relationships/slide" Target="../slides/slide9.xml"/><Relationship Id="rId1" Type="http://schemas.openxmlformats.org/officeDocument/2006/relationships/notesMaster" Target="../notesMasters/notesMaster1.xml"/><Relationship Id="rId4" Type="http://schemas.openxmlformats.org/officeDocument/2006/relationships/hyperlink" Target="https://www.nationalcrimeagency.gov.uk/what-we-do/crime-threats/cyber-crime" TargetMode="Externa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1</a:t>
            </a:fld>
            <a:endParaRPr lang="en-GB"/>
          </a:p>
        </p:txBody>
      </p:sp>
    </p:spTree>
    <p:extLst>
      <p:ext uri="{BB962C8B-B14F-4D97-AF65-F5344CB8AC3E}">
        <p14:creationId xmlns:p14="http://schemas.microsoft.com/office/powerpoint/2010/main" val="20900959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Maven Pro"/>
              </a:rPr>
              <a:t>The threat from kidnap and extortion</a:t>
            </a:r>
          </a:p>
          <a:p>
            <a:pPr algn="l"/>
            <a:r>
              <a:rPr lang="en-GB" b="0" i="0" dirty="0">
                <a:solidFill>
                  <a:srgbClr val="333333"/>
                </a:solidFill>
                <a:effectLst/>
                <a:latin typeface="Signika"/>
              </a:rPr>
              <a:t>The global threat of kidnap and extortion is a cause of concern for governments, law enforcement agencies and communities around the world. </a:t>
            </a:r>
          </a:p>
          <a:p>
            <a:pPr algn="l"/>
            <a:endParaRPr lang="en-GB" b="0" i="0" dirty="0">
              <a:solidFill>
                <a:srgbClr val="333333"/>
              </a:solidFill>
              <a:effectLst/>
              <a:latin typeface="Signika"/>
            </a:endParaRPr>
          </a:p>
          <a:p>
            <a:pPr algn="l"/>
            <a:r>
              <a:rPr lang="en-GB" b="0" i="0" dirty="0">
                <a:solidFill>
                  <a:srgbClr val="333333"/>
                </a:solidFill>
                <a:effectLst/>
                <a:latin typeface="Signika"/>
              </a:rPr>
              <a:t>The UK is recognised as a global leader in the response to kidnap and extortion, thanks in part to the efforts of the NCA Anti Kidnap and Extortion Unit.</a:t>
            </a:r>
          </a:p>
          <a:p>
            <a:endParaRPr lang="en-GB" dirty="0"/>
          </a:p>
          <a:p>
            <a:r>
              <a:rPr lang="en-GB" dirty="0">
                <a:hlinkClick r:id="rId3"/>
              </a:rPr>
              <a:t>Kidnappings in Greater Manchester rise by 70 per cent in just one year to highest figure in a decade - Manchester Evening News</a:t>
            </a:r>
            <a:endParaRPr lang="en-GB" dirty="0"/>
          </a:p>
          <a:p>
            <a:endParaRPr lang="en-GB" dirty="0"/>
          </a:p>
          <a:p>
            <a:r>
              <a:rPr lang="en-GB" dirty="0">
                <a:hlinkClick r:id="rId4"/>
              </a:rPr>
              <a:t>A kidnap a day by foreign gangs in London | UK news | The Guardian</a:t>
            </a:r>
            <a:endParaRPr lang="en-GB" dirty="0"/>
          </a:p>
          <a:p>
            <a:endParaRPr lang="en-GB" dirty="0"/>
          </a:p>
          <a:p>
            <a:r>
              <a:rPr lang="en-GB" dirty="0">
                <a:hlinkClick r:id="rId5"/>
              </a:rPr>
              <a:t>Iran has threatened to kill or kidnap 10 people in the UK so far this year - MI5 | World News | Sky News</a:t>
            </a:r>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4</a:t>
            </a:fld>
            <a:endParaRPr lang="en-GB"/>
          </a:p>
        </p:txBody>
      </p:sp>
    </p:spTree>
    <p:extLst>
      <p:ext uri="{BB962C8B-B14F-4D97-AF65-F5344CB8AC3E}">
        <p14:creationId xmlns:p14="http://schemas.microsoft.com/office/powerpoint/2010/main" val="259200698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fontAlgn="base"/>
            <a:r>
              <a:rPr lang="en-GB" b="1" dirty="0">
                <a:solidFill>
                  <a:srgbClr val="455F7C"/>
                </a:solidFill>
                <a:effectLst/>
              </a:rPr>
              <a:t>Kidnapping offences in England and Wales 2002-2022</a:t>
            </a:r>
          </a:p>
          <a:p>
            <a:pPr fontAlgn="base"/>
            <a:r>
              <a:rPr lang="en-GB" dirty="0">
                <a:effectLst/>
              </a:rPr>
              <a:t>Published by </a:t>
            </a:r>
            <a:r>
              <a:rPr lang="en-GB" u="sng" dirty="0">
                <a:solidFill>
                  <a:srgbClr val="0077D5"/>
                </a:solidFill>
                <a:effectLst/>
                <a:hlinkClick r:id="rId3"/>
              </a:rPr>
              <a:t>D. Clark</a:t>
            </a:r>
            <a:r>
              <a:rPr lang="en-GB" dirty="0">
                <a:effectLst/>
              </a:rPr>
              <a:t>, Jul 27, 2022</a:t>
            </a:r>
          </a:p>
          <a:p>
            <a:pPr algn="l" fontAlgn="base"/>
            <a:r>
              <a:rPr lang="en-GB" b="0" i="0" dirty="0">
                <a:solidFill>
                  <a:srgbClr val="455F7C"/>
                </a:solidFill>
                <a:effectLst/>
                <a:latin typeface="Open Sans" panose="020B0606030504020204" pitchFamily="34" charset="0"/>
              </a:rPr>
              <a:t> In 2021/22 there were 6,905 kidnapping offences recorded by the police in England and Wales, an increase when compared with the previous year. Incidents of kidnapping reached a low of 1,388 offences in 2012/13 but have been increasing in every year since then.</a:t>
            </a:r>
            <a:br>
              <a:rPr lang="en-GB" b="0" i="0" dirty="0">
                <a:solidFill>
                  <a:srgbClr val="455F7C"/>
                </a:solidFill>
                <a:effectLst/>
                <a:latin typeface="Open Sans" panose="020B0606030504020204" pitchFamily="34" charset="0"/>
              </a:rPr>
            </a:br>
            <a:br>
              <a:rPr lang="en-GB" b="0" i="0" dirty="0">
                <a:solidFill>
                  <a:srgbClr val="455F7C"/>
                </a:solidFill>
                <a:effectLst/>
                <a:latin typeface="Open Sans" panose="020B0606030504020204" pitchFamily="34" charset="0"/>
              </a:rPr>
            </a:br>
            <a:r>
              <a:rPr lang="en-GB" b="1" i="0" dirty="0">
                <a:solidFill>
                  <a:srgbClr val="455F7C"/>
                </a:solidFill>
                <a:effectLst/>
                <a:latin typeface="Open Sans" panose="020B0606030504020204" pitchFamily="34" charset="0"/>
              </a:rPr>
              <a:t>Rising crime overall</a:t>
            </a:r>
          </a:p>
          <a:p>
            <a:pPr algn="l" fontAlgn="base"/>
            <a:r>
              <a:rPr lang="en-GB" b="0" i="0" dirty="0">
                <a:solidFill>
                  <a:srgbClr val="455F7C"/>
                </a:solidFill>
                <a:effectLst/>
                <a:latin typeface="Open Sans" panose="020B0606030504020204" pitchFamily="34" charset="0"/>
              </a:rPr>
              <a:t>Kidnapping offences have increased at a time of rising </a:t>
            </a:r>
            <a:r>
              <a:rPr lang="en-GB" b="0" i="0" u="sng" dirty="0">
                <a:solidFill>
                  <a:srgbClr val="0077D5"/>
                </a:solidFill>
                <a:effectLst/>
                <a:latin typeface="Open Sans" panose="020B0606030504020204" pitchFamily="34" charset="0"/>
                <a:hlinkClick r:id="rId4"/>
              </a:rPr>
              <a:t>overall crime in the United Kingdom</a:t>
            </a:r>
            <a:r>
              <a:rPr lang="en-GB" b="0" i="0" dirty="0">
                <a:solidFill>
                  <a:srgbClr val="455F7C"/>
                </a:solidFill>
                <a:effectLst/>
                <a:latin typeface="Open Sans" panose="020B0606030504020204" pitchFamily="34" charset="0"/>
              </a:rPr>
              <a:t>. After declining for several years between 2003/04 and 2010/11, overall crime offences suddenly started to increase, and reached a eleven-year high of 6.43 million offences in 2019/20.</a:t>
            </a:r>
            <a:br>
              <a:rPr lang="en-GB" b="0" i="0" dirty="0">
                <a:solidFill>
                  <a:srgbClr val="455F7C"/>
                </a:solidFill>
                <a:effectLst/>
                <a:latin typeface="Open Sans" panose="020B0606030504020204" pitchFamily="34" charset="0"/>
              </a:rPr>
            </a:br>
            <a:br>
              <a:rPr lang="en-GB" b="0" i="0" dirty="0">
                <a:solidFill>
                  <a:srgbClr val="455F7C"/>
                </a:solidFill>
                <a:effectLst/>
                <a:latin typeface="Open Sans" panose="020B0606030504020204" pitchFamily="34" charset="0"/>
              </a:rPr>
            </a:br>
            <a:r>
              <a:rPr lang="en-GB" b="1" i="0" dirty="0">
                <a:solidFill>
                  <a:srgbClr val="455F7C"/>
                </a:solidFill>
                <a:effectLst/>
                <a:latin typeface="Open Sans" panose="020B0606030504020204" pitchFamily="34" charset="0"/>
              </a:rPr>
              <a:t>Money and manpower to blame?</a:t>
            </a:r>
          </a:p>
          <a:p>
            <a:pPr algn="l" fontAlgn="base"/>
            <a:r>
              <a:rPr lang="en-GB" b="0" i="0" dirty="0">
                <a:solidFill>
                  <a:srgbClr val="455F7C"/>
                </a:solidFill>
                <a:effectLst/>
                <a:latin typeface="Open Sans" panose="020B0606030504020204" pitchFamily="34" charset="0"/>
              </a:rPr>
              <a:t>The current crime trends that are prevailing in the UK have led to questions about the ability of the police to counter it, and if they have the manpower and resources to do so. Unfortunately, the police have had to cope with cuts to their </a:t>
            </a:r>
            <a:r>
              <a:rPr lang="en-GB" b="0" i="0" u="sng" dirty="0">
                <a:solidFill>
                  <a:srgbClr val="0077D5"/>
                </a:solidFill>
                <a:effectLst/>
                <a:latin typeface="Open Sans" panose="020B0606030504020204" pitchFamily="34" charset="0"/>
                <a:hlinkClick r:id="rId5"/>
              </a:rPr>
              <a:t>funding</a:t>
            </a:r>
            <a:r>
              <a:rPr lang="en-GB" b="0" i="0" dirty="0">
                <a:solidFill>
                  <a:srgbClr val="455F7C"/>
                </a:solidFill>
                <a:effectLst/>
                <a:latin typeface="Open Sans" panose="020B0606030504020204" pitchFamily="34" charset="0"/>
              </a:rPr>
              <a:t> and their </a:t>
            </a:r>
            <a:r>
              <a:rPr lang="en-GB" b="0" i="0" u="sng" dirty="0">
                <a:solidFill>
                  <a:srgbClr val="0077D5"/>
                </a:solidFill>
                <a:effectLst/>
                <a:latin typeface="Open Sans" panose="020B0606030504020204" pitchFamily="34" charset="0"/>
                <a:hlinkClick r:id="rId6"/>
              </a:rPr>
              <a:t>officer numbers </a:t>
            </a:r>
            <a:r>
              <a:rPr lang="en-GB" b="0" i="0" dirty="0">
                <a:solidFill>
                  <a:srgbClr val="455F7C"/>
                </a:solidFill>
                <a:effectLst/>
                <a:latin typeface="Open Sans" panose="020B0606030504020204" pitchFamily="34" charset="0"/>
              </a:rPr>
              <a:t>making the difficult task of policing even harder.</a:t>
            </a:r>
          </a:p>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5</a:t>
            </a:fld>
            <a:endParaRPr lang="en-GB"/>
          </a:p>
        </p:txBody>
      </p:sp>
    </p:spTree>
    <p:extLst>
      <p:ext uri="{BB962C8B-B14F-4D97-AF65-F5344CB8AC3E}">
        <p14:creationId xmlns:p14="http://schemas.microsoft.com/office/powerpoint/2010/main" val="260643088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R v D [1984]</a:t>
            </a:r>
          </a:p>
          <a:p>
            <a:r>
              <a:rPr lang="en-GB" dirty="0"/>
              <a:t>The defendant was convicted upon indictment of kidnapping his five-year-old daughter, a ward of court, who was in the care and control of her mother. The Court of Appeal allowed his appeal against conviction and held that there was no such offence as the kidnapping of a child who was under the age of 14 years, that the offence of kidnapping could not be committed by a parent against his own unmarried minor child and that in view of the remedies for contempt of court available for dealing with a parent who acted contrary to the order of a court, it was undesirable that the defendant's conduct should be brought within the province of the criminal law.</a:t>
            </a:r>
          </a:p>
          <a:p>
            <a:endParaRPr lang="en-GB" dirty="0"/>
          </a:p>
          <a:p>
            <a:r>
              <a:rPr lang="en-GB" dirty="0"/>
              <a:t>R v </a:t>
            </a:r>
            <a:r>
              <a:rPr lang="en-GB" dirty="0" err="1"/>
              <a:t>Wellard</a:t>
            </a:r>
            <a:r>
              <a:rPr lang="en-GB" dirty="0"/>
              <a:t> [1978]</a:t>
            </a:r>
          </a:p>
          <a:p>
            <a:r>
              <a:rPr lang="en-GB" dirty="0"/>
              <a:t>The appellant saw a young couple together on a common. He went up to them and falsely stated that he was a police officer looking for drugs. He told the young man to go home and stated that he would escort the girl to her home, some five minutes walk away. She accompanied him some 100 yards to his car, and got into it at his request and sat in the back. Before the appellant could drive away, the young man returned with two friends, and while one of them helped the girl out of the car, the other two asked the appellant to identify himself. He replied that he was a constable, but said that he did not have his identification papers with him. He then drove off but was later traced and charged, inter alia, with kidnapping the girl. The jury were directed that the prosecution had to establish (</a:t>
            </a:r>
            <a:r>
              <a:rPr lang="en-GB" dirty="0" err="1"/>
              <a:t>i</a:t>
            </a:r>
            <a:r>
              <a:rPr lang="en-GB" dirty="0"/>
              <a:t>) that the appellant had deprived the girl of her liberty, and (ii) that he had unlawfully carried her away, </a:t>
            </a:r>
            <a:r>
              <a:rPr lang="en-GB" dirty="0" err="1"/>
              <a:t>ie</a:t>
            </a:r>
            <a:r>
              <a:rPr lang="en-GB" dirty="0"/>
              <a:t> that he had removed her from one place to another. The appellant was convicted and appealed, contending that there had merely been an attempted kidnapping and that for the offence of kidnapping to be established there had to be proof that the victim was carried to the place where the abductor intended to carry her.</a:t>
            </a:r>
          </a:p>
          <a:p>
            <a:endParaRPr lang="en-GB" dirty="0"/>
          </a:p>
          <a:p>
            <a:r>
              <a:rPr lang="en-GB" dirty="0"/>
              <a:t>Held – For the offence of kidnapping to be proved all that was required to be established was a false imprisonment, </a:t>
            </a:r>
            <a:r>
              <a:rPr lang="en-GB" dirty="0" err="1"/>
              <a:t>ie</a:t>
            </a:r>
            <a:r>
              <a:rPr lang="en-GB" dirty="0"/>
              <a:t> a deprivation of liberty coupled with a carrying away from the place where the victim wanted to be. Although there might be circumstances in which the movement would not be sufficient to amount to a carrying away, the movement of the victim for no less than 100 yards and putting her in the car was ample evidence that the victim had been carried away from the place where she wanted to be. The offence of kidnapping had therefore been established and the appeal would be dismissed (see p 163 d to f, post).</a:t>
            </a:r>
          </a:p>
        </p:txBody>
      </p:sp>
      <p:sp>
        <p:nvSpPr>
          <p:cNvPr id="4" name="Slide Number Placeholder 3"/>
          <p:cNvSpPr>
            <a:spLocks noGrp="1"/>
          </p:cNvSpPr>
          <p:nvPr>
            <p:ph type="sldNum" sz="quarter" idx="5"/>
          </p:nvPr>
        </p:nvSpPr>
        <p:spPr/>
        <p:txBody>
          <a:bodyPr/>
          <a:lstStyle/>
          <a:p>
            <a:fld id="{99318059-C93E-4AAA-BC2B-DE0FC7A0EB25}" type="slidenum">
              <a:rPr lang="en-GB" smtClean="0"/>
              <a:t>6</a:t>
            </a:fld>
            <a:endParaRPr lang="en-GB"/>
          </a:p>
        </p:txBody>
      </p:sp>
    </p:spTree>
    <p:extLst>
      <p:ext uri="{BB962C8B-B14F-4D97-AF65-F5344CB8AC3E}">
        <p14:creationId xmlns:p14="http://schemas.microsoft.com/office/powerpoint/2010/main" val="370480256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Maven Pro"/>
              </a:rPr>
              <a:t>Kidnap for ransom / Stranger kidnap</a:t>
            </a:r>
          </a:p>
          <a:p>
            <a:pPr algn="l"/>
            <a:r>
              <a:rPr lang="en-GB" b="0" i="0" dirty="0">
                <a:solidFill>
                  <a:srgbClr val="333333"/>
                </a:solidFill>
                <a:effectLst/>
                <a:latin typeface="Signika"/>
              </a:rPr>
              <a:t>Example: The twenty four year old daughter of a wealthy industrialist is kidnapped and their family is instructed not to contact the police but to pay £8 million for her release.</a:t>
            </a:r>
          </a:p>
          <a:p>
            <a:pPr algn="l"/>
            <a:r>
              <a:rPr lang="en-GB" b="1" i="0" dirty="0">
                <a:solidFill>
                  <a:srgbClr val="333333"/>
                </a:solidFill>
                <a:effectLst/>
                <a:latin typeface="Maven Pro"/>
              </a:rPr>
              <a:t>Express Kidnap</a:t>
            </a:r>
          </a:p>
          <a:p>
            <a:pPr algn="l"/>
            <a:r>
              <a:rPr lang="en-GB" b="0" i="0" dirty="0">
                <a:solidFill>
                  <a:srgbClr val="333333"/>
                </a:solidFill>
                <a:effectLst/>
                <a:latin typeface="Signika"/>
              </a:rPr>
              <a:t>Example: An international student has to have a minimum amount of cash available to pay university fees whilst studying abroad. The student is taken hostage and told to pay a ransom. To make the payment the student is forced at knifepoint by the hostage takers to withdraw the maximum amount of cash from a cashpoint machine. The hostage is not released until the hostage takers have sufficient money which may require a number of withdrawals from the cashpoint machine.</a:t>
            </a:r>
          </a:p>
          <a:p>
            <a:pPr algn="l"/>
            <a:r>
              <a:rPr lang="en-GB" b="1" i="0" dirty="0">
                <a:solidFill>
                  <a:srgbClr val="333333"/>
                </a:solidFill>
                <a:effectLst/>
                <a:latin typeface="Maven Pro"/>
              </a:rPr>
              <a:t>Criminal vendetta kidnap</a:t>
            </a:r>
          </a:p>
          <a:p>
            <a:pPr algn="l"/>
            <a:r>
              <a:rPr lang="en-GB" b="0" i="0" dirty="0">
                <a:solidFill>
                  <a:srgbClr val="333333"/>
                </a:solidFill>
                <a:effectLst/>
                <a:latin typeface="Signika"/>
              </a:rPr>
              <a:t>Example: A member of an Organised Crime Group is contacted by members of a rival gang and informed that they have his twelve year old son. The demand is for a £23,000 which is compensation for a failed drugs deal. The hostage takers and hostage can be from a broad range of criminality. The hostage takers often involve the use of extreme violence and torture to subdue their hostage and to market the anguish, grief and despair of the hostage as a warning to other criminal enterprises.</a:t>
            </a:r>
          </a:p>
          <a:p>
            <a:pPr algn="l"/>
            <a:r>
              <a:rPr lang="en-GB" b="1" i="0" dirty="0">
                <a:solidFill>
                  <a:srgbClr val="333333"/>
                </a:solidFill>
                <a:effectLst/>
                <a:latin typeface="Maven Pro"/>
              </a:rPr>
              <a:t>People smuggling kidnap</a:t>
            </a:r>
          </a:p>
          <a:p>
            <a:pPr algn="l"/>
            <a:r>
              <a:rPr lang="en-GB" b="0" i="0" dirty="0">
                <a:solidFill>
                  <a:srgbClr val="333333"/>
                </a:solidFill>
                <a:effectLst/>
                <a:latin typeface="Signika"/>
              </a:rPr>
              <a:t>Example: A family in China is contacted by their eighteen year old son to state that they must pay €12,000 or he will be killed by the gang that facilitated his illegal entry into the country.</a:t>
            </a:r>
          </a:p>
          <a:p>
            <a:pPr algn="l"/>
            <a:r>
              <a:rPr lang="en-GB" b="1" i="0" dirty="0">
                <a:solidFill>
                  <a:srgbClr val="333333"/>
                </a:solidFill>
                <a:effectLst/>
                <a:latin typeface="Maven Pro"/>
              </a:rPr>
              <a:t>Hoax / Scam kidnap</a:t>
            </a:r>
          </a:p>
          <a:p>
            <a:pPr algn="l"/>
            <a:r>
              <a:rPr lang="en-GB" b="0" i="0" dirty="0">
                <a:solidFill>
                  <a:srgbClr val="333333"/>
                </a:solidFill>
                <a:effectLst/>
                <a:latin typeface="Signika"/>
              </a:rPr>
              <a:t>Example: Pierre is a student who is backpacking in Thailand. He has enjoyed himself and has run out of money. He calls his father and states he has been kidnapped and that €300 will secure his release. He tells his father that he has to pay the money through a money transfer company immediately. Pierre has not been kidnapped he simply wants further finances from his father but cannot ask in fear of rejection.</a:t>
            </a:r>
          </a:p>
          <a:p>
            <a:pPr algn="l"/>
            <a:r>
              <a:rPr lang="en-GB" b="1" i="0" dirty="0">
                <a:solidFill>
                  <a:srgbClr val="333333"/>
                </a:solidFill>
                <a:effectLst/>
                <a:latin typeface="Maven Pro"/>
              </a:rPr>
              <a:t>Child abduction</a:t>
            </a:r>
          </a:p>
          <a:p>
            <a:pPr algn="l"/>
            <a:r>
              <a:rPr lang="en-GB" b="0" i="0" dirty="0">
                <a:solidFill>
                  <a:srgbClr val="333333"/>
                </a:solidFill>
                <a:effectLst/>
                <a:latin typeface="Signika"/>
              </a:rPr>
              <a:t>Example: A Jordanian father divorces his British wife and the UK courts give custody of the three-year old son to the mother. The father lives in Jordan. The father has supervised access to the child but a court order prevents him taking his son out of the country. The father arranges for his brother to bring the child to Jordan. The brother takes the child from his nursery school and using false documents flies him out of the UK on a private aeroplane. The mother raises the alarm and initially does not know where her son is but quickly realises her ex-husband is responsible for the abduction but she is unable to contact him.</a:t>
            </a:r>
          </a:p>
          <a:p>
            <a:pPr algn="l"/>
            <a:r>
              <a:rPr lang="en-GB" b="1" i="0" dirty="0">
                <a:solidFill>
                  <a:srgbClr val="333333"/>
                </a:solidFill>
                <a:effectLst/>
                <a:latin typeface="Maven Pro"/>
              </a:rPr>
              <a:t>Human trafficking kidnap</a:t>
            </a:r>
          </a:p>
          <a:p>
            <a:pPr algn="l"/>
            <a:r>
              <a:rPr lang="en-GB" b="0" i="0" dirty="0">
                <a:solidFill>
                  <a:srgbClr val="333333"/>
                </a:solidFill>
                <a:effectLst/>
                <a:latin typeface="Signika"/>
              </a:rPr>
              <a:t>Example: An eighteen year old female pays an organised crime group to facilitate her entry into the country. Upon arrival she is forced into prostitution working in a brothel. The traffickers increase their fees and she is unable to pay her debt to the traffickers. A demand is made to the family to recover the debt with the threat of killing her if it is not paid.</a:t>
            </a:r>
          </a:p>
          <a:p>
            <a:pPr algn="l"/>
            <a:r>
              <a:rPr lang="en-GB" b="1" i="0" dirty="0">
                <a:solidFill>
                  <a:srgbClr val="333333"/>
                </a:solidFill>
                <a:effectLst/>
                <a:latin typeface="Maven Pro"/>
              </a:rPr>
              <a:t>Tiger kidnap</a:t>
            </a:r>
          </a:p>
          <a:p>
            <a:pPr algn="l"/>
            <a:r>
              <a:rPr lang="en-GB" b="0" i="0" dirty="0">
                <a:solidFill>
                  <a:srgbClr val="333333"/>
                </a:solidFill>
                <a:effectLst/>
                <a:latin typeface="Signika"/>
              </a:rPr>
              <a:t>Tiger kidnapping or “situation” is the abduction or holding of a hostage (or claim of having done so) with the intention of forcing an employee.</a:t>
            </a:r>
          </a:p>
          <a:p>
            <a:pPr algn="l"/>
            <a:r>
              <a:rPr lang="en-GB" b="0" i="0" dirty="0">
                <a:solidFill>
                  <a:srgbClr val="333333"/>
                </a:solidFill>
                <a:effectLst/>
                <a:latin typeface="Signika"/>
              </a:rPr>
              <a:t>Example: Relative or another to facilitate the immediate theft of any valuables or concede other form of ransom from any institution or business organisation. The important element in this type of kidnapping is that the victim would be expected to have immediate and unrestricted access to the requested ransom.</a:t>
            </a:r>
          </a:p>
          <a:p>
            <a:pPr algn="l"/>
            <a:r>
              <a:rPr lang="en-GB" b="1" i="0" dirty="0">
                <a:solidFill>
                  <a:srgbClr val="333333"/>
                </a:solidFill>
                <a:effectLst/>
                <a:latin typeface="Maven Pro"/>
              </a:rPr>
              <a:t>Terrorist / Political kidnap</a:t>
            </a:r>
          </a:p>
          <a:p>
            <a:pPr algn="l"/>
            <a:r>
              <a:rPr lang="en-GB" b="0" i="0" dirty="0">
                <a:solidFill>
                  <a:srgbClr val="333333"/>
                </a:solidFill>
                <a:effectLst/>
                <a:latin typeface="Signika"/>
              </a:rPr>
              <a:t>Example: A militant group kidnap a group of oil workers and demand from a government the release of prisoners in pursuance of their religious or political beliefs, ensuring international media attention to maximise their campaign.</a:t>
            </a:r>
          </a:p>
          <a:p>
            <a:pPr algn="l"/>
            <a:r>
              <a:rPr lang="en-GB" b="1" i="0" dirty="0">
                <a:solidFill>
                  <a:srgbClr val="333333"/>
                </a:solidFill>
                <a:effectLst/>
                <a:latin typeface="Maven Pro"/>
              </a:rPr>
              <a:t>International kidnap</a:t>
            </a:r>
          </a:p>
          <a:p>
            <a:pPr algn="l"/>
            <a:r>
              <a:rPr lang="en-GB" b="0" i="0" dirty="0">
                <a:solidFill>
                  <a:srgbClr val="333333"/>
                </a:solidFill>
                <a:effectLst/>
                <a:latin typeface="Signika"/>
              </a:rPr>
              <a:t>Overseas, UK nationals are at greater risk of kidnap in areas of recent conflict or instability. Where UK nationals or their relatives are taken hostage overseas demands can be made to family members, including those in the UK. The NCA, on behalf of the UK Government, responds to the criminal kidnap of British nationals around the world.</a:t>
            </a:r>
          </a:p>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7</a:t>
            </a:fld>
            <a:endParaRPr lang="en-GB"/>
          </a:p>
        </p:txBody>
      </p:sp>
    </p:spTree>
    <p:extLst>
      <p:ext uri="{BB962C8B-B14F-4D97-AF65-F5344CB8AC3E}">
        <p14:creationId xmlns:p14="http://schemas.microsoft.com/office/powerpoint/2010/main" val="115847975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1" i="0" dirty="0">
                <a:solidFill>
                  <a:srgbClr val="333333"/>
                </a:solidFill>
                <a:effectLst/>
                <a:latin typeface="Maven Pro"/>
              </a:rPr>
              <a:t>Blackmail and extortion</a:t>
            </a:r>
          </a:p>
          <a:p>
            <a:pPr algn="l"/>
            <a:r>
              <a:rPr lang="en-GB" b="0" i="0" dirty="0">
                <a:solidFill>
                  <a:srgbClr val="333333"/>
                </a:solidFill>
                <a:effectLst/>
                <a:latin typeface="Signika"/>
              </a:rPr>
              <a:t>Blackmail covers many forms of criminal activity, including product contamination and 'protection rackets’ (</a:t>
            </a:r>
            <a:r>
              <a:rPr lang="en-GB" b="1" i="0" dirty="0">
                <a:solidFill>
                  <a:srgbClr val="202124"/>
                </a:solidFill>
                <a:effectLst/>
                <a:latin typeface="arial" panose="020B0604020202020204" pitchFamily="34" charset="0"/>
              </a:rPr>
              <a:t>a situation in which a criminal group demands money from a store owner, company, etc.</a:t>
            </a:r>
            <a:r>
              <a:rPr lang="en-GB" b="0" i="0" dirty="0">
                <a:solidFill>
                  <a:srgbClr val="202124"/>
                </a:solidFill>
                <a:effectLst/>
                <a:latin typeface="arial" panose="020B0604020202020204" pitchFamily="34" charset="0"/>
              </a:rPr>
              <a:t> </a:t>
            </a:r>
            <a:r>
              <a:rPr lang="en-GB" b="1" i="0" dirty="0">
                <a:solidFill>
                  <a:srgbClr val="202124"/>
                </a:solidFill>
                <a:effectLst/>
                <a:latin typeface="arial" panose="020B0604020202020204" pitchFamily="34" charset="0"/>
              </a:rPr>
              <a:t>in exchange for agreeing not to harm them</a:t>
            </a:r>
            <a:r>
              <a:rPr lang="en-GB" b="0" i="0" dirty="0">
                <a:solidFill>
                  <a:srgbClr val="202124"/>
                </a:solidFill>
                <a:effectLst/>
                <a:latin typeface="arial" panose="020B0604020202020204" pitchFamily="34" charset="0"/>
              </a:rPr>
              <a:t>: run a protection racket These thugs ran a vast protection racket with which all property-owners had to co-operate if they hoped to survive.)</a:t>
            </a:r>
            <a:r>
              <a:rPr lang="en-GB" b="0" i="0" dirty="0">
                <a:solidFill>
                  <a:srgbClr val="333333"/>
                </a:solidFill>
                <a:effectLst/>
                <a:latin typeface="Signika"/>
              </a:rPr>
              <a:t>. </a:t>
            </a:r>
          </a:p>
          <a:p>
            <a:pPr algn="l"/>
            <a:r>
              <a:rPr lang="en-GB" b="0" i="0" dirty="0">
                <a:solidFill>
                  <a:srgbClr val="333333"/>
                </a:solidFill>
                <a:effectLst/>
                <a:latin typeface="Signika"/>
              </a:rPr>
              <a:t>As with kidnapping the true extent of blackmail and extortion offences by organised criminals is not known. Fear, and damage to reputation in the case of retail businesses, may make victims unwilling to report.</a:t>
            </a:r>
            <a:br>
              <a:rPr lang="en-GB" b="0" i="0" dirty="0">
                <a:solidFill>
                  <a:srgbClr val="333333"/>
                </a:solidFill>
                <a:effectLst/>
                <a:latin typeface="Signika"/>
              </a:rPr>
            </a:br>
            <a:br>
              <a:rPr lang="en-GB" b="0" i="0" dirty="0">
                <a:solidFill>
                  <a:srgbClr val="333333"/>
                </a:solidFill>
                <a:effectLst/>
                <a:latin typeface="Signika"/>
              </a:rPr>
            </a:br>
            <a:r>
              <a:rPr lang="en-GB" b="0" i="0" dirty="0">
                <a:solidFill>
                  <a:srgbClr val="333333"/>
                </a:solidFill>
                <a:effectLst/>
                <a:latin typeface="Signika"/>
              </a:rPr>
              <a:t>'</a:t>
            </a:r>
            <a:r>
              <a:rPr lang="en-GB" b="0" i="0" u="sng" dirty="0">
                <a:solidFill>
                  <a:srgbClr val="005E8D"/>
                </a:solidFill>
                <a:effectLst/>
                <a:latin typeface="Signika"/>
                <a:hlinkClick r:id="rId3"/>
              </a:rPr>
              <a:t>Sextortion</a:t>
            </a:r>
            <a:r>
              <a:rPr lang="en-GB" b="0" i="0" dirty="0">
                <a:solidFill>
                  <a:srgbClr val="333333"/>
                </a:solidFill>
                <a:effectLst/>
                <a:latin typeface="Signika"/>
              </a:rPr>
              <a:t>', or webcam blackmail, is a growing threat. Criminals might befriend victims online by using a fake identity and then trick them into performing sexual acts in front of their webcam. These webcam videos are recorded by the criminals who then threaten to share the images with the victims’ friends and family.</a:t>
            </a:r>
          </a:p>
          <a:p>
            <a:endParaRPr lang="en-GB" dirty="0"/>
          </a:p>
          <a:p>
            <a:r>
              <a:rPr lang="en-GB" b="0" i="0" u="none" strike="noStrike" dirty="0">
                <a:solidFill>
                  <a:srgbClr val="002B41"/>
                </a:solidFill>
                <a:effectLst/>
                <a:latin typeface="Signika"/>
                <a:hlinkClick r:id="rId4"/>
              </a:rPr>
              <a:t>Cyber attacks</a:t>
            </a:r>
            <a:r>
              <a:rPr lang="en-GB" b="0" i="0" dirty="0">
                <a:solidFill>
                  <a:srgbClr val="333333"/>
                </a:solidFill>
                <a:effectLst/>
                <a:latin typeface="Signika"/>
              </a:rPr>
              <a:t> such as </a:t>
            </a:r>
            <a:r>
              <a:rPr lang="en-GB" b="0" i="0" u="sng" dirty="0">
                <a:solidFill>
                  <a:srgbClr val="005E8D"/>
                </a:solidFill>
                <a:effectLst/>
                <a:latin typeface="Signika"/>
                <a:hlinkClick r:id="rId4"/>
              </a:rPr>
              <a:t>DDOS and ransomware</a:t>
            </a:r>
            <a:r>
              <a:rPr lang="en-GB" b="0" i="0" dirty="0">
                <a:solidFill>
                  <a:srgbClr val="333333"/>
                </a:solidFill>
                <a:effectLst/>
                <a:latin typeface="Signika"/>
              </a:rPr>
              <a:t> for extortion are also on the rise as organised criminals becoming increasingly aware of how lucrative these scams can be. This is a clear indication of how modern crime and the methods and tactics of organised criminals evolve to exploit new opportunities and frustrate law enforcement activity.</a:t>
            </a:r>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9</a:t>
            </a:fld>
            <a:endParaRPr lang="en-GB"/>
          </a:p>
        </p:txBody>
      </p:sp>
    </p:spTree>
    <p:extLst>
      <p:ext uri="{BB962C8B-B14F-4D97-AF65-F5344CB8AC3E}">
        <p14:creationId xmlns:p14="http://schemas.microsoft.com/office/powerpoint/2010/main" val="203720090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i="0" dirty="0">
                <a:solidFill>
                  <a:srgbClr val="555555"/>
                </a:solidFill>
                <a:effectLst/>
                <a:latin typeface="-apple-system"/>
              </a:rPr>
              <a:t>Abduction and kidnapping cases often go hand in hand. In most cases, abduction is considered to be the illegal holding or transporting of a person without consent and against his or her will. Most instances of this crime include force, threats against the victim, intimidating the person usually through proposed violence or through words or some sort of deception.</a:t>
            </a:r>
          </a:p>
          <a:p>
            <a:endParaRPr lang="en-GB" b="1" i="0" dirty="0">
              <a:solidFill>
                <a:srgbClr val="555555"/>
              </a:solidFill>
              <a:effectLst/>
              <a:latin typeface="-apple-system"/>
            </a:endParaRPr>
          </a:p>
          <a:p>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11</a:t>
            </a:fld>
            <a:endParaRPr lang="en-GB"/>
          </a:p>
        </p:txBody>
      </p:sp>
    </p:spTree>
    <p:extLst>
      <p:ext uri="{BB962C8B-B14F-4D97-AF65-F5344CB8AC3E}">
        <p14:creationId xmlns:p14="http://schemas.microsoft.com/office/powerpoint/2010/main" val="104540709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s.2 (1) and (2) relate to child abduction when the person is not connected with the child. </a:t>
            </a:r>
          </a:p>
          <a:p>
            <a:endParaRPr lang="en-GB" dirty="0"/>
          </a:p>
          <a:p>
            <a:r>
              <a:rPr lang="en-GB" dirty="0"/>
              <a:t>This offence will include keeping a child in the place where he/she is found and inducing the child to remain with the D or another person. </a:t>
            </a:r>
          </a:p>
          <a:p>
            <a:r>
              <a:rPr lang="en-GB" dirty="0"/>
              <a:t>The consent of the V is irrelevant. </a:t>
            </a:r>
          </a:p>
          <a:p>
            <a:r>
              <a:rPr lang="en-GB" dirty="0"/>
              <a:t>The word ‘remove’ for the purpose of s.12(1)(a) effectively means a substitution of authority by a D for that of the person lawfully having it and physical removal from a particular place is not required. </a:t>
            </a:r>
          </a:p>
          <a:p>
            <a:r>
              <a:rPr lang="en-GB" dirty="0"/>
              <a:t>s.2(1)(a) requires the child there and then to be in the lawful control of someone entitled to </a:t>
            </a:r>
            <a:r>
              <a:rPr lang="en-GB" dirty="0" err="1"/>
              <a:t>itwhen</a:t>
            </a:r>
            <a:r>
              <a:rPr lang="en-GB" dirty="0"/>
              <a:t> he/she is taken or detained, whereas s.2(b) requires that a child only be kept out of the lawful control of someone entitled to it when taken or detained. Whether or not a person is under the lawful control of another is a question of fact. A child can be removed from lawful control without necessarily being taken to a different place. </a:t>
            </a:r>
          </a:p>
          <a:p>
            <a:endParaRPr lang="en-GB" dirty="0"/>
          </a:p>
          <a:p>
            <a:endParaRPr lang="en-GB" dirty="0"/>
          </a:p>
          <a:p>
            <a:endParaRPr lang="en-GB" dirty="0"/>
          </a:p>
          <a:p>
            <a:r>
              <a:rPr lang="en-GB" dirty="0"/>
              <a:t>s.2(3) defence for persons not connected to the child.</a:t>
            </a:r>
          </a:p>
        </p:txBody>
      </p:sp>
      <p:sp>
        <p:nvSpPr>
          <p:cNvPr id="4" name="Slide Number Placeholder 3"/>
          <p:cNvSpPr>
            <a:spLocks noGrp="1"/>
          </p:cNvSpPr>
          <p:nvPr>
            <p:ph type="sldNum" sz="quarter" idx="5"/>
          </p:nvPr>
        </p:nvSpPr>
        <p:spPr/>
        <p:txBody>
          <a:bodyPr/>
          <a:lstStyle/>
          <a:p>
            <a:fld id="{99318059-C93E-4AAA-BC2B-DE0FC7A0EB25}" type="slidenum">
              <a:rPr lang="en-GB" smtClean="0"/>
              <a:t>12</a:t>
            </a:fld>
            <a:endParaRPr lang="en-GB"/>
          </a:p>
        </p:txBody>
      </p:sp>
    </p:spTree>
    <p:extLst>
      <p:ext uri="{BB962C8B-B14F-4D97-AF65-F5344CB8AC3E}">
        <p14:creationId xmlns:p14="http://schemas.microsoft.com/office/powerpoint/2010/main" val="1286778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55F7C"/>
                </a:solidFill>
                <a:effectLst/>
                <a:latin typeface="Open Sans" panose="020B0606030504020204" pitchFamily="34" charset="0"/>
              </a:rPr>
              <a:t>There were approximately 1,026 child abduction offences recorded by the police in England and Wales in 2021/22, an increase when compared with the previous year.</a:t>
            </a:r>
          </a:p>
          <a:p>
            <a:endParaRPr lang="en-GB" b="0" i="0" dirty="0">
              <a:solidFill>
                <a:srgbClr val="455F7C"/>
              </a:solidFill>
              <a:effectLst/>
              <a:latin typeface="Open Sans" panose="020B0606030504020204" pitchFamily="34" charset="0"/>
            </a:endParaRPr>
          </a:p>
          <a:p>
            <a:pPr algn="l" fontAlgn="base">
              <a:buFont typeface="Arial" panose="020B0604020202020204" pitchFamily="34" charset="0"/>
              <a:buChar char="•"/>
            </a:pPr>
            <a:r>
              <a:rPr lang="en-GB" b="0" i="0" dirty="0">
                <a:solidFill>
                  <a:srgbClr val="703695"/>
                </a:solidFill>
                <a:effectLst/>
                <a:latin typeface="Open Sans" panose="020B0606030504020204" pitchFamily="34" charset="0"/>
              </a:rPr>
              <a:t>Offences of child abduction recorded by police in England and Wales increased by 7 per cent, from 1,189 (in 2017/18) to 1,268 (in 2018/19). This is more than double the total of 5 years ago (565 in 2013/14).</a:t>
            </a:r>
          </a:p>
          <a:p>
            <a:pPr algn="l" fontAlgn="base">
              <a:buFont typeface="Arial" panose="020B0604020202020204" pitchFamily="34" charset="0"/>
              <a:buChar char="•"/>
            </a:pPr>
            <a:r>
              <a:rPr lang="en-GB" b="0" i="0" dirty="0">
                <a:solidFill>
                  <a:srgbClr val="703695"/>
                </a:solidFill>
                <a:effectLst/>
                <a:latin typeface="Open Sans" panose="020B0606030504020204" pitchFamily="34" charset="0"/>
              </a:rPr>
              <a:t>Offences of kidnapping (which include adult and child victims) increased by 15 per cent, from 4,528 (in 2017/18) to 5,223 (in 2018/19). This is more than double the total of just 4 years ago (2,189 in 2014/15). Action Against Abduction estimates that between 10 and 20 per cent of kidnapping offences involve child victims.</a:t>
            </a:r>
          </a:p>
          <a:p>
            <a:endParaRPr lang="en-GB" dirty="0"/>
          </a:p>
          <a:p>
            <a:endParaRPr lang="en-GB" dirty="0"/>
          </a:p>
          <a:p>
            <a:r>
              <a:rPr lang="en-GB" b="0" i="0" dirty="0">
                <a:solidFill>
                  <a:srgbClr val="703695"/>
                </a:solidFill>
                <a:effectLst/>
                <a:latin typeface="Open Sans" panose="020B0606030504020204" pitchFamily="34" charset="0"/>
              </a:rPr>
              <a:t>Police-recorded offences include completed abductions (where a child is actually taken) and attempted abductions. However, many more incidents go unreported to the police and some incidents that are reported may not be recorded.</a:t>
            </a:r>
            <a:endParaRPr lang="en-GB" dirty="0"/>
          </a:p>
        </p:txBody>
      </p:sp>
      <p:sp>
        <p:nvSpPr>
          <p:cNvPr id="4" name="Slide Number Placeholder 3"/>
          <p:cNvSpPr>
            <a:spLocks noGrp="1"/>
          </p:cNvSpPr>
          <p:nvPr>
            <p:ph type="sldNum" sz="quarter" idx="5"/>
          </p:nvPr>
        </p:nvSpPr>
        <p:spPr/>
        <p:txBody>
          <a:bodyPr/>
          <a:lstStyle/>
          <a:p>
            <a:fld id="{99318059-C93E-4AAA-BC2B-DE0FC7A0EB25}" type="slidenum">
              <a:rPr lang="en-GB" smtClean="0"/>
              <a:t>13</a:t>
            </a:fld>
            <a:endParaRPr lang="en-GB"/>
          </a:p>
        </p:txBody>
      </p:sp>
    </p:spTree>
    <p:extLst>
      <p:ext uri="{BB962C8B-B14F-4D97-AF65-F5344CB8AC3E}">
        <p14:creationId xmlns:p14="http://schemas.microsoft.com/office/powerpoint/2010/main" val="109372001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285664585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07645058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18783610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A50A49E-C096-49FA-ADF3-122EB037FDCD}"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0650620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A50A49E-C096-49FA-ADF3-122EB037FDCD}" type="datetimeFigureOut">
              <a:rPr lang="en-GB" smtClean="0"/>
              <a:t>10/02/2023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58024190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A50A49E-C096-49FA-ADF3-122EB037FDCD}" type="datetimeFigureOut">
              <a:rPr lang="en-GB" smtClean="0"/>
              <a:t>10/02/2023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56693070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A50A49E-C096-49FA-ADF3-122EB037FDCD}" type="datetimeFigureOut">
              <a:rPr lang="en-GB" smtClean="0"/>
              <a:t>10/02/2023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39958185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A50A49E-C096-49FA-ADF3-122EB037FDCD}"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58333235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A50A49E-C096-49FA-ADF3-122EB037FDCD}" type="datetimeFigureOut">
              <a:rPr lang="en-GB" smtClean="0"/>
              <a:t>10/02/2023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2773135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10406807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30137380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9630971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1319507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A50A49E-C096-49FA-ADF3-122EB037FDCD}"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23008200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30931526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A50A49E-C096-49FA-ADF3-122EB037FDCD}" type="datetimeFigureOut">
              <a:rPr lang="en-GB" smtClean="0"/>
              <a:t>10/02/2023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51527993-F05A-4DD9-BAB4-3B0A191B2523}" type="slidenum">
              <a:rPr lang="en-GB" smtClean="0"/>
              <a:t>‹#›</a:t>
            </a:fld>
            <a:endParaRPr lang="en-GB"/>
          </a:p>
        </p:txBody>
      </p:sp>
    </p:spTree>
    <p:extLst>
      <p:ext uri="{BB962C8B-B14F-4D97-AF65-F5344CB8AC3E}">
        <p14:creationId xmlns:p14="http://schemas.microsoft.com/office/powerpoint/2010/main" val="3370323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A50A49E-C096-49FA-ADF3-122EB037FDCD}" type="datetimeFigureOut">
              <a:rPr lang="en-GB" smtClean="0"/>
              <a:t>10/02/2023</a:t>
            </a:fld>
            <a:endParaRPr lang="en-GB"/>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51527993-F05A-4DD9-BAB4-3B0A191B2523}" type="slidenum">
              <a:rPr lang="en-GB" smtClean="0"/>
              <a:t>‹#›</a:t>
            </a:fld>
            <a:endParaRPr lang="en-GB"/>
          </a:p>
        </p:txBody>
      </p:sp>
    </p:spTree>
    <p:extLst>
      <p:ext uri="{BB962C8B-B14F-4D97-AF65-F5344CB8AC3E}">
        <p14:creationId xmlns:p14="http://schemas.microsoft.com/office/powerpoint/2010/main" val="3083945545"/>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7.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video" Target="https://www.youtube.com/embed/fvM8n408iYw?feature=oembed" TargetMode="External"/><Relationship Id="rId4" Type="http://schemas.openxmlformats.org/officeDocument/2006/relationships/image" Target="../media/image9.jpeg"/></Relationships>
</file>

<file path=ppt/slides/_rels/slide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6.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9.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3" Type="http://schemas.openxmlformats.org/officeDocument/2006/relationships/image" Target="../media/image13.jpeg"/><Relationship Id="rId2" Type="http://schemas.openxmlformats.org/officeDocument/2006/relationships/slideLayout" Target="../slideLayouts/slideLayout2.xml"/><Relationship Id="rId1" Type="http://schemas.openxmlformats.org/officeDocument/2006/relationships/video" Target="https://www.youtube.com/embed/F8AnvoHwcPE?feature=oembed"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930FCC-0FE1-2CEF-29AE-D44247300DF8}"/>
              </a:ext>
            </a:extLst>
          </p:cNvPr>
          <p:cNvSpPr>
            <a:spLocks noGrp="1"/>
          </p:cNvSpPr>
          <p:nvPr>
            <p:ph type="ctrTitle"/>
          </p:nvPr>
        </p:nvSpPr>
        <p:spPr>
          <a:xfrm>
            <a:off x="985968" y="4473226"/>
            <a:ext cx="8288035" cy="1096650"/>
          </a:xfrm>
        </p:spPr>
        <p:txBody>
          <a:bodyPr>
            <a:normAutofit/>
          </a:bodyPr>
          <a:lstStyle/>
          <a:p>
            <a:pPr algn="l"/>
            <a:r>
              <a:rPr lang="en-GB" sz="4800"/>
              <a:t>KIDNAP AND EXTORTION</a:t>
            </a:r>
          </a:p>
        </p:txBody>
      </p:sp>
      <p:sp>
        <p:nvSpPr>
          <p:cNvPr id="5" name="Subtitle 4">
            <a:extLst>
              <a:ext uri="{FF2B5EF4-FFF2-40B4-BE49-F238E27FC236}">
                <a16:creationId xmlns:a16="http://schemas.microsoft.com/office/drawing/2014/main" id="{693CF6A9-D2BE-8849-737B-6261932634C2}"/>
              </a:ext>
            </a:extLst>
          </p:cNvPr>
          <p:cNvSpPr>
            <a:spLocks noGrp="1"/>
          </p:cNvSpPr>
          <p:nvPr>
            <p:ph type="subTitle" idx="1"/>
          </p:nvPr>
        </p:nvSpPr>
        <p:spPr>
          <a:xfrm>
            <a:off x="985968" y="5569874"/>
            <a:ext cx="8288035" cy="700085"/>
          </a:xfrm>
        </p:spPr>
        <p:txBody>
          <a:bodyPr>
            <a:normAutofit/>
          </a:bodyPr>
          <a:lstStyle/>
          <a:p>
            <a:pPr algn="l"/>
            <a:endParaRPr lang="en-GB"/>
          </a:p>
        </p:txBody>
      </p:sp>
      <p:pic>
        <p:nvPicPr>
          <p:cNvPr id="6" name="Picture 5">
            <a:extLst>
              <a:ext uri="{FF2B5EF4-FFF2-40B4-BE49-F238E27FC236}">
                <a16:creationId xmlns:a16="http://schemas.microsoft.com/office/drawing/2014/main" id="{3FE9A3CD-A461-706B-6154-97D4B3718D06}"/>
              </a:ext>
            </a:extLst>
          </p:cNvPr>
          <p:cNvPicPr>
            <a:picLocks noChangeAspect="1"/>
          </p:cNvPicPr>
          <p:nvPr/>
        </p:nvPicPr>
        <p:blipFill rotWithShape="1">
          <a:blip r:embed="rId3"/>
          <a:srcRect l="27040" r="31042" b="2"/>
          <a:stretch/>
        </p:blipFill>
        <p:spPr>
          <a:xfrm>
            <a:off x="985968" y="609600"/>
            <a:ext cx="2708953" cy="3635025"/>
          </a:xfrm>
          <a:custGeom>
            <a:avLst/>
            <a:gdLst/>
            <a:ahLst/>
            <a:cxnLst/>
            <a:rect l="l" t="t" r="r" b="b"/>
            <a:pathLst>
              <a:path w="2606040" h="3635025">
                <a:moveTo>
                  <a:pt x="219895" y="0"/>
                </a:moveTo>
                <a:lnTo>
                  <a:pt x="2606040" y="0"/>
                </a:lnTo>
                <a:lnTo>
                  <a:pt x="2606040" y="3635025"/>
                </a:lnTo>
                <a:lnTo>
                  <a:pt x="0" y="3635025"/>
                </a:lnTo>
                <a:lnTo>
                  <a:pt x="0" y="1510758"/>
                </a:lnTo>
                <a:close/>
              </a:path>
            </a:pathLst>
          </a:custGeom>
        </p:spPr>
      </p:pic>
      <p:pic>
        <p:nvPicPr>
          <p:cNvPr id="8" name="Picture 7">
            <a:extLst>
              <a:ext uri="{FF2B5EF4-FFF2-40B4-BE49-F238E27FC236}">
                <a16:creationId xmlns:a16="http://schemas.microsoft.com/office/drawing/2014/main" id="{53BFF552-A9BC-460B-D398-BC245E56FFC1}"/>
              </a:ext>
            </a:extLst>
          </p:cNvPr>
          <p:cNvPicPr>
            <a:picLocks noChangeAspect="1"/>
          </p:cNvPicPr>
          <p:nvPr/>
        </p:nvPicPr>
        <p:blipFill rotWithShape="1">
          <a:blip r:embed="rId4"/>
          <a:srcRect l="31029" r="30059" b="-2"/>
          <a:stretch/>
        </p:blipFill>
        <p:spPr>
          <a:xfrm>
            <a:off x="3809470" y="608009"/>
            <a:ext cx="2706624" cy="3635025"/>
          </a:xfrm>
          <a:prstGeom prst="rect">
            <a:avLst/>
          </a:prstGeom>
        </p:spPr>
      </p:pic>
      <p:pic>
        <p:nvPicPr>
          <p:cNvPr id="7" name="Picture 6">
            <a:extLst>
              <a:ext uri="{FF2B5EF4-FFF2-40B4-BE49-F238E27FC236}">
                <a16:creationId xmlns:a16="http://schemas.microsoft.com/office/drawing/2014/main" id="{7ACB7D01-3AD7-FF36-35E8-694750389AF2}"/>
              </a:ext>
            </a:extLst>
          </p:cNvPr>
          <p:cNvPicPr>
            <a:picLocks noChangeAspect="1"/>
          </p:cNvPicPr>
          <p:nvPr/>
        </p:nvPicPr>
        <p:blipFill rotWithShape="1">
          <a:blip r:embed="rId5"/>
          <a:srcRect l="10311" r="15233" b="5"/>
          <a:stretch/>
        </p:blipFill>
        <p:spPr>
          <a:xfrm>
            <a:off x="6630642" y="608009"/>
            <a:ext cx="2706624" cy="3635025"/>
          </a:xfrm>
          <a:prstGeom prst="rect">
            <a:avLst/>
          </a:prstGeom>
        </p:spPr>
      </p:pic>
    </p:spTree>
    <p:extLst>
      <p:ext uri="{BB962C8B-B14F-4D97-AF65-F5344CB8AC3E}">
        <p14:creationId xmlns:p14="http://schemas.microsoft.com/office/powerpoint/2010/main" val="164032450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9CF6F6D-DB51-6C01-7E78-0E6F3719C95C}"/>
              </a:ext>
            </a:extLst>
          </p:cNvPr>
          <p:cNvSpPr>
            <a:spLocks noGrp="1"/>
          </p:cNvSpPr>
          <p:nvPr>
            <p:ph type="title"/>
          </p:nvPr>
        </p:nvSpPr>
        <p:spPr>
          <a:xfrm>
            <a:off x="1286933" y="609600"/>
            <a:ext cx="10197494" cy="1099457"/>
          </a:xfrm>
        </p:spPr>
        <p:txBody>
          <a:bodyPr>
            <a:normAutofit/>
          </a:bodyPr>
          <a:lstStyle/>
          <a:p>
            <a:r>
              <a:rPr lang="en-GB" dirty="0"/>
              <a:t>Learning objectives</a:t>
            </a:r>
          </a:p>
        </p:txBody>
      </p:sp>
      <p:sp>
        <p:nvSpPr>
          <p:cNvPr id="11" name="Isosceles Triangle 10">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Isosceles Triangle 12">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aphicFrame>
        <p:nvGraphicFramePr>
          <p:cNvPr id="5" name="Content Placeholder 2">
            <a:extLst>
              <a:ext uri="{FF2B5EF4-FFF2-40B4-BE49-F238E27FC236}">
                <a16:creationId xmlns:a16="http://schemas.microsoft.com/office/drawing/2014/main" id="{3C6A19DD-28F0-DF2C-14BF-46ED86C0BDB5}"/>
              </a:ext>
            </a:extLst>
          </p:cNvPr>
          <p:cNvGraphicFramePr>
            <a:graphicFrameLocks noGrp="1"/>
          </p:cNvGraphicFramePr>
          <p:nvPr>
            <p:ph idx="1"/>
            <p:extLst>
              <p:ext uri="{D42A27DB-BD31-4B8C-83A1-F6EECF244321}">
                <p14:modId xmlns:p14="http://schemas.microsoft.com/office/powerpoint/2010/main" val="2070478296"/>
              </p:ext>
            </p:extLst>
          </p:nvPr>
        </p:nvGraphicFramePr>
        <p:xfrm>
          <a:off x="1286933" y="1948543"/>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009965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2" name="Group 11">
            <a:extLst>
              <a:ext uri="{FF2B5EF4-FFF2-40B4-BE49-F238E27FC236}">
                <a16:creationId xmlns:a16="http://schemas.microsoft.com/office/drawing/2014/main" id="{D920209C-E85B-4D6F-A56F-724F5ADA811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3" name="Straight Connector 12">
              <a:extLst>
                <a:ext uri="{FF2B5EF4-FFF2-40B4-BE49-F238E27FC236}">
                  <a16:creationId xmlns:a16="http://schemas.microsoft.com/office/drawing/2014/main" id="{9125522E-1DFD-4F78-912B-B922A2D39DAE}"/>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4" name="Straight Connector 13">
              <a:extLst>
                <a:ext uri="{FF2B5EF4-FFF2-40B4-BE49-F238E27FC236}">
                  <a16:creationId xmlns:a16="http://schemas.microsoft.com/office/drawing/2014/main" id="{FDA72C10-FE9D-49B3-80CB-A7EE8BCB38F9}"/>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5" name="Rectangle 23">
              <a:extLst>
                <a:ext uri="{FF2B5EF4-FFF2-40B4-BE49-F238E27FC236}">
                  <a16:creationId xmlns:a16="http://schemas.microsoft.com/office/drawing/2014/main" id="{6E7DF470-1055-45E4-AB9D-11E42EC538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5">
              <a:extLst>
                <a:ext uri="{FF2B5EF4-FFF2-40B4-BE49-F238E27FC236}">
                  <a16:creationId xmlns:a16="http://schemas.microsoft.com/office/drawing/2014/main" id="{6AA35CFF-3837-4B7F-B875-718AC2E14EE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Isosceles Triangle 16">
              <a:extLst>
                <a:ext uri="{FF2B5EF4-FFF2-40B4-BE49-F238E27FC236}">
                  <a16:creationId xmlns:a16="http://schemas.microsoft.com/office/drawing/2014/main" id="{62F41804-A347-47E3-8BD8-BD00CF2F64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7">
              <a:extLst>
                <a:ext uri="{FF2B5EF4-FFF2-40B4-BE49-F238E27FC236}">
                  <a16:creationId xmlns:a16="http://schemas.microsoft.com/office/drawing/2014/main" id="{76894B81-EE9C-4546-BCFA-DD9ED2C0ADB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Rectangle 28">
              <a:extLst>
                <a:ext uri="{FF2B5EF4-FFF2-40B4-BE49-F238E27FC236}">
                  <a16:creationId xmlns:a16="http://schemas.microsoft.com/office/drawing/2014/main" id="{3AF181D1-71AC-43D8-A6E1-D4C488D5DC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Rectangle 29">
              <a:extLst>
                <a:ext uri="{FF2B5EF4-FFF2-40B4-BE49-F238E27FC236}">
                  <a16:creationId xmlns:a16="http://schemas.microsoft.com/office/drawing/2014/main" id="{4132D661-917C-4D2D-8E37-8590B55D91F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1" name="Isosceles Triangle 20">
              <a:extLst>
                <a:ext uri="{FF2B5EF4-FFF2-40B4-BE49-F238E27FC236}">
                  <a16:creationId xmlns:a16="http://schemas.microsoft.com/office/drawing/2014/main" id="{7969643D-8B71-434D-A235-68CB241F9D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Isosceles Triangle 21">
              <a:extLst>
                <a:ext uri="{FF2B5EF4-FFF2-40B4-BE49-F238E27FC236}">
                  <a16:creationId xmlns:a16="http://schemas.microsoft.com/office/drawing/2014/main" id="{DF15C24A-4BCF-47C0-B2FA-76A0EF3384D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useBgFill="1">
        <p:nvSpPr>
          <p:cNvPr id="24" name="Rectangle 23">
            <a:extLst>
              <a:ext uri="{FF2B5EF4-FFF2-40B4-BE49-F238E27FC236}">
                <a16:creationId xmlns:a16="http://schemas.microsoft.com/office/drawing/2014/main" id="{9F4444CE-BC8D-4D61-B303-4C05614E62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Isosceles Triangle 25">
            <a:extLst>
              <a:ext uri="{FF2B5EF4-FFF2-40B4-BE49-F238E27FC236}">
                <a16:creationId xmlns:a16="http://schemas.microsoft.com/office/drawing/2014/main" id="{73772B81-181F-48B7-8826-4D9686D15D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B2205F6E-03C6-4E92-877C-E2482F6599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1743267"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sp>
        <p:nvSpPr>
          <p:cNvPr id="4" name="TextBox 3">
            <a:extLst>
              <a:ext uri="{FF2B5EF4-FFF2-40B4-BE49-F238E27FC236}">
                <a16:creationId xmlns:a16="http://schemas.microsoft.com/office/drawing/2014/main" id="{8BE41AFE-926A-87AC-CC65-0B78BDA401FC}"/>
              </a:ext>
            </a:extLst>
          </p:cNvPr>
          <p:cNvSpPr txBox="1"/>
          <p:nvPr/>
        </p:nvSpPr>
        <p:spPr>
          <a:xfrm>
            <a:off x="1206470" y="3483367"/>
            <a:ext cx="4331261" cy="2939266"/>
          </a:xfrm>
          <a:prstGeom prst="rect">
            <a:avLst/>
          </a:prstGeom>
          <a:noFill/>
        </p:spPr>
        <p:txBody>
          <a:bodyPr wrap="square">
            <a:spAutoFit/>
          </a:bodyPr>
          <a:lstStyle/>
          <a:p>
            <a:pPr>
              <a:spcAft>
                <a:spcPts val="600"/>
              </a:spcAft>
            </a:pPr>
            <a:r>
              <a:rPr lang="en-GB" dirty="0"/>
              <a:t>KIDNAPPING</a:t>
            </a:r>
          </a:p>
          <a:p>
            <a:pPr>
              <a:spcAft>
                <a:spcPts val="600"/>
              </a:spcAft>
            </a:pPr>
            <a:r>
              <a:rPr lang="en-GB" dirty="0"/>
              <a:t>The offence of kidnapping exists in England and Wales and Northern Ireland, and is defined at common law as “the taking or carrying away of one person by another, by force or fraud, without the consent of the person taken or carried away and without lawful excuse. It must involve an attack on or loss of that person’s liberty” ².</a:t>
            </a:r>
          </a:p>
        </p:txBody>
      </p:sp>
      <p:sp>
        <p:nvSpPr>
          <p:cNvPr id="6" name="TextBox 5">
            <a:extLst>
              <a:ext uri="{FF2B5EF4-FFF2-40B4-BE49-F238E27FC236}">
                <a16:creationId xmlns:a16="http://schemas.microsoft.com/office/drawing/2014/main" id="{5052D1FB-F005-11DD-F070-F03D0CDA8B28}"/>
              </a:ext>
            </a:extLst>
          </p:cNvPr>
          <p:cNvSpPr txBox="1"/>
          <p:nvPr/>
        </p:nvSpPr>
        <p:spPr>
          <a:xfrm>
            <a:off x="6352279" y="3916650"/>
            <a:ext cx="6101394" cy="1200329"/>
          </a:xfrm>
          <a:prstGeom prst="rect">
            <a:avLst/>
          </a:prstGeom>
          <a:noFill/>
        </p:spPr>
        <p:txBody>
          <a:bodyPr wrap="square">
            <a:spAutoFit/>
          </a:bodyPr>
          <a:lstStyle/>
          <a:p>
            <a:pPr>
              <a:spcAft>
                <a:spcPts val="600"/>
              </a:spcAft>
            </a:pPr>
            <a:r>
              <a:rPr lang="en-GB" b="0" i="0" dirty="0">
                <a:solidFill>
                  <a:srgbClr val="202124"/>
                </a:solidFill>
                <a:effectLst/>
                <a:latin typeface="arial" panose="020B0604020202020204" pitchFamily="34" charset="0"/>
              </a:rPr>
              <a:t>Extortion describes </a:t>
            </a:r>
            <a:r>
              <a:rPr lang="en-GB" b="1" i="0" dirty="0">
                <a:solidFill>
                  <a:srgbClr val="202124"/>
                </a:solidFill>
                <a:effectLst/>
                <a:latin typeface="arial" panose="020B0604020202020204" pitchFamily="34" charset="0"/>
              </a:rPr>
              <a:t>the act of threatening a victim's person or property with violence, physical harm or destruction to coerce them into complying with demands</a:t>
            </a:r>
            <a:r>
              <a:rPr lang="en-GB" b="0" i="0" dirty="0">
                <a:solidFill>
                  <a:srgbClr val="202124"/>
                </a:solidFill>
                <a:effectLst/>
                <a:latin typeface="arial" panose="020B0604020202020204" pitchFamily="34" charset="0"/>
              </a:rPr>
              <a:t>.</a:t>
            </a:r>
            <a:endParaRPr lang="en-GB" dirty="0"/>
          </a:p>
        </p:txBody>
      </p:sp>
      <p:graphicFrame>
        <p:nvGraphicFramePr>
          <p:cNvPr id="8" name="TextBox 1">
            <a:extLst>
              <a:ext uri="{FF2B5EF4-FFF2-40B4-BE49-F238E27FC236}">
                <a16:creationId xmlns:a16="http://schemas.microsoft.com/office/drawing/2014/main" id="{C3E58DF2-FB99-9FBC-B419-A17E3E44AEC4}"/>
              </a:ext>
            </a:extLst>
          </p:cNvPr>
          <p:cNvGraphicFramePr/>
          <p:nvPr>
            <p:extLst>
              <p:ext uri="{D42A27DB-BD31-4B8C-83A1-F6EECF244321}">
                <p14:modId xmlns:p14="http://schemas.microsoft.com/office/powerpoint/2010/main" val="1255661045"/>
              </p:ext>
            </p:extLst>
          </p:nvPr>
        </p:nvGraphicFramePr>
        <p:xfrm>
          <a:off x="1601788" y="0"/>
          <a:ext cx="9618133" cy="409348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8773897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barn(inVertical)">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animEffect transition="in" filter="fade">
                                      <p:cBhvr>
                                        <p:cTn id="12" dur="1000"/>
                                        <p:tgtEl>
                                          <p:spTgt spid="4"/>
                                        </p:tgtEl>
                                      </p:cBhvr>
                                    </p:animEffect>
                                    <p:anim calcmode="lin" valueType="num">
                                      <p:cBhvr>
                                        <p:cTn id="13" dur="1000" fill="hold"/>
                                        <p:tgtEl>
                                          <p:spTgt spid="4"/>
                                        </p:tgtEl>
                                        <p:attrNameLst>
                                          <p:attrName>ppt_x</p:attrName>
                                        </p:attrNameLst>
                                      </p:cBhvr>
                                      <p:tavLst>
                                        <p:tav tm="0">
                                          <p:val>
                                            <p:strVal val="#ppt_x"/>
                                          </p:val>
                                        </p:tav>
                                        <p:tav tm="100000">
                                          <p:val>
                                            <p:strVal val="#ppt_x"/>
                                          </p:val>
                                        </p:tav>
                                      </p:tavLst>
                                    </p:anim>
                                    <p:anim calcmode="lin" valueType="num">
                                      <p:cBhvr>
                                        <p:cTn id="14"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grpId="0" nodeType="clickEffect">
                                  <p:stCondLst>
                                    <p:cond delay="0"/>
                                  </p:stCondLst>
                                  <p:childTnLst>
                                    <p:set>
                                      <p:cBhvr>
                                        <p:cTn id="18" dur="1" fill="hold">
                                          <p:stCondLst>
                                            <p:cond delay="0"/>
                                          </p:stCondLst>
                                        </p:cTn>
                                        <p:tgtEl>
                                          <p:spTgt spid="6"/>
                                        </p:tgtEl>
                                        <p:attrNameLst>
                                          <p:attrName>style.visibility</p:attrName>
                                        </p:attrNameLst>
                                      </p:cBhvr>
                                      <p:to>
                                        <p:strVal val="visible"/>
                                      </p:to>
                                    </p:set>
                                    <p:animEffect transition="in" filter="wipe(down)">
                                      <p:cBhvr>
                                        <p:cTn id="19"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0"/>
      <p:bldGraphic spid="8"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3C98F-D707-08FF-1F61-324494DC2749}"/>
              </a:ext>
            </a:extLst>
          </p:cNvPr>
          <p:cNvSpPr>
            <a:spLocks noGrp="1"/>
          </p:cNvSpPr>
          <p:nvPr>
            <p:ph type="title"/>
          </p:nvPr>
        </p:nvSpPr>
        <p:spPr/>
        <p:txBody>
          <a:bodyPr/>
          <a:lstStyle/>
          <a:p>
            <a:r>
              <a:rPr lang="en-GB" dirty="0"/>
              <a:t>The threat from kidnap and extortion</a:t>
            </a:r>
          </a:p>
        </p:txBody>
      </p:sp>
      <p:pic>
        <p:nvPicPr>
          <p:cNvPr id="5" name="Content Placeholder 4">
            <a:extLst>
              <a:ext uri="{FF2B5EF4-FFF2-40B4-BE49-F238E27FC236}">
                <a16:creationId xmlns:a16="http://schemas.microsoft.com/office/drawing/2014/main" id="{1CF05AAD-91A6-0068-E879-7AC84046CF84}"/>
              </a:ext>
            </a:extLst>
          </p:cNvPr>
          <p:cNvPicPr>
            <a:picLocks noGrp="1" noChangeAspect="1"/>
          </p:cNvPicPr>
          <p:nvPr>
            <p:ph idx="1"/>
          </p:nvPr>
        </p:nvPicPr>
        <p:blipFill rotWithShape="1">
          <a:blip r:embed="rId3"/>
          <a:srcRect t="12717" r="10240" b="6184"/>
          <a:stretch/>
        </p:blipFill>
        <p:spPr>
          <a:xfrm>
            <a:off x="870017" y="1251566"/>
            <a:ext cx="5225983" cy="3147801"/>
          </a:xfrm>
        </p:spPr>
      </p:pic>
      <p:pic>
        <p:nvPicPr>
          <p:cNvPr id="7" name="Picture 6">
            <a:extLst>
              <a:ext uri="{FF2B5EF4-FFF2-40B4-BE49-F238E27FC236}">
                <a16:creationId xmlns:a16="http://schemas.microsoft.com/office/drawing/2014/main" id="{1B45C9C5-CA45-6EDC-3D34-C16CEA53A1D7}"/>
              </a:ext>
            </a:extLst>
          </p:cNvPr>
          <p:cNvPicPr>
            <a:picLocks noChangeAspect="1"/>
          </p:cNvPicPr>
          <p:nvPr/>
        </p:nvPicPr>
        <p:blipFill rotWithShape="1">
          <a:blip r:embed="rId4"/>
          <a:srcRect l="17957" t="13216" r="32406" b="31328"/>
          <a:stretch/>
        </p:blipFill>
        <p:spPr>
          <a:xfrm>
            <a:off x="7850032" y="1156711"/>
            <a:ext cx="4123484" cy="3071375"/>
          </a:xfrm>
          <a:prstGeom prst="rect">
            <a:avLst/>
          </a:prstGeom>
        </p:spPr>
      </p:pic>
      <p:pic>
        <p:nvPicPr>
          <p:cNvPr id="9" name="Picture 8">
            <a:extLst>
              <a:ext uri="{FF2B5EF4-FFF2-40B4-BE49-F238E27FC236}">
                <a16:creationId xmlns:a16="http://schemas.microsoft.com/office/drawing/2014/main" id="{C79F3617-066F-6E05-59F4-3D6A0F334A39}"/>
              </a:ext>
            </a:extLst>
          </p:cNvPr>
          <p:cNvPicPr>
            <a:picLocks noChangeAspect="1"/>
          </p:cNvPicPr>
          <p:nvPr/>
        </p:nvPicPr>
        <p:blipFill rotWithShape="1">
          <a:blip r:embed="rId5"/>
          <a:srcRect l="11979" t="10502" r="28039" b="47729"/>
          <a:stretch/>
        </p:blipFill>
        <p:spPr>
          <a:xfrm>
            <a:off x="1679649" y="4014997"/>
            <a:ext cx="6170383" cy="2864582"/>
          </a:xfrm>
          <a:prstGeom prst="rect">
            <a:avLst/>
          </a:prstGeom>
        </p:spPr>
      </p:pic>
    </p:spTree>
    <p:extLst>
      <p:ext uri="{BB962C8B-B14F-4D97-AF65-F5344CB8AC3E}">
        <p14:creationId xmlns:p14="http://schemas.microsoft.com/office/powerpoint/2010/main" val="2690349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6" presetClass="entr" presetSubtype="21"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Effect transition="in" filter="barn(inVertical)">
                                      <p:cBhvr>
                                        <p:cTn id="14" dur="500"/>
                                        <p:tgtEl>
                                          <p:spTgt spid="5"/>
                                        </p:tgtEl>
                                      </p:cBhvr>
                                    </p:animEffect>
                                  </p:childTnLst>
                                </p:cTn>
                              </p:par>
                            </p:childTnLst>
                          </p:cTn>
                        </p:par>
                      </p:childTnLst>
                    </p:cTn>
                  </p:par>
                  <p:par>
                    <p:cTn id="15" fill="hold">
                      <p:stCondLst>
                        <p:cond delay="indefinite"/>
                      </p:stCondLst>
                      <p:childTnLst>
                        <p:par>
                          <p:cTn id="16" fill="hold">
                            <p:stCondLst>
                              <p:cond delay="0"/>
                            </p:stCondLst>
                            <p:childTnLst>
                              <p:par>
                                <p:cTn id="17" presetID="22" presetClass="entr" presetSubtype="4" fill="hold" nodeType="clickEffect">
                                  <p:stCondLst>
                                    <p:cond delay="0"/>
                                  </p:stCondLst>
                                  <p:childTnLst>
                                    <p:set>
                                      <p:cBhvr>
                                        <p:cTn id="18" dur="1" fill="hold">
                                          <p:stCondLst>
                                            <p:cond delay="0"/>
                                          </p:stCondLst>
                                        </p:cTn>
                                        <p:tgtEl>
                                          <p:spTgt spid="7"/>
                                        </p:tgtEl>
                                        <p:attrNameLst>
                                          <p:attrName>style.visibility</p:attrName>
                                        </p:attrNameLst>
                                      </p:cBhvr>
                                      <p:to>
                                        <p:strVal val="visible"/>
                                      </p:to>
                                    </p:set>
                                    <p:animEffect transition="in" filter="wipe(down)">
                                      <p:cBhvr>
                                        <p:cTn id="19" dur="500"/>
                                        <p:tgtEl>
                                          <p:spTgt spid="7"/>
                                        </p:tgtEl>
                                      </p:cBhvr>
                                    </p:animEffect>
                                  </p:childTnLst>
                                </p:cTn>
                              </p:par>
                            </p:childTnLst>
                          </p:cTn>
                        </p:par>
                      </p:childTnLst>
                    </p:cTn>
                  </p:par>
                  <p:par>
                    <p:cTn id="20" fill="hold">
                      <p:stCondLst>
                        <p:cond delay="indefinite"/>
                      </p:stCondLst>
                      <p:childTnLst>
                        <p:par>
                          <p:cTn id="21" fill="hold">
                            <p:stCondLst>
                              <p:cond delay="0"/>
                            </p:stCondLst>
                            <p:childTnLst>
                              <p:par>
                                <p:cTn id="22" presetID="16" presetClass="entr" presetSubtype="21" fill="hold" nodeType="clickEffect">
                                  <p:stCondLst>
                                    <p:cond delay="0"/>
                                  </p:stCondLst>
                                  <p:childTnLst>
                                    <p:set>
                                      <p:cBhvr>
                                        <p:cTn id="23" dur="1" fill="hold">
                                          <p:stCondLst>
                                            <p:cond delay="0"/>
                                          </p:stCondLst>
                                        </p:cTn>
                                        <p:tgtEl>
                                          <p:spTgt spid="9"/>
                                        </p:tgtEl>
                                        <p:attrNameLst>
                                          <p:attrName>style.visibility</p:attrName>
                                        </p:attrNameLst>
                                      </p:cBhvr>
                                      <p:to>
                                        <p:strVal val="visible"/>
                                      </p:to>
                                    </p:set>
                                    <p:animEffect transition="in" filter="barn(inVertical)">
                                      <p:cBhvr>
                                        <p:cTn id="24"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0" name="Group 9">
            <a:extLst>
              <a:ext uri="{FF2B5EF4-FFF2-40B4-BE49-F238E27FC236}">
                <a16:creationId xmlns:a16="http://schemas.microsoft.com/office/drawing/2014/main" id="{609316A9-990D-4EC3-A671-70EE5C1493A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1" name="Straight Connector 10">
              <a:extLst>
                <a:ext uri="{FF2B5EF4-FFF2-40B4-BE49-F238E27FC236}">
                  <a16:creationId xmlns:a16="http://schemas.microsoft.com/office/drawing/2014/main" id="{9B0C6109-9159-49CA-AD7A-F9035539DB7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686F14F5-308C-4EB6-87AB-05DE9501B1A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3" name="Rectangle 23">
              <a:extLst>
                <a:ext uri="{FF2B5EF4-FFF2-40B4-BE49-F238E27FC236}">
                  <a16:creationId xmlns:a16="http://schemas.microsoft.com/office/drawing/2014/main" id="{BA032363-A188-47C5-9D59-9B788809DCD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Rectangle 25">
              <a:extLst>
                <a:ext uri="{FF2B5EF4-FFF2-40B4-BE49-F238E27FC236}">
                  <a16:creationId xmlns:a16="http://schemas.microsoft.com/office/drawing/2014/main" id="{2C4077DF-6BB9-4069-AD28-6B1664EBB0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Isosceles Triangle 14">
              <a:extLst>
                <a:ext uri="{FF2B5EF4-FFF2-40B4-BE49-F238E27FC236}">
                  <a16:creationId xmlns:a16="http://schemas.microsoft.com/office/drawing/2014/main" id="{1D2B8B50-3419-41ED-9A9F-3CF9EEBBD3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7">
              <a:extLst>
                <a:ext uri="{FF2B5EF4-FFF2-40B4-BE49-F238E27FC236}">
                  <a16:creationId xmlns:a16="http://schemas.microsoft.com/office/drawing/2014/main" id="{5C640498-2E73-4FA2-BEB6-C3596A458C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8">
              <a:extLst>
                <a:ext uri="{FF2B5EF4-FFF2-40B4-BE49-F238E27FC236}">
                  <a16:creationId xmlns:a16="http://schemas.microsoft.com/office/drawing/2014/main" id="{3240EEFC-4112-4C39-A816-C815774F6D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9">
              <a:extLst>
                <a:ext uri="{FF2B5EF4-FFF2-40B4-BE49-F238E27FC236}">
                  <a16:creationId xmlns:a16="http://schemas.microsoft.com/office/drawing/2014/main" id="{ADF362B0-03EA-4800-9FAA-9F128587E4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BA84559-2F4C-4795-9246-4C563F942DB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FA77A1AA-CA47-4A91-A0A1-0A8CE31A985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2" name="Rectangle 21">
            <a:extLst>
              <a:ext uri="{FF2B5EF4-FFF2-40B4-BE49-F238E27FC236}">
                <a16:creationId xmlns:a16="http://schemas.microsoft.com/office/drawing/2014/main" id="{03E8462A-FEBA-4848-81CC-3F8DA3E47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4" name="Group 23">
            <a:extLst>
              <a:ext uri="{FF2B5EF4-FFF2-40B4-BE49-F238E27FC236}">
                <a16:creationId xmlns:a16="http://schemas.microsoft.com/office/drawing/2014/main" id="{2109F83F-40FE-4DB3-84CC-09FB3340D0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5" name="Straight Connector 24">
              <a:extLst>
                <a:ext uri="{FF2B5EF4-FFF2-40B4-BE49-F238E27FC236}">
                  <a16:creationId xmlns:a16="http://schemas.microsoft.com/office/drawing/2014/main" id="{1DE492D7-C3C3-48FF-80C8-37021EA0262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6" name="Rectangle 23">
              <a:extLst>
                <a:ext uri="{FF2B5EF4-FFF2-40B4-BE49-F238E27FC236}">
                  <a16:creationId xmlns:a16="http://schemas.microsoft.com/office/drawing/2014/main" id="{0B30FF97-2E9A-490A-AED2-90BA2E0EC17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5">
              <a:extLst>
                <a:ext uri="{FF2B5EF4-FFF2-40B4-BE49-F238E27FC236}">
                  <a16:creationId xmlns:a16="http://schemas.microsoft.com/office/drawing/2014/main" id="{B6D53C7D-A312-47B6-A66A-230A19CFACA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a:extLst>
                <a:ext uri="{FF2B5EF4-FFF2-40B4-BE49-F238E27FC236}">
                  <a16:creationId xmlns:a16="http://schemas.microsoft.com/office/drawing/2014/main" id="{9329D58C-0D2E-4A2B-AD6A-9CEE506784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7">
              <a:extLst>
                <a:ext uri="{FF2B5EF4-FFF2-40B4-BE49-F238E27FC236}">
                  <a16:creationId xmlns:a16="http://schemas.microsoft.com/office/drawing/2014/main" id="{9D446EDE-C690-4461-8BF2-7634808FC8B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8">
              <a:extLst>
                <a:ext uri="{FF2B5EF4-FFF2-40B4-BE49-F238E27FC236}">
                  <a16:creationId xmlns:a16="http://schemas.microsoft.com/office/drawing/2014/main" id="{323F3D34-6531-4AD7-A8C6-195A090281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Rectangle 29">
              <a:extLst>
                <a:ext uri="{FF2B5EF4-FFF2-40B4-BE49-F238E27FC236}">
                  <a16:creationId xmlns:a16="http://schemas.microsoft.com/office/drawing/2014/main" id="{B9B0AE3F-2350-435F-A9B0-C310BF8763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Isosceles Triangle 31">
              <a:extLst>
                <a:ext uri="{FF2B5EF4-FFF2-40B4-BE49-F238E27FC236}">
                  <a16:creationId xmlns:a16="http://schemas.microsoft.com/office/drawing/2014/main" id="{4EFA655C-9E50-4C14-A89E-AD7B648E4E2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Isosceles Triangle 32">
              <a:extLst>
                <a:ext uri="{FF2B5EF4-FFF2-40B4-BE49-F238E27FC236}">
                  <a16:creationId xmlns:a16="http://schemas.microsoft.com/office/drawing/2014/main" id="{3E843863-7D25-4C01-9A17-E817CB6D99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35" name="Rectangle 34">
            <a:extLst>
              <a:ext uri="{FF2B5EF4-FFF2-40B4-BE49-F238E27FC236}">
                <a16:creationId xmlns:a16="http://schemas.microsoft.com/office/drawing/2014/main" id="{7941F9B1-B01B-4A84-89D9-B169AEB4E4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solidFill>
            <a:srgbClr val="FFFFFF"/>
          </a:solidFill>
          <a:ln w="9525">
            <a:noFill/>
          </a:ln>
          <a:effectLst>
            <a:outerShdw blurRad="63500" dist="17780" dir="5400000" algn="t" rotWithShape="0">
              <a:prstClr val="black">
                <a:alpha val="4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Content Placeholder 4">
            <a:extLst>
              <a:ext uri="{FF2B5EF4-FFF2-40B4-BE49-F238E27FC236}">
                <a16:creationId xmlns:a16="http://schemas.microsoft.com/office/drawing/2014/main" id="{150EDF0A-1CC9-77B4-0CA1-9E8823FF4DFE}"/>
              </a:ext>
            </a:extLst>
          </p:cNvPr>
          <p:cNvPicPr>
            <a:picLocks noGrp="1" noChangeAspect="1"/>
          </p:cNvPicPr>
          <p:nvPr>
            <p:ph idx="1"/>
          </p:nvPr>
        </p:nvPicPr>
        <p:blipFill>
          <a:blip r:embed="rId3"/>
          <a:stretch>
            <a:fillRect/>
          </a:stretch>
        </p:blipFill>
        <p:spPr>
          <a:xfrm>
            <a:off x="4013650" y="772518"/>
            <a:ext cx="7327813" cy="5092831"/>
          </a:xfrm>
          <a:prstGeom prst="rect">
            <a:avLst/>
          </a:prstGeom>
        </p:spPr>
      </p:pic>
      <p:sp>
        <p:nvSpPr>
          <p:cNvPr id="6" name="TextBox 5">
            <a:extLst>
              <a:ext uri="{FF2B5EF4-FFF2-40B4-BE49-F238E27FC236}">
                <a16:creationId xmlns:a16="http://schemas.microsoft.com/office/drawing/2014/main" id="{494B41E2-DF93-7292-832B-2F6FB3315600}"/>
              </a:ext>
            </a:extLst>
          </p:cNvPr>
          <p:cNvSpPr txBox="1"/>
          <p:nvPr/>
        </p:nvSpPr>
        <p:spPr>
          <a:xfrm>
            <a:off x="681163" y="1383738"/>
            <a:ext cx="2733676" cy="1477328"/>
          </a:xfrm>
          <a:prstGeom prst="rect">
            <a:avLst/>
          </a:prstGeom>
          <a:noFill/>
        </p:spPr>
        <p:txBody>
          <a:bodyPr wrap="square" rtlCol="0">
            <a:spAutoFit/>
          </a:bodyPr>
          <a:lstStyle/>
          <a:p>
            <a:r>
              <a:rPr lang="en-GB" b="1" i="0" dirty="0">
                <a:solidFill>
                  <a:srgbClr val="0F2741"/>
                </a:solidFill>
                <a:effectLst/>
                <a:latin typeface="Open Sans" panose="020B0606030504020204" pitchFamily="34" charset="0"/>
              </a:rPr>
              <a:t>Number of police recorded kidnapping offences in England and Wales from 2002/03 to 2021/22</a:t>
            </a:r>
            <a:endParaRPr lang="en-GB" dirty="0"/>
          </a:p>
        </p:txBody>
      </p:sp>
    </p:spTree>
    <p:extLst>
      <p:ext uri="{BB962C8B-B14F-4D97-AF65-F5344CB8AC3E}">
        <p14:creationId xmlns:p14="http://schemas.microsoft.com/office/powerpoint/2010/main" val="7515980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A45BFF-D0BE-E516-C65B-8270B1432F38}"/>
              </a:ext>
            </a:extLst>
          </p:cNvPr>
          <p:cNvSpPr>
            <a:spLocks noGrp="1"/>
          </p:cNvSpPr>
          <p:nvPr>
            <p:ph type="title"/>
          </p:nvPr>
        </p:nvSpPr>
        <p:spPr/>
        <p:txBody>
          <a:bodyPr/>
          <a:lstStyle/>
          <a:p>
            <a:r>
              <a:rPr lang="en-GB" dirty="0"/>
              <a:t>Defining kidnap</a:t>
            </a:r>
          </a:p>
        </p:txBody>
      </p:sp>
      <p:sp>
        <p:nvSpPr>
          <p:cNvPr id="3" name="Content Placeholder 2">
            <a:extLst>
              <a:ext uri="{FF2B5EF4-FFF2-40B4-BE49-F238E27FC236}">
                <a16:creationId xmlns:a16="http://schemas.microsoft.com/office/drawing/2014/main" id="{CE9A27F1-090C-480A-6E37-CB058BB546EF}"/>
              </a:ext>
            </a:extLst>
          </p:cNvPr>
          <p:cNvSpPr>
            <a:spLocks noGrp="1"/>
          </p:cNvSpPr>
          <p:nvPr>
            <p:ph idx="1"/>
          </p:nvPr>
        </p:nvSpPr>
        <p:spPr>
          <a:xfrm>
            <a:off x="677334" y="2160589"/>
            <a:ext cx="8596668" cy="4426328"/>
          </a:xfrm>
        </p:spPr>
        <p:txBody>
          <a:bodyPr>
            <a:normAutofit fontScale="92500" lnSpcReduction="10000"/>
          </a:bodyPr>
          <a:lstStyle/>
          <a:p>
            <a:r>
              <a:rPr lang="en-GB" sz="2400" dirty="0"/>
              <a:t>Common law offence, triable on indictment, unlimited maximum penalty</a:t>
            </a:r>
          </a:p>
          <a:p>
            <a:r>
              <a:rPr lang="en-GB" sz="2400" dirty="0"/>
              <a:t>It is an offence at common law to take or carry away another person without the consent of that person and without lawful excuse.</a:t>
            </a:r>
          </a:p>
          <a:p>
            <a:r>
              <a:rPr lang="en-GB" sz="2400" b="1" dirty="0">
                <a:solidFill>
                  <a:schemeClr val="accent3"/>
                </a:solidFill>
              </a:rPr>
              <a:t>R v D [1984]: </a:t>
            </a:r>
            <a:r>
              <a:rPr lang="en-GB" sz="2400" dirty="0"/>
              <a:t>unlawful taking or carrying away of one person by another by force or fraud.</a:t>
            </a:r>
          </a:p>
          <a:p>
            <a:r>
              <a:rPr lang="en-GB" sz="2400" b="1" dirty="0">
                <a:solidFill>
                  <a:schemeClr val="accent3"/>
                </a:solidFill>
              </a:rPr>
              <a:t>R v Archer [2011]: </a:t>
            </a:r>
            <a:r>
              <a:rPr lang="en-GB" sz="2400" dirty="0"/>
              <a:t>Force includes the threat of force. </a:t>
            </a:r>
          </a:p>
          <a:p>
            <a:r>
              <a:rPr lang="en-GB" sz="2400" b="1" dirty="0">
                <a:solidFill>
                  <a:schemeClr val="accent3"/>
                </a:solidFill>
              </a:rPr>
              <a:t>R v </a:t>
            </a:r>
            <a:r>
              <a:rPr lang="en-GB" sz="2400" b="1" dirty="0" err="1">
                <a:solidFill>
                  <a:schemeClr val="accent3"/>
                </a:solidFill>
              </a:rPr>
              <a:t>Wellard</a:t>
            </a:r>
            <a:r>
              <a:rPr lang="en-GB" sz="2400" b="1" dirty="0">
                <a:solidFill>
                  <a:schemeClr val="accent3"/>
                </a:solidFill>
              </a:rPr>
              <a:t> [1978]: </a:t>
            </a:r>
            <a:r>
              <a:rPr lang="en-GB" sz="2400" dirty="0"/>
              <a:t>Parents may be acting without lawful excuse, for instance if they are acting in breach of a court order in respect of their children. The taking or carrying away, need only be a few feet.</a:t>
            </a:r>
          </a:p>
          <a:p>
            <a:pPr marL="0" indent="0">
              <a:buNone/>
            </a:pPr>
            <a:endParaRPr lang="en-GB" dirty="0"/>
          </a:p>
          <a:p>
            <a:endParaRPr lang="en-GB" dirty="0"/>
          </a:p>
        </p:txBody>
      </p:sp>
    </p:spTree>
    <p:extLst>
      <p:ext uri="{BB962C8B-B14F-4D97-AF65-F5344CB8AC3E}">
        <p14:creationId xmlns:p14="http://schemas.microsoft.com/office/powerpoint/2010/main" val="22203671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76D0D0-268D-C107-034F-4CB4B51DBDD2}"/>
              </a:ext>
            </a:extLst>
          </p:cNvPr>
          <p:cNvSpPr>
            <a:spLocks noGrp="1"/>
          </p:cNvSpPr>
          <p:nvPr>
            <p:ph type="title"/>
          </p:nvPr>
        </p:nvSpPr>
        <p:spPr/>
        <p:txBody>
          <a:bodyPr/>
          <a:lstStyle/>
          <a:p>
            <a:r>
              <a:rPr lang="en-GB" dirty="0"/>
              <a:t>KIDNAP</a:t>
            </a:r>
          </a:p>
        </p:txBody>
      </p:sp>
      <p:sp>
        <p:nvSpPr>
          <p:cNvPr id="3" name="Content Placeholder 2">
            <a:extLst>
              <a:ext uri="{FF2B5EF4-FFF2-40B4-BE49-F238E27FC236}">
                <a16:creationId xmlns:a16="http://schemas.microsoft.com/office/drawing/2014/main" id="{7E2A50DC-D97A-CD73-05E6-A423BECA5F48}"/>
              </a:ext>
            </a:extLst>
          </p:cNvPr>
          <p:cNvSpPr>
            <a:spLocks noGrp="1"/>
          </p:cNvSpPr>
          <p:nvPr>
            <p:ph idx="1"/>
          </p:nvPr>
        </p:nvSpPr>
        <p:spPr>
          <a:xfrm>
            <a:off x="677334" y="1513211"/>
            <a:ext cx="8596668" cy="5154626"/>
          </a:xfrm>
        </p:spPr>
        <p:txBody>
          <a:bodyPr>
            <a:normAutofit/>
          </a:bodyPr>
          <a:lstStyle/>
          <a:p>
            <a:r>
              <a:rPr lang="en-GB" sz="2400" dirty="0"/>
              <a:t>KIDNAP FOR RANSOM/STRANGER KIDNAP</a:t>
            </a:r>
          </a:p>
          <a:p>
            <a:r>
              <a:rPr lang="en-GB" sz="2400" dirty="0"/>
              <a:t>EXPRESS KIDNAP</a:t>
            </a:r>
          </a:p>
          <a:p>
            <a:r>
              <a:rPr lang="en-GB" sz="2400" dirty="0"/>
              <a:t>CRIMINAL VENDETTA KIDNAP</a:t>
            </a:r>
          </a:p>
          <a:p>
            <a:r>
              <a:rPr lang="en-GB" sz="2400" dirty="0"/>
              <a:t>PEOPLE SMUGGLING KIDNAP</a:t>
            </a:r>
          </a:p>
          <a:p>
            <a:r>
              <a:rPr lang="en-GB" sz="2400" dirty="0"/>
              <a:t>HOAX/SCAM KIDNAP</a:t>
            </a:r>
          </a:p>
          <a:p>
            <a:r>
              <a:rPr lang="en-GB" sz="2400" dirty="0"/>
              <a:t>CHILD ABDUCTION</a:t>
            </a:r>
          </a:p>
          <a:p>
            <a:r>
              <a:rPr lang="en-GB" sz="2400" dirty="0"/>
              <a:t>HUMAN TRAFFICKING KIDNAP</a:t>
            </a:r>
          </a:p>
          <a:p>
            <a:r>
              <a:rPr lang="en-GB" sz="2400" dirty="0"/>
              <a:t>TIGER KIDNAP</a:t>
            </a:r>
          </a:p>
          <a:p>
            <a:r>
              <a:rPr lang="en-GB" sz="2400" dirty="0"/>
              <a:t>TERRORIST/POLITICAL KIDNAP</a:t>
            </a:r>
          </a:p>
          <a:p>
            <a:r>
              <a:rPr lang="en-GB" sz="2400" dirty="0"/>
              <a:t>INTERNATIONAL KIDNAP</a:t>
            </a:r>
          </a:p>
          <a:p>
            <a:endParaRPr lang="en-GB" dirty="0"/>
          </a:p>
          <a:p>
            <a:endParaRPr lang="en-GB" dirty="0"/>
          </a:p>
        </p:txBody>
      </p:sp>
      <p:pic>
        <p:nvPicPr>
          <p:cNvPr id="4" name="Picture 3">
            <a:extLst>
              <a:ext uri="{FF2B5EF4-FFF2-40B4-BE49-F238E27FC236}">
                <a16:creationId xmlns:a16="http://schemas.microsoft.com/office/drawing/2014/main" id="{B3682EF0-D10C-93B2-00A7-93BF4A46A74C}"/>
              </a:ext>
            </a:extLst>
          </p:cNvPr>
          <p:cNvPicPr>
            <a:picLocks noChangeAspect="1"/>
          </p:cNvPicPr>
          <p:nvPr/>
        </p:nvPicPr>
        <p:blipFill>
          <a:blip r:embed="rId3"/>
          <a:stretch>
            <a:fillRect/>
          </a:stretch>
        </p:blipFill>
        <p:spPr>
          <a:xfrm>
            <a:off x="6702363" y="1513211"/>
            <a:ext cx="5489637" cy="3653104"/>
          </a:xfrm>
          <a:prstGeom prst="rect">
            <a:avLst/>
          </a:prstGeom>
        </p:spPr>
      </p:pic>
    </p:spTree>
    <p:extLst>
      <p:ext uri="{BB962C8B-B14F-4D97-AF65-F5344CB8AC3E}">
        <p14:creationId xmlns:p14="http://schemas.microsoft.com/office/powerpoint/2010/main" val="25657017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nodeType="clickEffect">
                                  <p:stCondLst>
                                    <p:cond delay="0"/>
                                  </p:stCondLst>
                                  <p:childTnLst>
                                    <p:set>
                                      <p:cBhvr>
                                        <p:cTn id="34"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5" fill="hold">
                      <p:stCondLst>
                        <p:cond delay="indefinite"/>
                      </p:stCondLst>
                      <p:childTnLst>
                        <p:par>
                          <p:cTn id="36" fill="hold">
                            <p:stCondLst>
                              <p:cond delay="0"/>
                            </p:stCondLst>
                            <p:childTnLst>
                              <p:par>
                                <p:cTn id="37" presetID="1" presetClass="entr" presetSubtype="0" fill="hold" nodeType="clickEffect">
                                  <p:stCondLst>
                                    <p:cond delay="0"/>
                                  </p:stCondLst>
                                  <p:childTnLst>
                                    <p:set>
                                      <p:cBhvr>
                                        <p:cTn id="38"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par>
                    <p:cTn id="39" fill="hold">
                      <p:stCondLst>
                        <p:cond delay="indefinite"/>
                      </p:stCondLst>
                      <p:childTnLst>
                        <p:par>
                          <p:cTn id="40" fill="hold">
                            <p:stCondLst>
                              <p:cond delay="0"/>
                            </p:stCondLst>
                            <p:childTnLst>
                              <p:par>
                                <p:cTn id="41" presetID="1" presetClass="entr" presetSubtype="0" fill="hold" nodeType="clickEffect">
                                  <p:stCondLst>
                                    <p:cond delay="0"/>
                                  </p:stCondLst>
                                  <p:childTnLst>
                                    <p:set>
                                      <p:cBhvr>
                                        <p:cTn id="42"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par>
                    <p:cTn id="43" fill="hold">
                      <p:stCondLst>
                        <p:cond delay="indefinite"/>
                      </p:stCondLst>
                      <p:childTnLst>
                        <p:par>
                          <p:cTn id="44" fill="hold">
                            <p:stCondLst>
                              <p:cond delay="0"/>
                            </p:stCondLst>
                            <p:childTnLst>
                              <p:par>
                                <p:cTn id="45" presetID="1" presetClass="entr" presetSubtype="0" fill="hold" nodeType="clickEffect">
                                  <p:stCondLst>
                                    <p:cond delay="0"/>
                                  </p:stCondLst>
                                  <p:childTnLst>
                                    <p:set>
                                      <p:cBhvr>
                                        <p:cTn id="46" dur="1" fill="hold">
                                          <p:stCondLst>
                                            <p:cond delay="0"/>
                                          </p:stCondLst>
                                        </p:cTn>
                                        <p:tgtEl>
                                          <p:spTgt spid="3">
                                            <p:txEl>
                                              <p:pRg st="9" end="9"/>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430489-D70F-ADE9-AB44-2BDFD10749FE}"/>
              </a:ext>
            </a:extLst>
          </p:cNvPr>
          <p:cNvSpPr>
            <a:spLocks noGrp="1"/>
          </p:cNvSpPr>
          <p:nvPr>
            <p:ph type="title"/>
          </p:nvPr>
        </p:nvSpPr>
        <p:spPr/>
        <p:txBody>
          <a:bodyPr/>
          <a:lstStyle/>
          <a:p>
            <a:r>
              <a:rPr lang="en-GB" dirty="0"/>
              <a:t>TASK</a:t>
            </a:r>
          </a:p>
        </p:txBody>
      </p:sp>
      <p:sp>
        <p:nvSpPr>
          <p:cNvPr id="3" name="Content Placeholder 2">
            <a:extLst>
              <a:ext uri="{FF2B5EF4-FFF2-40B4-BE49-F238E27FC236}">
                <a16:creationId xmlns:a16="http://schemas.microsoft.com/office/drawing/2014/main" id="{E2D729A5-E94E-6936-A5C7-28066E44A720}"/>
              </a:ext>
            </a:extLst>
          </p:cNvPr>
          <p:cNvSpPr>
            <a:spLocks noGrp="1"/>
          </p:cNvSpPr>
          <p:nvPr>
            <p:ph idx="1"/>
          </p:nvPr>
        </p:nvSpPr>
        <p:spPr>
          <a:xfrm>
            <a:off x="677334" y="2160589"/>
            <a:ext cx="3530524" cy="3880773"/>
          </a:xfrm>
        </p:spPr>
        <p:txBody>
          <a:bodyPr>
            <a:normAutofit/>
          </a:bodyPr>
          <a:lstStyle/>
          <a:p>
            <a:pPr>
              <a:lnSpc>
                <a:spcPct val="107000"/>
              </a:lnSpc>
              <a:spcAft>
                <a:spcPts val="800"/>
              </a:spcAft>
            </a:pPr>
            <a:r>
              <a:rPr lang="en-GB" sz="2400" dirty="0">
                <a:effectLst/>
                <a:latin typeface="Calibri" panose="020F0502020204030204" pitchFamily="34" charset="0"/>
                <a:ea typeface="DengXian" panose="02010600030101010101" pitchFamily="2" charset="-122"/>
                <a:cs typeface="Arial" panose="020B0604020202020204" pitchFamily="34" charset="0"/>
              </a:rPr>
              <a:t>Sarah Payne</a:t>
            </a:r>
          </a:p>
          <a:p>
            <a:pPr>
              <a:lnSpc>
                <a:spcPct val="107000"/>
              </a:lnSpc>
              <a:spcAft>
                <a:spcPts val="800"/>
              </a:spcAft>
            </a:pPr>
            <a:r>
              <a:rPr lang="en-GB" sz="2400" dirty="0">
                <a:effectLst/>
                <a:latin typeface="Calibri" panose="020F0502020204030204" pitchFamily="34" charset="0"/>
                <a:ea typeface="DengXian" panose="02010600030101010101" pitchFamily="2" charset="-122"/>
                <a:cs typeface="Arial" panose="020B0604020202020204" pitchFamily="34" charset="0"/>
              </a:rPr>
              <a:t>Shannon Matthews</a:t>
            </a:r>
          </a:p>
          <a:p>
            <a:pPr>
              <a:lnSpc>
                <a:spcPct val="107000"/>
              </a:lnSpc>
              <a:spcAft>
                <a:spcPts val="800"/>
              </a:spcAft>
            </a:pPr>
            <a:r>
              <a:rPr lang="en-GB" sz="2400" dirty="0">
                <a:effectLst/>
                <a:latin typeface="Calibri" panose="020F0502020204030204" pitchFamily="34" charset="0"/>
                <a:ea typeface="DengXian" panose="02010600030101010101" pitchFamily="2" charset="-122"/>
                <a:cs typeface="Arial" panose="020B0604020202020204" pitchFamily="34" charset="0"/>
              </a:rPr>
              <a:t>Joseph </a:t>
            </a:r>
            <a:r>
              <a:rPr lang="en-GB" sz="2400" dirty="0" err="1">
                <a:effectLst/>
                <a:latin typeface="Calibri" panose="020F0502020204030204" pitchFamily="34" charset="0"/>
                <a:ea typeface="DengXian" panose="02010600030101010101" pitchFamily="2" charset="-122"/>
                <a:cs typeface="Arial" panose="020B0604020202020204" pitchFamily="34" charset="0"/>
              </a:rPr>
              <a:t>Mccan</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400" dirty="0">
                <a:effectLst/>
                <a:latin typeface="Calibri" panose="020F0502020204030204" pitchFamily="34" charset="0"/>
                <a:ea typeface="DengXian" panose="02010600030101010101" pitchFamily="2" charset="-122"/>
                <a:cs typeface="Arial" panose="020B0604020202020204" pitchFamily="34" charset="0"/>
              </a:rPr>
              <a:t>Lesley Whittle</a:t>
            </a:r>
          </a:p>
          <a:p>
            <a:pPr>
              <a:lnSpc>
                <a:spcPct val="107000"/>
              </a:lnSpc>
              <a:spcAft>
                <a:spcPts val="800"/>
              </a:spcAft>
            </a:pPr>
            <a:r>
              <a:rPr lang="en-GB" sz="2400" dirty="0" err="1">
                <a:effectLst/>
                <a:latin typeface="Calibri" panose="020F0502020204030204" pitchFamily="34" charset="0"/>
                <a:ea typeface="DengXian" panose="02010600030101010101" pitchFamily="2" charset="-122"/>
                <a:cs typeface="Arial" panose="020B0604020202020204" pitchFamily="34" charset="0"/>
              </a:rPr>
              <a:t>Naila</a:t>
            </a:r>
            <a:r>
              <a:rPr lang="en-GB" sz="2400" dirty="0">
                <a:effectLst/>
                <a:latin typeface="Calibri" panose="020F0502020204030204" pitchFamily="34" charset="0"/>
                <a:ea typeface="DengXian" panose="02010600030101010101" pitchFamily="2" charset="-122"/>
                <a:cs typeface="Arial" panose="020B0604020202020204" pitchFamily="34" charset="0"/>
              </a:rPr>
              <a:t> </a:t>
            </a:r>
            <a:r>
              <a:rPr lang="en-GB" sz="2400" dirty="0" err="1">
                <a:effectLst/>
                <a:latin typeface="Calibri" panose="020F0502020204030204" pitchFamily="34" charset="0"/>
                <a:ea typeface="DengXian" panose="02010600030101010101" pitchFamily="2" charset="-122"/>
                <a:cs typeface="Arial" panose="020B0604020202020204" pitchFamily="34" charset="0"/>
              </a:rPr>
              <a:t>Afsar</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a:p>
            <a:pPr>
              <a:lnSpc>
                <a:spcPct val="107000"/>
              </a:lnSpc>
              <a:spcAft>
                <a:spcPts val="800"/>
              </a:spcAft>
            </a:pPr>
            <a:r>
              <a:rPr lang="en-GB" sz="2400" dirty="0" err="1">
                <a:effectLst/>
                <a:latin typeface="Calibri" panose="020F0502020204030204" pitchFamily="34" charset="0"/>
                <a:ea typeface="DengXian" panose="02010600030101010101" pitchFamily="2" charset="-122"/>
                <a:cs typeface="Arial" panose="020B0604020202020204" pitchFamily="34" charset="0"/>
              </a:rPr>
              <a:t>Banaz</a:t>
            </a:r>
            <a:r>
              <a:rPr lang="en-GB" sz="2400" dirty="0">
                <a:effectLst/>
                <a:latin typeface="Calibri" panose="020F0502020204030204" pitchFamily="34" charset="0"/>
                <a:ea typeface="DengXian" panose="02010600030101010101" pitchFamily="2" charset="-122"/>
                <a:cs typeface="Arial" panose="020B0604020202020204" pitchFamily="34" charset="0"/>
              </a:rPr>
              <a:t> </a:t>
            </a:r>
            <a:r>
              <a:rPr lang="en-GB" sz="2400" dirty="0" err="1">
                <a:effectLst/>
                <a:latin typeface="Calibri" panose="020F0502020204030204" pitchFamily="34" charset="0"/>
                <a:ea typeface="DengXian" panose="02010600030101010101" pitchFamily="2" charset="-122"/>
                <a:cs typeface="Arial" panose="020B0604020202020204" pitchFamily="34" charset="0"/>
              </a:rPr>
              <a:t>Mamood</a:t>
            </a:r>
            <a:endParaRPr lang="en-GB" sz="2400" dirty="0">
              <a:effectLst/>
              <a:latin typeface="Calibri" panose="020F0502020204030204" pitchFamily="34" charset="0"/>
              <a:ea typeface="DengXian" panose="02010600030101010101" pitchFamily="2" charset="-122"/>
              <a:cs typeface="Arial" panose="020B0604020202020204" pitchFamily="34" charset="0"/>
            </a:endParaRPr>
          </a:p>
        </p:txBody>
      </p:sp>
      <p:sp>
        <p:nvSpPr>
          <p:cNvPr id="5" name="TextBox 4">
            <a:extLst>
              <a:ext uri="{FF2B5EF4-FFF2-40B4-BE49-F238E27FC236}">
                <a16:creationId xmlns:a16="http://schemas.microsoft.com/office/drawing/2014/main" id="{9BF48A3D-CEFA-5BCE-D48C-23C9D075553A}"/>
              </a:ext>
            </a:extLst>
          </p:cNvPr>
          <p:cNvSpPr txBox="1"/>
          <p:nvPr/>
        </p:nvSpPr>
        <p:spPr>
          <a:xfrm>
            <a:off x="3738520" y="921449"/>
            <a:ext cx="6781126" cy="5207836"/>
          </a:xfrm>
          <a:prstGeom prst="rect">
            <a:avLst/>
          </a:prstGeom>
          <a:noFill/>
        </p:spPr>
        <p:txBody>
          <a:bodyPr wrap="square">
            <a:spAutoFit/>
          </a:bodyPr>
          <a:lstStyle/>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Who was the victim/s?</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Who were the perpetrators?</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What was the reason for the kidnapping?</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What category of kidnap does it fit into?</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Duration?</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Outcome?</a:t>
            </a:r>
          </a:p>
          <a:p>
            <a:pPr algn="ctr">
              <a:lnSpc>
                <a:spcPct val="107000"/>
              </a:lnSpc>
              <a:spcBef>
                <a:spcPts val="1200"/>
              </a:spcBef>
            </a:pPr>
            <a:r>
              <a:rPr lang="en-GB" sz="3200" b="1" kern="0" dirty="0">
                <a:solidFill>
                  <a:srgbClr val="2F5496"/>
                </a:solidFill>
                <a:effectLst/>
                <a:latin typeface="Calibri Light" panose="020F0302020204030204" pitchFamily="34" charset="0"/>
                <a:ea typeface="DengXian Light" panose="02010600030101010101" pitchFamily="2" charset="-122"/>
                <a:cs typeface="Times New Roman" panose="02020603050405020304" pitchFamily="18" charset="0"/>
              </a:rPr>
              <a:t>Failings?</a:t>
            </a:r>
          </a:p>
        </p:txBody>
      </p:sp>
    </p:spTree>
    <p:extLst>
      <p:ext uri="{BB962C8B-B14F-4D97-AF65-F5344CB8AC3E}">
        <p14:creationId xmlns:p14="http://schemas.microsoft.com/office/powerpoint/2010/main" val="17076637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1EC9CA-6AA4-D0BF-E158-E47172DC9061}"/>
              </a:ext>
            </a:extLst>
          </p:cNvPr>
          <p:cNvSpPr>
            <a:spLocks noGrp="1"/>
          </p:cNvSpPr>
          <p:nvPr>
            <p:ph type="title"/>
          </p:nvPr>
        </p:nvSpPr>
        <p:spPr/>
        <p:txBody>
          <a:bodyPr/>
          <a:lstStyle/>
          <a:p>
            <a:r>
              <a:rPr lang="en-GB" dirty="0"/>
              <a:t>BLACKMAIL AND EXTORTION</a:t>
            </a:r>
          </a:p>
        </p:txBody>
      </p:sp>
      <p:pic>
        <p:nvPicPr>
          <p:cNvPr id="4" name="Online Media 3" title="Sextortion">
            <a:hlinkClick r:id="" action="ppaction://media"/>
            <a:extLst>
              <a:ext uri="{FF2B5EF4-FFF2-40B4-BE49-F238E27FC236}">
                <a16:creationId xmlns:a16="http://schemas.microsoft.com/office/drawing/2014/main" id="{5449AF0E-305D-988F-FA2D-B3305FA1237C}"/>
              </a:ext>
            </a:extLst>
          </p:cNvPr>
          <p:cNvPicPr>
            <a:picLocks noGrp="1" noRot="1" noChangeAspect="1"/>
          </p:cNvPicPr>
          <p:nvPr>
            <p:ph idx="1"/>
            <a:videoFile r:link="rId1"/>
          </p:nvPr>
        </p:nvPicPr>
        <p:blipFill>
          <a:blip r:embed="rId4"/>
          <a:stretch>
            <a:fillRect/>
          </a:stretch>
        </p:blipFill>
        <p:spPr>
          <a:xfrm>
            <a:off x="1558925" y="1443038"/>
            <a:ext cx="8936038" cy="5048250"/>
          </a:xfrm>
          <a:prstGeom prst="rect">
            <a:avLst/>
          </a:prstGeom>
        </p:spPr>
      </p:pic>
    </p:spTree>
    <p:extLst>
      <p:ext uri="{BB962C8B-B14F-4D97-AF65-F5344CB8AC3E}">
        <p14:creationId xmlns:p14="http://schemas.microsoft.com/office/powerpoint/2010/main" val="2964781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A5A5E-8F7A-D488-AC98-A07DB261ECE5}"/>
              </a:ext>
            </a:extLst>
          </p:cNvPr>
          <p:cNvSpPr>
            <a:spLocks noGrp="1"/>
          </p:cNvSpPr>
          <p:nvPr>
            <p:ph type="title"/>
          </p:nvPr>
        </p:nvSpPr>
        <p:spPr/>
        <p:txBody>
          <a:bodyPr/>
          <a:lstStyle/>
          <a:p>
            <a:pPr algn="ctr"/>
            <a:r>
              <a:rPr lang="en-GB" dirty="0"/>
              <a:t>TASK: HAS NICOLA BULLEY BEEN KIDNAPPED?</a:t>
            </a:r>
          </a:p>
        </p:txBody>
      </p:sp>
      <p:pic>
        <p:nvPicPr>
          <p:cNvPr id="4" name="Picture 3">
            <a:extLst>
              <a:ext uri="{FF2B5EF4-FFF2-40B4-BE49-F238E27FC236}">
                <a16:creationId xmlns:a16="http://schemas.microsoft.com/office/drawing/2014/main" id="{FAFB7C59-2DEB-E676-768A-48FD01012F22}"/>
              </a:ext>
            </a:extLst>
          </p:cNvPr>
          <p:cNvPicPr>
            <a:picLocks noChangeAspect="1"/>
          </p:cNvPicPr>
          <p:nvPr/>
        </p:nvPicPr>
        <p:blipFill rotWithShape="1">
          <a:blip r:embed="rId2"/>
          <a:srcRect l="11272" t="26903" r="35551" b="12449"/>
          <a:stretch/>
        </p:blipFill>
        <p:spPr>
          <a:xfrm>
            <a:off x="588021" y="1990641"/>
            <a:ext cx="5470216" cy="4159306"/>
          </a:xfrm>
          <a:prstGeom prst="rect">
            <a:avLst/>
          </a:prstGeom>
          <a:ln>
            <a:noFill/>
          </a:ln>
          <a:effectLst>
            <a:outerShdw blurRad="292100" dist="139700" dir="2700000" algn="tl" rotWithShape="0">
              <a:srgbClr val="333333">
                <a:alpha val="65000"/>
              </a:srgbClr>
            </a:outerShdw>
          </a:effectLst>
        </p:spPr>
      </p:pic>
      <p:sp>
        <p:nvSpPr>
          <p:cNvPr id="5" name="TextBox 4">
            <a:extLst>
              <a:ext uri="{FF2B5EF4-FFF2-40B4-BE49-F238E27FC236}">
                <a16:creationId xmlns:a16="http://schemas.microsoft.com/office/drawing/2014/main" id="{6B1A7FF4-EB7F-D372-B25D-25CFC87B6B67}"/>
              </a:ext>
            </a:extLst>
          </p:cNvPr>
          <p:cNvSpPr txBox="1"/>
          <p:nvPr/>
        </p:nvSpPr>
        <p:spPr>
          <a:xfrm>
            <a:off x="6449881" y="1270000"/>
            <a:ext cx="3810819" cy="5509200"/>
          </a:xfrm>
          <a:prstGeom prst="rect">
            <a:avLst/>
          </a:prstGeom>
          <a:solidFill>
            <a:schemeClr val="bg1"/>
          </a:solidFill>
        </p:spPr>
        <p:txBody>
          <a:bodyPr wrap="square" rtlCol="0">
            <a:spAutoFit/>
          </a:bodyPr>
          <a:lstStyle/>
          <a:p>
            <a:pPr algn="ctr"/>
            <a:r>
              <a:rPr lang="en-GB" sz="3200" dirty="0"/>
              <a:t>Research the disappearance of Nicola Bulley. </a:t>
            </a:r>
          </a:p>
          <a:p>
            <a:pPr algn="ctr"/>
            <a:r>
              <a:rPr lang="en-GB" sz="3200" dirty="0"/>
              <a:t>From what you have learnt today, are there any arguments you could put forward to suggest she has/has not been kidnapped?</a:t>
            </a:r>
          </a:p>
        </p:txBody>
      </p:sp>
    </p:spTree>
    <p:extLst>
      <p:ext uri="{BB962C8B-B14F-4D97-AF65-F5344CB8AC3E}">
        <p14:creationId xmlns:p14="http://schemas.microsoft.com/office/powerpoint/2010/main" val="327910174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F5E4E8-AE1E-45CD-9616-2B035B0D7E54}"/>
              </a:ext>
            </a:extLst>
          </p:cNvPr>
          <p:cNvSpPr>
            <a:spLocks noGrp="1"/>
          </p:cNvSpPr>
          <p:nvPr>
            <p:ph type="title"/>
          </p:nvPr>
        </p:nvSpPr>
        <p:spPr/>
        <p:txBody>
          <a:bodyPr/>
          <a:lstStyle/>
          <a:p>
            <a:r>
              <a:rPr lang="en-GB" dirty="0"/>
              <a:t>Child abduction</a:t>
            </a:r>
          </a:p>
        </p:txBody>
      </p:sp>
      <p:sp>
        <p:nvSpPr>
          <p:cNvPr id="3" name="Content Placeholder 2">
            <a:extLst>
              <a:ext uri="{FF2B5EF4-FFF2-40B4-BE49-F238E27FC236}">
                <a16:creationId xmlns:a16="http://schemas.microsoft.com/office/drawing/2014/main" id="{CE020023-5CE4-ABF4-8338-BEEB990E6C2F}"/>
              </a:ext>
            </a:extLst>
          </p:cNvPr>
          <p:cNvSpPr>
            <a:spLocks noGrp="1"/>
          </p:cNvSpPr>
          <p:nvPr>
            <p:ph idx="1"/>
          </p:nvPr>
        </p:nvSpPr>
        <p:spPr>
          <a:xfrm>
            <a:off x="677334" y="1432291"/>
            <a:ext cx="8596668" cy="4609072"/>
          </a:xfrm>
        </p:spPr>
        <p:txBody>
          <a:bodyPr>
            <a:normAutofit lnSpcReduction="10000"/>
          </a:bodyPr>
          <a:lstStyle/>
          <a:p>
            <a:r>
              <a:rPr lang="en-GB" sz="2400" b="0" i="0" dirty="0">
                <a:solidFill>
                  <a:srgbClr val="666666"/>
                </a:solidFill>
                <a:effectLst/>
                <a:latin typeface="-apple-system"/>
              </a:rPr>
              <a:t>Child </a:t>
            </a:r>
            <a:r>
              <a:rPr lang="en-GB" sz="2400" b="0" i="0" dirty="0">
                <a:solidFill>
                  <a:srgbClr val="000000"/>
                </a:solidFill>
                <a:effectLst/>
                <a:latin typeface="-apple-system"/>
              </a:rPr>
              <a:t>abduction</a:t>
            </a:r>
            <a:r>
              <a:rPr lang="en-GB" sz="2400" b="0" i="0" dirty="0">
                <a:solidFill>
                  <a:srgbClr val="666666"/>
                </a:solidFill>
                <a:effectLst/>
                <a:latin typeface="-apple-system"/>
              </a:rPr>
              <a:t> is when a person takes or sends a child under the age of 16 out of the UK without the consent of those with parental responsibility or consent from the court.</a:t>
            </a:r>
          </a:p>
          <a:p>
            <a:pPr algn="l"/>
            <a:r>
              <a:rPr lang="en-GB" sz="2400" b="0" i="0" dirty="0">
                <a:effectLst/>
                <a:latin typeface="Source Sans Pro" panose="020B0503030403020204" pitchFamily="34" charset="0"/>
              </a:rPr>
              <a:t>There are three broad categories of child abduction</a:t>
            </a:r>
          </a:p>
          <a:p>
            <a:pPr algn="l" fontAlgn="base">
              <a:buFont typeface="+mj-lt"/>
              <a:buAutoNum type="arabicPeriod"/>
            </a:pPr>
            <a:r>
              <a:rPr lang="en-GB" sz="2400" b="1" i="0" dirty="0">
                <a:solidFill>
                  <a:srgbClr val="666666"/>
                </a:solidFill>
                <a:effectLst/>
                <a:latin typeface="-apple-system"/>
              </a:rPr>
              <a:t>Abduction – </a:t>
            </a:r>
            <a:r>
              <a:rPr lang="en-GB" sz="2400" b="0" i="0" dirty="0">
                <a:solidFill>
                  <a:srgbClr val="666666"/>
                </a:solidFill>
                <a:effectLst/>
                <a:latin typeface="-apple-system"/>
              </a:rPr>
              <a:t>where a child is taken or sent abroad without the appropriate consent. This is the only category which can currently be a criminal offence in the UK.</a:t>
            </a:r>
          </a:p>
          <a:p>
            <a:pPr algn="l" fontAlgn="base">
              <a:buFont typeface="+mj-lt"/>
              <a:buAutoNum type="arabicPeriod"/>
            </a:pPr>
            <a:r>
              <a:rPr lang="en-GB" sz="2400" b="1" i="0" dirty="0">
                <a:solidFill>
                  <a:srgbClr val="666666"/>
                </a:solidFill>
                <a:effectLst/>
                <a:latin typeface="-apple-system"/>
              </a:rPr>
              <a:t>Wrongful retention –</a:t>
            </a:r>
            <a:r>
              <a:rPr lang="en-GB" sz="2400" b="0" i="0" dirty="0">
                <a:solidFill>
                  <a:srgbClr val="666666"/>
                </a:solidFill>
                <a:effectLst/>
                <a:latin typeface="-apple-system"/>
              </a:rPr>
              <a:t> where a child has been kept in a foreign country following an overseas trip without the appropriate consent.</a:t>
            </a:r>
          </a:p>
          <a:p>
            <a:pPr algn="l" fontAlgn="base">
              <a:buFont typeface="+mj-lt"/>
              <a:buAutoNum type="arabicPeriod"/>
            </a:pPr>
            <a:r>
              <a:rPr lang="en-GB" sz="2400" b="1" i="0" dirty="0">
                <a:solidFill>
                  <a:srgbClr val="666666"/>
                </a:solidFill>
                <a:effectLst/>
                <a:latin typeface="-apple-system"/>
              </a:rPr>
              <a:t>Threat of abduction – </a:t>
            </a:r>
            <a:r>
              <a:rPr lang="en-GB" sz="2400" b="0" i="0" dirty="0">
                <a:solidFill>
                  <a:srgbClr val="666666"/>
                </a:solidFill>
                <a:effectLst/>
                <a:latin typeface="-apple-system"/>
              </a:rPr>
              <a:t>where there is a risk that a child will be taken or sent abroad without the appropriate consent.</a:t>
            </a:r>
          </a:p>
          <a:p>
            <a:pPr marL="0" indent="0">
              <a:buNone/>
            </a:pPr>
            <a:endParaRPr lang="en-GB" dirty="0"/>
          </a:p>
        </p:txBody>
      </p:sp>
      <p:sp>
        <p:nvSpPr>
          <p:cNvPr id="4" name="TextBox 3">
            <a:extLst>
              <a:ext uri="{FF2B5EF4-FFF2-40B4-BE49-F238E27FC236}">
                <a16:creationId xmlns:a16="http://schemas.microsoft.com/office/drawing/2014/main" id="{1E95C41A-4EA3-C3CC-18CC-DE4786D67BCC}"/>
              </a:ext>
            </a:extLst>
          </p:cNvPr>
          <p:cNvSpPr txBox="1"/>
          <p:nvPr/>
        </p:nvSpPr>
        <p:spPr>
          <a:xfrm>
            <a:off x="9427221" y="6041362"/>
            <a:ext cx="1998733" cy="646331"/>
          </a:xfrm>
          <a:prstGeom prst="rect">
            <a:avLst/>
          </a:prstGeom>
          <a:noFill/>
        </p:spPr>
        <p:txBody>
          <a:bodyPr wrap="square" rtlCol="0">
            <a:spAutoFit/>
          </a:bodyPr>
          <a:lstStyle/>
          <a:p>
            <a:r>
              <a:rPr lang="en-GB" dirty="0"/>
              <a:t>Child Law Advice Service (2022)</a:t>
            </a:r>
          </a:p>
        </p:txBody>
      </p:sp>
    </p:spTree>
    <p:extLst>
      <p:ext uri="{BB962C8B-B14F-4D97-AF65-F5344CB8AC3E}">
        <p14:creationId xmlns:p14="http://schemas.microsoft.com/office/powerpoint/2010/main" val="2834199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8C8570-C183-92F9-C8B2-019D5576A85C}"/>
              </a:ext>
            </a:extLst>
          </p:cNvPr>
          <p:cNvSpPr>
            <a:spLocks noGrp="1"/>
          </p:cNvSpPr>
          <p:nvPr>
            <p:ph type="title"/>
          </p:nvPr>
        </p:nvSpPr>
        <p:spPr/>
        <p:txBody>
          <a:bodyPr/>
          <a:lstStyle/>
          <a:p>
            <a:r>
              <a:rPr lang="en-GB" dirty="0"/>
              <a:t>s.2 The Child Abduction Act [1984]</a:t>
            </a:r>
          </a:p>
        </p:txBody>
      </p:sp>
      <p:pic>
        <p:nvPicPr>
          <p:cNvPr id="5" name="Content Placeholder 4">
            <a:extLst>
              <a:ext uri="{FF2B5EF4-FFF2-40B4-BE49-F238E27FC236}">
                <a16:creationId xmlns:a16="http://schemas.microsoft.com/office/drawing/2014/main" id="{06A50F3F-A115-B7E6-6851-BA21A2481EC7}"/>
              </a:ext>
            </a:extLst>
          </p:cNvPr>
          <p:cNvPicPr>
            <a:picLocks noGrp="1" noChangeAspect="1"/>
          </p:cNvPicPr>
          <p:nvPr>
            <p:ph idx="1"/>
          </p:nvPr>
        </p:nvPicPr>
        <p:blipFill>
          <a:blip r:embed="rId3"/>
          <a:stretch>
            <a:fillRect/>
          </a:stretch>
        </p:blipFill>
        <p:spPr>
          <a:xfrm>
            <a:off x="1018503" y="1476824"/>
            <a:ext cx="9978573" cy="5305620"/>
          </a:xfrm>
        </p:spPr>
      </p:pic>
    </p:spTree>
    <p:extLst>
      <p:ext uri="{BB962C8B-B14F-4D97-AF65-F5344CB8AC3E}">
        <p14:creationId xmlns:p14="http://schemas.microsoft.com/office/powerpoint/2010/main" val="2222402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39" name="Group 8">
            <a:extLst>
              <a:ext uri="{FF2B5EF4-FFF2-40B4-BE49-F238E27FC236}">
                <a16:creationId xmlns:a16="http://schemas.microsoft.com/office/drawing/2014/main" id="{B4DE830A-B531-4A3B-96F6-0ECE88B0855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10" name="Straight Connector 9">
              <a:extLst>
                <a:ext uri="{FF2B5EF4-FFF2-40B4-BE49-F238E27FC236}">
                  <a16:creationId xmlns:a16="http://schemas.microsoft.com/office/drawing/2014/main" id="{2813DF2C-461A-4A8F-9679-A172790D1F3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11" name="Straight Connector 10">
              <a:extLst>
                <a:ext uri="{FF2B5EF4-FFF2-40B4-BE49-F238E27FC236}">
                  <a16:creationId xmlns:a16="http://schemas.microsoft.com/office/drawing/2014/main" id="{54CD3A85-C039-4249-86E4-1EB9318B5495}"/>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12" name="Rectangle 23">
              <a:extLst>
                <a:ext uri="{FF2B5EF4-FFF2-40B4-BE49-F238E27FC236}">
                  <a16:creationId xmlns:a16="http://schemas.microsoft.com/office/drawing/2014/main" id="{887EA6D2-2883-42C2-993D-094CA6D65DA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3" name="Rectangle 25">
              <a:extLst>
                <a:ext uri="{FF2B5EF4-FFF2-40B4-BE49-F238E27FC236}">
                  <a16:creationId xmlns:a16="http://schemas.microsoft.com/office/drawing/2014/main" id="{3B895046-636F-4D1B-ACA4-29AA0CB332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4" name="Isosceles Triangle 13">
              <a:extLst>
                <a:ext uri="{FF2B5EF4-FFF2-40B4-BE49-F238E27FC236}">
                  <a16:creationId xmlns:a16="http://schemas.microsoft.com/office/drawing/2014/main" id="{C6B0CDE3-E054-4EDD-A43B-F96843D8BF5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15" name="Rectangle 27">
              <a:extLst>
                <a:ext uri="{FF2B5EF4-FFF2-40B4-BE49-F238E27FC236}">
                  <a16:creationId xmlns:a16="http://schemas.microsoft.com/office/drawing/2014/main" id="{3B66B1A2-F145-4C9B-85CC-4BF30D58CB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Rectangle 28">
              <a:extLst>
                <a:ext uri="{FF2B5EF4-FFF2-40B4-BE49-F238E27FC236}">
                  <a16:creationId xmlns:a16="http://schemas.microsoft.com/office/drawing/2014/main" id="{5D4FC972-94B3-4035-8D31-E668C132B41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7" name="Rectangle 29">
              <a:extLst>
                <a:ext uri="{FF2B5EF4-FFF2-40B4-BE49-F238E27FC236}">
                  <a16:creationId xmlns:a16="http://schemas.microsoft.com/office/drawing/2014/main" id="{374B9941-AFBE-4A77-A50E-B6EA04A746A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Isosceles Triangle 17">
              <a:extLst>
                <a:ext uri="{FF2B5EF4-FFF2-40B4-BE49-F238E27FC236}">
                  <a16:creationId xmlns:a16="http://schemas.microsoft.com/office/drawing/2014/main" id="{27A982C5-2C38-4CE9-BC18-94697AD657F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a:extLst>
                <a:ext uri="{FF2B5EF4-FFF2-40B4-BE49-F238E27FC236}">
                  <a16:creationId xmlns:a16="http://schemas.microsoft.com/office/drawing/2014/main" id="{0060D8D1-7BB1-498F-AFBB-ADAC130A9E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a:extLst>
              <a:ext uri="{FF2B5EF4-FFF2-40B4-BE49-F238E27FC236}">
                <a16:creationId xmlns:a16="http://schemas.microsoft.com/office/drawing/2014/main" id="{67ACCB5E-6804-E8FB-097E-472F9562E4E4}"/>
              </a:ext>
            </a:extLst>
          </p:cNvPr>
          <p:cNvSpPr>
            <a:spLocks noGrp="1"/>
          </p:cNvSpPr>
          <p:nvPr>
            <p:ph type="title"/>
          </p:nvPr>
        </p:nvSpPr>
        <p:spPr>
          <a:xfrm>
            <a:off x="630525" y="4634420"/>
            <a:ext cx="8595039" cy="2688872"/>
          </a:xfrm>
        </p:spPr>
        <p:txBody>
          <a:bodyPr vert="horz" lIns="91440" tIns="45720" rIns="91440" bIns="45720" rtlCol="0" anchor="b">
            <a:normAutofit/>
          </a:bodyPr>
          <a:lstStyle/>
          <a:p>
            <a:r>
              <a:rPr lang="en-GB" sz="2000" b="0" i="0" dirty="0">
                <a:solidFill>
                  <a:srgbClr val="703695"/>
                </a:solidFill>
                <a:effectLst/>
                <a:latin typeface="Open Sans" panose="020B0606030504020204" pitchFamily="34" charset="0"/>
              </a:rPr>
              <a:t>Offences of child abduction recorded by police in England and Wales increased by 7 per cent, from 1,189 (in 2017/18) to 1,268 (in 2018/19). This is more than double the total of 5 years ago (565 in 2013/14).</a:t>
            </a:r>
            <a:br>
              <a:rPr lang="en-GB" sz="2000" b="0" i="0" dirty="0">
                <a:solidFill>
                  <a:srgbClr val="703695"/>
                </a:solidFill>
                <a:effectLst/>
                <a:latin typeface="Open Sans" panose="020B0606030504020204" pitchFamily="34" charset="0"/>
              </a:rPr>
            </a:br>
            <a:br>
              <a:rPr lang="en-GB" sz="2000" b="0" i="0" dirty="0">
                <a:solidFill>
                  <a:srgbClr val="703695"/>
                </a:solidFill>
                <a:effectLst/>
                <a:latin typeface="Open Sans" panose="020B0606030504020204" pitchFamily="34" charset="0"/>
              </a:rPr>
            </a:br>
            <a:r>
              <a:rPr lang="en-GB" sz="2000" dirty="0">
                <a:solidFill>
                  <a:srgbClr val="703695"/>
                </a:solidFill>
                <a:latin typeface="Open Sans" panose="020B0606030504020204" pitchFamily="34" charset="0"/>
              </a:rPr>
              <a:t>2021/22 – 1.026 </a:t>
            </a:r>
            <a:br>
              <a:rPr lang="en-GB" sz="1600" b="0" i="0" dirty="0">
                <a:solidFill>
                  <a:srgbClr val="703695"/>
                </a:solidFill>
                <a:effectLst/>
                <a:latin typeface="Open Sans" panose="020B0606030504020204" pitchFamily="34" charset="0"/>
              </a:rPr>
            </a:br>
            <a:br>
              <a:rPr lang="en-GB" sz="1600" b="0" i="0" dirty="0">
                <a:solidFill>
                  <a:srgbClr val="703695"/>
                </a:solidFill>
                <a:effectLst/>
                <a:latin typeface="Open Sans" panose="020B0606030504020204" pitchFamily="34" charset="0"/>
              </a:rPr>
            </a:br>
            <a:endParaRPr lang="en-US" sz="4400" kern="1200" dirty="0">
              <a:solidFill>
                <a:schemeClr val="accent1"/>
              </a:solidFill>
              <a:latin typeface="+mj-lt"/>
              <a:ea typeface="+mj-ea"/>
              <a:cs typeface="+mj-cs"/>
            </a:endParaRPr>
          </a:p>
        </p:txBody>
      </p:sp>
      <p:sp>
        <p:nvSpPr>
          <p:cNvPr id="40" name="Isosceles Triangle 20">
            <a:extLst>
              <a:ext uri="{FF2B5EF4-FFF2-40B4-BE49-F238E27FC236}">
                <a16:creationId xmlns:a16="http://schemas.microsoft.com/office/drawing/2014/main" id="{AA330523-F25B-4007-B3E5-ABB5637D16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3174" y="1270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pic>
        <p:nvPicPr>
          <p:cNvPr id="4" name="Picture 3">
            <a:extLst>
              <a:ext uri="{FF2B5EF4-FFF2-40B4-BE49-F238E27FC236}">
                <a16:creationId xmlns:a16="http://schemas.microsoft.com/office/drawing/2014/main" id="{6041367F-8215-16CC-7D00-9F79C3F84366}"/>
              </a:ext>
            </a:extLst>
          </p:cNvPr>
          <p:cNvPicPr>
            <a:picLocks noChangeAspect="1"/>
          </p:cNvPicPr>
          <p:nvPr/>
        </p:nvPicPr>
        <p:blipFill>
          <a:blip r:embed="rId3"/>
          <a:stretch>
            <a:fillRect/>
          </a:stretch>
        </p:blipFill>
        <p:spPr>
          <a:xfrm>
            <a:off x="2437758" y="286134"/>
            <a:ext cx="6276703" cy="4378000"/>
          </a:xfrm>
          <a:prstGeom prst="rect">
            <a:avLst/>
          </a:prstGeom>
        </p:spPr>
      </p:pic>
    </p:spTree>
    <p:extLst>
      <p:ext uri="{BB962C8B-B14F-4D97-AF65-F5344CB8AC3E}">
        <p14:creationId xmlns:p14="http://schemas.microsoft.com/office/powerpoint/2010/main" val="66659788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title="The Interrogation Of A Child Killer: Mark Bridger | Our Life">
            <a:hlinkClick r:id="" action="ppaction://media"/>
            <a:extLst>
              <a:ext uri="{FF2B5EF4-FFF2-40B4-BE49-F238E27FC236}">
                <a16:creationId xmlns:a16="http://schemas.microsoft.com/office/drawing/2014/main" id="{31092E90-60A8-893A-4344-2F6528376AF0}"/>
              </a:ext>
            </a:extLst>
          </p:cNvPr>
          <p:cNvPicPr>
            <a:picLocks noGrp="1" noRot="1" noChangeAspect="1"/>
          </p:cNvPicPr>
          <p:nvPr>
            <p:ph idx="1"/>
            <a:videoFile r:link="rId1"/>
          </p:nvPr>
        </p:nvPicPr>
        <p:blipFill>
          <a:blip r:embed="rId3"/>
          <a:stretch>
            <a:fillRect/>
          </a:stretch>
        </p:blipFill>
        <p:spPr>
          <a:xfrm>
            <a:off x="417513" y="146050"/>
            <a:ext cx="11033125" cy="6234113"/>
          </a:xfrm>
          <a:prstGeom prst="rect">
            <a:avLst/>
          </a:prstGeom>
        </p:spPr>
      </p:pic>
    </p:spTree>
    <p:extLst>
      <p:ext uri="{BB962C8B-B14F-4D97-AF65-F5344CB8AC3E}">
        <p14:creationId xmlns:p14="http://schemas.microsoft.com/office/powerpoint/2010/main" val="4265654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theme/theme1.xml><?xml version="1.0" encoding="utf-8"?>
<a:theme xmlns:a="http://schemas.openxmlformats.org/drawingml/2006/main" name="Facet">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Facet</Template>
  <TotalTime>0</TotalTime>
  <Words>2831</Words>
  <Application>Microsoft Office PowerPoint</Application>
  <PresentationFormat>Widescreen</PresentationFormat>
  <Paragraphs>132</Paragraphs>
  <Slides>14</Slides>
  <Notes>9</Notes>
  <HiddenSlides>0</HiddenSlides>
  <MMClips>2</MMClips>
  <ScaleCrop>false</ScaleCrop>
  <HeadingPairs>
    <vt:vector size="6" baseType="variant">
      <vt:variant>
        <vt:lpstr>Fonts Used</vt:lpstr>
      </vt:variant>
      <vt:variant>
        <vt:i4>11</vt:i4>
      </vt:variant>
      <vt:variant>
        <vt:lpstr>Theme</vt:lpstr>
      </vt:variant>
      <vt:variant>
        <vt:i4>1</vt:i4>
      </vt:variant>
      <vt:variant>
        <vt:lpstr>Slide Titles</vt:lpstr>
      </vt:variant>
      <vt:variant>
        <vt:i4>14</vt:i4>
      </vt:variant>
    </vt:vector>
  </HeadingPairs>
  <TitlesOfParts>
    <vt:vector size="26" baseType="lpstr">
      <vt:lpstr>-apple-system</vt:lpstr>
      <vt:lpstr>Maven Pro</vt:lpstr>
      <vt:lpstr>Signika</vt:lpstr>
      <vt:lpstr>Arial</vt:lpstr>
      <vt:lpstr>Arial</vt:lpstr>
      <vt:lpstr>Calibri</vt:lpstr>
      <vt:lpstr>Calibri Light</vt:lpstr>
      <vt:lpstr>Open Sans</vt:lpstr>
      <vt:lpstr>Source Sans Pro</vt:lpstr>
      <vt:lpstr>Trebuchet MS</vt:lpstr>
      <vt:lpstr>Wingdings 3</vt:lpstr>
      <vt:lpstr>Facet</vt:lpstr>
      <vt:lpstr>KIDNAP AND EXTORTION</vt:lpstr>
      <vt:lpstr>Learning objectives</vt:lpstr>
      <vt:lpstr>PowerPoint Presentation</vt:lpstr>
      <vt:lpstr>The threat from kidnap and extortion</vt:lpstr>
      <vt:lpstr>PowerPoint Presentation</vt:lpstr>
      <vt:lpstr>Defining kidnap</vt:lpstr>
      <vt:lpstr>KIDNAP</vt:lpstr>
      <vt:lpstr>TASK</vt:lpstr>
      <vt:lpstr>BLACKMAIL AND EXTORTION</vt:lpstr>
      <vt:lpstr>TASK: HAS NICOLA BULLEY BEEN KIDNAPPED?</vt:lpstr>
      <vt:lpstr>Child abduction</vt:lpstr>
      <vt:lpstr>s.2 The Child Abduction Act [1984]</vt:lpstr>
      <vt:lpstr>Offences of child abduction recorded by police in England and Wales increased by 7 per cent, from 1,189 (in 2017/18) to 1,268 (in 2018/19). This is more than double the total of 5 years ago (565 in 2013/14).  2021/22 – 1.026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KIDNAP AND EXTORTION</dc:title>
  <dc:creator>Laura Knight</dc:creator>
  <cp:lastModifiedBy>Laura Knight</cp:lastModifiedBy>
  <cp:revision>1</cp:revision>
  <dcterms:created xsi:type="dcterms:W3CDTF">2023-02-10T13:34:32Z</dcterms:created>
  <dcterms:modified xsi:type="dcterms:W3CDTF">2023-02-13T20:55:04Z</dcterms:modified>
</cp:coreProperties>
</file>