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media/image1.jpeg" ContentType="image/jpeg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8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1pPr>
    <a:lvl2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8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2pPr>
    <a:lvl3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8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3pPr>
    <a:lvl4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8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4pPr>
    <a:lvl5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8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5pPr>
    <a:lvl6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8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6pPr>
    <a:lvl7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8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7pPr>
    <a:lvl8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8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8pPr>
    <a:lvl9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8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0F5F0C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0365C0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0365C0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87CED4">
              <a:alpha val="20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solidFill>
            <a:srgbClr val="398CCE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254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solidFill>
            <a:srgbClr val="0365C0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929292"/>
              </a:solidFill>
              <a:prstDash val="solid"/>
              <a:miter lim="400000"/>
            </a:ln>
          </a:top>
          <a:bottom>
            <a:ln w="12700" cap="flat">
              <a:solidFill>
                <a:srgbClr val="929292"/>
              </a:solidFill>
              <a:prstDash val="solid"/>
              <a:miter lim="400000"/>
            </a:ln>
          </a:bottom>
          <a:insideH>
            <a:ln w="12700" cap="flat">
              <a:solidFill>
                <a:srgbClr val="929292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5DC123">
              <a:alpha val="19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254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2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3632E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3632E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254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6">
              <a:hueOff val="105381"/>
              <a:satOff val="14341"/>
              <a:lumOff val="10801"/>
            </a:schemeClr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254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6">
              <a:hueOff val="105381"/>
              <a:satOff val="14341"/>
              <a:lumOff val="10801"/>
            </a:schemeClr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545761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77C83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77C83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17" name="Shape 117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/>
          <p:nvPr>
            <p:ph type="title"/>
          </p:nvPr>
        </p:nvSpPr>
        <p:spPr>
          <a:xfrm>
            <a:off x="1270000" y="1638300"/>
            <a:ext cx="10464800" cy="3302000"/>
          </a:xfrm>
          <a:prstGeom prst="rect">
            <a:avLst/>
          </a:prstGeom>
        </p:spPr>
        <p:txBody>
          <a:bodyPr anchor="b"/>
          <a:lstStyle/>
          <a:p>
            <a:pPr/>
            <a:r>
              <a:t>Title Text</a:t>
            </a:r>
          </a:p>
        </p:txBody>
      </p:sp>
      <p:sp>
        <p:nvSpPr>
          <p:cNvPr id="12" name="Body Level One…"/>
          <p:cNvSpPr txBox="1"/>
          <p:nvPr>
            <p:ph type="body" sz="quarter" idx="1"/>
          </p:nvPr>
        </p:nvSpPr>
        <p:spPr>
          <a:xfrm>
            <a:off x="1270000" y="50292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0" algn="ctr">
              <a:spcBef>
                <a:spcPts val="0"/>
              </a:spcBef>
              <a:buSzTx/>
              <a:buNone/>
              <a:defRPr sz="3200"/>
            </a:lvl2pPr>
            <a:lvl3pPr marL="0" indent="0" algn="ctr">
              <a:spcBef>
                <a:spcPts val="0"/>
              </a:spcBef>
              <a:buSzTx/>
              <a:buNone/>
              <a:defRPr sz="3200"/>
            </a:lvl3pPr>
            <a:lvl4pPr marL="0" indent="0" algn="ctr">
              <a:spcBef>
                <a:spcPts val="0"/>
              </a:spcBef>
              <a:buSzTx/>
              <a:buNone/>
              <a:defRPr sz="3200"/>
            </a:lvl4pPr>
            <a:lvl5pPr marL="0" indent="0" algn="ctr">
              <a:spcBef>
                <a:spcPts val="0"/>
              </a:spcBef>
              <a:buSzTx/>
              <a:buNone/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/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Image"/>
          <p:cNvSpPr/>
          <p:nvPr>
            <p:ph type="pic" idx="13"/>
          </p:nvPr>
        </p:nvSpPr>
        <p:spPr>
          <a:xfrm>
            <a:off x="1600200" y="635000"/>
            <a:ext cx="9779000" cy="59182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21" name="Title Text"/>
          <p:cNvSpPr txBox="1"/>
          <p:nvPr>
            <p:ph type="title"/>
          </p:nvPr>
        </p:nvSpPr>
        <p:spPr>
          <a:xfrm>
            <a:off x="1270000" y="6718300"/>
            <a:ext cx="10464800" cy="1422400"/>
          </a:xfrm>
          <a:prstGeom prst="rect">
            <a:avLst/>
          </a:prstGeom>
        </p:spPr>
        <p:txBody>
          <a:bodyPr anchor="b"/>
          <a:lstStyle/>
          <a:p>
            <a:pPr/>
            <a:r>
              <a:t>Title Text</a:t>
            </a:r>
          </a:p>
        </p:txBody>
      </p:sp>
      <p:sp>
        <p:nvSpPr>
          <p:cNvPr id="22" name="Body Level One…"/>
          <p:cNvSpPr txBox="1"/>
          <p:nvPr>
            <p:ph type="body" sz="quarter" idx="1"/>
          </p:nvPr>
        </p:nvSpPr>
        <p:spPr>
          <a:xfrm>
            <a:off x="1270000" y="8191500"/>
            <a:ext cx="10464800" cy="12192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0" algn="ctr">
              <a:spcBef>
                <a:spcPts val="0"/>
              </a:spcBef>
              <a:buSzTx/>
              <a:buNone/>
              <a:defRPr sz="3200"/>
            </a:lvl2pPr>
            <a:lvl3pPr marL="0" indent="0" algn="ctr">
              <a:spcBef>
                <a:spcPts val="0"/>
              </a:spcBef>
              <a:buSzTx/>
              <a:buNone/>
              <a:defRPr sz="3200"/>
            </a:lvl3pPr>
            <a:lvl4pPr marL="0" indent="0" algn="ctr">
              <a:spcBef>
                <a:spcPts val="0"/>
              </a:spcBef>
              <a:buSzTx/>
              <a:buNone/>
              <a:defRPr sz="3200"/>
            </a:lvl4pPr>
            <a:lvl5pPr marL="0" indent="0" algn="ctr">
              <a:spcBef>
                <a:spcPts val="0"/>
              </a:spcBef>
              <a:buSzTx/>
              <a:buNone/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3" name="Slide Number"/>
          <p:cNvSpPr txBox="1"/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- 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Text"/>
          <p:cNvSpPr txBox="1"/>
          <p:nvPr>
            <p:ph type="title"/>
          </p:nvPr>
        </p:nvSpPr>
        <p:spPr>
          <a:xfrm>
            <a:off x="1270000" y="3225800"/>
            <a:ext cx="10464800" cy="3302000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31" name="Slide Number"/>
          <p:cNvSpPr txBox="1"/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Image"/>
          <p:cNvSpPr/>
          <p:nvPr>
            <p:ph type="pic" sz="half" idx="13"/>
          </p:nvPr>
        </p:nvSpPr>
        <p:spPr>
          <a:xfrm>
            <a:off x="6718300" y="762000"/>
            <a:ext cx="5334000" cy="82423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39" name="Title Text"/>
          <p:cNvSpPr txBox="1"/>
          <p:nvPr>
            <p:ph type="title"/>
          </p:nvPr>
        </p:nvSpPr>
        <p:spPr>
          <a:xfrm>
            <a:off x="952500" y="762000"/>
            <a:ext cx="5334000" cy="400050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40" name="Body Level One…"/>
          <p:cNvSpPr txBox="1"/>
          <p:nvPr>
            <p:ph type="body" sz="quarter" idx="1"/>
          </p:nvPr>
        </p:nvSpPr>
        <p:spPr>
          <a:xfrm>
            <a:off x="952500" y="5003800"/>
            <a:ext cx="5334000" cy="40005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0" algn="ctr">
              <a:spcBef>
                <a:spcPts val="0"/>
              </a:spcBef>
              <a:buSzTx/>
              <a:buNone/>
              <a:defRPr sz="3200"/>
            </a:lvl2pPr>
            <a:lvl3pPr marL="0" indent="0" algn="ctr">
              <a:spcBef>
                <a:spcPts val="0"/>
              </a:spcBef>
              <a:buSzTx/>
              <a:buNone/>
              <a:defRPr sz="3200"/>
            </a:lvl3pPr>
            <a:lvl4pPr marL="0" indent="0" algn="ctr">
              <a:spcBef>
                <a:spcPts val="0"/>
              </a:spcBef>
              <a:buSzTx/>
              <a:buNone/>
              <a:defRPr sz="3200"/>
            </a:lvl4pPr>
            <a:lvl5pPr marL="0" indent="0" algn="ctr">
              <a:spcBef>
                <a:spcPts val="0"/>
              </a:spcBef>
              <a:buSzTx/>
              <a:buNone/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1" name="Slide Number"/>
          <p:cNvSpPr txBox="1"/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49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57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8" name="Slide Number"/>
          <p:cNvSpPr txBox="1"/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Image"/>
          <p:cNvSpPr/>
          <p:nvPr>
            <p:ph type="pic" sz="half" idx="13"/>
          </p:nvPr>
        </p:nvSpPr>
        <p:spPr>
          <a:xfrm>
            <a:off x="6718300" y="2590800"/>
            <a:ext cx="5334000" cy="62865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66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67" name="Body Level One…"/>
          <p:cNvSpPr txBox="1"/>
          <p:nvPr>
            <p:ph type="body" sz="half" idx="1"/>
          </p:nvPr>
        </p:nvSpPr>
        <p:spPr>
          <a:xfrm>
            <a:off x="952500" y="2590800"/>
            <a:ext cx="5334000" cy="6286500"/>
          </a:xfrm>
          <a:prstGeom prst="rect">
            <a:avLst/>
          </a:prstGeom>
        </p:spPr>
        <p:txBody>
          <a:bodyPr/>
          <a:lstStyle>
            <a:lvl1pPr marL="381000" indent="-381000">
              <a:spcBef>
                <a:spcPts val="3800"/>
              </a:spcBef>
              <a:defRPr sz="2800"/>
            </a:lvl1pPr>
            <a:lvl2pPr marL="762000" indent="-381000">
              <a:spcBef>
                <a:spcPts val="3800"/>
              </a:spcBef>
              <a:defRPr sz="2800"/>
            </a:lvl2pPr>
            <a:lvl3pPr marL="1143000" indent="-381000">
              <a:spcBef>
                <a:spcPts val="3800"/>
              </a:spcBef>
              <a:defRPr sz="2800"/>
            </a:lvl3pPr>
            <a:lvl4pPr marL="1524000" indent="-381000">
              <a:spcBef>
                <a:spcPts val="3800"/>
              </a:spcBef>
              <a:defRPr sz="2800"/>
            </a:lvl4pPr>
            <a:lvl5pPr marL="1905000" indent="-381000">
              <a:spcBef>
                <a:spcPts val="3800"/>
              </a:spcBef>
              <a:defRPr sz="28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8" name="Slide Number"/>
          <p:cNvSpPr txBox="1"/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Body Level One…"/>
          <p:cNvSpPr txBox="1"/>
          <p:nvPr>
            <p:ph type="body" idx="1"/>
          </p:nvPr>
        </p:nvSpPr>
        <p:spPr>
          <a:xfrm>
            <a:off x="952500" y="1270000"/>
            <a:ext cx="11099800" cy="7213600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6" name="Slide Number"/>
          <p:cNvSpPr txBox="1"/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Image"/>
          <p:cNvSpPr/>
          <p:nvPr>
            <p:ph type="pic" sz="quarter" idx="13"/>
          </p:nvPr>
        </p:nvSpPr>
        <p:spPr>
          <a:xfrm>
            <a:off x="6718300" y="5092700"/>
            <a:ext cx="5334000" cy="3898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4" name="Image"/>
          <p:cNvSpPr/>
          <p:nvPr>
            <p:ph type="pic" sz="quarter" idx="14"/>
          </p:nvPr>
        </p:nvSpPr>
        <p:spPr>
          <a:xfrm>
            <a:off x="6718300" y="762000"/>
            <a:ext cx="5334000" cy="3898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5" name="Image"/>
          <p:cNvSpPr/>
          <p:nvPr>
            <p:ph type="pic" sz="half" idx="15"/>
          </p:nvPr>
        </p:nvSpPr>
        <p:spPr>
          <a:xfrm>
            <a:off x="952500" y="762884"/>
            <a:ext cx="5334000" cy="8229601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6" name="Slide Number"/>
          <p:cNvSpPr txBox="1"/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–Johnny Appleseed"/>
          <p:cNvSpPr txBox="1"/>
          <p:nvPr>
            <p:ph type="body" sz="quarter" idx="13"/>
          </p:nvPr>
        </p:nvSpPr>
        <p:spPr>
          <a:xfrm>
            <a:off x="1270000" y="6362700"/>
            <a:ext cx="10464800" cy="533400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b="1" sz="2800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/>
            <a:r>
              <a:t>–Johnny Appleseed</a:t>
            </a:r>
          </a:p>
        </p:txBody>
      </p:sp>
      <p:sp>
        <p:nvSpPr>
          <p:cNvPr id="94" name="“Type a quote here.”"/>
          <p:cNvSpPr txBox="1"/>
          <p:nvPr>
            <p:ph type="body" sz="quarter" idx="14"/>
          </p:nvPr>
        </p:nvSpPr>
        <p:spPr>
          <a:xfrm>
            <a:off x="1270000" y="4254500"/>
            <a:ext cx="10464800" cy="7112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2400"/>
              </a:spcBef>
              <a:buSzTx/>
              <a:buNone/>
              <a:defRPr sz="4000"/>
            </a:lvl1pPr>
          </a:lstStyle>
          <a:p>
            <a:pPr/>
            <a:r>
              <a:t>“Type a quote here.”</a:t>
            </a:r>
          </a:p>
        </p:txBody>
      </p:sp>
      <p:sp>
        <p:nvSpPr>
          <p:cNvPr id="95" name="Slide Number"/>
          <p:cNvSpPr txBox="1"/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Image"/>
          <p:cNvSpPr/>
          <p:nvPr>
            <p:ph type="pic" idx="13"/>
          </p:nvPr>
        </p:nvSpPr>
        <p:spPr>
          <a:xfrm>
            <a:off x="0" y="0"/>
            <a:ext cx="13004800" cy="9753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103" name="Slide Number"/>
          <p:cNvSpPr txBox="1"/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lide Number"/>
          <p:cNvSpPr txBox="1"/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jpeg"/><Relationship Id="rId3" Type="http://schemas.openxmlformats.org/officeDocument/2006/relationships/slideLayout" Target="../slideLayouts/slideLayout1.xml"/><Relationship Id="rId4" Type="http://schemas.openxmlformats.org/officeDocument/2006/relationships/slideLayout" Target="../slideLayouts/slideLayout2.xml"/><Relationship Id="rId5" Type="http://schemas.openxmlformats.org/officeDocument/2006/relationships/slideLayout" Target="../slideLayouts/slideLayout3.xml"/><Relationship Id="rId6" Type="http://schemas.openxmlformats.org/officeDocument/2006/relationships/slideLayout" Target="../slideLayouts/slideLayout4.xml"/><Relationship Id="rId7" Type="http://schemas.openxmlformats.org/officeDocument/2006/relationships/slideLayout" Target="../slideLayouts/slideLayout5.xml"/><Relationship Id="rId8" Type="http://schemas.openxmlformats.org/officeDocument/2006/relationships/slideLayout" Target="../slideLayouts/slideLayout6.xml"/><Relationship Id="rId9" Type="http://schemas.openxmlformats.org/officeDocument/2006/relationships/slideLayout" Target="../slideLayouts/slideLayout7.xml"/><Relationship Id="rId10" Type="http://schemas.openxmlformats.org/officeDocument/2006/relationships/slideLayout" Target="../slideLayouts/slideLayout8.xml"/><Relationship Id="rId11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2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/>
          <p:nvPr>
            <p:ph type="title"/>
          </p:nvPr>
        </p:nvSpPr>
        <p:spPr>
          <a:xfrm>
            <a:off x="952500" y="406400"/>
            <a:ext cx="11099800" cy="21209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" name="Body Level One…"/>
          <p:cNvSpPr txBox="1"/>
          <p:nvPr>
            <p:ph type="body" idx="1"/>
          </p:nvPr>
        </p:nvSpPr>
        <p:spPr>
          <a:xfrm>
            <a:off x="952500" y="2590800"/>
            <a:ext cx="11099800" cy="62865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6311798" y="9245599"/>
            <a:ext cx="368504" cy="381001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b">
            <a:spAutoFit/>
          </a:bodyPr>
          <a:lstStyle>
            <a:lvl1pPr>
              <a:defRPr sz="1800"/>
            </a:lvl1pPr>
          </a:lstStyle>
          <a:p>
            <a:pPr/>
            <a:fld id="{86CB4B4D-7CA3-9044-876B-883B54F8677D}" type="slidenum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</p:sldLayoutIdLst>
  <p:transition xmlns:p14="http://schemas.microsoft.com/office/powerpoint/2010/main" spd="med" advClick="1"/>
  <p:txStyles>
    <p:title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1pPr>
      <a:lvl2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2pPr>
      <a:lvl3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3pPr>
      <a:lvl4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4pPr>
      <a:lvl5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5pPr>
      <a:lvl6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6pPr>
      <a:lvl7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7pPr>
      <a:lvl8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8pPr>
      <a:lvl9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9pPr>
    </p:titleStyle>
    <p:bodyStyle>
      <a:lvl1pPr marL="4572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8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1pPr>
      <a:lvl2pPr marL="9144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8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2pPr>
      <a:lvl3pPr marL="13716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8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3pPr>
      <a:lvl4pPr marL="18288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8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4pPr>
      <a:lvl5pPr marL="22860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8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5pPr>
      <a:lvl6pPr marL="27432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8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6pPr>
      <a:lvl7pPr marL="32004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8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7pPr>
      <a:lvl8pPr marL="36576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8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8pPr>
      <a:lvl9pPr marL="41148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8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9pPr>
    </p:bodyStyle>
    <p:otherStyle>
      <a:lvl1pPr marL="0" marR="0" indent="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1pPr>
      <a:lvl2pPr marL="0" marR="0" indent="228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2pPr>
      <a:lvl3pPr marL="0" marR="0" indent="457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3pPr>
      <a:lvl4pPr marL="0" marR="0" indent="685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4pPr>
      <a:lvl5pPr marL="0" marR="0" indent="9144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5pPr>
      <a:lvl6pPr marL="0" marR="0" indent="11430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6pPr>
      <a:lvl7pPr marL="0" marR="0" indent="1371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7pPr>
      <a:lvl8pPr marL="0" marR="0" indent="1600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8pPr>
      <a:lvl9pPr marL="0" marR="0" indent="1828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lobal Destination &amp; Resort Management"/>
          <p:cNvSpPr txBox="1"/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Global Destination &amp; Resort Management</a:t>
            </a:r>
          </a:p>
        </p:txBody>
      </p:sp>
      <p:sp>
        <p:nvSpPr>
          <p:cNvPr id="120" name="TARGET MARKETS"/>
          <p:cNvSpPr txBox="1"/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TARGET MARKETS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DESTINATION IMPACTS…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defTabSz="484886">
              <a:defRPr sz="6640"/>
            </a:pPr>
            <a:r>
              <a:t>DESTINATION IMPACTS</a:t>
            </a:r>
          </a:p>
          <a:p>
            <a:pPr defTabSz="484886">
              <a:defRPr sz="6640"/>
            </a:pPr>
            <a:r>
              <a:t>&amp; SEGEMENTATION</a:t>
            </a:r>
          </a:p>
        </p:txBody>
      </p:sp>
      <p:sp>
        <p:nvSpPr>
          <p:cNvPr id="123" name="TRAVEL TRENDS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88620" indent="-388620" defTabSz="496570">
              <a:spcBef>
                <a:spcPts val="3500"/>
              </a:spcBef>
              <a:defRPr sz="3230"/>
            </a:pPr>
            <a:r>
              <a:t>TRAVEL TRENDS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GEOGRAPHIC SEGMENTATION - Socio Cultural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DEMOGRAPHICS - Age, Gender, Income, Disposable Income, Family, Education, Occupation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PYSCHOGRAPHICS - Social Class, Lifestyles &amp; Personality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NICHE / INTERESTS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GENERATIONAL SEGMENTATION -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ENERATIONAL MARKETING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84886">
              <a:defRPr sz="6640"/>
            </a:lvl1pPr>
          </a:lstStyle>
          <a:p>
            <a:pPr/>
            <a:r>
              <a:t>GENERATIONAL MARKETING</a:t>
            </a:r>
          </a:p>
        </p:txBody>
      </p:sp>
      <p:sp>
        <p:nvSpPr>
          <p:cNvPr id="126" name="SILENT GENERATION -  PRE 1944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SILENT GENERATION -  PRE 1944</a:t>
            </a:r>
          </a:p>
          <a:p>
            <a:pPr/>
            <a:r>
              <a:t>BABY BOOMERS - 1945-1964</a:t>
            </a:r>
          </a:p>
          <a:p>
            <a:pPr/>
            <a:r>
              <a:t>GENERATION X - 1965 - 1979</a:t>
            </a:r>
          </a:p>
          <a:p>
            <a:pPr/>
            <a:r>
              <a:t>MILLENNIALS - 1980 - 1994</a:t>
            </a:r>
          </a:p>
          <a:p>
            <a:pPr/>
            <a:r>
              <a:t>GENERATION Z - 1995 - 2009</a:t>
            </a:r>
          </a:p>
          <a:p>
            <a:pPr/>
            <a:r>
              <a:t>GENERATION ALPHA - 2010 Onwards!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ENERATIONAL IMPACTS ON RESORT DESTINATION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84886">
              <a:defRPr sz="6640"/>
            </a:lvl1pPr>
          </a:lstStyle>
          <a:p>
            <a:pPr/>
            <a:r>
              <a:t>GENERATIONAL IMPACTS ON RESORT DESTINATIONS</a:t>
            </a:r>
          </a:p>
        </p:txBody>
      </p:sp>
      <p:sp>
        <p:nvSpPr>
          <p:cNvPr id="129" name="CHANGING MARKETS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219455" indent="-219455" defTabSz="280415">
              <a:spcBef>
                <a:spcPts val="2000"/>
              </a:spcBef>
              <a:defRPr sz="1824"/>
            </a:pPr>
            <a:r>
              <a:t>CHANGING MARKETS</a:t>
            </a:r>
          </a:p>
          <a:p>
            <a:pPr marL="219455" indent="-219455" defTabSz="280415">
              <a:spcBef>
                <a:spcPts val="2000"/>
              </a:spcBef>
              <a:defRPr sz="1824"/>
            </a:pPr>
            <a:r>
              <a:t>GLOBAL MARKET</a:t>
            </a:r>
          </a:p>
          <a:p>
            <a:pPr marL="219455" indent="-219455" defTabSz="280415">
              <a:spcBef>
                <a:spcPts val="2000"/>
              </a:spcBef>
              <a:defRPr sz="1824"/>
            </a:pPr>
            <a:r>
              <a:t>TRAVEL CHANGES</a:t>
            </a:r>
          </a:p>
          <a:p>
            <a:pPr marL="219455" indent="-219455" defTabSz="280415">
              <a:spcBef>
                <a:spcPts val="2000"/>
              </a:spcBef>
              <a:defRPr sz="1824"/>
            </a:pPr>
            <a:r>
              <a:t>NICHE V MASS</a:t>
            </a:r>
          </a:p>
          <a:p>
            <a:pPr marL="219455" indent="-219455" defTabSz="280415">
              <a:spcBef>
                <a:spcPts val="2000"/>
              </a:spcBef>
              <a:defRPr sz="1824"/>
            </a:pPr>
            <a:r>
              <a:t>SOCIAL MEDIA</a:t>
            </a:r>
          </a:p>
          <a:p>
            <a:pPr marL="219455" indent="-219455" defTabSz="280415">
              <a:spcBef>
                <a:spcPts val="2000"/>
              </a:spcBef>
              <a:defRPr sz="1824"/>
            </a:pPr>
            <a:r>
              <a:t>DIGITAL MARKET AWARENESS</a:t>
            </a:r>
          </a:p>
          <a:p>
            <a:pPr marL="219455" indent="-219455" defTabSz="280415">
              <a:spcBef>
                <a:spcPts val="2000"/>
              </a:spcBef>
              <a:defRPr sz="1824"/>
            </a:pPr>
            <a:r>
              <a:t>BRAND AWARENESS</a:t>
            </a:r>
          </a:p>
          <a:p>
            <a:pPr marL="219455" indent="-219455" defTabSz="280415">
              <a:spcBef>
                <a:spcPts val="2000"/>
              </a:spcBef>
              <a:defRPr sz="1824"/>
            </a:pPr>
            <a:r>
              <a:t>BUYING POWER</a:t>
            </a:r>
          </a:p>
          <a:p>
            <a:pPr marL="219455" indent="-219455" defTabSz="280415">
              <a:spcBef>
                <a:spcPts val="2000"/>
              </a:spcBef>
              <a:defRPr sz="1824"/>
            </a:pPr>
            <a:r>
              <a:t>DISPOSABLE INCOME</a:t>
            </a:r>
          </a:p>
          <a:p>
            <a:pPr marL="219455" indent="-219455" defTabSz="280415">
              <a:spcBef>
                <a:spcPts val="2000"/>
              </a:spcBef>
              <a:defRPr sz="1824"/>
            </a:pPr>
            <a:r>
              <a:t>SPENDING PATTERNS</a:t>
            </a:r>
          </a:p>
          <a:p>
            <a:pPr marL="219455" indent="-219455" defTabSz="280415">
              <a:spcBef>
                <a:spcPts val="2000"/>
              </a:spcBef>
              <a:defRPr sz="1824"/>
            </a:pPr>
            <a:r>
              <a:t>LIFESTYLES &amp; LIFE CYCLES</a:t>
            </a:r>
          </a:p>
          <a:p>
            <a:pPr marL="219455" indent="-219455" defTabSz="280415">
              <a:spcBef>
                <a:spcPts val="2000"/>
              </a:spcBef>
              <a:defRPr sz="1824"/>
            </a:pPr>
            <a:r>
              <a:t>IMPACT OF EVENTS, CULTURE &amp; BELIEFS SHAPING BUYER BEHAVIOUR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IMPACTS OF MASS MEDIA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514095">
              <a:defRPr sz="7040"/>
            </a:lvl1pPr>
          </a:lstStyle>
          <a:p>
            <a:pPr/>
            <a:r>
              <a:t>IMPACTS OF MASS MEDIA</a:t>
            </a:r>
          </a:p>
        </p:txBody>
      </p:sp>
      <p:sp>
        <p:nvSpPr>
          <p:cNvPr id="132" name="TECHNOLOGICAL CHANGES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33756" indent="-333756" defTabSz="426466">
              <a:spcBef>
                <a:spcPts val="3000"/>
              </a:spcBef>
              <a:defRPr sz="2774"/>
            </a:pPr>
            <a:r>
              <a:t>TECHNOLOGICAL CHANGES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ANALOGUE TO DIGITAL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TRADITIONAL MARKETING TO DIGITAL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SOCIAL MEDIA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BUYER BEHAVIOUR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SOCIAL IMPACTS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ECONOMICS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INCREASED COMPETITION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IMPACTS ON…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defTabSz="484886">
              <a:defRPr sz="6640"/>
            </a:pPr>
            <a:r>
              <a:t>IMPACTS ON </a:t>
            </a:r>
          </a:p>
          <a:p>
            <a:pPr defTabSz="484886">
              <a:defRPr sz="6640"/>
            </a:pPr>
            <a:r>
              <a:t>RESORT DESTINATIONS</a:t>
            </a:r>
          </a:p>
        </p:txBody>
      </p:sp>
      <p:sp>
        <p:nvSpPr>
          <p:cNvPr id="135" name="GLOBALISATION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237743" indent="-237743" defTabSz="303783">
              <a:spcBef>
                <a:spcPts val="2100"/>
              </a:spcBef>
              <a:defRPr sz="1975"/>
            </a:pPr>
            <a:r>
              <a:t>GLOBALISATION</a:t>
            </a:r>
          </a:p>
          <a:p>
            <a:pPr marL="237743" indent="-237743" defTabSz="303783">
              <a:spcBef>
                <a:spcPts val="2100"/>
              </a:spcBef>
              <a:defRPr sz="1975"/>
            </a:pPr>
            <a:r>
              <a:t>COMMERCIALISATI0N</a:t>
            </a:r>
          </a:p>
          <a:p>
            <a:pPr marL="237743" indent="-237743" defTabSz="303783">
              <a:spcBef>
                <a:spcPts val="2100"/>
              </a:spcBef>
              <a:defRPr sz="1975"/>
            </a:pPr>
            <a:r>
              <a:t>CONSUMERISM</a:t>
            </a:r>
          </a:p>
          <a:p>
            <a:pPr marL="237743" indent="-237743" defTabSz="303783">
              <a:spcBef>
                <a:spcPts val="2100"/>
              </a:spcBef>
              <a:defRPr sz="1975"/>
            </a:pPr>
            <a:r>
              <a:t>PROFIT FOCUS</a:t>
            </a:r>
          </a:p>
          <a:p>
            <a:pPr marL="237743" indent="-237743" defTabSz="303783">
              <a:spcBef>
                <a:spcPts val="2100"/>
              </a:spcBef>
              <a:defRPr sz="1975"/>
            </a:pPr>
            <a:r>
              <a:t>TRENDS</a:t>
            </a:r>
          </a:p>
          <a:p>
            <a:pPr marL="237743" indent="-237743" defTabSz="303783">
              <a:spcBef>
                <a:spcPts val="2100"/>
              </a:spcBef>
              <a:defRPr sz="1975"/>
            </a:pPr>
            <a:r>
              <a:t>MASSIFICATION</a:t>
            </a:r>
          </a:p>
          <a:p>
            <a:pPr marL="237743" indent="-237743" defTabSz="303783">
              <a:spcBef>
                <a:spcPts val="2100"/>
              </a:spcBef>
              <a:defRPr sz="1975"/>
            </a:pPr>
            <a:r>
              <a:t>NICHE RESORTS</a:t>
            </a:r>
          </a:p>
          <a:p>
            <a:pPr marL="237743" indent="-237743" defTabSz="303783">
              <a:spcBef>
                <a:spcPts val="2100"/>
              </a:spcBef>
              <a:defRPr sz="1975"/>
            </a:pPr>
            <a:r>
              <a:t>FOOD &amp; BEV</a:t>
            </a:r>
          </a:p>
          <a:p>
            <a:pPr marL="237743" indent="-237743" defTabSz="303783">
              <a:spcBef>
                <a:spcPts val="2100"/>
              </a:spcBef>
              <a:defRPr sz="1975"/>
            </a:pPr>
            <a:r>
              <a:t>SERVICE </a:t>
            </a:r>
          </a:p>
          <a:p>
            <a:pPr marL="237743" indent="-237743" defTabSz="303783">
              <a:spcBef>
                <a:spcPts val="2100"/>
              </a:spcBef>
              <a:defRPr sz="1975"/>
            </a:pPr>
            <a:r>
              <a:t>FACILITIES</a:t>
            </a:r>
          </a:p>
          <a:p>
            <a:pPr marL="237743" indent="-237743" defTabSz="303783">
              <a:spcBef>
                <a:spcPts val="2100"/>
              </a:spcBef>
              <a:defRPr sz="1975"/>
            </a:pPr>
            <a:r>
              <a:t>EVENTS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Gradient">
  <a:themeElements>
    <a:clrScheme name="Gradient">
      <a:dk1>
        <a:srgbClr val="FF0000"/>
      </a:dk1>
      <a:lt1>
        <a:srgbClr val="FFFFFF"/>
      </a:lt1>
      <a:dk2>
        <a:srgbClr val="53585F"/>
      </a:dk2>
      <a:lt2>
        <a:srgbClr val="DCDEE0"/>
      </a:lt2>
      <a:accent1>
        <a:srgbClr val="0065C1"/>
      </a:accent1>
      <a:accent2>
        <a:srgbClr val="189B1A"/>
      </a:accent2>
      <a:accent3>
        <a:srgbClr val="008C91"/>
      </a:accent3>
      <a:accent4>
        <a:srgbClr val="5747C1"/>
      </a:accent4>
      <a:accent5>
        <a:srgbClr val="971817"/>
      </a:accent5>
      <a:accent6>
        <a:srgbClr val="BC8027"/>
      </a:accent6>
      <a:hlink>
        <a:srgbClr val="0000FF"/>
      </a:hlink>
      <a:folHlink>
        <a:srgbClr val="FF00FF"/>
      </a:folHlink>
    </a:clrScheme>
    <a:fontScheme name="Gradient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Gradien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sx="100000" sy="100000" kx="0" ky="0" algn="b" rotWithShape="0" blurRad="76200" dist="0" dir="18900000">
              <a:srgbClr val="000000">
                <a:alpha val="80000"/>
              </a:srgbClr>
            </a:outerShdw>
          </a:effectLst>
        </a:effectStyle>
        <a:effectStyle>
          <a:effectLst>
            <a:outerShdw sx="100000" sy="100000" kx="0" ky="0" algn="b" rotWithShape="0" blurRad="76200" dist="0" dir="18900000">
              <a:srgbClr val="000000">
                <a:alpha val="80000"/>
              </a:srgbClr>
            </a:outerShdw>
          </a:effectLst>
        </a:effectStyle>
        <a:effectStyle>
          <a:effectLst>
            <a:outerShdw sx="100000" sy="100000" kx="0" ky="0" algn="b" rotWithShape="0" blurRad="76200" dist="0" dir="18900000">
              <a:srgbClr val="000000">
                <a:alpha val="8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gradFill flip="none" rotWithShape="1">
          <a:gsLst>
            <a:gs pos="0">
              <a:schemeClr val="accent1"/>
            </a:gs>
            <a:gs pos="100000">
              <a:schemeClr val="accent1">
                <a:hueOff val="321133"/>
                <a:satOff val="-12043"/>
                <a:lumOff val="-7113"/>
              </a:schemeClr>
            </a:gs>
          </a:gsLst>
          <a:lin ang="5400000" scaled="0"/>
        </a:gradFill>
        <a:ln w="12700" cap="flat">
          <a:noFill/>
          <a:miter lim="400000"/>
        </a:ln>
        <a:effectLst>
          <a:outerShdw sx="100000" sy="100000" kx="0" ky="0" algn="b" rotWithShape="0" blurRad="76200" dist="0" dir="18900000">
            <a:srgbClr val="000000">
              <a:alpha val="8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400" u="none" kumimoji="0" normalizeH="0">
            <a:ln>
              <a:noFill/>
            </a:ln>
            <a:solidFill>
              <a:srgbClr val="FFFFFF"/>
            </a:solidFill>
            <a:effectLst>
              <a:outerShdw sx="100000" sy="100000" kx="0" ky="0" algn="b" rotWithShape="0" blurRad="25400" dist="23998" dir="2700000">
                <a:srgbClr val="000000">
                  <a:alpha val="31034"/>
                </a:srgbClr>
              </a:outerShdw>
            </a:effectLst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8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Gradient">
  <a:themeElements>
    <a:clrScheme name="Gradient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065C1"/>
      </a:accent1>
      <a:accent2>
        <a:srgbClr val="189B1A"/>
      </a:accent2>
      <a:accent3>
        <a:srgbClr val="008C91"/>
      </a:accent3>
      <a:accent4>
        <a:srgbClr val="5747C1"/>
      </a:accent4>
      <a:accent5>
        <a:srgbClr val="971817"/>
      </a:accent5>
      <a:accent6>
        <a:srgbClr val="BC8027"/>
      </a:accent6>
      <a:hlink>
        <a:srgbClr val="0000FF"/>
      </a:hlink>
      <a:folHlink>
        <a:srgbClr val="FF00FF"/>
      </a:folHlink>
    </a:clrScheme>
    <a:fontScheme name="Gradient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Gradien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sx="100000" sy="100000" kx="0" ky="0" algn="b" rotWithShape="0" blurRad="76200" dist="0" dir="18900000">
              <a:srgbClr val="000000">
                <a:alpha val="80000"/>
              </a:srgbClr>
            </a:outerShdw>
          </a:effectLst>
        </a:effectStyle>
        <a:effectStyle>
          <a:effectLst>
            <a:outerShdw sx="100000" sy="100000" kx="0" ky="0" algn="b" rotWithShape="0" blurRad="76200" dist="0" dir="18900000">
              <a:srgbClr val="000000">
                <a:alpha val="80000"/>
              </a:srgbClr>
            </a:outerShdw>
          </a:effectLst>
        </a:effectStyle>
        <a:effectStyle>
          <a:effectLst>
            <a:outerShdw sx="100000" sy="100000" kx="0" ky="0" algn="b" rotWithShape="0" blurRad="76200" dist="0" dir="18900000">
              <a:srgbClr val="000000">
                <a:alpha val="8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gradFill flip="none" rotWithShape="1">
          <a:gsLst>
            <a:gs pos="0">
              <a:schemeClr val="accent1"/>
            </a:gs>
            <a:gs pos="100000">
              <a:schemeClr val="accent1">
                <a:hueOff val="321133"/>
                <a:satOff val="-12043"/>
                <a:lumOff val="-7113"/>
              </a:schemeClr>
            </a:gs>
          </a:gsLst>
          <a:lin ang="5400000" scaled="0"/>
        </a:gradFill>
        <a:ln w="12700" cap="flat">
          <a:noFill/>
          <a:miter lim="400000"/>
        </a:ln>
        <a:effectLst>
          <a:outerShdw sx="100000" sy="100000" kx="0" ky="0" algn="b" rotWithShape="0" blurRad="76200" dist="0" dir="18900000">
            <a:srgbClr val="000000">
              <a:alpha val="8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400" u="none" kumimoji="0" normalizeH="0">
            <a:ln>
              <a:noFill/>
            </a:ln>
            <a:solidFill>
              <a:srgbClr val="FFFFFF"/>
            </a:solidFill>
            <a:effectLst>
              <a:outerShdw sx="100000" sy="100000" kx="0" ky="0" algn="b" rotWithShape="0" blurRad="25400" dist="23998" dir="2700000">
                <a:srgbClr val="000000">
                  <a:alpha val="31034"/>
                </a:srgbClr>
              </a:outerShdw>
            </a:effectLst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8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