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70" r:id="rId2"/>
    <p:sldId id="257" r:id="rId3"/>
    <p:sldId id="271" r:id="rId4"/>
    <p:sldId id="272" r:id="rId5"/>
    <p:sldId id="273" r:id="rId6"/>
    <p:sldId id="274" r:id="rId7"/>
    <p:sldId id="276" r:id="rId8"/>
    <p:sldId id="266" r:id="rId9"/>
    <p:sldId id="267" r:id="rId10"/>
    <p:sldId id="279" r:id="rId11"/>
    <p:sldId id="268" r:id="rId12"/>
    <p:sldId id="277" r:id="rId13"/>
    <p:sldId id="281" r:id="rId14"/>
    <p:sldId id="280" r:id="rId15"/>
    <p:sldId id="278" r:id="rId16"/>
    <p:sldId id="265"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E8790FB-65C7-5CC9-1618-4A93AECD70CA}" v="764" dt="2025-05-18T21:09:06.778"/>
    <p1510:client id="{486480A3-A6B6-F033-7093-180D8C376915}" v="1" dt="2025-05-19T12:16:03.271"/>
    <p1510:client id="{B76CD88E-A9B1-1456-DCD0-ACFD259C47A0}" v="1599" dt="2025-05-18T10:52:15.31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5/19/2025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5/19/2025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5/19/2025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5/19/2025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5/19/2025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5/19/2025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5/19/2025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5/19/2025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image" Target="../media/image14.jpeg"/><Relationship Id="rId3" Type="http://schemas.openxmlformats.org/officeDocument/2006/relationships/image" Target="../media/image9.jpeg"/><Relationship Id="rId7" Type="http://schemas.openxmlformats.org/officeDocument/2006/relationships/image" Target="../media/image13.jpeg"/><Relationship Id="rId2" Type="http://schemas.openxmlformats.org/officeDocument/2006/relationships/image" Target="../media/image8.jpeg"/><Relationship Id="rId1" Type="http://schemas.openxmlformats.org/officeDocument/2006/relationships/slideLayout" Target="../slideLayouts/slideLayout2.xml"/><Relationship Id="rId6" Type="http://schemas.openxmlformats.org/officeDocument/2006/relationships/image" Target="../media/image12.jpeg"/><Relationship Id="rId5" Type="http://schemas.openxmlformats.org/officeDocument/2006/relationships/image" Target="../media/image11.jpeg"/><Relationship Id="rId4" Type="http://schemas.openxmlformats.org/officeDocument/2006/relationships/image" Target="../media/image10.jpeg"/></Relationships>
</file>

<file path=ppt/slides/_rels/slide14.xml.rels><?xml version="1.0" encoding="UTF-8" standalone="yes"?>
<Relationships xmlns="http://schemas.openxmlformats.org/package/2006/relationships"><Relationship Id="rId8" Type="http://schemas.openxmlformats.org/officeDocument/2006/relationships/image" Target="../media/image21.jpeg"/><Relationship Id="rId3" Type="http://schemas.openxmlformats.org/officeDocument/2006/relationships/image" Target="../media/image16.jpeg"/><Relationship Id="rId7" Type="http://schemas.openxmlformats.org/officeDocument/2006/relationships/image" Target="../media/image20.jpeg"/><Relationship Id="rId2" Type="http://schemas.openxmlformats.org/officeDocument/2006/relationships/image" Target="../media/image15.jpeg"/><Relationship Id="rId1" Type="http://schemas.openxmlformats.org/officeDocument/2006/relationships/slideLayout" Target="../slideLayouts/slideLayout2.xml"/><Relationship Id="rId6" Type="http://schemas.openxmlformats.org/officeDocument/2006/relationships/image" Target="../media/image19.jpeg"/><Relationship Id="rId11" Type="http://schemas.openxmlformats.org/officeDocument/2006/relationships/image" Target="../media/image24.jpeg"/><Relationship Id="rId5" Type="http://schemas.openxmlformats.org/officeDocument/2006/relationships/image" Target="../media/image18.jpeg"/><Relationship Id="rId10" Type="http://schemas.openxmlformats.org/officeDocument/2006/relationships/image" Target="../media/image23.jpeg"/><Relationship Id="rId4" Type="http://schemas.openxmlformats.org/officeDocument/2006/relationships/image" Target="../media/image17.jpeg"/><Relationship Id="rId9" Type="http://schemas.openxmlformats.org/officeDocument/2006/relationships/image" Target="../media/image22.jpe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simplypsychology.org/operant-conditioning.html" TargetMode="External"/><Relationship Id="rId2" Type="http://schemas.openxmlformats.org/officeDocument/2006/relationships/hyperlink" Target="https://www.simplypsychology.org/vygotsky.html" TargetMode="External"/><Relationship Id="rId1" Type="http://schemas.openxmlformats.org/officeDocument/2006/relationships/slideLayout" Target="../slideLayouts/slideLayout2.xml"/><Relationship Id="rId6" Type="http://schemas.openxmlformats.org/officeDocument/2006/relationships/hyperlink" Target="https://hwb.gov.wales/curriculum-for-wales/introduction-to-curriculum-for-wales-guidance/" TargetMode="External"/><Relationship Id="rId5" Type="http://schemas.openxmlformats.org/officeDocument/2006/relationships/hyperlink" Target="https://www.gov.wales/sites/default/files/publications/2018-03/successful-futures.pdf" TargetMode="External"/><Relationship Id="rId4" Type="http://schemas.openxmlformats.org/officeDocument/2006/relationships/hyperlink" Target="https://teacherhead.com/2013/01/06/behaviour-management-a-bill-rogers-top-1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8" name="Group 17">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4" name="Rectangle: Rounded Corners 3">
            <a:extLst>
              <a:ext uri="{FF2B5EF4-FFF2-40B4-BE49-F238E27FC236}">
                <a16:creationId xmlns:a16="http://schemas.microsoft.com/office/drawing/2014/main" id="{25BF1E66-E5A6-08CE-DA31-D9DDE0CE91A8}"/>
              </a:ext>
            </a:extLst>
          </p:cNvPr>
          <p:cNvSpPr/>
          <p:nvPr/>
        </p:nvSpPr>
        <p:spPr>
          <a:xfrm>
            <a:off x="764885" y="262489"/>
            <a:ext cx="10388701" cy="2672769"/>
          </a:xfrm>
          <a:prstGeom prst="round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2">
            <a:extLst>
              <a:ext uri="{FF2B5EF4-FFF2-40B4-BE49-F238E27FC236}">
                <a16:creationId xmlns:a16="http://schemas.microsoft.com/office/drawing/2014/main" id="{549DE983-04C6-B5A9-31BD-3ACBA92B4458}"/>
              </a:ext>
            </a:extLst>
          </p:cNvPr>
          <p:cNvSpPr txBox="1">
            <a:spLocks/>
          </p:cNvSpPr>
          <p:nvPr/>
        </p:nvSpPr>
        <p:spPr>
          <a:xfrm>
            <a:off x="1512736" y="386581"/>
            <a:ext cx="9177797" cy="2430864"/>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1800" b="1" dirty="0">
                <a:latin typeface="Calibri"/>
                <a:ea typeface="Calibri"/>
                <a:cs typeface="Calibri"/>
              </a:rPr>
              <a:t>Module code: ECAD4017</a:t>
            </a:r>
          </a:p>
          <a:p>
            <a:pPr marL="0" indent="0">
              <a:buNone/>
            </a:pPr>
            <a:r>
              <a:rPr lang="en-US" sz="1800" b="1" dirty="0">
                <a:latin typeface="Calibri"/>
                <a:ea typeface="Calibri"/>
                <a:cs typeface="Calibri"/>
              </a:rPr>
              <a:t>Name: Lowri Jones</a:t>
            </a:r>
            <a:endParaRPr lang="en-US" sz="1800">
              <a:latin typeface="Calibri"/>
              <a:ea typeface="Calibri"/>
              <a:cs typeface="Calibri"/>
            </a:endParaRPr>
          </a:p>
          <a:p>
            <a:pPr marL="0" indent="0">
              <a:buNone/>
            </a:pPr>
            <a:r>
              <a:rPr lang="en-US" sz="1800" b="1" dirty="0">
                <a:latin typeface="Calibri"/>
                <a:ea typeface="Calibri"/>
                <a:cs typeface="Calibri"/>
              </a:rPr>
              <a:t>Student Number: 2400771</a:t>
            </a:r>
          </a:p>
          <a:p>
            <a:pPr marL="0" indent="0">
              <a:buNone/>
            </a:pPr>
            <a:r>
              <a:rPr lang="en-US" sz="1800" b="1" dirty="0">
                <a:latin typeface="Calibri"/>
                <a:ea typeface="Calibri"/>
                <a:cs typeface="Calibri"/>
              </a:rPr>
              <a:t>Title: </a:t>
            </a:r>
            <a:r>
              <a:rPr lang="en-US" sz="1800" b="1" dirty="0">
                <a:latin typeface="Calibri"/>
                <a:ea typeface="Calibri"/>
                <a:cs typeface="Arial"/>
              </a:rPr>
              <a:t>Consider managing the learning environment, differentiation and exploiting subject disciplines in areas of learning. Discuss these central strands in relation to practices in education, showing secure understanding, identifying personal strengths and areas for development for each.</a:t>
            </a:r>
          </a:p>
          <a:p>
            <a:endParaRPr lang="en-US" sz="2000">
              <a:solidFill>
                <a:schemeClr val="tx2"/>
              </a:solidFill>
            </a:endParaRPr>
          </a:p>
        </p:txBody>
      </p:sp>
      <p:sp>
        <p:nvSpPr>
          <p:cNvPr id="9" name="Rectangle: Rounded Corners 8">
            <a:extLst>
              <a:ext uri="{FF2B5EF4-FFF2-40B4-BE49-F238E27FC236}">
                <a16:creationId xmlns:a16="http://schemas.microsoft.com/office/drawing/2014/main" id="{4A72CB58-589B-5A09-20C3-257B052F1BA4}"/>
              </a:ext>
            </a:extLst>
          </p:cNvPr>
          <p:cNvSpPr/>
          <p:nvPr/>
        </p:nvSpPr>
        <p:spPr>
          <a:xfrm>
            <a:off x="1214269" y="3564490"/>
            <a:ext cx="9558315" cy="2506691"/>
          </a:xfrm>
          <a:prstGeom prst="round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BD14073E-B971-39B8-8619-70FBAAD491DB}"/>
              </a:ext>
            </a:extLst>
          </p:cNvPr>
          <p:cNvSpPr txBox="1"/>
          <p:nvPr/>
        </p:nvSpPr>
        <p:spPr>
          <a:xfrm>
            <a:off x="1422401" y="3757246"/>
            <a:ext cx="9366738" cy="25417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ts val="1639"/>
              </a:lnSpc>
            </a:pPr>
            <a:r>
              <a:rPr lang="en-GB" sz="2000" b="1" u="sng" dirty="0">
                <a:latin typeface="Calibri"/>
                <a:ea typeface="Calibri"/>
                <a:cs typeface="Segoe UI"/>
              </a:rPr>
              <a:t>AI Acknowledgement</a:t>
            </a:r>
            <a:r>
              <a:rPr lang="en-US" sz="2000" b="1" dirty="0">
                <a:latin typeface="Calibri"/>
                <a:ea typeface="Calibri"/>
                <a:cs typeface="Calibri"/>
              </a:rPr>
              <a:t> </a:t>
            </a:r>
          </a:p>
          <a:p>
            <a:pPr>
              <a:lnSpc>
                <a:spcPts val="1639"/>
              </a:lnSpc>
            </a:pPr>
            <a:r>
              <a:rPr lang="en-GB" sz="2000" b="1" dirty="0">
                <a:latin typeface="Calibri"/>
                <a:ea typeface="Calibri"/>
                <a:cs typeface="Segoe UI"/>
              </a:rPr>
              <a:t> </a:t>
            </a:r>
            <a:r>
              <a:rPr lang="en-US" sz="2000" b="1" dirty="0">
                <a:latin typeface="Calibri"/>
                <a:ea typeface="Calibri"/>
                <a:cs typeface="Calibri"/>
              </a:rPr>
              <a:t> </a:t>
            </a:r>
          </a:p>
          <a:p>
            <a:pPr>
              <a:lnSpc>
                <a:spcPts val="1639"/>
              </a:lnSpc>
            </a:pPr>
            <a:r>
              <a:rPr lang="en-GB" sz="2000" b="1" dirty="0">
                <a:latin typeface="Calibri"/>
                <a:ea typeface="Calibri"/>
                <a:cs typeface="Segoe UI"/>
              </a:rPr>
              <a:t>I confirm that I have not used any AI tools in the research and creation of this assignment. </a:t>
            </a:r>
            <a:r>
              <a:rPr lang="en-US" sz="2000" b="1" dirty="0">
                <a:latin typeface="Calibri"/>
                <a:ea typeface="Calibri"/>
                <a:cs typeface="Calibri"/>
              </a:rPr>
              <a:t> </a:t>
            </a:r>
          </a:p>
          <a:p>
            <a:pPr>
              <a:lnSpc>
                <a:spcPts val="1639"/>
              </a:lnSpc>
            </a:pPr>
            <a:endParaRPr lang="en-US" sz="2000" b="1" dirty="0">
              <a:latin typeface="Calibri"/>
              <a:ea typeface="Calibri"/>
              <a:cs typeface="Calibri"/>
            </a:endParaRPr>
          </a:p>
          <a:p>
            <a:pPr>
              <a:lnSpc>
                <a:spcPts val="1639"/>
              </a:lnSpc>
            </a:pPr>
            <a:r>
              <a:rPr lang="en-GB" sz="2000" b="1" dirty="0">
                <a:latin typeface="Calibri"/>
                <a:ea typeface="Calibri"/>
                <a:cs typeface="Segoe UI"/>
              </a:rPr>
              <a:t>I confirm that I have not presented any AI generated materials as my own work.</a:t>
            </a:r>
          </a:p>
          <a:p>
            <a:pPr>
              <a:lnSpc>
                <a:spcPts val="1639"/>
              </a:lnSpc>
            </a:pPr>
            <a:r>
              <a:rPr lang="en-GB" sz="2000" b="1" dirty="0">
                <a:latin typeface="Calibri"/>
                <a:ea typeface="Calibri"/>
                <a:cs typeface="Segoe UI"/>
              </a:rPr>
              <a:t> </a:t>
            </a:r>
            <a:r>
              <a:rPr lang="en-US" sz="2000" b="1" dirty="0">
                <a:latin typeface="Calibri"/>
                <a:ea typeface="Calibri"/>
                <a:cs typeface="Calibri"/>
              </a:rPr>
              <a:t> </a:t>
            </a:r>
            <a:endParaRPr lang="en-US"/>
          </a:p>
          <a:p>
            <a:pPr>
              <a:lnSpc>
                <a:spcPts val="1121"/>
              </a:lnSpc>
            </a:pPr>
            <a:r>
              <a:rPr lang="en-GB" sz="2000" b="1" dirty="0">
                <a:latin typeface="Calibri"/>
                <a:ea typeface="Calibri"/>
                <a:cs typeface="Segoe UI"/>
              </a:rPr>
              <a:t>I confirm that I have copies of my drafts, notes, and other resources I used, which I may be asked to provide in evidence. </a:t>
            </a:r>
            <a:r>
              <a:rPr lang="en-US" sz="2000" b="1" dirty="0">
                <a:latin typeface="Calibri"/>
                <a:ea typeface="Calibri"/>
                <a:cs typeface="Calibri"/>
              </a:rPr>
              <a:t> </a:t>
            </a:r>
          </a:p>
          <a:p>
            <a:pPr>
              <a:lnSpc>
                <a:spcPts val="1121"/>
              </a:lnSpc>
            </a:pPr>
            <a:endParaRPr lang="en-US" sz="2000" b="1" dirty="0">
              <a:latin typeface="Calibri"/>
              <a:ea typeface="Calibri"/>
              <a:cs typeface="Calibri"/>
            </a:endParaRPr>
          </a:p>
          <a:p>
            <a:pPr>
              <a:lnSpc>
                <a:spcPts val="1121"/>
              </a:lnSpc>
            </a:pPr>
            <a:endParaRPr lang="en-US" b="1" dirty="0">
              <a:latin typeface="Calibri"/>
              <a:ea typeface="Calibri"/>
              <a:cs typeface="Calibri"/>
            </a:endParaRPr>
          </a:p>
          <a:p>
            <a:pPr>
              <a:lnSpc>
                <a:spcPts val="1121"/>
              </a:lnSpc>
            </a:pPr>
            <a:endParaRPr lang="en-US" b="1" dirty="0">
              <a:latin typeface="Calibri"/>
              <a:ea typeface="Calibri"/>
              <a:cs typeface="Calibri"/>
            </a:endParaRPr>
          </a:p>
          <a:p>
            <a:pPr>
              <a:lnSpc>
                <a:spcPts val="1121"/>
              </a:lnSpc>
            </a:pPr>
            <a:endParaRPr lang="en-US" b="1" dirty="0">
              <a:latin typeface="Calibri"/>
              <a:ea typeface="Calibri"/>
              <a:cs typeface="Calibri"/>
            </a:endParaRPr>
          </a:p>
          <a:p>
            <a:pPr>
              <a:lnSpc>
                <a:spcPts val="1121"/>
              </a:lnSpc>
            </a:pPr>
            <a:endParaRPr lang="en-US" b="1" dirty="0">
              <a:latin typeface="Calibri"/>
              <a:ea typeface="Calibri"/>
              <a:cs typeface="Calibri"/>
            </a:endParaRPr>
          </a:p>
        </p:txBody>
      </p:sp>
    </p:spTree>
    <p:extLst>
      <p:ext uri="{BB962C8B-B14F-4D97-AF65-F5344CB8AC3E}">
        <p14:creationId xmlns:p14="http://schemas.microsoft.com/office/powerpoint/2010/main" val="28834012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4" name="Freeform: Shape 13">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9" name="Group 18">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20" name="Freeform: Shape 19">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3" name="Freeform: Shape 22">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Rectangle: Rounded Corners 1">
            <a:extLst>
              <a:ext uri="{FF2B5EF4-FFF2-40B4-BE49-F238E27FC236}">
                <a16:creationId xmlns:a16="http://schemas.microsoft.com/office/drawing/2014/main" id="{A51D8160-3FD5-045A-835B-0734332EC69F}"/>
              </a:ext>
            </a:extLst>
          </p:cNvPr>
          <p:cNvSpPr/>
          <p:nvPr/>
        </p:nvSpPr>
        <p:spPr>
          <a:xfrm>
            <a:off x="6740182" y="283012"/>
            <a:ext cx="5120301" cy="738998"/>
          </a:xfrm>
          <a:prstGeom prst="round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8C32006A-9231-A32A-03EB-1993D0ED95A8}"/>
              </a:ext>
            </a:extLst>
          </p:cNvPr>
          <p:cNvSpPr txBox="1"/>
          <p:nvPr/>
        </p:nvSpPr>
        <p:spPr>
          <a:xfrm>
            <a:off x="7694246" y="298938"/>
            <a:ext cx="3212123" cy="7274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b="1" dirty="0">
                <a:solidFill>
                  <a:srgbClr val="0E2841"/>
                </a:solidFill>
                <a:latin typeface="Calibri"/>
                <a:ea typeface="Calibri"/>
                <a:cs typeface="Calibri"/>
              </a:rPr>
              <a:t>Introduction:</a:t>
            </a:r>
            <a:endParaRPr lang="en-US" sz="3200" dirty="0">
              <a:latin typeface="Calibri"/>
              <a:ea typeface="Calibri"/>
              <a:cs typeface="Calibri"/>
            </a:endParaRPr>
          </a:p>
        </p:txBody>
      </p:sp>
      <p:sp>
        <p:nvSpPr>
          <p:cNvPr id="5" name="Rectangle: Rounded Corners 4">
            <a:extLst>
              <a:ext uri="{FF2B5EF4-FFF2-40B4-BE49-F238E27FC236}">
                <a16:creationId xmlns:a16="http://schemas.microsoft.com/office/drawing/2014/main" id="{3B5C2402-3E73-E901-4F2E-F9DFE83307C7}"/>
              </a:ext>
            </a:extLst>
          </p:cNvPr>
          <p:cNvSpPr/>
          <p:nvPr/>
        </p:nvSpPr>
        <p:spPr>
          <a:xfrm>
            <a:off x="829797" y="2051244"/>
            <a:ext cx="9829069" cy="4216842"/>
          </a:xfrm>
          <a:prstGeom prst="round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675AE816-EA2C-340A-F1B2-749F13ECCEF0}"/>
              </a:ext>
            </a:extLst>
          </p:cNvPr>
          <p:cNvSpPr txBox="1"/>
          <p:nvPr/>
        </p:nvSpPr>
        <p:spPr>
          <a:xfrm>
            <a:off x="826476" y="2272322"/>
            <a:ext cx="9835662"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Calibri"/>
              <a:buChar char="-"/>
            </a:pPr>
            <a:r>
              <a:rPr lang="en-US" sz="2000" dirty="0">
                <a:solidFill>
                  <a:srgbClr val="0E2841"/>
                </a:solidFill>
                <a:latin typeface="Calibri"/>
                <a:ea typeface="Calibri"/>
                <a:cs typeface="Calibri"/>
              </a:rPr>
              <a:t>Today, I’ll be talking to you about three key pedagogical strands: managing the learning environment, differentiation, and exploiting subject disciplines within the Areas of Learning and Experience (</a:t>
            </a:r>
            <a:r>
              <a:rPr lang="en-US" sz="2000" dirty="0" err="1">
                <a:solidFill>
                  <a:srgbClr val="000000"/>
                </a:solidFill>
                <a:latin typeface="Calibri"/>
                <a:ea typeface="Calibri"/>
                <a:cs typeface="Calibri"/>
              </a:rPr>
              <a:t>AoLEs</a:t>
            </a:r>
            <a:r>
              <a:rPr lang="en-US" sz="2000" dirty="0">
                <a:solidFill>
                  <a:srgbClr val="0E2841"/>
                </a:solidFill>
                <a:latin typeface="Calibri"/>
                <a:ea typeface="Calibri"/>
                <a:cs typeface="Calibri"/>
              </a:rPr>
              <a:t>), as outlined in the Curriculum for Wales.</a:t>
            </a:r>
            <a:endParaRPr lang="en-US" sz="2000">
              <a:latin typeface="Calibri"/>
              <a:ea typeface="Calibri"/>
              <a:cs typeface="Calibri"/>
            </a:endParaRPr>
          </a:p>
          <a:p>
            <a:pPr marL="342900" indent="-342900">
              <a:buFont typeface="Calibri"/>
              <a:buChar char="-"/>
            </a:pPr>
            <a:r>
              <a:rPr lang="en-US" sz="2000" dirty="0">
                <a:solidFill>
                  <a:srgbClr val="0E2841"/>
                </a:solidFill>
                <a:latin typeface="Calibri"/>
                <a:ea typeface="Calibri"/>
                <a:cs typeface="Calibri"/>
              </a:rPr>
              <a:t>Throughout this presentation, I will not only explain the importance of each pedagogical approach and how theory has informed my practice, but also reflect on my own professional journey</a:t>
            </a:r>
          </a:p>
          <a:p>
            <a:pPr marL="342900" indent="-342900">
              <a:buFont typeface="Calibri"/>
              <a:buChar char="-"/>
            </a:pPr>
            <a:r>
              <a:rPr lang="en-US" sz="2000" dirty="0">
                <a:solidFill>
                  <a:srgbClr val="0E2841"/>
                </a:solidFill>
                <a:latin typeface="Calibri"/>
                <a:ea typeface="Calibri"/>
                <a:cs typeface="Calibri"/>
              </a:rPr>
              <a:t>Being a reflective practitioner is a key part of becoming an effective teacher. Reflection allows me to critically evaluate my teaching decisions, respond to the diverse needs of learners, and continuously improve my practice. By identifying both strengths and areas for development, I’m better equipped to make informed choices that support pupil progress and enhance my own confidence and capability.</a:t>
            </a:r>
            <a:endParaRPr lang="en-US" sz="2000" dirty="0"/>
          </a:p>
          <a:p>
            <a:pPr marL="228600" indent="-228600">
              <a:buFont typeface="Calibri"/>
              <a:buChar char="-"/>
            </a:pPr>
            <a:endParaRPr lang="en-US" sz="2000" dirty="0">
              <a:solidFill>
                <a:srgbClr val="0E2841"/>
              </a:solidFill>
              <a:latin typeface="Aptos" panose="020B0004020202020204"/>
              <a:ea typeface="Calibri"/>
              <a:cs typeface="Arial"/>
            </a:endParaRPr>
          </a:p>
        </p:txBody>
      </p:sp>
    </p:spTree>
    <p:extLst>
      <p:ext uri="{BB962C8B-B14F-4D97-AF65-F5344CB8AC3E}">
        <p14:creationId xmlns:p14="http://schemas.microsoft.com/office/powerpoint/2010/main" val="2777688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03FD4F4-E499-BFDF-497C-44CAF7D1F52F}"/>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93B2A0-527E-605B-5F91-1DBB592AA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86ADF73-BDF1-0BE7-21CF-EB7D9418BE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98884057-760D-2A93-F8D7-8F7A4BE740C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4" name="Freeform: Shape 13">
              <a:extLst>
                <a:ext uri="{FF2B5EF4-FFF2-40B4-BE49-F238E27FC236}">
                  <a16:creationId xmlns:a16="http://schemas.microsoft.com/office/drawing/2014/main" id="{CCE5245B-8670-36F6-1416-16945026D7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3F441F49-A951-E9DE-B10A-7BE953F1E4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296E2C55-B4BE-6475-7A0E-BC64B24593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5A6875F8-16D2-B5CC-AA89-EA7C1452FF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9" name="Group 18">
            <a:extLst>
              <a:ext uri="{FF2B5EF4-FFF2-40B4-BE49-F238E27FC236}">
                <a16:creationId xmlns:a16="http://schemas.microsoft.com/office/drawing/2014/main" id="{2BFEA120-0465-DAB0-D7CE-65B62039AE2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20" name="Freeform: Shape 19">
              <a:extLst>
                <a:ext uri="{FF2B5EF4-FFF2-40B4-BE49-F238E27FC236}">
                  <a16:creationId xmlns:a16="http://schemas.microsoft.com/office/drawing/2014/main" id="{87F2D890-668A-8158-B159-C8AB153074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AF3E77C9-3E2A-DA9D-9828-B9DFB275C5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A4213BAB-60F2-2587-1710-FD020FD711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3" name="Freeform: Shape 22">
              <a:extLst>
                <a:ext uri="{FF2B5EF4-FFF2-40B4-BE49-F238E27FC236}">
                  <a16:creationId xmlns:a16="http://schemas.microsoft.com/office/drawing/2014/main" id="{0F402068-DD02-525B-D9FE-3D265895B7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Rectangle: Rounded Corners 1">
            <a:extLst>
              <a:ext uri="{FF2B5EF4-FFF2-40B4-BE49-F238E27FC236}">
                <a16:creationId xmlns:a16="http://schemas.microsoft.com/office/drawing/2014/main" id="{4C2BB783-B1A1-F061-2E8F-F40D8800E5DC}"/>
              </a:ext>
            </a:extLst>
          </p:cNvPr>
          <p:cNvSpPr/>
          <p:nvPr/>
        </p:nvSpPr>
        <p:spPr>
          <a:xfrm>
            <a:off x="2695721" y="292781"/>
            <a:ext cx="9164762" cy="729229"/>
          </a:xfrm>
          <a:prstGeom prst="round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Rounded Corners 4">
            <a:extLst>
              <a:ext uri="{FF2B5EF4-FFF2-40B4-BE49-F238E27FC236}">
                <a16:creationId xmlns:a16="http://schemas.microsoft.com/office/drawing/2014/main" id="{22873453-D623-F840-0AB0-89127D6D4BCF}"/>
              </a:ext>
            </a:extLst>
          </p:cNvPr>
          <p:cNvSpPr/>
          <p:nvPr/>
        </p:nvSpPr>
        <p:spPr>
          <a:xfrm>
            <a:off x="204566" y="1416245"/>
            <a:ext cx="11636375" cy="4832303"/>
          </a:xfrm>
          <a:prstGeom prst="round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80EFC0D2-3A0B-7768-F4D8-A0070F1392E5}"/>
              </a:ext>
            </a:extLst>
          </p:cNvPr>
          <p:cNvSpPr txBox="1"/>
          <p:nvPr/>
        </p:nvSpPr>
        <p:spPr>
          <a:xfrm>
            <a:off x="455245" y="1715476"/>
            <a:ext cx="11222892" cy="47089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dirty="0">
                <a:solidFill>
                  <a:srgbClr val="0E2841"/>
                </a:solidFill>
                <a:latin typeface="Calibri"/>
                <a:ea typeface="Calibri"/>
                <a:cs typeface="Calibri"/>
              </a:rPr>
              <a:t>What is managing the learning environment?</a:t>
            </a:r>
            <a:endParaRPr lang="en-US" b="1" dirty="0"/>
          </a:p>
          <a:p>
            <a:r>
              <a:rPr lang="en-US" sz="2000" dirty="0">
                <a:solidFill>
                  <a:srgbClr val="0E2841"/>
                </a:solidFill>
                <a:latin typeface="Calibri"/>
                <a:ea typeface="Calibri"/>
                <a:cs typeface="Calibri"/>
              </a:rPr>
              <a:t>The deliberate and strategic ways in which a teacher creates, maintains, and adapts the physical, social, and emotional conditions of the classroom to support learning and wellbeing. It’s not just about </a:t>
            </a:r>
            <a:r>
              <a:rPr lang="en-US" sz="2000" dirty="0" err="1">
                <a:solidFill>
                  <a:srgbClr val="0E2841"/>
                </a:solidFill>
                <a:latin typeface="Calibri"/>
                <a:ea typeface="Calibri"/>
                <a:cs typeface="Calibri"/>
              </a:rPr>
              <a:t>behaviour</a:t>
            </a:r>
            <a:r>
              <a:rPr lang="en-US" sz="2000" dirty="0">
                <a:solidFill>
                  <a:srgbClr val="0E2841"/>
                </a:solidFill>
                <a:latin typeface="Calibri"/>
                <a:ea typeface="Calibri"/>
                <a:cs typeface="Calibri"/>
              </a:rPr>
              <a:t> management – it’s about fostering a positive, inclusive, and safe climate where all learners feel valued, respected, and ready to engage. (Evertson and Weinstein, 2006).</a:t>
            </a:r>
            <a:endParaRPr lang="en-US" dirty="0"/>
          </a:p>
          <a:p>
            <a:r>
              <a:rPr lang="en-US" sz="2000" b="1" dirty="0">
                <a:solidFill>
                  <a:srgbClr val="0E2841"/>
                </a:solidFill>
                <a:latin typeface="Calibri"/>
                <a:ea typeface="Calibri"/>
                <a:cs typeface="Calibri"/>
              </a:rPr>
              <a:t>Why is it Important?</a:t>
            </a:r>
            <a:endParaRPr lang="en-US" sz="2000" dirty="0">
              <a:solidFill>
                <a:srgbClr val="0E2841"/>
              </a:solidFill>
              <a:latin typeface="Calibri"/>
              <a:ea typeface="Calibri"/>
              <a:cs typeface="Calibri"/>
            </a:endParaRPr>
          </a:p>
          <a:p>
            <a:pPr marL="342900" indent="-342900">
              <a:buFont typeface="Calibri"/>
              <a:buChar char="-"/>
            </a:pPr>
            <a:r>
              <a:rPr lang="en-US" sz="2000" dirty="0">
                <a:solidFill>
                  <a:srgbClr val="0E2841"/>
                </a:solidFill>
                <a:latin typeface="Calibri"/>
                <a:ea typeface="Calibri"/>
                <a:cs typeface="Calibri"/>
              </a:rPr>
              <a:t> fundamental to enabling high-quality teaching and learning to take place without frequent disruption.</a:t>
            </a:r>
          </a:p>
          <a:p>
            <a:pPr marL="342900" indent="-342900">
              <a:buFont typeface="Calibri"/>
              <a:buChar char="-"/>
            </a:pPr>
            <a:r>
              <a:rPr lang="en-US" sz="2000" dirty="0">
                <a:solidFill>
                  <a:srgbClr val="0E2841"/>
                </a:solidFill>
                <a:latin typeface="Calibri"/>
                <a:ea typeface="Calibri"/>
                <a:cs typeface="Calibri"/>
              </a:rPr>
              <a:t>When the classroom is calm, structured, and supportive, learners are more able to engage with tasks and stay motivated throughout the lesson. </a:t>
            </a:r>
            <a:endParaRPr lang="en-US" dirty="0">
              <a:solidFill>
                <a:srgbClr val="000000"/>
              </a:solidFill>
              <a:latin typeface="Aptos" panose="020B0004020202020204"/>
              <a:ea typeface="Calibri"/>
              <a:cs typeface="Calibri"/>
            </a:endParaRPr>
          </a:p>
          <a:p>
            <a:pPr marL="342900" indent="-342900">
              <a:buFont typeface="Calibri"/>
              <a:buChar char="-"/>
            </a:pPr>
            <a:r>
              <a:rPr lang="en-US" sz="2000" dirty="0">
                <a:solidFill>
                  <a:srgbClr val="0E2841"/>
                </a:solidFill>
                <a:latin typeface="Calibri"/>
                <a:ea typeface="Calibri"/>
                <a:cs typeface="Calibri"/>
              </a:rPr>
              <a:t>Evertson and Weinstein (2006) put it, “Classroom management is not an end in itself, but a means for creating a learning environment in which all students can learn.” In this sense, managing the classroom is not just about maintaining order—it’s about creating the conditions where all learners, regardless of background or ability, can thrive both academically and personally.</a:t>
            </a:r>
            <a:endParaRPr lang="en-US"/>
          </a:p>
          <a:p>
            <a:pPr marL="342900" indent="-342900">
              <a:buFont typeface="Calibri"/>
              <a:buChar char="-"/>
            </a:pPr>
            <a:endParaRPr lang="en-US" sz="2000" dirty="0">
              <a:solidFill>
                <a:srgbClr val="0E2841"/>
              </a:solidFill>
              <a:latin typeface="Calibri"/>
              <a:ea typeface="Calibri"/>
              <a:cs typeface="Calibri"/>
            </a:endParaRPr>
          </a:p>
          <a:p>
            <a:pPr marL="228600" indent="-228600">
              <a:buFont typeface="Calibri"/>
              <a:buChar char="-"/>
            </a:pPr>
            <a:endParaRPr lang="en-US" sz="2000" dirty="0">
              <a:solidFill>
                <a:srgbClr val="0E2841"/>
              </a:solidFill>
              <a:latin typeface="Aptos" panose="020B0004020202020204"/>
              <a:ea typeface="Calibri"/>
              <a:cs typeface="Arial"/>
            </a:endParaRPr>
          </a:p>
        </p:txBody>
      </p:sp>
      <p:sp>
        <p:nvSpPr>
          <p:cNvPr id="4" name="TextBox 3">
            <a:extLst>
              <a:ext uri="{FF2B5EF4-FFF2-40B4-BE49-F238E27FC236}">
                <a16:creationId xmlns:a16="http://schemas.microsoft.com/office/drawing/2014/main" id="{2601FBD6-78D0-6137-EECE-8489A54DCF25}"/>
              </a:ext>
            </a:extLst>
          </p:cNvPr>
          <p:cNvSpPr txBox="1"/>
          <p:nvPr/>
        </p:nvSpPr>
        <p:spPr>
          <a:xfrm>
            <a:off x="3386015" y="338015"/>
            <a:ext cx="981612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b="1">
                <a:latin typeface="Calibri"/>
              </a:rPr>
              <a:t>Managing the learning environment:</a:t>
            </a:r>
            <a:endParaRPr lang="en-US"/>
          </a:p>
        </p:txBody>
      </p:sp>
    </p:spTree>
    <p:extLst>
      <p:ext uri="{BB962C8B-B14F-4D97-AF65-F5344CB8AC3E}">
        <p14:creationId xmlns:p14="http://schemas.microsoft.com/office/powerpoint/2010/main" val="5005973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9B90D6B-AC13-D5DD-9BF7-1A0AECB415D0}"/>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9BAB4B5-E552-C0D5-EFA8-FCFB63D8A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BFBE011-969E-00BC-BF53-128D0021B6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03E8CCAF-4F31-9E84-206D-0ABA09843E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4" name="Freeform: Shape 13">
              <a:extLst>
                <a:ext uri="{FF2B5EF4-FFF2-40B4-BE49-F238E27FC236}">
                  <a16:creationId xmlns:a16="http://schemas.microsoft.com/office/drawing/2014/main" id="{A806376F-5281-4B0B-837B-F9036E269A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78267282-55C4-2812-87C0-FC388617C7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7E76A7-ECC6-09D6-67AF-EB33887434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22BF3862-124D-D8E0-C25E-EF019B5C97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9" name="Group 18">
            <a:extLst>
              <a:ext uri="{FF2B5EF4-FFF2-40B4-BE49-F238E27FC236}">
                <a16:creationId xmlns:a16="http://schemas.microsoft.com/office/drawing/2014/main" id="{CB83AEC3-5BF9-D905-880B-DFD21800D09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20" name="Freeform: Shape 19">
              <a:extLst>
                <a:ext uri="{FF2B5EF4-FFF2-40B4-BE49-F238E27FC236}">
                  <a16:creationId xmlns:a16="http://schemas.microsoft.com/office/drawing/2014/main" id="{3D330F6D-0084-C49E-0BA2-27F3B3DBBA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E454DC9F-856F-8C9A-8AD2-CCF3B7B73D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A27FA320-8CDB-AB9B-572E-C4C9CEF07C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3" name="Freeform: Shape 22">
              <a:extLst>
                <a:ext uri="{FF2B5EF4-FFF2-40B4-BE49-F238E27FC236}">
                  <a16:creationId xmlns:a16="http://schemas.microsoft.com/office/drawing/2014/main" id="{B9DCBF65-78F8-E7DE-3E5A-10BAA26E4D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Rectangle: Rounded Corners 1">
            <a:extLst>
              <a:ext uri="{FF2B5EF4-FFF2-40B4-BE49-F238E27FC236}">
                <a16:creationId xmlns:a16="http://schemas.microsoft.com/office/drawing/2014/main" id="{855589EC-E8BC-4D48-EF4C-9322F110A941}"/>
              </a:ext>
            </a:extLst>
          </p:cNvPr>
          <p:cNvSpPr/>
          <p:nvPr/>
        </p:nvSpPr>
        <p:spPr>
          <a:xfrm>
            <a:off x="6779259" y="292781"/>
            <a:ext cx="5061686" cy="758536"/>
          </a:xfrm>
          <a:prstGeom prst="round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Rounded Corners 4">
            <a:extLst>
              <a:ext uri="{FF2B5EF4-FFF2-40B4-BE49-F238E27FC236}">
                <a16:creationId xmlns:a16="http://schemas.microsoft.com/office/drawing/2014/main" id="{1C91EE7B-43F6-7014-7237-A3825191A0DB}"/>
              </a:ext>
            </a:extLst>
          </p:cNvPr>
          <p:cNvSpPr/>
          <p:nvPr/>
        </p:nvSpPr>
        <p:spPr>
          <a:xfrm>
            <a:off x="204566" y="1416245"/>
            <a:ext cx="11636375" cy="4832303"/>
          </a:xfrm>
          <a:prstGeom prst="round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0E601B3E-18EE-BE1F-5F80-A125F3CCCF6F}"/>
              </a:ext>
            </a:extLst>
          </p:cNvPr>
          <p:cNvSpPr txBox="1"/>
          <p:nvPr/>
        </p:nvSpPr>
        <p:spPr>
          <a:xfrm>
            <a:off x="455245" y="1715476"/>
            <a:ext cx="11222892" cy="54476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solidFill>
                  <a:srgbClr val="0E2841"/>
                </a:solidFill>
                <a:latin typeface="Calibri"/>
                <a:ea typeface="Calibri"/>
                <a:cs typeface="Calibri"/>
              </a:rPr>
              <a:t>What is Differentiation?</a:t>
            </a:r>
            <a:endParaRPr lang="en-US">
              <a:latin typeface="Calibri"/>
              <a:ea typeface="Calibri"/>
              <a:cs typeface="Calibri"/>
            </a:endParaRPr>
          </a:p>
          <a:p>
            <a:pPr marL="342900" indent="-342900">
              <a:buFont typeface="Calibri"/>
              <a:buChar char="-"/>
            </a:pPr>
            <a:r>
              <a:rPr lang="en-US" dirty="0">
                <a:solidFill>
                  <a:srgbClr val="0E2841"/>
                </a:solidFill>
                <a:latin typeface="Calibri"/>
                <a:ea typeface="Calibri"/>
                <a:cs typeface="Calibri"/>
              </a:rPr>
              <a:t>Differentiation is the process of adapting teaching and learning to meet the diverse needs, abilities, interests, and learning styles of all pupils. It ensures that every learner has access to the curriculum and can make progress from their own starting point.</a:t>
            </a:r>
            <a:endParaRPr lang="en-US">
              <a:latin typeface="Calibri"/>
              <a:ea typeface="Calibri"/>
              <a:cs typeface="Calibri"/>
            </a:endParaRPr>
          </a:p>
          <a:p>
            <a:pPr marL="342900" indent="-342900">
              <a:buFont typeface="Calibri"/>
              <a:buChar char="-"/>
            </a:pPr>
            <a:r>
              <a:rPr lang="en-US" dirty="0">
                <a:solidFill>
                  <a:srgbClr val="0E2841"/>
                </a:solidFill>
                <a:latin typeface="Calibri"/>
                <a:ea typeface="Calibri"/>
                <a:cs typeface="Calibri"/>
              </a:rPr>
              <a:t>Vygotsky’s concept of the Zone of Proximal Development highlights the importance of providing just enough challenge, supported by scaffolding, to move pupils forward. Carol Ann Tomlinson also </a:t>
            </a:r>
            <a:r>
              <a:rPr lang="en-US" err="1">
                <a:solidFill>
                  <a:srgbClr val="0E2841"/>
                </a:solidFill>
                <a:latin typeface="Calibri"/>
                <a:ea typeface="Calibri"/>
                <a:cs typeface="Calibri"/>
              </a:rPr>
              <a:t>emphasises</a:t>
            </a:r>
            <a:r>
              <a:rPr lang="en-US" dirty="0">
                <a:solidFill>
                  <a:srgbClr val="0E2841"/>
                </a:solidFill>
                <a:latin typeface="Calibri"/>
                <a:ea typeface="Calibri"/>
                <a:cs typeface="Calibri"/>
              </a:rPr>
              <a:t> that effective differentiation responds to pupils’ readiness, interests, and learning profiles by varying the content, process, product, and learning environment.</a:t>
            </a:r>
          </a:p>
          <a:p>
            <a:r>
              <a:rPr lang="en-US" b="1" dirty="0">
                <a:solidFill>
                  <a:srgbClr val="0E2841"/>
                </a:solidFill>
                <a:latin typeface="Calibri"/>
                <a:ea typeface="Calibri"/>
                <a:cs typeface="Calibri"/>
              </a:rPr>
              <a:t>Why is it Important?</a:t>
            </a:r>
            <a:endParaRPr lang="en-US">
              <a:latin typeface="Calibri"/>
              <a:ea typeface="Calibri"/>
              <a:cs typeface="Calibri"/>
            </a:endParaRPr>
          </a:p>
          <a:p>
            <a:pPr marL="342900" indent="-342900">
              <a:buFont typeface="Calibri"/>
              <a:buChar char="-"/>
            </a:pPr>
            <a:r>
              <a:rPr lang="en-US" dirty="0">
                <a:solidFill>
                  <a:srgbClr val="0E2841"/>
                </a:solidFill>
                <a:latin typeface="Calibri"/>
                <a:ea typeface="Calibri"/>
                <a:cs typeface="Calibri"/>
              </a:rPr>
              <a:t>The importance of differentiation lies in its role in promoting equity, engagement, and achievement for all. When learners are provided with tasks that are accessible yet challenging, they are more likely to feel confident, motivated, and included. Differentiation also plays a vital role in closing attainment gaps and ensuring that every child, including those with Additional Learning Needs or English as an Additional Language, is supported to reach their full potential. </a:t>
            </a:r>
            <a:endParaRPr lang="en-US">
              <a:solidFill>
                <a:srgbClr val="000000"/>
              </a:solidFill>
              <a:latin typeface="Calibri"/>
              <a:ea typeface="Calibri"/>
              <a:cs typeface="Calibri"/>
            </a:endParaRPr>
          </a:p>
          <a:p>
            <a:pPr marL="342900" indent="-342900">
              <a:buFont typeface="Calibri"/>
              <a:buChar char="-"/>
            </a:pPr>
            <a:r>
              <a:rPr lang="en-US" dirty="0">
                <a:solidFill>
                  <a:srgbClr val="0E2841"/>
                </a:solidFill>
                <a:latin typeface="Calibri"/>
                <a:ea typeface="Calibri"/>
                <a:cs typeface="Calibri"/>
              </a:rPr>
              <a:t>Tomlinson (2014), who argues that differentiation helps teachers "adjust curriculum and instruction to maximize the learning capacity of each student," ensuring challenge and support are appropriately balanced.</a:t>
            </a:r>
            <a:endParaRPr lang="en-US"/>
          </a:p>
          <a:p>
            <a:endParaRPr lang="en-US" sz="2000" b="1" dirty="0">
              <a:solidFill>
                <a:srgbClr val="0E2841"/>
              </a:solidFill>
              <a:latin typeface="Calibri"/>
              <a:ea typeface="Calibri"/>
              <a:cs typeface="Calibri"/>
            </a:endParaRPr>
          </a:p>
          <a:p>
            <a:pPr marL="342900" indent="-342900">
              <a:buFont typeface="Calibri"/>
              <a:buChar char="-"/>
            </a:pPr>
            <a:endParaRPr lang="en-US" sz="2000" dirty="0">
              <a:solidFill>
                <a:srgbClr val="0E2841"/>
              </a:solidFill>
              <a:latin typeface="Calibri"/>
              <a:ea typeface="Calibri"/>
              <a:cs typeface="Calibri"/>
            </a:endParaRPr>
          </a:p>
          <a:p>
            <a:pPr marL="228600" indent="-228600">
              <a:buFont typeface="Calibri"/>
              <a:buChar char="-"/>
            </a:pPr>
            <a:endParaRPr lang="en-US" sz="2000" dirty="0">
              <a:solidFill>
                <a:srgbClr val="0E2841"/>
              </a:solidFill>
              <a:latin typeface="Aptos" panose="020B0004020202020204"/>
              <a:ea typeface="Calibri"/>
              <a:cs typeface="Arial"/>
            </a:endParaRPr>
          </a:p>
        </p:txBody>
      </p:sp>
      <p:sp>
        <p:nvSpPr>
          <p:cNvPr id="4" name="TextBox 3">
            <a:extLst>
              <a:ext uri="{FF2B5EF4-FFF2-40B4-BE49-F238E27FC236}">
                <a16:creationId xmlns:a16="http://schemas.microsoft.com/office/drawing/2014/main" id="{52A7EB67-FAFD-DC96-B446-E3D92BFB7880}"/>
              </a:ext>
            </a:extLst>
          </p:cNvPr>
          <p:cNvSpPr txBox="1"/>
          <p:nvPr/>
        </p:nvSpPr>
        <p:spPr>
          <a:xfrm>
            <a:off x="7078784" y="289170"/>
            <a:ext cx="3974125"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400" b="1" dirty="0">
                <a:latin typeface="Calibri"/>
                <a:ea typeface="Calibri"/>
                <a:cs typeface="Calibri"/>
              </a:rPr>
              <a:t>Differentiation:</a:t>
            </a:r>
            <a:endParaRPr lang="en-US" dirty="0"/>
          </a:p>
        </p:txBody>
      </p:sp>
    </p:spTree>
    <p:extLst>
      <p:ext uri="{BB962C8B-B14F-4D97-AF65-F5344CB8AC3E}">
        <p14:creationId xmlns:p14="http://schemas.microsoft.com/office/powerpoint/2010/main" val="19655973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510B153-4F45-6F6B-041C-CA522E732F7F}"/>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86B0D22-E587-0AE5-67B4-FF5B984E44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CD27933-A5E7-468D-883C-6EC6CE27E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3D38A87C-C98C-579A-D922-3401D2D22E1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4" name="Freeform: Shape 13">
              <a:extLst>
                <a:ext uri="{FF2B5EF4-FFF2-40B4-BE49-F238E27FC236}">
                  <a16:creationId xmlns:a16="http://schemas.microsoft.com/office/drawing/2014/main" id="{3A3E2BCA-F29B-4E15-774B-FCDA2227B0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8318184A-3AC4-812F-D251-123A46E106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8F586001-2F88-7037-0938-B08A81F41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1A9D29EE-F13D-645A-E5EE-2D202E89E4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9" name="Group 18">
            <a:extLst>
              <a:ext uri="{FF2B5EF4-FFF2-40B4-BE49-F238E27FC236}">
                <a16:creationId xmlns:a16="http://schemas.microsoft.com/office/drawing/2014/main" id="{D9039E08-C5F7-909B-0B3A-C57AF0F2D9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20" name="Freeform: Shape 19">
              <a:extLst>
                <a:ext uri="{FF2B5EF4-FFF2-40B4-BE49-F238E27FC236}">
                  <a16:creationId xmlns:a16="http://schemas.microsoft.com/office/drawing/2014/main" id="{5CC4E060-36B4-28C1-7470-698F67D1F1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D529D8BD-D767-CEF4-31EE-6486EC9220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104554D7-9A86-3C7F-6E8F-CF52B9032F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3" name="Freeform: Shape 22">
              <a:extLst>
                <a:ext uri="{FF2B5EF4-FFF2-40B4-BE49-F238E27FC236}">
                  <a16:creationId xmlns:a16="http://schemas.microsoft.com/office/drawing/2014/main" id="{ECA90091-19A0-D6AB-2D31-BC886E8070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Rectangle: Rounded Corners 1">
            <a:extLst>
              <a:ext uri="{FF2B5EF4-FFF2-40B4-BE49-F238E27FC236}">
                <a16:creationId xmlns:a16="http://schemas.microsoft.com/office/drawing/2014/main" id="{307DA9C5-83C0-2884-BA5C-60C3A76D0937}"/>
              </a:ext>
            </a:extLst>
          </p:cNvPr>
          <p:cNvSpPr/>
          <p:nvPr/>
        </p:nvSpPr>
        <p:spPr>
          <a:xfrm>
            <a:off x="4776567" y="292781"/>
            <a:ext cx="7064378" cy="758536"/>
          </a:xfrm>
          <a:prstGeom prst="round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Rounded Corners 4">
            <a:extLst>
              <a:ext uri="{FF2B5EF4-FFF2-40B4-BE49-F238E27FC236}">
                <a16:creationId xmlns:a16="http://schemas.microsoft.com/office/drawing/2014/main" id="{8E326336-7419-2C10-D0EB-D92434FDB5B1}"/>
              </a:ext>
            </a:extLst>
          </p:cNvPr>
          <p:cNvSpPr/>
          <p:nvPr/>
        </p:nvSpPr>
        <p:spPr>
          <a:xfrm>
            <a:off x="204566" y="1416245"/>
            <a:ext cx="11636375" cy="5144918"/>
          </a:xfrm>
          <a:prstGeom prst="round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EBF4595D-AF30-51F2-88FF-CCF29AC81F2A}"/>
              </a:ext>
            </a:extLst>
          </p:cNvPr>
          <p:cNvSpPr txBox="1"/>
          <p:nvPr/>
        </p:nvSpPr>
        <p:spPr>
          <a:xfrm>
            <a:off x="484553" y="1578707"/>
            <a:ext cx="11222892" cy="62170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solidFill>
                  <a:srgbClr val="0E2841"/>
                </a:solidFill>
                <a:latin typeface="Calibri"/>
                <a:ea typeface="Calibri"/>
                <a:cs typeface="Calibri"/>
              </a:rPr>
              <a:t>What is Exploiting subject disciplines ?</a:t>
            </a:r>
            <a:endParaRPr lang="en-US">
              <a:latin typeface="Calibri"/>
              <a:ea typeface="Calibri"/>
              <a:cs typeface="Calibri"/>
            </a:endParaRPr>
          </a:p>
          <a:p>
            <a:r>
              <a:rPr lang="en-US" dirty="0">
                <a:solidFill>
                  <a:srgbClr val="0E2841"/>
                </a:solidFill>
                <a:latin typeface="Calibri"/>
                <a:ea typeface="Calibri"/>
                <a:cs typeface="Calibri"/>
              </a:rPr>
              <a:t>Exploiting subject disciplines within the Areas of Learning and Experience (</a:t>
            </a:r>
            <a:r>
              <a:rPr lang="en-US" dirty="0" err="1">
                <a:solidFill>
                  <a:srgbClr val="0E2841"/>
                </a:solidFill>
                <a:latin typeface="Calibri"/>
                <a:ea typeface="Calibri"/>
                <a:cs typeface="Calibri"/>
              </a:rPr>
              <a:t>AoLEs</a:t>
            </a:r>
            <a:r>
              <a:rPr lang="en-US" dirty="0">
                <a:solidFill>
                  <a:srgbClr val="0E2841"/>
                </a:solidFill>
                <a:latin typeface="Calibri"/>
                <a:ea typeface="Calibri"/>
                <a:cs typeface="Calibri"/>
              </a:rPr>
              <a:t>) involves drawing on the specific knowledge, skills, and ways of thinking that are unique to each subject area to deepen understanding and enhance teaching and learning.</a:t>
            </a:r>
            <a:endParaRPr lang="en-US" dirty="0">
              <a:solidFill>
                <a:srgbClr val="000000"/>
              </a:solidFill>
              <a:latin typeface="Calibri"/>
              <a:ea typeface="Calibri"/>
              <a:cs typeface="Calibri"/>
            </a:endParaRPr>
          </a:p>
          <a:p>
            <a:r>
              <a:rPr lang="en-US" dirty="0">
                <a:solidFill>
                  <a:srgbClr val="0E2841"/>
                </a:solidFill>
                <a:latin typeface="Calibri"/>
                <a:ea typeface="Calibri"/>
                <a:cs typeface="Calibri"/>
              </a:rPr>
              <a:t> As the OECD (2018) explains, disciplinary knowledge helps learners develop a structured way of understanding the world, encouraging critical thinking, creativity, and problem-solving. This is particularly important in the Curriculum for Wales, where each </a:t>
            </a:r>
            <a:r>
              <a:rPr lang="en-US" err="1">
                <a:solidFill>
                  <a:srgbClr val="0E2841"/>
                </a:solidFill>
                <a:latin typeface="Calibri"/>
                <a:ea typeface="Calibri"/>
                <a:cs typeface="Calibri"/>
              </a:rPr>
              <a:t>AoLE</a:t>
            </a:r>
            <a:r>
              <a:rPr lang="en-US" dirty="0">
                <a:solidFill>
                  <a:srgbClr val="0E2841"/>
                </a:solidFill>
                <a:latin typeface="Calibri"/>
                <a:ea typeface="Calibri"/>
                <a:cs typeface="Calibri"/>
              </a:rPr>
              <a:t> is designed to develop the Four Purposes, ensuring that learners grow into ambitious, capable, and informed individuals.</a:t>
            </a:r>
            <a:endParaRPr lang="en-US">
              <a:latin typeface="Calibri"/>
              <a:ea typeface="Calibri"/>
              <a:cs typeface="Calibri"/>
            </a:endParaRPr>
          </a:p>
          <a:p>
            <a:r>
              <a:rPr lang="en-US" b="1" dirty="0">
                <a:solidFill>
                  <a:srgbClr val="0E2841"/>
                </a:solidFill>
                <a:latin typeface="Calibri"/>
                <a:ea typeface="Calibri"/>
                <a:cs typeface="Calibri"/>
              </a:rPr>
              <a:t>Why is it important?</a:t>
            </a:r>
          </a:p>
          <a:p>
            <a:r>
              <a:rPr lang="en-US" dirty="0">
                <a:solidFill>
                  <a:srgbClr val="0E2841"/>
                </a:solidFill>
                <a:latin typeface="Calibri"/>
                <a:ea typeface="Calibri"/>
                <a:cs typeface="Calibri"/>
              </a:rPr>
              <a:t>The importance of maintaining disciplinary integrity lies in helping learners build a strong foundation in subject-specific concepts, while also allowing for meaningful cross-curricular connections. </a:t>
            </a:r>
            <a:endParaRPr lang="en-US">
              <a:solidFill>
                <a:srgbClr val="000000"/>
              </a:solidFill>
              <a:latin typeface="Calibri"/>
              <a:ea typeface="Calibri"/>
              <a:cs typeface="Calibri"/>
            </a:endParaRPr>
          </a:p>
          <a:p>
            <a:r>
              <a:rPr lang="en-US" dirty="0">
                <a:solidFill>
                  <a:srgbClr val="0E2841"/>
                </a:solidFill>
                <a:latin typeface="Calibri"/>
                <a:ea typeface="Calibri"/>
                <a:cs typeface="Calibri"/>
              </a:rPr>
              <a:t>According to Alexander (2009), “Disciplines carry the weight of intellectual traditions,” and by tapping into them, teachers can design more authentic, purposeful learning experiences. </a:t>
            </a:r>
            <a:endParaRPr lang="en-US">
              <a:solidFill>
                <a:srgbClr val="000000"/>
              </a:solidFill>
              <a:latin typeface="Calibri"/>
              <a:ea typeface="Calibri"/>
              <a:cs typeface="Calibri"/>
            </a:endParaRPr>
          </a:p>
          <a:p>
            <a:r>
              <a:rPr lang="en-US" dirty="0">
                <a:solidFill>
                  <a:srgbClr val="0E2841"/>
                </a:solidFill>
                <a:latin typeface="Calibri"/>
                <a:ea typeface="Calibri"/>
                <a:cs typeface="Calibri"/>
              </a:rPr>
              <a:t>Wyse and Ferrari (2015) also stress that disciplinary learning provides cognitive challenge, depth, and academic </a:t>
            </a:r>
            <a:r>
              <a:rPr lang="en-US" err="1">
                <a:solidFill>
                  <a:srgbClr val="0E2841"/>
                </a:solidFill>
                <a:latin typeface="Calibri"/>
                <a:ea typeface="Calibri"/>
                <a:cs typeface="Calibri"/>
              </a:rPr>
              <a:t>rigour</a:t>
            </a:r>
            <a:r>
              <a:rPr lang="en-US" dirty="0">
                <a:solidFill>
                  <a:srgbClr val="0E2841"/>
                </a:solidFill>
                <a:latin typeface="Calibri"/>
                <a:ea typeface="Calibri"/>
                <a:cs typeface="Calibri"/>
              </a:rPr>
              <a:t>, which are essential for high-quality education. When pupils understand not just what they are learning but how knowledge is constructed and used in that field—whether in science, literature, history, or the arts—they become more engaged, confident, and capable learners.</a:t>
            </a:r>
            <a:endParaRPr lang="en-US"/>
          </a:p>
          <a:p>
            <a:endParaRPr lang="en-US" b="1" dirty="0">
              <a:solidFill>
                <a:srgbClr val="0E2841"/>
              </a:solidFill>
              <a:latin typeface="Calibri"/>
              <a:ea typeface="Calibri"/>
              <a:cs typeface="Calibri"/>
            </a:endParaRPr>
          </a:p>
          <a:p>
            <a:endParaRPr lang="en-US" sz="2000" b="1" dirty="0">
              <a:solidFill>
                <a:srgbClr val="0E2841"/>
              </a:solidFill>
              <a:latin typeface="Calibri"/>
              <a:ea typeface="Calibri"/>
              <a:cs typeface="Calibri"/>
            </a:endParaRPr>
          </a:p>
          <a:p>
            <a:pPr marL="342900" indent="-342900">
              <a:buFont typeface="Calibri"/>
              <a:buChar char="-"/>
            </a:pPr>
            <a:endParaRPr lang="en-US" sz="2000" dirty="0">
              <a:solidFill>
                <a:srgbClr val="0E2841"/>
              </a:solidFill>
              <a:latin typeface="Calibri"/>
              <a:ea typeface="Calibri"/>
              <a:cs typeface="Calibri"/>
            </a:endParaRPr>
          </a:p>
          <a:p>
            <a:pPr marL="228600" indent="-228600">
              <a:buFont typeface="Calibri"/>
              <a:buChar char="-"/>
            </a:pPr>
            <a:endParaRPr lang="en-US" sz="2000" dirty="0">
              <a:solidFill>
                <a:srgbClr val="0E2841"/>
              </a:solidFill>
              <a:latin typeface="Aptos" panose="020B0004020202020204"/>
              <a:ea typeface="Calibri"/>
              <a:cs typeface="Arial"/>
            </a:endParaRPr>
          </a:p>
        </p:txBody>
      </p:sp>
      <p:sp>
        <p:nvSpPr>
          <p:cNvPr id="3" name="TextBox 2">
            <a:extLst>
              <a:ext uri="{FF2B5EF4-FFF2-40B4-BE49-F238E27FC236}">
                <a16:creationId xmlns:a16="http://schemas.microsoft.com/office/drawing/2014/main" id="{C5A8903D-5ACC-55BE-4968-109CC98E425D}"/>
              </a:ext>
            </a:extLst>
          </p:cNvPr>
          <p:cNvSpPr txBox="1"/>
          <p:nvPr/>
        </p:nvSpPr>
        <p:spPr>
          <a:xfrm>
            <a:off x="5515707" y="377093"/>
            <a:ext cx="5586047" cy="5945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dirty="0">
                <a:solidFill>
                  <a:srgbClr val="0E2841"/>
                </a:solidFill>
                <a:latin typeface="Calibri"/>
              </a:rPr>
              <a:t>Exploiting subject disciplines:</a:t>
            </a:r>
            <a:endParaRPr lang="en-US" sz="3200" b="1" dirty="0"/>
          </a:p>
        </p:txBody>
      </p:sp>
    </p:spTree>
    <p:extLst>
      <p:ext uri="{BB962C8B-B14F-4D97-AF65-F5344CB8AC3E}">
        <p14:creationId xmlns:p14="http://schemas.microsoft.com/office/powerpoint/2010/main" val="7013058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518AE2D-5C51-8F3E-A314-8F26233FEC35}"/>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90D923A-60DC-2614-B810-375DA223FA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259CB56-1DE8-6033-ACB2-1D0D515969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631CA2D8-856C-8E69-F887-DDBE0372C39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4" name="Freeform: Shape 13">
              <a:extLst>
                <a:ext uri="{FF2B5EF4-FFF2-40B4-BE49-F238E27FC236}">
                  <a16:creationId xmlns:a16="http://schemas.microsoft.com/office/drawing/2014/main" id="{4292781D-F693-55F2-ABF6-FD304A107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44008545-27FE-C53B-8231-BAB969F484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7E666670-C86A-6481-2DDC-026442F813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8A60C83-C463-DB5F-19B0-1AE30BD7BA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9" name="Group 18">
            <a:extLst>
              <a:ext uri="{FF2B5EF4-FFF2-40B4-BE49-F238E27FC236}">
                <a16:creationId xmlns:a16="http://schemas.microsoft.com/office/drawing/2014/main" id="{5066194D-A80F-6130-4291-E9A2AFB843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20" name="Freeform: Shape 19">
              <a:extLst>
                <a:ext uri="{FF2B5EF4-FFF2-40B4-BE49-F238E27FC236}">
                  <a16:creationId xmlns:a16="http://schemas.microsoft.com/office/drawing/2014/main" id="{5BB36FD3-B5B8-4144-F3A9-76DC27A633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CCE5934D-434A-D73F-043C-9833338305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7A316244-316D-F1C5-3196-2642AE3906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3" name="Freeform: Shape 22">
              <a:extLst>
                <a:ext uri="{FF2B5EF4-FFF2-40B4-BE49-F238E27FC236}">
                  <a16:creationId xmlns:a16="http://schemas.microsoft.com/office/drawing/2014/main" id="{44B15957-D0FC-46A6-6B25-6499CCB453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Rectangle: Rounded Corners 1">
            <a:extLst>
              <a:ext uri="{FF2B5EF4-FFF2-40B4-BE49-F238E27FC236}">
                <a16:creationId xmlns:a16="http://schemas.microsoft.com/office/drawing/2014/main" id="{6CBA127A-D13C-A05E-4C0A-6AB89A334EA0}"/>
              </a:ext>
            </a:extLst>
          </p:cNvPr>
          <p:cNvSpPr/>
          <p:nvPr/>
        </p:nvSpPr>
        <p:spPr>
          <a:xfrm>
            <a:off x="194798" y="156012"/>
            <a:ext cx="3244609" cy="563152"/>
          </a:xfrm>
          <a:prstGeom prst="round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Rounded Corners 4">
            <a:extLst>
              <a:ext uri="{FF2B5EF4-FFF2-40B4-BE49-F238E27FC236}">
                <a16:creationId xmlns:a16="http://schemas.microsoft.com/office/drawing/2014/main" id="{724BB34E-5392-F4CD-45F7-DD935E686174}"/>
              </a:ext>
            </a:extLst>
          </p:cNvPr>
          <p:cNvSpPr/>
          <p:nvPr/>
        </p:nvSpPr>
        <p:spPr>
          <a:xfrm>
            <a:off x="194797" y="1220861"/>
            <a:ext cx="11646144" cy="5340302"/>
          </a:xfrm>
          <a:prstGeom prst="round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5B34A7C9-EF05-C78B-B041-3194479F5695}"/>
              </a:ext>
            </a:extLst>
          </p:cNvPr>
          <p:cNvSpPr txBox="1"/>
          <p:nvPr/>
        </p:nvSpPr>
        <p:spPr>
          <a:xfrm>
            <a:off x="406399" y="1432169"/>
            <a:ext cx="11222892" cy="627864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Calibri"/>
              <a:buChar char="-"/>
            </a:pPr>
            <a:r>
              <a:rPr lang="en-US" dirty="0">
                <a:solidFill>
                  <a:srgbClr val="0E2841"/>
                </a:solidFill>
                <a:latin typeface="Calibri"/>
                <a:ea typeface="Calibri"/>
                <a:cs typeface="Calibri"/>
              </a:rPr>
              <a:t>I found it challenging to build confidence in managing the learning environment. </a:t>
            </a:r>
            <a:endParaRPr lang="en-US" dirty="0">
              <a:latin typeface="Calibri"/>
              <a:ea typeface="Calibri"/>
              <a:cs typeface="Calibri"/>
            </a:endParaRPr>
          </a:p>
          <a:p>
            <a:pPr marL="285750" indent="-285750">
              <a:buFont typeface="Calibri"/>
              <a:buChar char="-"/>
            </a:pPr>
            <a:r>
              <a:rPr lang="en-US" dirty="0">
                <a:solidFill>
                  <a:srgbClr val="0E2841"/>
                </a:solidFill>
                <a:latin typeface="Calibri"/>
                <a:ea typeface="Calibri"/>
                <a:cs typeface="Calibri"/>
              </a:rPr>
              <a:t>It took time to understand that every class responds differently, and I needed to adapt my approach accordingly.</a:t>
            </a:r>
          </a:p>
          <a:p>
            <a:pPr marL="285750" indent="-285750">
              <a:buFont typeface="Calibri"/>
              <a:buChar char="-"/>
            </a:pPr>
            <a:r>
              <a:rPr lang="en-US" dirty="0">
                <a:solidFill>
                  <a:srgbClr val="0E2841"/>
                </a:solidFill>
                <a:latin typeface="Calibri"/>
                <a:ea typeface="Calibri"/>
                <a:cs typeface="Calibri"/>
              </a:rPr>
              <a:t>A strategy that I sore a difference was a conditioned response—when I said, </a:t>
            </a:r>
            <a:r>
              <a:rPr lang="en-US" i="1" dirty="0">
                <a:solidFill>
                  <a:srgbClr val="0E2841"/>
                </a:solidFill>
                <a:latin typeface="Calibri"/>
                <a:ea typeface="Calibri"/>
                <a:cs typeface="Calibri"/>
              </a:rPr>
              <a:t>“hands on top,”</a:t>
            </a:r>
            <a:r>
              <a:rPr lang="en-US" dirty="0">
                <a:solidFill>
                  <a:srgbClr val="0E2841"/>
                </a:solidFill>
                <a:latin typeface="Calibri"/>
                <a:ea typeface="Calibri"/>
                <a:cs typeface="Calibri"/>
              </a:rPr>
              <a:t> the children responded with </a:t>
            </a:r>
            <a:r>
              <a:rPr lang="en-US" i="1" dirty="0">
                <a:solidFill>
                  <a:srgbClr val="0E2841"/>
                </a:solidFill>
                <a:latin typeface="Calibri"/>
                <a:ea typeface="Calibri"/>
                <a:cs typeface="Calibri"/>
              </a:rPr>
              <a:t>“let’s stop.”</a:t>
            </a:r>
            <a:r>
              <a:rPr lang="en-US" dirty="0">
                <a:solidFill>
                  <a:srgbClr val="0E2841"/>
                </a:solidFill>
                <a:latin typeface="Calibri"/>
                <a:ea typeface="Calibri"/>
                <a:cs typeface="Calibri"/>
              </a:rPr>
              <a:t> rooted in Skinner’s Operant Conditioning theory (1953), where </a:t>
            </a:r>
            <a:r>
              <a:rPr lang="en-US" dirty="0" err="1">
                <a:solidFill>
                  <a:srgbClr val="0E2841"/>
                </a:solidFill>
                <a:latin typeface="Calibri"/>
                <a:ea typeface="Calibri"/>
                <a:cs typeface="Calibri"/>
              </a:rPr>
              <a:t>behaviours</a:t>
            </a:r>
            <a:r>
              <a:rPr lang="en-US" dirty="0">
                <a:solidFill>
                  <a:srgbClr val="0E2841"/>
                </a:solidFill>
                <a:latin typeface="Calibri"/>
                <a:ea typeface="Calibri"/>
                <a:cs typeface="Calibri"/>
              </a:rPr>
              <a:t> are shaped through repetition and reinforcement. Because the cue was consistently followed by praise or a positive outcome (e.g., calm transition, group recognition), learners were motivated to respond appropriately. </a:t>
            </a:r>
            <a:endParaRPr lang="en-US">
              <a:latin typeface="Calibri"/>
              <a:ea typeface="Calibri"/>
              <a:cs typeface="Calibri"/>
            </a:endParaRPr>
          </a:p>
          <a:p>
            <a:pPr marL="285750" indent="-285750">
              <a:buFont typeface="Calibri"/>
              <a:buChar char="-"/>
            </a:pPr>
            <a:r>
              <a:rPr lang="en-US" dirty="0">
                <a:solidFill>
                  <a:srgbClr val="0E2841"/>
                </a:solidFill>
                <a:latin typeface="Calibri"/>
                <a:ea typeface="Calibri"/>
                <a:cs typeface="Calibri"/>
              </a:rPr>
              <a:t>This approach aligns with Skinner’s view that immediate feedback and reinforcement strengthen desired </a:t>
            </a:r>
            <a:r>
              <a:rPr lang="en-US" dirty="0" err="1">
                <a:solidFill>
                  <a:srgbClr val="0E2841"/>
                </a:solidFill>
                <a:latin typeface="Calibri"/>
                <a:ea typeface="Calibri"/>
                <a:cs typeface="Calibri"/>
              </a:rPr>
              <a:t>behaviours</a:t>
            </a:r>
            <a:r>
              <a:rPr lang="en-US" dirty="0">
                <a:solidFill>
                  <a:srgbClr val="0E2841"/>
                </a:solidFill>
                <a:latin typeface="Calibri"/>
                <a:ea typeface="Calibri"/>
                <a:cs typeface="Calibri"/>
              </a:rPr>
              <a:t>. It also reflects Bandura’s Social Learning Theory (1977), which highlights the role of modelling and repetition in habit formation – in this case, pupils learning from each other’s responses.</a:t>
            </a:r>
          </a:p>
          <a:p>
            <a:pPr marL="285750" indent="-285750">
              <a:buFont typeface="Calibri"/>
              <a:buChar char="-"/>
            </a:pPr>
            <a:r>
              <a:rPr lang="en-US" dirty="0">
                <a:solidFill>
                  <a:srgbClr val="0E2841"/>
                </a:solidFill>
                <a:latin typeface="Calibri"/>
                <a:ea typeface="Calibri"/>
                <a:cs typeface="Calibri"/>
              </a:rPr>
              <a:t>According to Bill Rogers (2011), predictable, non-confrontational cues like these help teachers “nip low-level disruption in the bud” and keep the learning environment focused without escalating </a:t>
            </a:r>
            <a:r>
              <a:rPr lang="en-US" dirty="0" err="1">
                <a:solidFill>
                  <a:srgbClr val="0E2841"/>
                </a:solidFill>
                <a:latin typeface="Calibri"/>
                <a:ea typeface="Calibri"/>
                <a:cs typeface="Calibri"/>
              </a:rPr>
              <a:t>behaviour</a:t>
            </a:r>
            <a:r>
              <a:rPr lang="en-US" dirty="0">
                <a:solidFill>
                  <a:srgbClr val="0E2841"/>
                </a:solidFill>
                <a:latin typeface="Calibri"/>
                <a:ea typeface="Calibri"/>
                <a:cs typeface="Calibri"/>
              </a:rPr>
              <a:t> incidents.</a:t>
            </a:r>
          </a:p>
          <a:p>
            <a:pPr marL="285750" indent="-285750">
              <a:buFont typeface="Calibri"/>
              <a:buChar char="-"/>
            </a:pPr>
            <a:r>
              <a:rPr lang="en-US" dirty="0">
                <a:solidFill>
                  <a:srgbClr val="0E2841"/>
                </a:solidFill>
                <a:latin typeface="Calibri"/>
                <a:ea typeface="Calibri"/>
                <a:cs typeface="Calibri"/>
              </a:rPr>
              <a:t>Once I introduced these routines, over time I saw a clear improvement in how quickly the learners settled and listened. It allowed for smoother transitions between activities and more time spent on learning. My confidence also grew, as I felt more in control and proactive rather than reactive. I know this became a strength because I received verbal praise from my class teacher during lesson observations, and I noticed increased engagement and reduced disruptions. Evidence of this includes learner attentiveness during carpet sessions, positive </a:t>
            </a:r>
            <a:r>
              <a:rPr lang="en-US" dirty="0" err="1">
                <a:solidFill>
                  <a:srgbClr val="0E2841"/>
                </a:solidFill>
                <a:latin typeface="Calibri"/>
                <a:ea typeface="Calibri"/>
                <a:cs typeface="Calibri"/>
              </a:rPr>
              <a:t>behaviour</a:t>
            </a:r>
            <a:r>
              <a:rPr lang="en-US" dirty="0">
                <a:solidFill>
                  <a:srgbClr val="0E2841"/>
                </a:solidFill>
                <a:latin typeface="Calibri"/>
                <a:ea typeface="Calibri"/>
                <a:cs typeface="Calibri"/>
              </a:rPr>
              <a:t> in group tasks, and teacher feedback that highlighted my use of consistent, calm strategies.</a:t>
            </a:r>
          </a:p>
          <a:p>
            <a:endParaRPr lang="en-US" b="1" dirty="0">
              <a:solidFill>
                <a:srgbClr val="0E2841"/>
              </a:solidFill>
              <a:latin typeface="Calibri"/>
              <a:ea typeface="Calibri"/>
              <a:cs typeface="Calibri"/>
            </a:endParaRPr>
          </a:p>
          <a:p>
            <a:endParaRPr lang="en-US" b="1" dirty="0">
              <a:solidFill>
                <a:srgbClr val="0E2841"/>
              </a:solidFill>
              <a:latin typeface="Calibri"/>
              <a:ea typeface="Calibri"/>
              <a:cs typeface="Calibri"/>
            </a:endParaRPr>
          </a:p>
          <a:p>
            <a:endParaRPr lang="en-US" sz="2000" b="1" dirty="0">
              <a:solidFill>
                <a:srgbClr val="0E2841"/>
              </a:solidFill>
              <a:latin typeface="Calibri"/>
              <a:ea typeface="Calibri"/>
              <a:cs typeface="Calibri"/>
            </a:endParaRPr>
          </a:p>
          <a:p>
            <a:pPr marL="342900" indent="-342900">
              <a:buFont typeface="Calibri"/>
              <a:buChar char="-"/>
            </a:pPr>
            <a:endParaRPr lang="en-US" sz="2000" dirty="0">
              <a:solidFill>
                <a:srgbClr val="0E2841"/>
              </a:solidFill>
              <a:latin typeface="Calibri"/>
              <a:ea typeface="Calibri"/>
              <a:cs typeface="Calibri"/>
            </a:endParaRPr>
          </a:p>
          <a:p>
            <a:pPr marL="228600" indent="-228600">
              <a:buFont typeface="Calibri"/>
              <a:buChar char="-"/>
            </a:pPr>
            <a:endParaRPr lang="en-US" sz="2000" dirty="0">
              <a:solidFill>
                <a:srgbClr val="0E2841"/>
              </a:solidFill>
              <a:latin typeface="Aptos" panose="020B0004020202020204"/>
              <a:ea typeface="Calibri"/>
              <a:cs typeface="Arial"/>
            </a:endParaRPr>
          </a:p>
        </p:txBody>
      </p:sp>
      <p:sp>
        <p:nvSpPr>
          <p:cNvPr id="4" name="TextBox 3">
            <a:extLst>
              <a:ext uri="{FF2B5EF4-FFF2-40B4-BE49-F238E27FC236}">
                <a16:creationId xmlns:a16="http://schemas.microsoft.com/office/drawing/2014/main" id="{A7BCD039-E637-1AAF-67DC-EDF127B8813D}"/>
              </a:ext>
            </a:extLst>
          </p:cNvPr>
          <p:cNvSpPr txBox="1"/>
          <p:nvPr/>
        </p:nvSpPr>
        <p:spPr>
          <a:xfrm>
            <a:off x="201245" y="152400"/>
            <a:ext cx="3534508"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a:latin typeface="Calibri"/>
                <a:ea typeface="Calibri"/>
                <a:cs typeface="Calibri"/>
              </a:rPr>
              <a:t>Reflective discussion</a:t>
            </a:r>
            <a:endParaRPr lang="en-US"/>
          </a:p>
        </p:txBody>
      </p:sp>
      <p:sp>
        <p:nvSpPr>
          <p:cNvPr id="7" name="Rectangle: Rounded Corners 6">
            <a:extLst>
              <a:ext uri="{FF2B5EF4-FFF2-40B4-BE49-F238E27FC236}">
                <a16:creationId xmlns:a16="http://schemas.microsoft.com/office/drawing/2014/main" id="{5CEDD252-F1F8-7755-184F-9356EB6B5F7F}"/>
              </a:ext>
            </a:extLst>
          </p:cNvPr>
          <p:cNvSpPr/>
          <p:nvPr/>
        </p:nvSpPr>
        <p:spPr>
          <a:xfrm>
            <a:off x="4669105" y="214627"/>
            <a:ext cx="7386763" cy="563152"/>
          </a:xfrm>
          <a:prstGeom prst="round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B65A9DC3-9443-2033-D0DD-6C50BCFEA0D9}"/>
              </a:ext>
            </a:extLst>
          </p:cNvPr>
          <p:cNvSpPr txBox="1"/>
          <p:nvPr/>
        </p:nvSpPr>
        <p:spPr>
          <a:xfrm>
            <a:off x="5222630" y="201246"/>
            <a:ext cx="5840046"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dirty="0">
                <a:latin typeface="Calibri"/>
                <a:ea typeface="Calibri"/>
                <a:cs typeface="Calibri"/>
              </a:rPr>
              <a:t>managing the learning environment:</a:t>
            </a:r>
            <a:endParaRPr lang="en-US" sz="2800" b="1" dirty="0"/>
          </a:p>
        </p:txBody>
      </p:sp>
    </p:spTree>
    <p:extLst>
      <p:ext uri="{BB962C8B-B14F-4D97-AF65-F5344CB8AC3E}">
        <p14:creationId xmlns:p14="http://schemas.microsoft.com/office/powerpoint/2010/main" val="42261333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F54604C-BE1A-DC2B-81AE-1063FE639C37}"/>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32E2DD5-D368-1B40-71CB-B722ED1E3F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08D6DB6-8F21-F9C2-F437-0DD57487B6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0493611F-43F9-CB76-3EE3-A3F82635A4E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4" name="Freeform: Shape 13">
              <a:extLst>
                <a:ext uri="{FF2B5EF4-FFF2-40B4-BE49-F238E27FC236}">
                  <a16:creationId xmlns:a16="http://schemas.microsoft.com/office/drawing/2014/main" id="{0413F522-8FF8-4A43-EFD2-630FE29C2F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2BD7F9E-79A9-FBA3-20F1-0A93ED49EC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E2998936-79B5-C35B-3813-DEE7ADDFA9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F2BE282-9B79-1763-40D8-820F10B654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9" name="Group 18">
            <a:extLst>
              <a:ext uri="{FF2B5EF4-FFF2-40B4-BE49-F238E27FC236}">
                <a16:creationId xmlns:a16="http://schemas.microsoft.com/office/drawing/2014/main" id="{6CDE7FE4-3596-DE32-3C17-176DD773070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20" name="Freeform: Shape 19">
              <a:extLst>
                <a:ext uri="{FF2B5EF4-FFF2-40B4-BE49-F238E27FC236}">
                  <a16:creationId xmlns:a16="http://schemas.microsoft.com/office/drawing/2014/main" id="{F28186DB-EB37-A418-452A-FC3158DBB5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0DD42072-EC56-030D-91B8-AB28EAE91F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F8B2E582-7B34-CF30-1C05-34D20A5C44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3" name="Freeform: Shape 22">
              <a:extLst>
                <a:ext uri="{FF2B5EF4-FFF2-40B4-BE49-F238E27FC236}">
                  <a16:creationId xmlns:a16="http://schemas.microsoft.com/office/drawing/2014/main" id="{C5D3EBB1-5129-B071-12C3-8F7EC75FAC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5" name="Rectangle: Rounded Corners 4">
            <a:extLst>
              <a:ext uri="{FF2B5EF4-FFF2-40B4-BE49-F238E27FC236}">
                <a16:creationId xmlns:a16="http://schemas.microsoft.com/office/drawing/2014/main" id="{BC534255-0CF0-C517-A454-E3FBEC88849B}"/>
              </a:ext>
            </a:extLst>
          </p:cNvPr>
          <p:cNvSpPr/>
          <p:nvPr/>
        </p:nvSpPr>
        <p:spPr>
          <a:xfrm>
            <a:off x="194797" y="2285707"/>
            <a:ext cx="11646144" cy="4275456"/>
          </a:xfrm>
          <a:prstGeom prst="round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3DC31CAA-09A7-D9CF-B43F-FB5DE76FE513}"/>
              </a:ext>
            </a:extLst>
          </p:cNvPr>
          <p:cNvSpPr txBox="1"/>
          <p:nvPr/>
        </p:nvSpPr>
        <p:spPr>
          <a:xfrm>
            <a:off x="191476" y="2760784"/>
            <a:ext cx="11222892" cy="523220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Calibri"/>
              <a:buChar char="-"/>
            </a:pPr>
            <a:r>
              <a:rPr lang="en-US" sz="2000" dirty="0">
                <a:solidFill>
                  <a:srgbClr val="0E2841"/>
                </a:solidFill>
                <a:latin typeface="Calibri"/>
                <a:ea typeface="Calibri"/>
                <a:cs typeface="Calibri"/>
              </a:rPr>
              <a:t> I found it overwhelming trying to make sure every learner was supported appropriately due to my class being such a mixed ability class with. </a:t>
            </a:r>
            <a:endParaRPr lang="en-US" dirty="0">
              <a:solidFill>
                <a:srgbClr val="000000"/>
              </a:solidFill>
              <a:latin typeface="Aptos" panose="020B0004020202020204"/>
              <a:ea typeface="Calibri"/>
              <a:cs typeface="Calibri"/>
            </a:endParaRPr>
          </a:p>
          <a:p>
            <a:pPr marL="342900" indent="-342900">
              <a:buFont typeface="Calibri"/>
              <a:buChar char="-"/>
            </a:pPr>
            <a:r>
              <a:rPr lang="en-US" sz="2000" dirty="0">
                <a:solidFill>
                  <a:srgbClr val="0E2841"/>
                </a:solidFill>
                <a:latin typeface="Calibri"/>
                <a:ea typeface="Calibri"/>
                <a:cs typeface="Calibri"/>
              </a:rPr>
              <a:t>For pupils working at a higher level, I used extension challenges that encouraged reasoning and explanation, rather than just more work. (give examples to the examiners)</a:t>
            </a:r>
            <a:endParaRPr lang="en-US" dirty="0">
              <a:solidFill>
                <a:srgbClr val="000000"/>
              </a:solidFill>
              <a:latin typeface="Aptos" panose="020B0004020202020204"/>
              <a:ea typeface="Calibri"/>
              <a:cs typeface="Calibri"/>
            </a:endParaRPr>
          </a:p>
          <a:p>
            <a:pPr marL="342900" indent="-342900">
              <a:buFont typeface="Calibri"/>
              <a:buChar char="-"/>
            </a:pPr>
            <a:r>
              <a:rPr lang="en-US" sz="2000" dirty="0">
                <a:solidFill>
                  <a:srgbClr val="0E2841"/>
                </a:solidFill>
                <a:latin typeface="Calibri"/>
                <a:ea typeface="Calibri"/>
                <a:cs typeface="Calibri"/>
              </a:rPr>
              <a:t>I also used mixed-ability groupings during tasks so learners could support and challenge each other. This approach is supported by Vygotsky’s Zone of Proximal Development (1978), which </a:t>
            </a:r>
            <a:r>
              <a:rPr lang="en-US" sz="2000" dirty="0" err="1">
                <a:solidFill>
                  <a:srgbClr val="0E2841"/>
                </a:solidFill>
                <a:latin typeface="Calibri"/>
                <a:ea typeface="Calibri"/>
                <a:cs typeface="Calibri"/>
              </a:rPr>
              <a:t>emphasises</a:t>
            </a:r>
            <a:r>
              <a:rPr lang="en-US" sz="2000" dirty="0">
                <a:solidFill>
                  <a:srgbClr val="0E2841"/>
                </a:solidFill>
                <a:latin typeface="Calibri"/>
                <a:ea typeface="Calibri"/>
                <a:cs typeface="Calibri"/>
              </a:rPr>
              <a:t> the importance of social interaction and scaffolding in learning.</a:t>
            </a:r>
            <a:endParaRPr lang="en-US" dirty="0">
              <a:solidFill>
                <a:srgbClr val="000000"/>
              </a:solidFill>
              <a:latin typeface="Aptos" panose="020B0004020202020204"/>
              <a:ea typeface="Calibri"/>
              <a:cs typeface="Calibri"/>
            </a:endParaRPr>
          </a:p>
          <a:p>
            <a:pPr marL="342900" indent="-342900">
              <a:buFont typeface="Calibri"/>
              <a:buChar char="-"/>
            </a:pPr>
            <a:r>
              <a:rPr lang="en-US" sz="2000" dirty="0">
                <a:solidFill>
                  <a:srgbClr val="0E2841"/>
                </a:solidFill>
                <a:latin typeface="Calibri"/>
                <a:ea typeface="Calibri"/>
                <a:cs typeface="Calibri"/>
              </a:rPr>
              <a:t>I know this is an area that I feel can always be improved on, which is one of the main areas I would like to improve on.  As you can see the difference in the class from </a:t>
            </a:r>
            <a:r>
              <a:rPr lang="en-US" sz="2000" dirty="0" err="1">
                <a:solidFill>
                  <a:srgbClr val="0E2841"/>
                </a:solidFill>
                <a:latin typeface="Calibri"/>
                <a:ea typeface="Calibri"/>
                <a:cs typeface="Calibri"/>
              </a:rPr>
              <a:t>maths</a:t>
            </a:r>
            <a:r>
              <a:rPr lang="en-US" sz="2000" dirty="0">
                <a:solidFill>
                  <a:srgbClr val="0E2841"/>
                </a:solidFill>
                <a:latin typeface="Calibri"/>
                <a:ea typeface="Calibri"/>
                <a:cs typeface="Calibri"/>
              </a:rPr>
              <a:t> activity as well as my </a:t>
            </a:r>
            <a:r>
              <a:rPr lang="en-US" sz="2000" dirty="0" err="1">
                <a:solidFill>
                  <a:srgbClr val="0E2841"/>
                </a:solidFill>
                <a:latin typeface="Calibri"/>
                <a:ea typeface="Calibri"/>
                <a:cs typeface="Calibri"/>
              </a:rPr>
              <a:t>dcf</a:t>
            </a:r>
            <a:r>
              <a:rPr lang="en-US" sz="2000" dirty="0">
                <a:solidFill>
                  <a:srgbClr val="0E2841"/>
                </a:solidFill>
                <a:latin typeface="Calibri"/>
                <a:ea typeface="Calibri"/>
                <a:cs typeface="Calibri"/>
              </a:rPr>
              <a:t> activity. Overall, differentiation has helped me meet pupils where they are while still moving them forward, and I’m continuing to build confidence in adapting in real time when needed.</a:t>
            </a:r>
            <a:endParaRPr lang="en-US">
              <a:solidFill>
                <a:srgbClr val="000000"/>
              </a:solidFill>
              <a:latin typeface="Aptos" panose="020B0004020202020204"/>
              <a:ea typeface="Calibri"/>
              <a:cs typeface="Calibri"/>
            </a:endParaRPr>
          </a:p>
          <a:p>
            <a:pPr marL="285750" indent="-285750">
              <a:buFont typeface="Calibri"/>
              <a:buChar char="-"/>
            </a:pPr>
            <a:endParaRPr lang="en-US" dirty="0">
              <a:solidFill>
                <a:srgbClr val="0E2841"/>
              </a:solidFill>
              <a:latin typeface="Calibri"/>
              <a:ea typeface="Calibri"/>
              <a:cs typeface="Calibri"/>
            </a:endParaRPr>
          </a:p>
          <a:p>
            <a:endParaRPr lang="en-US" b="1" dirty="0">
              <a:solidFill>
                <a:srgbClr val="0E2841"/>
              </a:solidFill>
              <a:latin typeface="Calibri"/>
              <a:ea typeface="Calibri"/>
              <a:cs typeface="Calibri"/>
            </a:endParaRPr>
          </a:p>
          <a:p>
            <a:endParaRPr lang="en-US" b="1" dirty="0">
              <a:solidFill>
                <a:srgbClr val="0E2841"/>
              </a:solidFill>
              <a:latin typeface="Calibri"/>
              <a:ea typeface="Calibri"/>
              <a:cs typeface="Calibri"/>
            </a:endParaRPr>
          </a:p>
          <a:p>
            <a:endParaRPr lang="en-US" sz="2000" b="1" dirty="0">
              <a:solidFill>
                <a:srgbClr val="0E2841"/>
              </a:solidFill>
              <a:latin typeface="Calibri"/>
              <a:ea typeface="Calibri"/>
              <a:cs typeface="Calibri"/>
            </a:endParaRPr>
          </a:p>
          <a:p>
            <a:pPr marL="342900" indent="-342900">
              <a:buFont typeface="Calibri"/>
              <a:buChar char="-"/>
            </a:pPr>
            <a:endParaRPr lang="en-US" sz="2000" dirty="0">
              <a:solidFill>
                <a:srgbClr val="0E2841"/>
              </a:solidFill>
              <a:latin typeface="Calibri"/>
              <a:ea typeface="Calibri"/>
              <a:cs typeface="Calibri"/>
            </a:endParaRPr>
          </a:p>
          <a:p>
            <a:pPr marL="228600" indent="-228600">
              <a:buFont typeface="Calibri"/>
              <a:buChar char="-"/>
            </a:pPr>
            <a:endParaRPr lang="en-US" sz="2000" dirty="0">
              <a:solidFill>
                <a:srgbClr val="0E2841"/>
              </a:solidFill>
              <a:latin typeface="Aptos" panose="020B0004020202020204"/>
              <a:ea typeface="Calibri"/>
              <a:cs typeface="Arial"/>
            </a:endParaRPr>
          </a:p>
        </p:txBody>
      </p:sp>
      <p:sp>
        <p:nvSpPr>
          <p:cNvPr id="7" name="Rectangle: Rounded Corners 6">
            <a:extLst>
              <a:ext uri="{FF2B5EF4-FFF2-40B4-BE49-F238E27FC236}">
                <a16:creationId xmlns:a16="http://schemas.microsoft.com/office/drawing/2014/main" id="{BA5FF82D-3C59-7612-1885-A291F01B6DD3}"/>
              </a:ext>
            </a:extLst>
          </p:cNvPr>
          <p:cNvSpPr/>
          <p:nvPr/>
        </p:nvSpPr>
        <p:spPr>
          <a:xfrm>
            <a:off x="5606951" y="292780"/>
            <a:ext cx="5960456" cy="924613"/>
          </a:xfrm>
          <a:prstGeom prst="round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4400" b="1" baseline="0">
                <a:latin typeface="Calibri"/>
              </a:rPr>
              <a:t>Differentiation:</a:t>
            </a:r>
            <a:endParaRPr lang="en-US"/>
          </a:p>
        </p:txBody>
      </p:sp>
      <p:sp>
        <p:nvSpPr>
          <p:cNvPr id="3" name="TextBox 2">
            <a:extLst>
              <a:ext uri="{FF2B5EF4-FFF2-40B4-BE49-F238E27FC236}">
                <a16:creationId xmlns:a16="http://schemas.microsoft.com/office/drawing/2014/main" id="{A3C7921F-410C-6A22-7C10-1827575BD385}"/>
              </a:ext>
            </a:extLst>
          </p:cNvPr>
          <p:cNvSpPr txBox="1"/>
          <p:nvPr/>
        </p:nvSpPr>
        <p:spPr>
          <a:xfrm>
            <a:off x="6570785" y="367323"/>
            <a:ext cx="4325815" cy="7792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400" b="1">
                <a:latin typeface="Calibri"/>
              </a:rPr>
              <a:t>Differentiation:</a:t>
            </a:r>
            <a:endParaRPr lang="en-US"/>
          </a:p>
        </p:txBody>
      </p:sp>
    </p:spTree>
    <p:extLst>
      <p:ext uri="{BB962C8B-B14F-4D97-AF65-F5344CB8AC3E}">
        <p14:creationId xmlns:p14="http://schemas.microsoft.com/office/powerpoint/2010/main" val="26126950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pic>
        <p:nvPicPr>
          <p:cNvPr id="2" name="Picture 1" descr="A graph paper with pictures on it&#10;&#10;AI-generated content may be incorrect.">
            <a:extLst>
              <a:ext uri="{FF2B5EF4-FFF2-40B4-BE49-F238E27FC236}">
                <a16:creationId xmlns:a16="http://schemas.microsoft.com/office/drawing/2014/main" id="{095963A2-4B51-34E2-2270-F97D1EA3D0F9}"/>
              </a:ext>
            </a:extLst>
          </p:cNvPr>
          <p:cNvPicPr>
            <a:picLocks noChangeAspect="1"/>
          </p:cNvPicPr>
          <p:nvPr/>
        </p:nvPicPr>
        <p:blipFill>
          <a:blip r:embed="rId2"/>
          <a:stretch>
            <a:fillRect/>
          </a:stretch>
        </p:blipFill>
        <p:spPr>
          <a:xfrm>
            <a:off x="-2443" y="0"/>
            <a:ext cx="5094653" cy="6838461"/>
          </a:xfrm>
          <a:prstGeom prst="rect">
            <a:avLst/>
          </a:prstGeom>
        </p:spPr>
      </p:pic>
      <p:pic>
        <p:nvPicPr>
          <p:cNvPr id="5" name="Picture 4">
            <a:extLst>
              <a:ext uri="{FF2B5EF4-FFF2-40B4-BE49-F238E27FC236}">
                <a16:creationId xmlns:a16="http://schemas.microsoft.com/office/drawing/2014/main" id="{55D9C1C0-B64A-E409-8B07-98A12510ED74}"/>
              </a:ext>
            </a:extLst>
          </p:cNvPr>
          <p:cNvPicPr>
            <a:picLocks noChangeAspect="1"/>
          </p:cNvPicPr>
          <p:nvPr/>
        </p:nvPicPr>
        <p:blipFill>
          <a:blip r:embed="rId3"/>
          <a:stretch>
            <a:fillRect/>
          </a:stretch>
        </p:blipFill>
        <p:spPr>
          <a:xfrm>
            <a:off x="7050942" y="0"/>
            <a:ext cx="5143500" cy="6858000"/>
          </a:xfrm>
          <a:prstGeom prst="rect">
            <a:avLst/>
          </a:prstGeom>
        </p:spPr>
      </p:pic>
      <p:sp>
        <p:nvSpPr>
          <p:cNvPr id="6" name="TextBox 5">
            <a:extLst>
              <a:ext uri="{FF2B5EF4-FFF2-40B4-BE49-F238E27FC236}">
                <a16:creationId xmlns:a16="http://schemas.microsoft.com/office/drawing/2014/main" id="{FED68870-BCFB-0D7E-C6FC-9BAFF221BB0C}"/>
              </a:ext>
            </a:extLst>
          </p:cNvPr>
          <p:cNvSpPr txBox="1"/>
          <p:nvPr/>
        </p:nvSpPr>
        <p:spPr>
          <a:xfrm>
            <a:off x="5116636" y="-4326"/>
            <a:ext cx="1932546"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dirty="0">
                <a:latin typeface="Calibri"/>
                <a:ea typeface="Calibri"/>
                <a:cs typeface="Calibri"/>
              </a:rPr>
              <a:t>Foundation phase</a:t>
            </a:r>
          </a:p>
        </p:txBody>
      </p:sp>
      <p:cxnSp>
        <p:nvCxnSpPr>
          <p:cNvPr id="7" name="Straight Arrow Connector 6">
            <a:extLst>
              <a:ext uri="{FF2B5EF4-FFF2-40B4-BE49-F238E27FC236}">
                <a16:creationId xmlns:a16="http://schemas.microsoft.com/office/drawing/2014/main" id="{9A8FC96C-C4EE-2773-42E6-CADD84362BF1}"/>
              </a:ext>
            </a:extLst>
          </p:cNvPr>
          <p:cNvCxnSpPr/>
          <p:nvPr/>
        </p:nvCxnSpPr>
        <p:spPr>
          <a:xfrm flipH="1">
            <a:off x="4334492" y="852194"/>
            <a:ext cx="1844698" cy="1864438"/>
          </a:xfrm>
          <a:prstGeom prst="straightConnector1">
            <a:avLst/>
          </a:prstGeom>
          <a:ln w="57150">
            <a:solidFill>
              <a:srgbClr val="FF0000"/>
            </a:solidFill>
            <a:tailEnd type="triangle"/>
          </a:ln>
        </p:spPr>
        <p:style>
          <a:lnRef idx="2">
            <a:schemeClr val="accent1"/>
          </a:lnRef>
          <a:fillRef idx="0">
            <a:schemeClr val="accent1"/>
          </a:fillRef>
          <a:effectRef idx="1">
            <a:schemeClr val="accent1"/>
          </a:effectRef>
          <a:fontRef idx="minor">
            <a:schemeClr val="tx1"/>
          </a:fontRef>
        </p:style>
      </p:cxnSp>
      <p:sp>
        <p:nvSpPr>
          <p:cNvPr id="8" name="TextBox 7">
            <a:extLst>
              <a:ext uri="{FF2B5EF4-FFF2-40B4-BE49-F238E27FC236}">
                <a16:creationId xmlns:a16="http://schemas.microsoft.com/office/drawing/2014/main" id="{C9326E26-6054-BA1C-1A56-C2832FE8BEF2}"/>
              </a:ext>
            </a:extLst>
          </p:cNvPr>
          <p:cNvSpPr txBox="1"/>
          <p:nvPr/>
        </p:nvSpPr>
        <p:spPr>
          <a:xfrm>
            <a:off x="5810250" y="3961982"/>
            <a:ext cx="1072854"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dirty="0">
                <a:latin typeface="Calibri"/>
                <a:ea typeface="Calibri"/>
                <a:cs typeface="Calibri"/>
              </a:rPr>
              <a:t>PSC</a:t>
            </a:r>
          </a:p>
        </p:txBody>
      </p:sp>
      <p:cxnSp>
        <p:nvCxnSpPr>
          <p:cNvPr id="9" name="Straight Arrow Connector 8">
            <a:extLst>
              <a:ext uri="{FF2B5EF4-FFF2-40B4-BE49-F238E27FC236}">
                <a16:creationId xmlns:a16="http://schemas.microsoft.com/office/drawing/2014/main" id="{9A900D3F-D04E-9E42-84BA-23CCDF60DE8C}"/>
              </a:ext>
            </a:extLst>
          </p:cNvPr>
          <p:cNvCxnSpPr>
            <a:cxnSpLocks/>
          </p:cNvCxnSpPr>
          <p:nvPr/>
        </p:nvCxnSpPr>
        <p:spPr>
          <a:xfrm>
            <a:off x="6599266" y="4310500"/>
            <a:ext cx="734379" cy="447900"/>
          </a:xfrm>
          <a:prstGeom prst="straightConnector1">
            <a:avLst/>
          </a:prstGeom>
          <a:ln w="57150">
            <a:solidFill>
              <a:srgbClr val="FF0000"/>
            </a:solidFill>
            <a:tailEnd type="triangle"/>
          </a:ln>
        </p:spPr>
        <p:style>
          <a:lnRef idx="2">
            <a:schemeClr val="accent1"/>
          </a:lnRef>
          <a:fillRef idx="0">
            <a:schemeClr val="accent1"/>
          </a:fillRef>
          <a:effectRef idx="1">
            <a:schemeClr val="accent1"/>
          </a:effectRef>
          <a:fontRef idx="minor">
            <a:schemeClr val="tx1"/>
          </a:fontRef>
        </p:style>
      </p:cxnSp>
      <p:sp>
        <p:nvSpPr>
          <p:cNvPr id="3" name="Rectangle 2">
            <a:extLst>
              <a:ext uri="{FF2B5EF4-FFF2-40B4-BE49-F238E27FC236}">
                <a16:creationId xmlns:a16="http://schemas.microsoft.com/office/drawing/2014/main" id="{942D3129-00AD-D87B-A7D8-BEDAAA951E82}"/>
              </a:ext>
            </a:extLst>
          </p:cNvPr>
          <p:cNvSpPr/>
          <p:nvPr/>
        </p:nvSpPr>
        <p:spPr>
          <a:xfrm>
            <a:off x="1420906" y="1523446"/>
            <a:ext cx="395510" cy="19043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510282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a:extLst>
            <a:ext uri="{FF2B5EF4-FFF2-40B4-BE49-F238E27FC236}">
              <a16:creationId xmlns:a16="http://schemas.microsoft.com/office/drawing/2014/main" id="{82C8875F-CED1-ACC5-FE55-A871B4C73673}"/>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0857994E-E653-16E2-2779-A44276402601}"/>
              </a:ext>
            </a:extLst>
          </p:cNvPr>
          <p:cNvPicPr>
            <a:picLocks noChangeAspect="1"/>
          </p:cNvPicPr>
          <p:nvPr/>
        </p:nvPicPr>
        <p:blipFill>
          <a:blip r:embed="rId2"/>
          <a:stretch>
            <a:fillRect/>
          </a:stretch>
        </p:blipFill>
        <p:spPr>
          <a:xfrm>
            <a:off x="-2442" y="0"/>
            <a:ext cx="5143500" cy="6858000"/>
          </a:xfrm>
          <a:prstGeom prst="rect">
            <a:avLst/>
          </a:prstGeom>
        </p:spPr>
      </p:pic>
      <p:pic>
        <p:nvPicPr>
          <p:cNvPr id="5" name="Picture 4" descr="A graph paper with a graph and a chart of thermometers&#10;&#10;AI-generated content may be incorrect.">
            <a:extLst>
              <a:ext uri="{FF2B5EF4-FFF2-40B4-BE49-F238E27FC236}">
                <a16:creationId xmlns:a16="http://schemas.microsoft.com/office/drawing/2014/main" id="{A4072276-2B97-F8CE-4240-58B4A8C9B022}"/>
              </a:ext>
            </a:extLst>
          </p:cNvPr>
          <p:cNvPicPr>
            <a:picLocks noChangeAspect="1"/>
          </p:cNvPicPr>
          <p:nvPr/>
        </p:nvPicPr>
        <p:blipFill>
          <a:blip r:embed="rId3"/>
          <a:stretch>
            <a:fillRect/>
          </a:stretch>
        </p:blipFill>
        <p:spPr>
          <a:xfrm>
            <a:off x="7050942" y="0"/>
            <a:ext cx="5143500" cy="6858000"/>
          </a:xfrm>
          <a:prstGeom prst="rect">
            <a:avLst/>
          </a:prstGeom>
        </p:spPr>
      </p:pic>
      <p:sp>
        <p:nvSpPr>
          <p:cNvPr id="3" name="TextBox 2">
            <a:extLst>
              <a:ext uri="{FF2B5EF4-FFF2-40B4-BE49-F238E27FC236}">
                <a16:creationId xmlns:a16="http://schemas.microsoft.com/office/drawing/2014/main" id="{6242AAC0-3B83-864D-D8CD-0E1072B47E6B}"/>
              </a:ext>
            </a:extLst>
          </p:cNvPr>
          <p:cNvSpPr txBox="1"/>
          <p:nvPr/>
        </p:nvSpPr>
        <p:spPr>
          <a:xfrm>
            <a:off x="5931798" y="-4326"/>
            <a:ext cx="1117384"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dirty="0">
                <a:latin typeface="Calibri"/>
                <a:ea typeface="Calibri"/>
                <a:cs typeface="Calibri"/>
              </a:rPr>
              <a:t>PSB</a:t>
            </a:r>
          </a:p>
        </p:txBody>
      </p:sp>
      <p:sp>
        <p:nvSpPr>
          <p:cNvPr id="7" name="TextBox 6">
            <a:extLst>
              <a:ext uri="{FF2B5EF4-FFF2-40B4-BE49-F238E27FC236}">
                <a16:creationId xmlns:a16="http://schemas.microsoft.com/office/drawing/2014/main" id="{11549EB2-13C1-50F9-01D6-26DC3571FA72}"/>
              </a:ext>
            </a:extLst>
          </p:cNvPr>
          <p:cNvSpPr txBox="1"/>
          <p:nvPr/>
        </p:nvSpPr>
        <p:spPr>
          <a:xfrm>
            <a:off x="5134357" y="3424674"/>
            <a:ext cx="1932546"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dirty="0">
                <a:latin typeface="Calibri"/>
                <a:ea typeface="Calibri"/>
                <a:cs typeface="Calibri"/>
              </a:rPr>
              <a:t>PSA</a:t>
            </a:r>
          </a:p>
        </p:txBody>
      </p:sp>
      <p:cxnSp>
        <p:nvCxnSpPr>
          <p:cNvPr id="9" name="Straight Arrow Connector 8">
            <a:extLst>
              <a:ext uri="{FF2B5EF4-FFF2-40B4-BE49-F238E27FC236}">
                <a16:creationId xmlns:a16="http://schemas.microsoft.com/office/drawing/2014/main" id="{E7DA7CDF-926A-903D-B835-11688ED8A6A1}"/>
              </a:ext>
            </a:extLst>
          </p:cNvPr>
          <p:cNvCxnSpPr/>
          <p:nvPr/>
        </p:nvCxnSpPr>
        <p:spPr>
          <a:xfrm>
            <a:off x="6374120" y="586381"/>
            <a:ext cx="1389372" cy="1908740"/>
          </a:xfrm>
          <a:prstGeom prst="straightConnector1">
            <a:avLst/>
          </a:prstGeom>
          <a:ln w="57150">
            <a:solidFill>
              <a:srgbClr val="FF0000"/>
            </a:solidFill>
            <a:tailEnd type="triangle"/>
          </a:ln>
        </p:spPr>
        <p:style>
          <a:lnRef idx="2">
            <a:schemeClr val="accent1"/>
          </a:lnRef>
          <a:fillRef idx="0">
            <a:schemeClr val="accent1"/>
          </a:fillRef>
          <a:effectRef idx="1">
            <a:schemeClr val="accent1"/>
          </a:effectRef>
          <a:fontRef idx="minor">
            <a:schemeClr val="tx1"/>
          </a:fontRef>
        </p:style>
      </p:cxnSp>
      <p:cxnSp>
        <p:nvCxnSpPr>
          <p:cNvPr id="11" name="Straight Arrow Connector 10">
            <a:extLst>
              <a:ext uri="{FF2B5EF4-FFF2-40B4-BE49-F238E27FC236}">
                <a16:creationId xmlns:a16="http://schemas.microsoft.com/office/drawing/2014/main" id="{51296359-A199-D27F-E331-EE6D097954DF}"/>
              </a:ext>
            </a:extLst>
          </p:cNvPr>
          <p:cNvCxnSpPr/>
          <p:nvPr/>
        </p:nvCxnSpPr>
        <p:spPr>
          <a:xfrm flipH="1">
            <a:off x="3430725" y="4015380"/>
            <a:ext cx="2234557" cy="446765"/>
          </a:xfrm>
          <a:prstGeom prst="straightConnector1">
            <a:avLst/>
          </a:prstGeom>
          <a:ln w="57150">
            <a:solidFill>
              <a:srgbClr val="FF0000"/>
            </a:solidFill>
            <a:tailEnd type="triangle"/>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981044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EF8502B-9E8F-1FA2-DFA4-2293B682397D}"/>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78A4B50-1801-1590-2738-421B46BFE3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D563D3F-1233-F01A-2B0A-241B16CEF4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235CFE80-B4B9-E70E-FC50-1F126D1C80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4" name="Freeform: Shape 13">
              <a:extLst>
                <a:ext uri="{FF2B5EF4-FFF2-40B4-BE49-F238E27FC236}">
                  <a16:creationId xmlns:a16="http://schemas.microsoft.com/office/drawing/2014/main" id="{264A3DC0-ED0C-D1B4-E393-0EE2E4D21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6EE7B972-21DE-480C-7CBB-17A9748298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6E5B1E92-355F-B41F-F508-C3508D8F72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47E9E8A-40F3-5AA7-6C49-C79811C768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9" name="Group 18">
            <a:extLst>
              <a:ext uri="{FF2B5EF4-FFF2-40B4-BE49-F238E27FC236}">
                <a16:creationId xmlns:a16="http://schemas.microsoft.com/office/drawing/2014/main" id="{D4B269A0-2494-4F01-A140-2C8DE3CBEA7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20" name="Freeform: Shape 19">
              <a:extLst>
                <a:ext uri="{FF2B5EF4-FFF2-40B4-BE49-F238E27FC236}">
                  <a16:creationId xmlns:a16="http://schemas.microsoft.com/office/drawing/2014/main" id="{582E0965-620A-81C2-278C-A0E656F08C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DD107D2D-C542-FF2B-4288-6B1405370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7B4D86C8-B11D-50AD-76DD-15FB388439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3" name="Freeform: Shape 22">
              <a:extLst>
                <a:ext uri="{FF2B5EF4-FFF2-40B4-BE49-F238E27FC236}">
                  <a16:creationId xmlns:a16="http://schemas.microsoft.com/office/drawing/2014/main" id="{6CCBDDFA-359E-4923-3B8D-F88272ACFA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7" name="Rectangle: Rounded Corners 6">
            <a:extLst>
              <a:ext uri="{FF2B5EF4-FFF2-40B4-BE49-F238E27FC236}">
                <a16:creationId xmlns:a16="http://schemas.microsoft.com/office/drawing/2014/main" id="{3059CC41-FB78-B7D9-A8D4-7FDA9BFD7D35}"/>
              </a:ext>
            </a:extLst>
          </p:cNvPr>
          <p:cNvSpPr/>
          <p:nvPr/>
        </p:nvSpPr>
        <p:spPr>
          <a:xfrm>
            <a:off x="136182" y="146242"/>
            <a:ext cx="5960456" cy="1950381"/>
          </a:xfrm>
          <a:prstGeom prst="round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4400" b="1" baseline="0">
                <a:latin typeface="Calibri"/>
              </a:rPr>
              <a:t>Differentiation:</a:t>
            </a:r>
            <a:endParaRPr lang="en-US"/>
          </a:p>
        </p:txBody>
      </p:sp>
      <p:sp>
        <p:nvSpPr>
          <p:cNvPr id="4" name="TextBox 3">
            <a:extLst>
              <a:ext uri="{FF2B5EF4-FFF2-40B4-BE49-F238E27FC236}">
                <a16:creationId xmlns:a16="http://schemas.microsoft.com/office/drawing/2014/main" id="{5ACC3A21-11CB-B163-460B-51BB38E008B5}"/>
              </a:ext>
            </a:extLst>
          </p:cNvPr>
          <p:cNvSpPr txBox="1"/>
          <p:nvPr/>
        </p:nvSpPr>
        <p:spPr>
          <a:xfrm>
            <a:off x="404070" y="111911"/>
            <a:ext cx="4991960" cy="181588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dirty="0">
                <a:latin typeface="Calibri"/>
                <a:ea typeface="Calibri"/>
                <a:cs typeface="Calibri"/>
              </a:rPr>
              <a:t>Extension worksheet for the next day to be challenged and to ensure that they understand temperature:</a:t>
            </a:r>
          </a:p>
        </p:txBody>
      </p:sp>
      <p:pic>
        <p:nvPicPr>
          <p:cNvPr id="10" name="Content Placeholder 3" descr="A graph paper with a chart of temperature&#10;&#10;AI-generated content may be incorrect.">
            <a:extLst>
              <a:ext uri="{FF2B5EF4-FFF2-40B4-BE49-F238E27FC236}">
                <a16:creationId xmlns:a16="http://schemas.microsoft.com/office/drawing/2014/main" id="{4AFC320E-71DB-0486-6726-362E0C6B95E2}"/>
              </a:ext>
            </a:extLst>
          </p:cNvPr>
          <p:cNvPicPr>
            <a:picLocks noGrp="1" noChangeAspect="1"/>
          </p:cNvPicPr>
          <p:nvPr>
            <p:ph idx="1"/>
          </p:nvPr>
        </p:nvPicPr>
        <p:blipFill>
          <a:blip r:embed="rId2"/>
          <a:stretch>
            <a:fillRect/>
          </a:stretch>
        </p:blipFill>
        <p:spPr>
          <a:xfrm>
            <a:off x="6792095" y="3452"/>
            <a:ext cx="5178371" cy="6865749"/>
          </a:xfrm>
        </p:spPr>
      </p:pic>
      <p:sp>
        <p:nvSpPr>
          <p:cNvPr id="18" name="TextBox 17">
            <a:extLst>
              <a:ext uri="{FF2B5EF4-FFF2-40B4-BE49-F238E27FC236}">
                <a16:creationId xmlns:a16="http://schemas.microsoft.com/office/drawing/2014/main" id="{AEE05488-46C9-0F3D-71B3-695F59AEB7FD}"/>
              </a:ext>
            </a:extLst>
          </p:cNvPr>
          <p:cNvSpPr txBox="1"/>
          <p:nvPr/>
        </p:nvSpPr>
        <p:spPr>
          <a:xfrm>
            <a:off x="1638624" y="3432456"/>
            <a:ext cx="3242616"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dirty="0">
                <a:latin typeface="Calibri"/>
                <a:ea typeface="Calibri"/>
                <a:cs typeface="Calibri"/>
              </a:rPr>
              <a:t>PSC worksheet:</a:t>
            </a:r>
          </a:p>
        </p:txBody>
      </p:sp>
    </p:spTree>
    <p:extLst>
      <p:ext uri="{BB962C8B-B14F-4D97-AF65-F5344CB8AC3E}">
        <p14:creationId xmlns:p14="http://schemas.microsoft.com/office/powerpoint/2010/main" val="40906376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pic>
        <p:nvPicPr>
          <p:cNvPr id="4" name="Content Placeholder 3" descr="A paper with a graph on it&#10;&#10;AI-generated content may be incorrect.">
            <a:extLst>
              <a:ext uri="{FF2B5EF4-FFF2-40B4-BE49-F238E27FC236}">
                <a16:creationId xmlns:a16="http://schemas.microsoft.com/office/drawing/2014/main" id="{6E6B4C18-5B2C-154F-5B8D-EE25A4A8DC61}"/>
              </a:ext>
            </a:extLst>
          </p:cNvPr>
          <p:cNvPicPr>
            <a:picLocks noGrp="1" noChangeAspect="1"/>
          </p:cNvPicPr>
          <p:nvPr>
            <p:ph idx="1"/>
          </p:nvPr>
        </p:nvPicPr>
        <p:blipFill>
          <a:blip r:embed="rId2"/>
          <a:srcRect l="6667" t="9209" r="652"/>
          <a:stretch>
            <a:fillRect/>
          </a:stretch>
        </p:blipFill>
        <p:spPr>
          <a:xfrm>
            <a:off x="488" y="-2416"/>
            <a:ext cx="5243927" cy="6852244"/>
          </a:xfrm>
        </p:spPr>
      </p:pic>
      <p:pic>
        <p:nvPicPr>
          <p:cNvPr id="6" name="Picture 5" descr="A graph paper with writing on it&#10;&#10;AI-generated content may be incorrect.">
            <a:extLst>
              <a:ext uri="{FF2B5EF4-FFF2-40B4-BE49-F238E27FC236}">
                <a16:creationId xmlns:a16="http://schemas.microsoft.com/office/drawing/2014/main" id="{34053282-F14F-4D38-0E4F-A9718D569BC5}"/>
              </a:ext>
            </a:extLst>
          </p:cNvPr>
          <p:cNvPicPr>
            <a:picLocks noChangeAspect="1"/>
          </p:cNvPicPr>
          <p:nvPr/>
        </p:nvPicPr>
        <p:blipFill>
          <a:blip r:embed="rId3"/>
          <a:stretch>
            <a:fillRect/>
          </a:stretch>
        </p:blipFill>
        <p:spPr>
          <a:xfrm>
            <a:off x="7050115" y="12915"/>
            <a:ext cx="5143500" cy="6858000"/>
          </a:xfrm>
          <a:prstGeom prst="rect">
            <a:avLst/>
          </a:prstGeom>
        </p:spPr>
      </p:pic>
      <p:sp>
        <p:nvSpPr>
          <p:cNvPr id="8" name="TextBox 7">
            <a:extLst>
              <a:ext uri="{FF2B5EF4-FFF2-40B4-BE49-F238E27FC236}">
                <a16:creationId xmlns:a16="http://schemas.microsoft.com/office/drawing/2014/main" id="{2F8CC36F-F46F-69BC-13B2-0B65971DEFF4}"/>
              </a:ext>
            </a:extLst>
          </p:cNvPr>
          <p:cNvSpPr txBox="1"/>
          <p:nvPr/>
        </p:nvSpPr>
        <p:spPr>
          <a:xfrm>
            <a:off x="5931798" y="-4326"/>
            <a:ext cx="1117384"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dirty="0">
                <a:latin typeface="Calibri"/>
                <a:ea typeface="Calibri"/>
                <a:cs typeface="Calibri"/>
              </a:rPr>
              <a:t>PSB</a:t>
            </a:r>
          </a:p>
        </p:txBody>
      </p:sp>
      <p:sp>
        <p:nvSpPr>
          <p:cNvPr id="10" name="TextBox 9">
            <a:extLst>
              <a:ext uri="{FF2B5EF4-FFF2-40B4-BE49-F238E27FC236}">
                <a16:creationId xmlns:a16="http://schemas.microsoft.com/office/drawing/2014/main" id="{19DB1FC9-F45D-25FD-D3D8-2190B96052B5}"/>
              </a:ext>
            </a:extLst>
          </p:cNvPr>
          <p:cNvSpPr txBox="1"/>
          <p:nvPr/>
        </p:nvSpPr>
        <p:spPr>
          <a:xfrm>
            <a:off x="5241819" y="3180443"/>
            <a:ext cx="1932546"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dirty="0">
                <a:latin typeface="Calibri"/>
                <a:ea typeface="Calibri"/>
                <a:cs typeface="Calibri"/>
              </a:rPr>
              <a:t>PSA</a:t>
            </a:r>
          </a:p>
        </p:txBody>
      </p:sp>
      <p:cxnSp>
        <p:nvCxnSpPr>
          <p:cNvPr id="12" name="Straight Arrow Connector 11">
            <a:extLst>
              <a:ext uri="{FF2B5EF4-FFF2-40B4-BE49-F238E27FC236}">
                <a16:creationId xmlns:a16="http://schemas.microsoft.com/office/drawing/2014/main" id="{14609C35-6910-CB19-282B-DB950FEAC0D3}"/>
              </a:ext>
            </a:extLst>
          </p:cNvPr>
          <p:cNvCxnSpPr/>
          <p:nvPr/>
        </p:nvCxnSpPr>
        <p:spPr>
          <a:xfrm flipH="1">
            <a:off x="3430725" y="3790688"/>
            <a:ext cx="2166173" cy="671457"/>
          </a:xfrm>
          <a:prstGeom prst="straightConnector1">
            <a:avLst/>
          </a:prstGeom>
          <a:ln w="57150">
            <a:solidFill>
              <a:srgbClr val="FF0000"/>
            </a:solidFill>
            <a:tailEnd type="triangle"/>
          </a:ln>
        </p:spPr>
        <p:style>
          <a:lnRef idx="2">
            <a:schemeClr val="accent1"/>
          </a:lnRef>
          <a:fillRef idx="0">
            <a:schemeClr val="accent1"/>
          </a:fillRef>
          <a:effectRef idx="1">
            <a:schemeClr val="accent1"/>
          </a:effectRef>
          <a:fontRef idx="minor">
            <a:schemeClr val="tx1"/>
          </a:fontRef>
        </p:style>
      </p:cxnSp>
      <p:cxnSp>
        <p:nvCxnSpPr>
          <p:cNvPr id="14" name="Straight Arrow Connector 13">
            <a:extLst>
              <a:ext uri="{FF2B5EF4-FFF2-40B4-BE49-F238E27FC236}">
                <a16:creationId xmlns:a16="http://schemas.microsoft.com/office/drawing/2014/main" id="{4C200DB7-A1AD-1790-E4BD-CB448920EA95}"/>
              </a:ext>
            </a:extLst>
          </p:cNvPr>
          <p:cNvCxnSpPr/>
          <p:nvPr/>
        </p:nvCxnSpPr>
        <p:spPr>
          <a:xfrm>
            <a:off x="6374120" y="586381"/>
            <a:ext cx="1389372" cy="1908740"/>
          </a:xfrm>
          <a:prstGeom prst="straightConnector1">
            <a:avLst/>
          </a:prstGeom>
          <a:ln w="57150">
            <a:solidFill>
              <a:srgbClr val="FF0000"/>
            </a:solidFill>
            <a:tailEnd type="triangle"/>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304106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E4C92E5-2A19-4899-AC71-B435A2F17C53}"/>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A9454A6-227E-B8CD-311B-FCC8D9B627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A1675B7-014D-A076-CC05-2A5C327CE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846C1C07-852C-9421-75F5-AF677CFF4A0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4" name="Freeform: Shape 13">
              <a:extLst>
                <a:ext uri="{FF2B5EF4-FFF2-40B4-BE49-F238E27FC236}">
                  <a16:creationId xmlns:a16="http://schemas.microsoft.com/office/drawing/2014/main" id="{771578E4-574A-79A4-99B6-20FBE5ADFB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283F76B-A577-169B-3851-D79932F488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9BAB7C41-2D98-4A64-1305-AA6600FE04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B0BBD22F-88C6-CA4A-4AD4-2BFC97531A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9" name="Group 18">
            <a:extLst>
              <a:ext uri="{FF2B5EF4-FFF2-40B4-BE49-F238E27FC236}">
                <a16:creationId xmlns:a16="http://schemas.microsoft.com/office/drawing/2014/main" id="{E93F4BC2-AE97-318C-7642-7AF4C52E57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20" name="Freeform: Shape 19">
              <a:extLst>
                <a:ext uri="{FF2B5EF4-FFF2-40B4-BE49-F238E27FC236}">
                  <a16:creationId xmlns:a16="http://schemas.microsoft.com/office/drawing/2014/main" id="{64E04E01-12CF-31E8-C22C-8676041D6A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9733A189-B29F-63BE-BCA3-6946CAC27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1BBED88B-E27F-BD5C-AED5-B862FDBF29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3" name="Freeform: Shape 22">
              <a:extLst>
                <a:ext uri="{FF2B5EF4-FFF2-40B4-BE49-F238E27FC236}">
                  <a16:creationId xmlns:a16="http://schemas.microsoft.com/office/drawing/2014/main" id="{01C49442-CC61-A114-4EDE-6F54D8E4BA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5" name="Rectangle: Rounded Corners 4">
            <a:extLst>
              <a:ext uri="{FF2B5EF4-FFF2-40B4-BE49-F238E27FC236}">
                <a16:creationId xmlns:a16="http://schemas.microsoft.com/office/drawing/2014/main" id="{B763F663-EC7F-CE6B-7EAF-D9E26DE281B6}"/>
              </a:ext>
            </a:extLst>
          </p:cNvPr>
          <p:cNvSpPr/>
          <p:nvPr/>
        </p:nvSpPr>
        <p:spPr>
          <a:xfrm>
            <a:off x="194797" y="1220861"/>
            <a:ext cx="11646144" cy="5340302"/>
          </a:xfrm>
          <a:prstGeom prst="round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2813D983-2B01-573F-E86E-73863277EBA4}"/>
              </a:ext>
            </a:extLst>
          </p:cNvPr>
          <p:cNvSpPr txBox="1"/>
          <p:nvPr/>
        </p:nvSpPr>
        <p:spPr>
          <a:xfrm>
            <a:off x="406399" y="1432169"/>
            <a:ext cx="11222892" cy="61555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Calibri"/>
              <a:buChar char="-"/>
            </a:pPr>
            <a:r>
              <a:rPr lang="en-US" sz="2000" dirty="0">
                <a:solidFill>
                  <a:srgbClr val="0E2841"/>
                </a:solidFill>
                <a:latin typeface="Calibri"/>
                <a:ea typeface="Calibri"/>
                <a:cs typeface="Calibri"/>
              </a:rPr>
              <a:t> when I was teaching the topic pirates on of the lessons was an introduction to sea creatures in a Digital Competence Framework (DCF) lesson on </a:t>
            </a:r>
            <a:r>
              <a:rPr lang="en-US" sz="2000" i="1" dirty="0">
                <a:solidFill>
                  <a:srgbClr val="0E2841"/>
                </a:solidFill>
                <a:latin typeface="Calibri"/>
                <a:ea typeface="Calibri"/>
                <a:cs typeface="Calibri"/>
              </a:rPr>
              <a:t>sea creatures</a:t>
            </a:r>
            <a:r>
              <a:rPr lang="en-US" sz="2000" dirty="0">
                <a:solidFill>
                  <a:srgbClr val="0E2841"/>
                </a:solidFill>
                <a:latin typeface="Calibri"/>
                <a:ea typeface="Calibri"/>
                <a:cs typeface="Calibri"/>
              </a:rPr>
              <a:t>, learners used iPads to research different sea creatures created 2 drawings and 3 facts on </a:t>
            </a:r>
            <a:r>
              <a:rPr lang="en-US" sz="2000" dirty="0" err="1">
                <a:solidFill>
                  <a:srgbClr val="0E2841"/>
                </a:solidFill>
                <a:latin typeface="Calibri"/>
                <a:ea typeface="Calibri"/>
                <a:cs typeface="Calibri"/>
              </a:rPr>
              <a:t>jit</a:t>
            </a:r>
            <a:r>
              <a:rPr lang="en-US" sz="2000" dirty="0">
                <a:solidFill>
                  <a:srgbClr val="0E2841"/>
                </a:solidFill>
                <a:latin typeface="Calibri"/>
                <a:ea typeface="Calibri"/>
                <a:cs typeface="Calibri"/>
              </a:rPr>
              <a:t> on </a:t>
            </a:r>
            <a:r>
              <a:rPr lang="en-US" sz="2000" dirty="0" err="1">
                <a:solidFill>
                  <a:srgbClr val="0E2841"/>
                </a:solidFill>
                <a:latin typeface="Calibri"/>
                <a:ea typeface="Calibri"/>
                <a:cs typeface="Calibri"/>
              </a:rPr>
              <a:t>hwb</a:t>
            </a:r>
            <a:r>
              <a:rPr lang="en-US" sz="2000" dirty="0">
                <a:solidFill>
                  <a:srgbClr val="0E2841"/>
                </a:solidFill>
                <a:latin typeface="Calibri"/>
                <a:ea typeface="Calibri"/>
                <a:cs typeface="Calibri"/>
              </a:rPr>
              <a:t>. I encouraged them to use child-friendly search engines and supported discussions about staying safe online, which ties directly into the DCF’s Citizenship strand.</a:t>
            </a:r>
            <a:endParaRPr lang="en-US" sz="2000" dirty="0">
              <a:solidFill>
                <a:srgbClr val="000000"/>
              </a:solidFill>
              <a:latin typeface="Calibri"/>
              <a:ea typeface="Calibri"/>
              <a:cs typeface="Calibri"/>
            </a:endParaRPr>
          </a:p>
          <a:p>
            <a:pPr marL="342900" indent="-342900">
              <a:buFont typeface="Calibri"/>
              <a:buChar char="-"/>
            </a:pPr>
            <a:r>
              <a:rPr lang="en-US" sz="2000" dirty="0">
                <a:solidFill>
                  <a:srgbClr val="0E2841"/>
                </a:solidFill>
                <a:latin typeface="Calibri"/>
                <a:ea typeface="Calibri"/>
                <a:cs typeface="Calibri"/>
              </a:rPr>
              <a:t>In a Humanities lesson based on </a:t>
            </a:r>
            <a:r>
              <a:rPr lang="en-US" sz="2000" i="1" dirty="0">
                <a:solidFill>
                  <a:srgbClr val="0E2841"/>
                </a:solidFill>
                <a:latin typeface="Calibri"/>
                <a:ea typeface="Calibri"/>
                <a:cs typeface="Calibri"/>
              </a:rPr>
              <a:t>Then and Now</a:t>
            </a:r>
            <a:r>
              <a:rPr lang="en-US" sz="2000" dirty="0">
                <a:solidFill>
                  <a:srgbClr val="0E2841"/>
                </a:solidFill>
                <a:latin typeface="Calibri"/>
                <a:ea typeface="Calibri"/>
                <a:cs typeface="Calibri"/>
              </a:rPr>
              <a:t>, we explored changes in the local area, comparing photos in the past to the present. Learners </a:t>
            </a:r>
            <a:r>
              <a:rPr lang="en-US" sz="2000" dirty="0" err="1">
                <a:solidFill>
                  <a:srgbClr val="0E2841"/>
                </a:solidFill>
                <a:latin typeface="Calibri"/>
                <a:ea typeface="Calibri"/>
                <a:cs typeface="Calibri"/>
              </a:rPr>
              <a:t>analysed</a:t>
            </a:r>
            <a:r>
              <a:rPr lang="en-US" sz="2000" dirty="0">
                <a:solidFill>
                  <a:srgbClr val="0E2841"/>
                </a:solidFill>
                <a:latin typeface="Calibri"/>
                <a:ea typeface="Calibri"/>
                <a:cs typeface="Calibri"/>
              </a:rPr>
              <a:t> old photographs, asked questions, and created a simple timeline to represent change over time.</a:t>
            </a:r>
            <a:endParaRPr lang="en-US" dirty="0">
              <a:solidFill>
                <a:srgbClr val="000000"/>
              </a:solidFill>
              <a:latin typeface="Aptos" panose="020B0004020202020204"/>
              <a:ea typeface="Calibri"/>
              <a:cs typeface="Calibri"/>
            </a:endParaRPr>
          </a:p>
          <a:p>
            <a:pPr marL="342900" indent="-342900">
              <a:buFont typeface="Calibri"/>
              <a:buChar char="-"/>
            </a:pPr>
            <a:r>
              <a:rPr lang="en-US" sz="2000" dirty="0">
                <a:solidFill>
                  <a:srgbClr val="0E2841"/>
                </a:solidFill>
                <a:latin typeface="Calibri"/>
                <a:ea typeface="Calibri"/>
                <a:cs typeface="Calibri"/>
              </a:rPr>
              <a:t>This approach is supported by Alexander (2009), who reminds us that disciplines offer rich, structured ways of understanding the world, and by drawing on them thoughtfully, we help learners gain both depth and relevance. Donaldson (2015) also stresses that deep learning comes from engaging with the distinctive concepts and methods within each subject area.</a:t>
            </a:r>
            <a:endParaRPr lang="en-US" dirty="0">
              <a:solidFill>
                <a:srgbClr val="000000"/>
              </a:solidFill>
              <a:latin typeface="Aptos" panose="020B0004020202020204"/>
              <a:ea typeface="Calibri"/>
              <a:cs typeface="Calibri"/>
            </a:endParaRPr>
          </a:p>
          <a:p>
            <a:pPr marL="342900" indent="-342900">
              <a:buFont typeface="Calibri"/>
              <a:buChar char="-"/>
            </a:pPr>
            <a:r>
              <a:rPr lang="en-US" sz="2000" dirty="0">
                <a:solidFill>
                  <a:srgbClr val="0E2841"/>
                </a:solidFill>
                <a:latin typeface="Calibri"/>
                <a:ea typeface="Calibri"/>
                <a:cs typeface="Calibri"/>
              </a:rPr>
              <a:t>I now need to focus on improving this area, trying to maintain a clear subject identity while still making links when they add value in PTE2.</a:t>
            </a:r>
            <a:endParaRPr lang="en-US">
              <a:solidFill>
                <a:srgbClr val="000000"/>
              </a:solidFill>
              <a:latin typeface="Aptos" panose="020B0004020202020204"/>
              <a:ea typeface="Calibri"/>
              <a:cs typeface="Calibri"/>
            </a:endParaRPr>
          </a:p>
          <a:p>
            <a:pPr marL="285750" indent="-285750">
              <a:buFont typeface="Calibri"/>
              <a:buChar char="-"/>
            </a:pPr>
            <a:endParaRPr lang="en-US" dirty="0">
              <a:solidFill>
                <a:srgbClr val="0E2841"/>
              </a:solidFill>
              <a:latin typeface="Calibri"/>
              <a:ea typeface="Calibri"/>
              <a:cs typeface="Calibri"/>
            </a:endParaRPr>
          </a:p>
          <a:p>
            <a:endParaRPr lang="en-US" b="1" dirty="0">
              <a:solidFill>
                <a:srgbClr val="0E2841"/>
              </a:solidFill>
              <a:latin typeface="Calibri"/>
              <a:ea typeface="Calibri"/>
              <a:cs typeface="Calibri"/>
            </a:endParaRPr>
          </a:p>
          <a:p>
            <a:endParaRPr lang="en-US" b="1" dirty="0">
              <a:solidFill>
                <a:srgbClr val="0E2841"/>
              </a:solidFill>
              <a:latin typeface="Calibri"/>
              <a:ea typeface="Calibri"/>
              <a:cs typeface="Calibri"/>
            </a:endParaRPr>
          </a:p>
          <a:p>
            <a:endParaRPr lang="en-US" sz="2000" b="1" dirty="0">
              <a:solidFill>
                <a:srgbClr val="0E2841"/>
              </a:solidFill>
              <a:latin typeface="Calibri"/>
              <a:ea typeface="Calibri"/>
              <a:cs typeface="Calibri"/>
            </a:endParaRPr>
          </a:p>
          <a:p>
            <a:pPr marL="342900" indent="-342900">
              <a:buFont typeface="Calibri"/>
              <a:buChar char="-"/>
            </a:pPr>
            <a:endParaRPr lang="en-US" sz="2000" dirty="0">
              <a:solidFill>
                <a:srgbClr val="0E2841"/>
              </a:solidFill>
              <a:latin typeface="Calibri"/>
              <a:ea typeface="Calibri"/>
              <a:cs typeface="Calibri"/>
            </a:endParaRPr>
          </a:p>
          <a:p>
            <a:pPr marL="228600" indent="-228600">
              <a:buFont typeface="Calibri"/>
              <a:buChar char="-"/>
            </a:pPr>
            <a:endParaRPr lang="en-US" sz="2000" dirty="0">
              <a:solidFill>
                <a:srgbClr val="0E2841"/>
              </a:solidFill>
              <a:latin typeface="Aptos" panose="020B0004020202020204"/>
              <a:ea typeface="Calibri"/>
              <a:cs typeface="Arial"/>
            </a:endParaRPr>
          </a:p>
        </p:txBody>
      </p:sp>
      <p:sp>
        <p:nvSpPr>
          <p:cNvPr id="7" name="Rectangle: Rounded Corners 6">
            <a:extLst>
              <a:ext uri="{FF2B5EF4-FFF2-40B4-BE49-F238E27FC236}">
                <a16:creationId xmlns:a16="http://schemas.microsoft.com/office/drawing/2014/main" id="{024A80B9-C82C-377C-B8AB-801B55B18954}"/>
              </a:ext>
            </a:extLst>
          </p:cNvPr>
          <p:cNvSpPr/>
          <p:nvPr/>
        </p:nvSpPr>
        <p:spPr>
          <a:xfrm>
            <a:off x="4669105" y="214627"/>
            <a:ext cx="7386763" cy="738998"/>
          </a:xfrm>
          <a:prstGeom prst="round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FF6257AD-9432-F4F8-8F41-A4BC661EB852}"/>
              </a:ext>
            </a:extLst>
          </p:cNvPr>
          <p:cNvSpPr txBox="1"/>
          <p:nvPr/>
        </p:nvSpPr>
        <p:spPr>
          <a:xfrm>
            <a:off x="5574322" y="289170"/>
            <a:ext cx="5586047" cy="5945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dirty="0">
                <a:solidFill>
                  <a:srgbClr val="0E2841"/>
                </a:solidFill>
                <a:latin typeface="Calibri"/>
              </a:rPr>
              <a:t>Exploiting subject disciplines:</a:t>
            </a:r>
            <a:endParaRPr lang="en-US" sz="3200" b="1" dirty="0"/>
          </a:p>
        </p:txBody>
      </p:sp>
    </p:spTree>
    <p:extLst>
      <p:ext uri="{BB962C8B-B14F-4D97-AF65-F5344CB8AC3E}">
        <p14:creationId xmlns:p14="http://schemas.microsoft.com/office/powerpoint/2010/main" val="40463292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a:extLst>
            <a:ext uri="{FF2B5EF4-FFF2-40B4-BE49-F238E27FC236}">
              <a16:creationId xmlns:a16="http://schemas.microsoft.com/office/drawing/2014/main" id="{EDC02D3C-0201-38E1-76AB-F14765CA4E62}"/>
            </a:ext>
          </a:extLst>
        </p:cNvPr>
        <p:cNvGrpSpPr/>
        <p:nvPr/>
      </p:nvGrpSpPr>
      <p:grpSpPr>
        <a:xfrm>
          <a:off x="0" y="0"/>
          <a:ext cx="0" cy="0"/>
          <a:chOff x="0" y="0"/>
          <a:chExt cx="0" cy="0"/>
        </a:xfrm>
      </p:grpSpPr>
      <p:pic>
        <p:nvPicPr>
          <p:cNvPr id="2" name="Picture 1" descr="A paper with a picture of a street and a bridge&#10;&#10;AI-generated content may be incorrect.">
            <a:extLst>
              <a:ext uri="{FF2B5EF4-FFF2-40B4-BE49-F238E27FC236}">
                <a16:creationId xmlns:a16="http://schemas.microsoft.com/office/drawing/2014/main" id="{9D0FDD69-61B4-8B73-DEEE-73E82B30325A}"/>
              </a:ext>
            </a:extLst>
          </p:cNvPr>
          <p:cNvPicPr>
            <a:picLocks noChangeAspect="1"/>
          </p:cNvPicPr>
          <p:nvPr/>
        </p:nvPicPr>
        <p:blipFill>
          <a:blip r:embed="rId2"/>
          <a:srcRect l="19981" t="5991" r="15019" b="2996"/>
          <a:stretch>
            <a:fillRect/>
          </a:stretch>
        </p:blipFill>
        <p:spPr>
          <a:xfrm rot="16200000">
            <a:off x="1453322" y="-1453167"/>
            <a:ext cx="3343255" cy="6241652"/>
          </a:xfrm>
          <a:prstGeom prst="rect">
            <a:avLst/>
          </a:prstGeom>
        </p:spPr>
      </p:pic>
      <p:pic>
        <p:nvPicPr>
          <p:cNvPr id="4" name="Picture 3" descr="A group of children&amp;#39;s drawings on paper&#10;&#10;AI-generated content may be incorrect.">
            <a:extLst>
              <a:ext uri="{FF2B5EF4-FFF2-40B4-BE49-F238E27FC236}">
                <a16:creationId xmlns:a16="http://schemas.microsoft.com/office/drawing/2014/main" id="{338D8B7F-2D88-D82F-8325-235E4D11B8B5}"/>
              </a:ext>
            </a:extLst>
          </p:cNvPr>
          <p:cNvPicPr>
            <a:picLocks noChangeAspect="1"/>
          </p:cNvPicPr>
          <p:nvPr/>
        </p:nvPicPr>
        <p:blipFill>
          <a:blip r:embed="rId3"/>
          <a:srcRect l="11202" t="5698" r="7021" b="5413"/>
          <a:stretch>
            <a:fillRect/>
          </a:stretch>
        </p:blipFill>
        <p:spPr>
          <a:xfrm rot="-5400000">
            <a:off x="618238" y="3189653"/>
            <a:ext cx="2809217" cy="4044464"/>
          </a:xfrm>
          <a:prstGeom prst="rect">
            <a:avLst/>
          </a:prstGeom>
        </p:spPr>
      </p:pic>
      <p:pic>
        <p:nvPicPr>
          <p:cNvPr id="5" name="Picture 4" descr="A drawing on a piece of paper&#10;&#10;AI-generated content may be incorrect.">
            <a:extLst>
              <a:ext uri="{FF2B5EF4-FFF2-40B4-BE49-F238E27FC236}">
                <a16:creationId xmlns:a16="http://schemas.microsoft.com/office/drawing/2014/main" id="{7F8D34B3-F214-1AF2-CCA3-174F4347FCCF}"/>
              </a:ext>
            </a:extLst>
          </p:cNvPr>
          <p:cNvPicPr>
            <a:picLocks noChangeAspect="1"/>
          </p:cNvPicPr>
          <p:nvPr/>
        </p:nvPicPr>
        <p:blipFill>
          <a:blip r:embed="rId4"/>
          <a:srcRect l="11328" t="11253" r="10650" b="4302"/>
          <a:stretch>
            <a:fillRect/>
          </a:stretch>
        </p:blipFill>
        <p:spPr>
          <a:xfrm>
            <a:off x="4224715" y="3458307"/>
            <a:ext cx="2176431" cy="3163274"/>
          </a:xfrm>
          <a:prstGeom prst="rect">
            <a:avLst/>
          </a:prstGeom>
        </p:spPr>
      </p:pic>
      <p:pic>
        <p:nvPicPr>
          <p:cNvPr id="10" name="Picture 9" descr="A paper with writing on it&#10;&#10;AI-generated content may be incorrect.">
            <a:extLst>
              <a:ext uri="{FF2B5EF4-FFF2-40B4-BE49-F238E27FC236}">
                <a16:creationId xmlns:a16="http://schemas.microsoft.com/office/drawing/2014/main" id="{055EA81D-F1D8-6D50-9F22-46D082BC0D57}"/>
              </a:ext>
            </a:extLst>
          </p:cNvPr>
          <p:cNvPicPr>
            <a:picLocks noChangeAspect="1"/>
          </p:cNvPicPr>
          <p:nvPr/>
        </p:nvPicPr>
        <p:blipFill>
          <a:blip r:embed="rId5"/>
          <a:srcRect l="19544" t="13248" r="11195" b="13533"/>
          <a:stretch>
            <a:fillRect/>
          </a:stretch>
        </p:blipFill>
        <p:spPr>
          <a:xfrm>
            <a:off x="9317404" y="-1"/>
            <a:ext cx="2878548" cy="4064009"/>
          </a:xfrm>
          <a:prstGeom prst="rect">
            <a:avLst/>
          </a:prstGeom>
        </p:spPr>
      </p:pic>
      <p:pic>
        <p:nvPicPr>
          <p:cNvPr id="11" name="Picture 10" descr="A group of pictures of children&#10;&#10;AI-generated content may be incorrect.">
            <a:extLst>
              <a:ext uri="{FF2B5EF4-FFF2-40B4-BE49-F238E27FC236}">
                <a16:creationId xmlns:a16="http://schemas.microsoft.com/office/drawing/2014/main" id="{70C9FB88-4D13-690E-E020-9344FB34CFA2}"/>
              </a:ext>
            </a:extLst>
          </p:cNvPr>
          <p:cNvPicPr>
            <a:picLocks noChangeAspect="1"/>
          </p:cNvPicPr>
          <p:nvPr/>
        </p:nvPicPr>
        <p:blipFill>
          <a:blip r:embed="rId6"/>
          <a:srcRect l="10308" r="4174" b="31196"/>
          <a:stretch>
            <a:fillRect/>
          </a:stretch>
        </p:blipFill>
        <p:spPr>
          <a:xfrm>
            <a:off x="6555856" y="674077"/>
            <a:ext cx="3529148" cy="2999162"/>
          </a:xfrm>
          <a:prstGeom prst="rect">
            <a:avLst/>
          </a:prstGeom>
        </p:spPr>
      </p:pic>
      <p:pic>
        <p:nvPicPr>
          <p:cNvPr id="12" name="Picture 11" descr="A drawing of a person and a machine&#10;&#10;AI-generated content may be incorrect.">
            <a:extLst>
              <a:ext uri="{FF2B5EF4-FFF2-40B4-BE49-F238E27FC236}">
                <a16:creationId xmlns:a16="http://schemas.microsoft.com/office/drawing/2014/main" id="{8D92B1B5-45FD-4356-47A9-6D6544E93181}"/>
              </a:ext>
            </a:extLst>
          </p:cNvPr>
          <p:cNvPicPr>
            <a:picLocks noChangeAspect="1"/>
          </p:cNvPicPr>
          <p:nvPr/>
        </p:nvPicPr>
        <p:blipFill>
          <a:blip r:embed="rId7"/>
          <a:srcRect l="4933" t="11753" r="2846" b="11823"/>
          <a:stretch>
            <a:fillRect/>
          </a:stretch>
        </p:blipFill>
        <p:spPr>
          <a:xfrm>
            <a:off x="6552711" y="3814968"/>
            <a:ext cx="2515968" cy="2769503"/>
          </a:xfrm>
          <a:prstGeom prst="rect">
            <a:avLst/>
          </a:prstGeom>
        </p:spPr>
      </p:pic>
      <p:pic>
        <p:nvPicPr>
          <p:cNvPr id="13" name="Picture 12" descr="A piece of paper with writing on it&#10;&#10;AI-generated content may be incorrect.">
            <a:extLst>
              <a:ext uri="{FF2B5EF4-FFF2-40B4-BE49-F238E27FC236}">
                <a16:creationId xmlns:a16="http://schemas.microsoft.com/office/drawing/2014/main" id="{4C1F0C3E-8912-47EC-DC0F-3D41A4B1F2C1}"/>
              </a:ext>
            </a:extLst>
          </p:cNvPr>
          <p:cNvPicPr>
            <a:picLocks noChangeAspect="1"/>
          </p:cNvPicPr>
          <p:nvPr/>
        </p:nvPicPr>
        <p:blipFill>
          <a:blip r:embed="rId8"/>
          <a:srcRect l="10204" t="16952" r="11176" b="7407"/>
          <a:stretch>
            <a:fillRect/>
          </a:stretch>
        </p:blipFill>
        <p:spPr>
          <a:xfrm rot="16200000">
            <a:off x="9632729" y="3893039"/>
            <a:ext cx="2129022" cy="2989392"/>
          </a:xfrm>
          <a:prstGeom prst="rect">
            <a:avLst/>
          </a:prstGeom>
        </p:spPr>
      </p:pic>
      <p:sp>
        <p:nvSpPr>
          <p:cNvPr id="6" name="Rectangle 5">
            <a:extLst>
              <a:ext uri="{FF2B5EF4-FFF2-40B4-BE49-F238E27FC236}">
                <a16:creationId xmlns:a16="http://schemas.microsoft.com/office/drawing/2014/main" id="{AD4D2BD1-C743-C2B8-BB94-5E9192ED1E36}"/>
              </a:ext>
            </a:extLst>
          </p:cNvPr>
          <p:cNvSpPr/>
          <p:nvPr/>
        </p:nvSpPr>
        <p:spPr>
          <a:xfrm>
            <a:off x="11206845" y="3125245"/>
            <a:ext cx="204204" cy="3573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8D88743E-5779-2EB9-3402-637021ECE599}"/>
              </a:ext>
            </a:extLst>
          </p:cNvPr>
          <p:cNvSpPr/>
          <p:nvPr/>
        </p:nvSpPr>
        <p:spPr>
          <a:xfrm>
            <a:off x="11206845" y="2871245"/>
            <a:ext cx="204204" cy="3573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081305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a:extLst>
            <a:ext uri="{FF2B5EF4-FFF2-40B4-BE49-F238E27FC236}">
              <a16:creationId xmlns:a16="http://schemas.microsoft.com/office/drawing/2014/main" id="{E6B37769-1400-3315-310C-638B07CD8BA8}"/>
            </a:ext>
          </a:extLst>
        </p:cNvPr>
        <p:cNvGrpSpPr/>
        <p:nvPr/>
      </p:nvGrpSpPr>
      <p:grpSpPr>
        <a:xfrm>
          <a:off x="0" y="0"/>
          <a:ext cx="0" cy="0"/>
          <a:chOff x="0" y="0"/>
          <a:chExt cx="0" cy="0"/>
        </a:xfrm>
      </p:grpSpPr>
      <p:pic>
        <p:nvPicPr>
          <p:cNvPr id="3" name="Picture 2" descr="A screen shot of a tablet&#10;&#10;AI-generated content may be incorrect.">
            <a:extLst>
              <a:ext uri="{FF2B5EF4-FFF2-40B4-BE49-F238E27FC236}">
                <a16:creationId xmlns:a16="http://schemas.microsoft.com/office/drawing/2014/main" id="{519697CB-E396-2AC4-279E-16A7A56074BE}"/>
              </a:ext>
            </a:extLst>
          </p:cNvPr>
          <p:cNvPicPr>
            <a:picLocks noChangeAspect="1"/>
          </p:cNvPicPr>
          <p:nvPr/>
        </p:nvPicPr>
        <p:blipFill>
          <a:blip r:embed="rId2"/>
          <a:srcRect l="16888" t="-118" r="2467"/>
          <a:stretch>
            <a:fillRect/>
          </a:stretch>
        </p:blipFill>
        <p:spPr>
          <a:xfrm rot="16200000">
            <a:off x="632558" y="-634999"/>
            <a:ext cx="1940147" cy="3202658"/>
          </a:xfrm>
          <a:prstGeom prst="rect">
            <a:avLst/>
          </a:prstGeom>
        </p:spPr>
      </p:pic>
      <p:pic>
        <p:nvPicPr>
          <p:cNvPr id="4" name="Picture 3" descr="A screen shot of a computer&#10;&#10;AI-generated content may be incorrect.">
            <a:extLst>
              <a:ext uri="{FF2B5EF4-FFF2-40B4-BE49-F238E27FC236}">
                <a16:creationId xmlns:a16="http://schemas.microsoft.com/office/drawing/2014/main" id="{F41EA530-B330-447B-3DCA-FC5936813367}"/>
              </a:ext>
            </a:extLst>
          </p:cNvPr>
          <p:cNvPicPr>
            <a:picLocks noChangeAspect="1"/>
          </p:cNvPicPr>
          <p:nvPr/>
        </p:nvPicPr>
        <p:blipFill>
          <a:blip r:embed="rId3"/>
          <a:srcRect l="7721" t="3014" r="2206"/>
          <a:stretch>
            <a:fillRect/>
          </a:stretch>
        </p:blipFill>
        <p:spPr>
          <a:xfrm rot="16200000">
            <a:off x="539752" y="1597269"/>
            <a:ext cx="2180639" cy="3267132"/>
          </a:xfrm>
          <a:prstGeom prst="rect">
            <a:avLst/>
          </a:prstGeom>
        </p:spPr>
      </p:pic>
      <p:pic>
        <p:nvPicPr>
          <p:cNvPr id="10" name="Picture 9" descr="A screen shot of a tablet&#10;&#10;AI-generated content may be incorrect.">
            <a:extLst>
              <a:ext uri="{FF2B5EF4-FFF2-40B4-BE49-F238E27FC236}">
                <a16:creationId xmlns:a16="http://schemas.microsoft.com/office/drawing/2014/main" id="{CFC8E3AD-0A6E-76EB-759A-E0009DCFC352}"/>
              </a:ext>
            </a:extLst>
          </p:cNvPr>
          <p:cNvPicPr>
            <a:picLocks noChangeAspect="1"/>
          </p:cNvPicPr>
          <p:nvPr/>
        </p:nvPicPr>
        <p:blipFill>
          <a:blip r:embed="rId4"/>
          <a:srcRect l="11765" t="9829" r="190"/>
          <a:stretch>
            <a:fillRect/>
          </a:stretch>
        </p:blipFill>
        <p:spPr>
          <a:xfrm rot="16200000">
            <a:off x="427403" y="4034693"/>
            <a:ext cx="2398935" cy="3253157"/>
          </a:xfrm>
          <a:prstGeom prst="rect">
            <a:avLst/>
          </a:prstGeom>
        </p:spPr>
      </p:pic>
      <p:pic>
        <p:nvPicPr>
          <p:cNvPr id="11" name="Picture 10" descr="A screen shot of a computer&#10;&#10;AI-generated content may be incorrect.">
            <a:extLst>
              <a:ext uri="{FF2B5EF4-FFF2-40B4-BE49-F238E27FC236}">
                <a16:creationId xmlns:a16="http://schemas.microsoft.com/office/drawing/2014/main" id="{1215AA47-64C4-C35C-C567-708AAAFADCD1}"/>
              </a:ext>
            </a:extLst>
          </p:cNvPr>
          <p:cNvPicPr>
            <a:picLocks noChangeAspect="1"/>
          </p:cNvPicPr>
          <p:nvPr/>
        </p:nvPicPr>
        <p:blipFill>
          <a:blip r:embed="rId5"/>
          <a:srcRect l="13662" r="190" b="2422"/>
          <a:stretch>
            <a:fillRect/>
          </a:stretch>
        </p:blipFill>
        <p:spPr>
          <a:xfrm rot="16200000">
            <a:off x="3744057" y="-483577"/>
            <a:ext cx="2086413" cy="3048004"/>
          </a:xfrm>
          <a:prstGeom prst="rect">
            <a:avLst/>
          </a:prstGeom>
        </p:spPr>
      </p:pic>
      <p:pic>
        <p:nvPicPr>
          <p:cNvPr id="12" name="Picture 11" descr="A computer screen with a picture of octopuses and octopuses&#10;&#10;AI-generated content may be incorrect.">
            <a:extLst>
              <a:ext uri="{FF2B5EF4-FFF2-40B4-BE49-F238E27FC236}">
                <a16:creationId xmlns:a16="http://schemas.microsoft.com/office/drawing/2014/main" id="{77C3D989-F80E-6C7D-7BC9-2680A5543BEB}"/>
              </a:ext>
            </a:extLst>
          </p:cNvPr>
          <p:cNvPicPr>
            <a:picLocks noChangeAspect="1"/>
          </p:cNvPicPr>
          <p:nvPr/>
        </p:nvPicPr>
        <p:blipFill>
          <a:blip r:embed="rId6"/>
          <a:srcRect l="13690" t="5840" r="190"/>
          <a:stretch>
            <a:fillRect/>
          </a:stretch>
        </p:blipFill>
        <p:spPr>
          <a:xfrm rot="16200000">
            <a:off x="3628248" y="1782885"/>
            <a:ext cx="2329223" cy="3057773"/>
          </a:xfrm>
          <a:prstGeom prst="rect">
            <a:avLst/>
          </a:prstGeom>
        </p:spPr>
      </p:pic>
      <p:pic>
        <p:nvPicPr>
          <p:cNvPr id="13" name="Picture 12" descr="A screen shot of a computer&#10;&#10;AI-generated content may be incorrect.">
            <a:extLst>
              <a:ext uri="{FF2B5EF4-FFF2-40B4-BE49-F238E27FC236}">
                <a16:creationId xmlns:a16="http://schemas.microsoft.com/office/drawing/2014/main" id="{7855E6FD-4BB2-00DD-3BF5-1E0E1E67D90B}"/>
              </a:ext>
            </a:extLst>
          </p:cNvPr>
          <p:cNvPicPr>
            <a:picLocks noChangeAspect="1"/>
          </p:cNvPicPr>
          <p:nvPr/>
        </p:nvPicPr>
        <p:blipFill>
          <a:blip r:embed="rId7"/>
          <a:srcRect l="14449" t="5128" r="190"/>
          <a:stretch>
            <a:fillRect/>
          </a:stretch>
        </p:blipFill>
        <p:spPr>
          <a:xfrm rot="-5400000">
            <a:off x="3755245" y="4293577"/>
            <a:ext cx="2075262" cy="3067539"/>
          </a:xfrm>
          <a:prstGeom prst="rect">
            <a:avLst/>
          </a:prstGeom>
        </p:spPr>
      </p:pic>
      <p:pic>
        <p:nvPicPr>
          <p:cNvPr id="14" name="Picture 13" descr="A computer screen with a cartoon character&#10;&#10;AI-generated content may be incorrect.">
            <a:extLst>
              <a:ext uri="{FF2B5EF4-FFF2-40B4-BE49-F238E27FC236}">
                <a16:creationId xmlns:a16="http://schemas.microsoft.com/office/drawing/2014/main" id="{4E67AB9A-EF1D-2620-4537-B24607B6422C}"/>
              </a:ext>
            </a:extLst>
          </p:cNvPr>
          <p:cNvPicPr>
            <a:picLocks noChangeAspect="1"/>
          </p:cNvPicPr>
          <p:nvPr/>
        </p:nvPicPr>
        <p:blipFill>
          <a:blip r:embed="rId8"/>
          <a:srcRect l="11195" t="3704" r="190" b="2047"/>
          <a:stretch>
            <a:fillRect/>
          </a:stretch>
        </p:blipFill>
        <p:spPr>
          <a:xfrm rot="-5400000">
            <a:off x="6958135" y="-493346"/>
            <a:ext cx="1929986" cy="2907646"/>
          </a:xfrm>
          <a:prstGeom prst="rect">
            <a:avLst/>
          </a:prstGeom>
        </p:spPr>
      </p:pic>
      <p:pic>
        <p:nvPicPr>
          <p:cNvPr id="15" name="Picture 14" descr="A tablet with a screen on it&#10;&#10;AI-generated content may be incorrect.">
            <a:extLst>
              <a:ext uri="{FF2B5EF4-FFF2-40B4-BE49-F238E27FC236}">
                <a16:creationId xmlns:a16="http://schemas.microsoft.com/office/drawing/2014/main" id="{C0F58AA4-3B2E-42AA-5C62-FEF40EE38432}"/>
              </a:ext>
            </a:extLst>
          </p:cNvPr>
          <p:cNvPicPr>
            <a:picLocks noChangeAspect="1"/>
          </p:cNvPicPr>
          <p:nvPr/>
        </p:nvPicPr>
        <p:blipFill>
          <a:blip r:embed="rId9"/>
          <a:srcRect l="9609" t="26218" r="20641" b="-99"/>
          <a:stretch>
            <a:fillRect/>
          </a:stretch>
        </p:blipFill>
        <p:spPr>
          <a:xfrm rot="16200000">
            <a:off x="9898173" y="-360670"/>
            <a:ext cx="1920696" cy="2678870"/>
          </a:xfrm>
          <a:prstGeom prst="rect">
            <a:avLst/>
          </a:prstGeom>
        </p:spPr>
      </p:pic>
      <p:pic>
        <p:nvPicPr>
          <p:cNvPr id="16" name="Picture 15" descr="A sheet of paper with writing on it&#10;&#10;AI-generated content may be incorrect.">
            <a:extLst>
              <a:ext uri="{FF2B5EF4-FFF2-40B4-BE49-F238E27FC236}">
                <a16:creationId xmlns:a16="http://schemas.microsoft.com/office/drawing/2014/main" id="{C28A5A36-AE9E-B720-0F26-B922950D784E}"/>
              </a:ext>
            </a:extLst>
          </p:cNvPr>
          <p:cNvPicPr>
            <a:picLocks noChangeAspect="1"/>
          </p:cNvPicPr>
          <p:nvPr/>
        </p:nvPicPr>
        <p:blipFill>
          <a:blip r:embed="rId10"/>
          <a:srcRect l="4271" r="318" b="17510"/>
          <a:stretch>
            <a:fillRect/>
          </a:stretch>
        </p:blipFill>
        <p:spPr>
          <a:xfrm>
            <a:off x="9262796" y="3034641"/>
            <a:ext cx="2927681" cy="3813700"/>
          </a:xfrm>
          <a:prstGeom prst="rect">
            <a:avLst/>
          </a:prstGeom>
        </p:spPr>
      </p:pic>
      <p:pic>
        <p:nvPicPr>
          <p:cNvPr id="17" name="Picture 16" descr="A sheet of paper with writing on it&#10;&#10;AI-generated content may be incorrect.">
            <a:extLst>
              <a:ext uri="{FF2B5EF4-FFF2-40B4-BE49-F238E27FC236}">
                <a16:creationId xmlns:a16="http://schemas.microsoft.com/office/drawing/2014/main" id="{EBB4E7C0-8486-0C1A-049E-4EB32464CD46}"/>
              </a:ext>
            </a:extLst>
          </p:cNvPr>
          <p:cNvPicPr>
            <a:picLocks noChangeAspect="1"/>
          </p:cNvPicPr>
          <p:nvPr/>
        </p:nvPicPr>
        <p:blipFill>
          <a:blip r:embed="rId11"/>
          <a:srcRect l="10057" t="7536" r="190" b="6838"/>
          <a:stretch>
            <a:fillRect/>
          </a:stretch>
        </p:blipFill>
        <p:spPr>
          <a:xfrm>
            <a:off x="6474557" y="3047048"/>
            <a:ext cx="2672391" cy="3810960"/>
          </a:xfrm>
          <a:prstGeom prst="rect">
            <a:avLst/>
          </a:prstGeom>
        </p:spPr>
      </p:pic>
      <p:sp>
        <p:nvSpPr>
          <p:cNvPr id="18" name="TextBox 17">
            <a:extLst>
              <a:ext uri="{FF2B5EF4-FFF2-40B4-BE49-F238E27FC236}">
                <a16:creationId xmlns:a16="http://schemas.microsoft.com/office/drawing/2014/main" id="{191346B6-2E8E-B43B-EE3E-2037D2A0EA91}"/>
              </a:ext>
            </a:extLst>
          </p:cNvPr>
          <p:cNvSpPr txBox="1"/>
          <p:nvPr/>
        </p:nvSpPr>
        <p:spPr>
          <a:xfrm>
            <a:off x="7049330" y="2586064"/>
            <a:ext cx="4939998"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dirty="0">
                <a:latin typeface="Calibri"/>
                <a:ea typeface="Calibri"/>
                <a:cs typeface="Calibri"/>
              </a:rPr>
              <a:t>How it is then marked/ Observed:</a:t>
            </a:r>
          </a:p>
        </p:txBody>
      </p:sp>
      <p:sp>
        <p:nvSpPr>
          <p:cNvPr id="19" name="TextBox 18">
            <a:extLst>
              <a:ext uri="{FF2B5EF4-FFF2-40B4-BE49-F238E27FC236}">
                <a16:creationId xmlns:a16="http://schemas.microsoft.com/office/drawing/2014/main" id="{7BDCCF40-DB14-7B93-7B3E-8AAB34069E7A}"/>
              </a:ext>
            </a:extLst>
          </p:cNvPr>
          <p:cNvSpPr txBox="1"/>
          <p:nvPr/>
        </p:nvSpPr>
        <p:spPr>
          <a:xfrm>
            <a:off x="6678099" y="1931525"/>
            <a:ext cx="5545690"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dirty="0">
                <a:latin typeface="Calibri"/>
                <a:ea typeface="Calibri"/>
                <a:cs typeface="Calibri"/>
              </a:rPr>
              <a:t>Here are some examples of the DCF activity and the differentiation.</a:t>
            </a:r>
            <a:endParaRPr lang="en-US" sz="2000" dirty="0"/>
          </a:p>
        </p:txBody>
      </p:sp>
      <p:sp>
        <p:nvSpPr>
          <p:cNvPr id="2" name="Rectangle 1">
            <a:extLst>
              <a:ext uri="{FF2B5EF4-FFF2-40B4-BE49-F238E27FC236}">
                <a16:creationId xmlns:a16="http://schemas.microsoft.com/office/drawing/2014/main" id="{E623B234-574B-0894-2BDE-D8C8C4E37682}"/>
              </a:ext>
            </a:extLst>
          </p:cNvPr>
          <p:cNvSpPr/>
          <p:nvPr/>
        </p:nvSpPr>
        <p:spPr>
          <a:xfrm>
            <a:off x="6682397" y="3430488"/>
            <a:ext cx="657264" cy="3021753"/>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a:extLst>
              <a:ext uri="{FF2B5EF4-FFF2-40B4-BE49-F238E27FC236}">
                <a16:creationId xmlns:a16="http://schemas.microsoft.com/office/drawing/2014/main" id="{478AB72A-21EB-A9E5-185A-A158DBBC45D5}"/>
              </a:ext>
            </a:extLst>
          </p:cNvPr>
          <p:cNvSpPr/>
          <p:nvPr/>
        </p:nvSpPr>
        <p:spPr>
          <a:xfrm>
            <a:off x="9388474" y="3059257"/>
            <a:ext cx="999186" cy="3627445"/>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5">
            <a:extLst>
              <a:ext uri="{FF2B5EF4-FFF2-40B4-BE49-F238E27FC236}">
                <a16:creationId xmlns:a16="http://schemas.microsoft.com/office/drawing/2014/main" id="{57B25607-1F8E-B43D-CC59-EAD6C240BBF7}"/>
              </a:ext>
            </a:extLst>
          </p:cNvPr>
          <p:cNvSpPr/>
          <p:nvPr/>
        </p:nvSpPr>
        <p:spPr>
          <a:xfrm>
            <a:off x="8129540" y="3437864"/>
            <a:ext cx="116280" cy="4550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CB644AB0-1F88-3AFB-07D3-EDDF8CAC3156}"/>
              </a:ext>
            </a:extLst>
          </p:cNvPr>
          <p:cNvSpPr/>
          <p:nvPr/>
        </p:nvSpPr>
        <p:spPr>
          <a:xfrm>
            <a:off x="8139309" y="3623479"/>
            <a:ext cx="126050" cy="55270"/>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D16E6332-B4C5-AEFF-1DEC-C4574B9AC562}"/>
              </a:ext>
            </a:extLst>
          </p:cNvPr>
          <p:cNvSpPr/>
          <p:nvPr/>
        </p:nvSpPr>
        <p:spPr>
          <a:xfrm>
            <a:off x="8129540" y="3809094"/>
            <a:ext cx="301895" cy="74808"/>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2CFF827B-22AD-11D7-97C3-497FC82A1C0F}"/>
              </a:ext>
            </a:extLst>
          </p:cNvPr>
          <p:cNvSpPr/>
          <p:nvPr/>
        </p:nvSpPr>
        <p:spPr>
          <a:xfrm>
            <a:off x="8158847" y="4199863"/>
            <a:ext cx="243280" cy="25962"/>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3963D4F1-9CB2-6639-7E87-4531B0DC10DF}"/>
              </a:ext>
            </a:extLst>
          </p:cNvPr>
          <p:cNvSpPr/>
          <p:nvPr/>
        </p:nvSpPr>
        <p:spPr>
          <a:xfrm>
            <a:off x="8149077" y="4463632"/>
            <a:ext cx="243280" cy="25962"/>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5BFCD5DA-E36C-5B03-2CD5-07CF484D98CE}"/>
              </a:ext>
            </a:extLst>
          </p:cNvPr>
          <p:cNvSpPr/>
          <p:nvPr/>
        </p:nvSpPr>
        <p:spPr>
          <a:xfrm>
            <a:off x="8080692" y="4649247"/>
            <a:ext cx="243280" cy="25962"/>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29B994D2-35D7-038F-5348-C7389CC316AC}"/>
              </a:ext>
            </a:extLst>
          </p:cNvPr>
          <p:cNvSpPr/>
          <p:nvPr/>
        </p:nvSpPr>
        <p:spPr>
          <a:xfrm>
            <a:off x="8168616" y="4854401"/>
            <a:ext cx="204204" cy="3573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C23A6294-0ADB-8FEC-19E1-81BA0105F756}"/>
              </a:ext>
            </a:extLst>
          </p:cNvPr>
          <p:cNvSpPr/>
          <p:nvPr/>
        </p:nvSpPr>
        <p:spPr>
          <a:xfrm>
            <a:off x="8217462" y="5108401"/>
            <a:ext cx="204204" cy="3573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55BCB3F0-0B5D-ED5C-7C34-FF7C65EA98BA}"/>
              </a:ext>
            </a:extLst>
          </p:cNvPr>
          <p:cNvSpPr/>
          <p:nvPr/>
        </p:nvSpPr>
        <p:spPr>
          <a:xfrm>
            <a:off x="8227230" y="5342862"/>
            <a:ext cx="204204" cy="3573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5000394E-9EE8-38B3-3F2A-99BA5730F84A}"/>
              </a:ext>
            </a:extLst>
          </p:cNvPr>
          <p:cNvSpPr/>
          <p:nvPr/>
        </p:nvSpPr>
        <p:spPr>
          <a:xfrm>
            <a:off x="8217462" y="5567555"/>
            <a:ext cx="204204" cy="94346"/>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27A0011B-5EA8-1C75-4013-557164CD6E5B}"/>
              </a:ext>
            </a:extLst>
          </p:cNvPr>
          <p:cNvSpPr/>
          <p:nvPr/>
        </p:nvSpPr>
        <p:spPr>
          <a:xfrm>
            <a:off x="8285846" y="6153708"/>
            <a:ext cx="204204" cy="3573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F2798060-B24F-A4B2-ACA4-7B61B32699BC}"/>
              </a:ext>
            </a:extLst>
          </p:cNvPr>
          <p:cNvSpPr/>
          <p:nvPr/>
        </p:nvSpPr>
        <p:spPr>
          <a:xfrm>
            <a:off x="11148231" y="6407708"/>
            <a:ext cx="204204" cy="3573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CE54CD79-AF2E-9FFA-D1F0-0730E58554E3}"/>
              </a:ext>
            </a:extLst>
          </p:cNvPr>
          <p:cNvSpPr/>
          <p:nvPr/>
        </p:nvSpPr>
        <p:spPr>
          <a:xfrm>
            <a:off x="11138462" y="6056016"/>
            <a:ext cx="213973" cy="104115"/>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A13A04B3-D31B-BCA6-FFED-698FCF405971}"/>
              </a:ext>
            </a:extLst>
          </p:cNvPr>
          <p:cNvSpPr/>
          <p:nvPr/>
        </p:nvSpPr>
        <p:spPr>
          <a:xfrm>
            <a:off x="11128692" y="5821555"/>
            <a:ext cx="321434" cy="113884"/>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222B2CB5-6A29-7B58-CD5D-55076BE0B245}"/>
              </a:ext>
            </a:extLst>
          </p:cNvPr>
          <p:cNvSpPr/>
          <p:nvPr/>
        </p:nvSpPr>
        <p:spPr>
          <a:xfrm>
            <a:off x="11148231" y="5577323"/>
            <a:ext cx="204204" cy="3573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5B4DBDE6-8F68-203D-D9F2-BC439D391858}"/>
              </a:ext>
            </a:extLst>
          </p:cNvPr>
          <p:cNvSpPr/>
          <p:nvPr/>
        </p:nvSpPr>
        <p:spPr>
          <a:xfrm>
            <a:off x="11245924" y="5323324"/>
            <a:ext cx="204204" cy="3573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3B4BFB7D-6A93-A3F3-6697-EF8A074707EA}"/>
              </a:ext>
            </a:extLst>
          </p:cNvPr>
          <p:cNvSpPr/>
          <p:nvPr/>
        </p:nvSpPr>
        <p:spPr>
          <a:xfrm>
            <a:off x="11245923" y="5069323"/>
            <a:ext cx="204204" cy="3573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406E4385-609D-8150-F277-3F00D1DAB089}"/>
              </a:ext>
            </a:extLst>
          </p:cNvPr>
          <p:cNvSpPr/>
          <p:nvPr/>
        </p:nvSpPr>
        <p:spPr>
          <a:xfrm>
            <a:off x="11245924" y="4834863"/>
            <a:ext cx="204204" cy="3573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2FF78B88-DC0C-7E37-1F6A-DFABFD913823}"/>
              </a:ext>
            </a:extLst>
          </p:cNvPr>
          <p:cNvSpPr/>
          <p:nvPr/>
        </p:nvSpPr>
        <p:spPr>
          <a:xfrm>
            <a:off x="9927077" y="6612862"/>
            <a:ext cx="204204" cy="3573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2F6DAB83-024A-9F74-75A2-AD40B756BE16}"/>
              </a:ext>
            </a:extLst>
          </p:cNvPr>
          <p:cNvSpPr/>
          <p:nvPr/>
        </p:nvSpPr>
        <p:spPr>
          <a:xfrm>
            <a:off x="11187307" y="4610169"/>
            <a:ext cx="204204" cy="3573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3072873D-D4DC-F64E-4881-C4339D0AA9CE}"/>
              </a:ext>
            </a:extLst>
          </p:cNvPr>
          <p:cNvSpPr/>
          <p:nvPr/>
        </p:nvSpPr>
        <p:spPr>
          <a:xfrm>
            <a:off x="11245922" y="4336629"/>
            <a:ext cx="165128" cy="123654"/>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E8C618D6-E258-800C-C04F-F4F9D8D29C82}"/>
              </a:ext>
            </a:extLst>
          </p:cNvPr>
          <p:cNvSpPr/>
          <p:nvPr/>
        </p:nvSpPr>
        <p:spPr>
          <a:xfrm>
            <a:off x="11245923" y="4160784"/>
            <a:ext cx="204204" cy="3573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A52CBB94-A811-8C70-3B5F-45955D20912B}"/>
              </a:ext>
            </a:extLst>
          </p:cNvPr>
          <p:cNvSpPr/>
          <p:nvPr/>
        </p:nvSpPr>
        <p:spPr>
          <a:xfrm>
            <a:off x="11255692" y="3770014"/>
            <a:ext cx="204204" cy="3573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BE7F4D6D-B58C-DE8F-EE97-E5D5D02A48DA}"/>
              </a:ext>
            </a:extLst>
          </p:cNvPr>
          <p:cNvSpPr/>
          <p:nvPr/>
        </p:nvSpPr>
        <p:spPr>
          <a:xfrm>
            <a:off x="11245922" y="3389014"/>
            <a:ext cx="204204" cy="3573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EA36960B-9F26-4EE8-8849-2A356C3BEDA0}"/>
              </a:ext>
            </a:extLst>
          </p:cNvPr>
          <p:cNvSpPr/>
          <p:nvPr/>
        </p:nvSpPr>
        <p:spPr>
          <a:xfrm>
            <a:off x="11285000" y="3193630"/>
            <a:ext cx="204204" cy="3573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B46A093F-B3E2-F7E4-BA0F-BE97EEBED14B}"/>
              </a:ext>
            </a:extLst>
          </p:cNvPr>
          <p:cNvSpPr/>
          <p:nvPr/>
        </p:nvSpPr>
        <p:spPr>
          <a:xfrm>
            <a:off x="11226383" y="3584398"/>
            <a:ext cx="204204" cy="3573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221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3FFE46D-FE3A-E9D5-DAD7-14C5E344EEEF}"/>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C8E0A38-6D95-CAAC-8905-185B4DF24D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C6FCC40-E47F-2781-A22D-4B2C16D79D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F821AD1C-98E9-FB1E-B128-AEE385B2CA0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4" name="Freeform: Shape 13">
              <a:extLst>
                <a:ext uri="{FF2B5EF4-FFF2-40B4-BE49-F238E27FC236}">
                  <a16:creationId xmlns:a16="http://schemas.microsoft.com/office/drawing/2014/main" id="{468B46F3-DDE0-1E38-EAD9-7AA2E108E6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94F8668C-7B0B-9242-5050-86F161A01B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57761094-E57F-5D42-1CBB-9455C9FB95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28EB4013-7D2D-FDB9-CDA6-343CBD0942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9" name="Group 18">
            <a:extLst>
              <a:ext uri="{FF2B5EF4-FFF2-40B4-BE49-F238E27FC236}">
                <a16:creationId xmlns:a16="http://schemas.microsoft.com/office/drawing/2014/main" id="{49BA5766-FBC6-F62F-E1B5-54920B2ACE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20" name="Freeform: Shape 19">
              <a:extLst>
                <a:ext uri="{FF2B5EF4-FFF2-40B4-BE49-F238E27FC236}">
                  <a16:creationId xmlns:a16="http://schemas.microsoft.com/office/drawing/2014/main" id="{C7A08B47-177D-6340-A8DA-8DD5F6D11E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2A12C3FF-ADC4-D675-C60E-8D39E0586A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9FCC3DDF-E690-0510-2EE2-4E2BE4A7B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3" name="Freeform: Shape 22">
              <a:extLst>
                <a:ext uri="{FF2B5EF4-FFF2-40B4-BE49-F238E27FC236}">
                  <a16:creationId xmlns:a16="http://schemas.microsoft.com/office/drawing/2014/main" id="{7547F445-A11E-1AFD-EC4E-E09C52CF02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5" name="Rectangle: Rounded Corners 4">
            <a:extLst>
              <a:ext uri="{FF2B5EF4-FFF2-40B4-BE49-F238E27FC236}">
                <a16:creationId xmlns:a16="http://schemas.microsoft.com/office/drawing/2014/main" id="{A87D8B32-0691-204E-4785-694FA49B31A9}"/>
              </a:ext>
            </a:extLst>
          </p:cNvPr>
          <p:cNvSpPr/>
          <p:nvPr/>
        </p:nvSpPr>
        <p:spPr>
          <a:xfrm>
            <a:off x="194797" y="1484630"/>
            <a:ext cx="11646144" cy="4548994"/>
          </a:xfrm>
          <a:prstGeom prst="round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Rounded Corners 6">
            <a:extLst>
              <a:ext uri="{FF2B5EF4-FFF2-40B4-BE49-F238E27FC236}">
                <a16:creationId xmlns:a16="http://schemas.microsoft.com/office/drawing/2014/main" id="{1399132C-7856-D250-2142-56B92CF89111}"/>
              </a:ext>
            </a:extLst>
          </p:cNvPr>
          <p:cNvSpPr/>
          <p:nvPr/>
        </p:nvSpPr>
        <p:spPr>
          <a:xfrm>
            <a:off x="8928488" y="234165"/>
            <a:ext cx="3127380" cy="690153"/>
          </a:xfrm>
          <a:prstGeom prst="round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0945AD5F-649E-C10F-7EEB-6BCE7F2161CA}"/>
              </a:ext>
            </a:extLst>
          </p:cNvPr>
          <p:cNvSpPr txBox="1"/>
          <p:nvPr/>
        </p:nvSpPr>
        <p:spPr>
          <a:xfrm>
            <a:off x="9315938" y="259862"/>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b="1" dirty="0">
                <a:latin typeface="Calibri"/>
              </a:rPr>
              <a:t>Conclusion:</a:t>
            </a:r>
            <a:r>
              <a:rPr lang="en-US" sz="3600" b="1" dirty="0">
                <a:latin typeface="Calibri"/>
                <a:ea typeface="Calibri"/>
                <a:cs typeface="Calibri"/>
              </a:rPr>
              <a:t> </a:t>
            </a:r>
            <a:endParaRPr lang="en-US" sz="3600" b="1" dirty="0"/>
          </a:p>
        </p:txBody>
      </p:sp>
      <p:sp>
        <p:nvSpPr>
          <p:cNvPr id="4" name="TextBox 3">
            <a:extLst>
              <a:ext uri="{FF2B5EF4-FFF2-40B4-BE49-F238E27FC236}">
                <a16:creationId xmlns:a16="http://schemas.microsoft.com/office/drawing/2014/main" id="{3B50C3AC-3B5F-B441-2602-CAFC7D940AE8}"/>
              </a:ext>
            </a:extLst>
          </p:cNvPr>
          <p:cNvSpPr txBox="1"/>
          <p:nvPr/>
        </p:nvSpPr>
        <p:spPr>
          <a:xfrm>
            <a:off x="416169" y="2067171"/>
            <a:ext cx="11203352" cy="33891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nSpc>
                <a:spcPts val="1657"/>
              </a:lnSpc>
              <a:buFont typeface="Calibri"/>
              <a:buChar char="-"/>
            </a:pPr>
            <a:r>
              <a:rPr lang="en-US" dirty="0">
                <a:latin typeface="Calibri"/>
                <a:ea typeface="Calibri"/>
                <a:cs typeface="Segoe UI"/>
              </a:rPr>
              <a:t>These three pedagogical strands have not only shaped my classroom practice but have also contributed to the development of confident, engaged, and capable learners. By establishing clear routines and expectations, I created a calm and inclusive environment where pupils felt safe and ready to learn. </a:t>
            </a:r>
          </a:p>
          <a:p>
            <a:pPr marL="342900" indent="-342900">
              <a:lnSpc>
                <a:spcPts val="1657"/>
              </a:lnSpc>
              <a:buFont typeface="Calibri"/>
              <a:buChar char="-"/>
            </a:pPr>
            <a:endParaRPr lang="en-US" dirty="0">
              <a:latin typeface="Calibri"/>
              <a:ea typeface="Calibri"/>
              <a:cs typeface="Segoe UI"/>
            </a:endParaRPr>
          </a:p>
          <a:p>
            <a:pPr marL="342900" indent="-342900">
              <a:lnSpc>
                <a:spcPts val="1657"/>
              </a:lnSpc>
              <a:buFont typeface="Calibri"/>
              <a:buChar char="-"/>
            </a:pPr>
            <a:r>
              <a:rPr lang="en-US" dirty="0">
                <a:latin typeface="Calibri"/>
                <a:ea typeface="Calibri"/>
                <a:cs typeface="Segoe UI"/>
              </a:rPr>
              <a:t>The main benefit I experienced was seeing learners become more independent, motivated, and engaged in their learning. When the classroom was well-managed and the tasks were pitched appropriately, the pupils thrived—and I gained confidence in my ability to plan and teach with purpose and clarity. Positive feedback from mentors, evidence of learner progress, and my own growing self-assurance confirm that these approaches had real impact. </a:t>
            </a:r>
          </a:p>
          <a:p>
            <a:pPr marL="342900" indent="-342900">
              <a:lnSpc>
                <a:spcPts val="1657"/>
              </a:lnSpc>
              <a:buFont typeface="Calibri"/>
              <a:buChar char="-"/>
            </a:pPr>
            <a:endParaRPr lang="en-US" dirty="0">
              <a:latin typeface="Calibri"/>
              <a:ea typeface="Calibri"/>
              <a:cs typeface="Segoe UI"/>
            </a:endParaRPr>
          </a:p>
          <a:p>
            <a:pPr marL="342900" indent="-342900">
              <a:lnSpc>
                <a:spcPts val="1657"/>
              </a:lnSpc>
              <a:buFont typeface="Calibri"/>
              <a:buChar char="-"/>
            </a:pPr>
            <a:r>
              <a:rPr lang="en-US" dirty="0">
                <a:latin typeface="Calibri"/>
                <a:ea typeface="Calibri"/>
                <a:cs typeface="Segoe UI"/>
              </a:rPr>
              <a:t>Looking ahead, I </a:t>
            </a:r>
            <a:r>
              <a:rPr lang="en-US" err="1">
                <a:latin typeface="Calibri"/>
                <a:ea typeface="Calibri"/>
                <a:cs typeface="Segoe UI"/>
              </a:rPr>
              <a:t>recognise</a:t>
            </a:r>
            <a:r>
              <a:rPr lang="en-US" dirty="0">
                <a:latin typeface="Calibri"/>
                <a:ea typeface="Calibri"/>
                <a:cs typeface="Segoe UI"/>
              </a:rPr>
              <a:t> that differentiation and disciplinary depth are both areas I would like to continue developing further. While I’ve made solid progress in using scaffolding and challenge effectively, I want to strengthen my ability to adapt in real time and ensure that support doesn’t limit stretch. Similarly, I aim to become more intentional in how I plan cross-curricular opportunities, ensuring they are purposeful and don’t dilute the disciplinary focus. </a:t>
            </a:r>
            <a:endParaRPr lang="en-US">
              <a:latin typeface="Calibri"/>
              <a:ea typeface="Calibri"/>
              <a:cs typeface="Segoe UI"/>
            </a:endParaRPr>
          </a:p>
          <a:p>
            <a:pPr>
              <a:lnSpc>
                <a:spcPts val="1657"/>
              </a:lnSpc>
            </a:pPr>
            <a:endParaRPr lang="en-US" sz="2400" dirty="0">
              <a:latin typeface="Calibri"/>
              <a:ea typeface="Calibri"/>
              <a:cs typeface="Segoe UI"/>
            </a:endParaRPr>
          </a:p>
        </p:txBody>
      </p:sp>
    </p:spTree>
    <p:extLst>
      <p:ext uri="{BB962C8B-B14F-4D97-AF65-F5344CB8AC3E}">
        <p14:creationId xmlns:p14="http://schemas.microsoft.com/office/powerpoint/2010/main" val="42063437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693340-A5D3-1F03-26F6-3E9B80BBE99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9D1B6BB-3B9A-D09C-E1C7-53EE09844110}"/>
              </a:ext>
            </a:extLst>
          </p:cNvPr>
          <p:cNvSpPr>
            <a:spLocks noGrp="1"/>
          </p:cNvSpPr>
          <p:nvPr>
            <p:ph type="title"/>
          </p:nvPr>
        </p:nvSpPr>
        <p:spPr>
          <a:xfrm>
            <a:off x="200247" y="-379154"/>
            <a:ext cx="10515600" cy="1325563"/>
          </a:xfrm>
        </p:spPr>
        <p:txBody>
          <a:bodyPr/>
          <a:lstStyle/>
          <a:p>
            <a:r>
              <a:rPr lang="en-US" dirty="0">
                <a:latin typeface="Calibri"/>
                <a:ea typeface="Calibri"/>
                <a:cs typeface="Calibri"/>
              </a:rPr>
              <a:t>References:</a:t>
            </a:r>
          </a:p>
        </p:txBody>
      </p:sp>
      <p:sp>
        <p:nvSpPr>
          <p:cNvPr id="3" name="Content Placeholder 2">
            <a:extLst>
              <a:ext uri="{FF2B5EF4-FFF2-40B4-BE49-F238E27FC236}">
                <a16:creationId xmlns:a16="http://schemas.microsoft.com/office/drawing/2014/main" id="{98C04046-B1C5-AFB8-7B54-4F44C47395E9}"/>
              </a:ext>
            </a:extLst>
          </p:cNvPr>
          <p:cNvSpPr>
            <a:spLocks noGrp="1"/>
          </p:cNvSpPr>
          <p:nvPr>
            <p:ph idx="1"/>
          </p:nvPr>
        </p:nvSpPr>
        <p:spPr>
          <a:xfrm>
            <a:off x="-3544" y="804164"/>
            <a:ext cx="12007502" cy="5899076"/>
          </a:xfrm>
        </p:spPr>
        <p:txBody>
          <a:bodyPr vert="horz" lIns="91440" tIns="45720" rIns="91440" bIns="45720" rtlCol="0" anchor="t">
            <a:normAutofit/>
          </a:bodyPr>
          <a:lstStyle/>
          <a:p>
            <a:r>
              <a:rPr lang="en-US" sz="1400" dirty="0">
                <a:latin typeface="Calibri"/>
                <a:ea typeface="+mn-lt"/>
                <a:cs typeface="Times New Roman"/>
              </a:rPr>
              <a:t>Emmer, E., </a:t>
            </a:r>
            <a:r>
              <a:rPr lang="en-US" sz="1400" dirty="0" err="1">
                <a:latin typeface="Calibri"/>
                <a:ea typeface="+mn-lt"/>
                <a:cs typeface="Times New Roman"/>
              </a:rPr>
              <a:t>Sabornie</a:t>
            </a:r>
            <a:r>
              <a:rPr lang="en-US" sz="1400" dirty="0">
                <a:latin typeface="Calibri"/>
                <a:ea typeface="+mn-lt"/>
                <a:cs typeface="Times New Roman"/>
              </a:rPr>
              <a:t>, E., Evertson, C.M. and Weinstein, C.S. (2013). </a:t>
            </a:r>
            <a:r>
              <a:rPr lang="en-US" sz="1400" i="1" dirty="0">
                <a:latin typeface="Calibri"/>
                <a:ea typeface="+mn-lt"/>
                <a:cs typeface="Times New Roman"/>
              </a:rPr>
              <a:t>Handbook of Classroom Management : Research, Practice, and Contemporary Issues</a:t>
            </a:r>
            <a:r>
              <a:rPr lang="en-US" sz="1400" dirty="0">
                <a:latin typeface="Calibri"/>
                <a:ea typeface="+mn-lt"/>
                <a:cs typeface="Times New Roman"/>
              </a:rPr>
              <a:t>. Hoboken: Taylor and Francis.</a:t>
            </a:r>
            <a:endParaRPr lang="en-US" sz="1400" dirty="0">
              <a:latin typeface="Calibri"/>
              <a:ea typeface="+mn-lt"/>
              <a:cs typeface="+mn-lt"/>
            </a:endParaRPr>
          </a:p>
          <a:p>
            <a:r>
              <a:rPr lang="en-US" sz="1400" dirty="0">
                <a:latin typeface="Calibri"/>
                <a:ea typeface="+mn-lt"/>
                <a:cs typeface="Times New Roman"/>
              </a:rPr>
              <a:t>Wilkinson, S., Freeman, J., Simonsen, B., Sears, S., Byun, S.G., Xu, X. and Luh, H.-J. (2020) Professional development for classroom management: a review of the literature. </a:t>
            </a:r>
            <a:r>
              <a:rPr lang="en-US" sz="1400" i="1" dirty="0">
                <a:latin typeface="Calibri"/>
                <a:ea typeface="+mn-lt"/>
                <a:cs typeface="Times New Roman"/>
              </a:rPr>
              <a:t>Educational Research and Evaluation</a:t>
            </a:r>
            <a:r>
              <a:rPr lang="en-US" sz="1400" dirty="0">
                <a:latin typeface="Calibri"/>
                <a:ea typeface="+mn-lt"/>
                <a:cs typeface="Times New Roman"/>
              </a:rPr>
              <a:t>, 26(3-4), pp. 182–212. Available at </a:t>
            </a:r>
            <a:r>
              <a:rPr lang="en-US" sz="1400" dirty="0" err="1">
                <a:latin typeface="Calibri"/>
                <a:ea typeface="+mn-lt"/>
                <a:cs typeface="Times New Roman"/>
              </a:rPr>
              <a:t>doi:https</a:t>
            </a:r>
            <a:r>
              <a:rPr lang="en-US" sz="1400" dirty="0">
                <a:latin typeface="Calibri"/>
                <a:ea typeface="+mn-lt"/>
                <a:cs typeface="Times New Roman"/>
              </a:rPr>
              <a:t>://doi.org/10.1080/13803611.2021.1934034.</a:t>
            </a:r>
          </a:p>
          <a:p>
            <a:r>
              <a:rPr lang="en-US" sz="1400" dirty="0">
                <a:latin typeface="Calibri"/>
                <a:ea typeface="+mn-lt"/>
                <a:cs typeface="+mn-lt"/>
              </a:rPr>
              <a:t>Evertson, C.M. &amp; Weinstein, C.S. (2006). </a:t>
            </a:r>
            <a:r>
              <a:rPr lang="en-US" sz="1400" i="1" dirty="0">
                <a:latin typeface="Calibri"/>
                <a:ea typeface="+mn-lt"/>
                <a:cs typeface="+mn-lt"/>
              </a:rPr>
              <a:t>Handbook of Classroom Management: Research, Practice, and Contemporary Issues</a:t>
            </a:r>
            <a:r>
              <a:rPr lang="en-US" sz="1400" dirty="0">
                <a:latin typeface="Calibri"/>
                <a:ea typeface="+mn-lt"/>
                <a:cs typeface="+mn-lt"/>
              </a:rPr>
              <a:t>. Mahwah, NJ: Lawrence Erlbaum Associates</a:t>
            </a:r>
            <a:endParaRPr lang="en-US" sz="1400">
              <a:latin typeface="Calibri"/>
              <a:ea typeface="+mn-lt"/>
              <a:cs typeface="+mn-lt"/>
            </a:endParaRPr>
          </a:p>
          <a:p>
            <a:r>
              <a:rPr lang="en-US" sz="1400" dirty="0" err="1">
                <a:latin typeface="Calibri"/>
                <a:ea typeface="+mn-lt"/>
                <a:cs typeface="Times New Roman"/>
              </a:rPr>
              <a:t>Goyibova</a:t>
            </a:r>
            <a:r>
              <a:rPr lang="en-US" sz="1400" dirty="0">
                <a:latin typeface="Calibri"/>
                <a:ea typeface="+mn-lt"/>
                <a:cs typeface="Times New Roman"/>
              </a:rPr>
              <a:t>, N., </a:t>
            </a:r>
            <a:r>
              <a:rPr lang="en-US" sz="1400" dirty="0" err="1">
                <a:latin typeface="Calibri"/>
                <a:ea typeface="+mn-lt"/>
                <a:cs typeface="Times New Roman"/>
              </a:rPr>
              <a:t>Muslimov</a:t>
            </a:r>
            <a:r>
              <a:rPr lang="en-US" sz="1400" dirty="0">
                <a:latin typeface="Calibri"/>
                <a:ea typeface="+mn-lt"/>
                <a:cs typeface="Times New Roman"/>
              </a:rPr>
              <a:t>, N., Sabirova, G., </a:t>
            </a:r>
            <a:r>
              <a:rPr lang="en-US" sz="1400" dirty="0" err="1">
                <a:latin typeface="Calibri"/>
                <a:ea typeface="+mn-lt"/>
                <a:cs typeface="Times New Roman"/>
              </a:rPr>
              <a:t>Kadirova</a:t>
            </a:r>
            <a:r>
              <a:rPr lang="en-US" sz="1400" dirty="0">
                <a:latin typeface="Calibri"/>
                <a:ea typeface="+mn-lt"/>
                <a:cs typeface="Times New Roman"/>
              </a:rPr>
              <a:t>, N. and </a:t>
            </a:r>
            <a:r>
              <a:rPr lang="en-US" sz="1400" dirty="0" err="1">
                <a:latin typeface="Calibri"/>
                <a:ea typeface="+mn-lt"/>
                <a:cs typeface="Times New Roman"/>
              </a:rPr>
              <a:t>Samatova</a:t>
            </a:r>
            <a:r>
              <a:rPr lang="en-US" sz="1400" dirty="0">
                <a:latin typeface="Calibri"/>
                <a:ea typeface="+mn-lt"/>
                <a:cs typeface="Times New Roman"/>
              </a:rPr>
              <a:t>, B. (2025) Differentiation approach in education: Tailoring instruction for diverse learner needs. </a:t>
            </a:r>
            <a:r>
              <a:rPr lang="en-US" sz="1400" i="1" dirty="0" err="1">
                <a:latin typeface="Calibri"/>
                <a:ea typeface="+mn-lt"/>
                <a:cs typeface="Times New Roman"/>
              </a:rPr>
              <a:t>MethodsX</a:t>
            </a:r>
            <a:r>
              <a:rPr lang="en-US" sz="1400" dirty="0">
                <a:latin typeface="Calibri"/>
                <a:ea typeface="+mn-lt"/>
                <a:cs typeface="Times New Roman"/>
              </a:rPr>
              <a:t>,  Article: 103163. </a:t>
            </a:r>
            <a:r>
              <a:rPr lang="en-US" sz="1400" dirty="0" err="1">
                <a:latin typeface="Calibri"/>
                <a:ea typeface="+mn-lt"/>
                <a:cs typeface="Times New Roman"/>
              </a:rPr>
              <a:t>Avaliable</a:t>
            </a:r>
            <a:r>
              <a:rPr lang="en-US" sz="1400" dirty="0">
                <a:latin typeface="Calibri"/>
                <a:ea typeface="+mn-lt"/>
                <a:cs typeface="Times New Roman"/>
              </a:rPr>
              <a:t> at: </a:t>
            </a:r>
            <a:r>
              <a:rPr lang="en-US" sz="1400" dirty="0" err="1">
                <a:latin typeface="Calibri"/>
                <a:ea typeface="+mn-lt"/>
                <a:cs typeface="Times New Roman"/>
              </a:rPr>
              <a:t>doi:https</a:t>
            </a:r>
            <a:r>
              <a:rPr lang="en-US" sz="1400" dirty="0">
                <a:latin typeface="Calibri"/>
                <a:ea typeface="+mn-lt"/>
                <a:cs typeface="Times New Roman"/>
              </a:rPr>
              <a:t>://doi.org/10.1016/j.mex.2025.103163.</a:t>
            </a:r>
            <a:endParaRPr lang="en-US" sz="1400" dirty="0">
              <a:latin typeface="Calibri"/>
              <a:ea typeface="+mn-lt"/>
              <a:cs typeface="+mn-lt"/>
            </a:endParaRPr>
          </a:p>
          <a:p>
            <a:r>
              <a:rPr lang="en-US" sz="1400" dirty="0">
                <a:latin typeface="Calibri"/>
                <a:ea typeface="+mn-lt"/>
                <a:cs typeface="Times New Roman"/>
              </a:rPr>
              <a:t>McLeod, S. (2025) </a:t>
            </a:r>
            <a:r>
              <a:rPr lang="en-US" sz="1400" i="1" dirty="0">
                <a:latin typeface="Calibri"/>
                <a:ea typeface="+mn-lt"/>
                <a:cs typeface="Times New Roman"/>
              </a:rPr>
              <a:t>Vygotsky’s Sociocultural Theory of Cognitive Development</a:t>
            </a:r>
            <a:r>
              <a:rPr lang="en-US" sz="1400" dirty="0">
                <a:latin typeface="Calibri"/>
                <a:ea typeface="+mn-lt"/>
                <a:cs typeface="Times New Roman"/>
              </a:rPr>
              <a:t>. Available at: </a:t>
            </a:r>
            <a:r>
              <a:rPr lang="en-US" sz="1400" dirty="0">
                <a:latin typeface="Calibri"/>
                <a:ea typeface="+mn-lt"/>
                <a:cs typeface="Times New Roman"/>
                <a:hlinkClick r:id="rId2"/>
              </a:rPr>
              <a:t>https://www.simplypsychology.org/vygotsky.html</a:t>
            </a:r>
            <a:r>
              <a:rPr lang="en-US" sz="1400" dirty="0">
                <a:latin typeface="Calibri"/>
                <a:ea typeface="+mn-lt"/>
                <a:cs typeface="Times New Roman"/>
              </a:rPr>
              <a:t>. (accessed: May 2025).</a:t>
            </a:r>
          </a:p>
          <a:p>
            <a:r>
              <a:rPr lang="en-US" sz="1400" dirty="0">
                <a:latin typeface="Calibri"/>
                <a:ea typeface="+mn-lt"/>
                <a:cs typeface="Times New Roman"/>
              </a:rPr>
              <a:t>Tomlinson, C.A. (2014) </a:t>
            </a:r>
            <a:r>
              <a:rPr lang="en-US" sz="1400" i="1" dirty="0">
                <a:latin typeface="Calibri"/>
                <a:ea typeface="+mn-lt"/>
                <a:cs typeface="Times New Roman"/>
              </a:rPr>
              <a:t>The Differentiated Classroom: Responding to the Needs of All Learners</a:t>
            </a:r>
            <a:r>
              <a:rPr lang="en-US" sz="1400" dirty="0">
                <a:latin typeface="Calibri"/>
                <a:ea typeface="+mn-lt"/>
                <a:cs typeface="Times New Roman"/>
              </a:rPr>
              <a:t>. 2nd </a:t>
            </a:r>
            <a:r>
              <a:rPr lang="en-US" sz="1400" dirty="0" err="1">
                <a:latin typeface="Calibri"/>
                <a:ea typeface="+mn-lt"/>
                <a:cs typeface="Times New Roman"/>
              </a:rPr>
              <a:t>edn</a:t>
            </a:r>
            <a:r>
              <a:rPr lang="en-US" sz="1400" dirty="0">
                <a:latin typeface="Calibri"/>
                <a:ea typeface="+mn-lt"/>
                <a:cs typeface="Times New Roman"/>
              </a:rPr>
              <a:t>. Pearson Education. </a:t>
            </a:r>
            <a:endParaRPr lang="en-US" sz="1400" dirty="0">
              <a:latin typeface="Calibri"/>
              <a:ea typeface="Calibri"/>
              <a:cs typeface="Calibri"/>
            </a:endParaRPr>
          </a:p>
          <a:p>
            <a:r>
              <a:rPr lang="en-US" sz="1400" dirty="0">
                <a:latin typeface="Calibri"/>
                <a:ea typeface="+mn-lt"/>
                <a:cs typeface="Times New Roman"/>
              </a:rPr>
              <a:t>McLeod, S. (2025) </a:t>
            </a:r>
            <a:r>
              <a:rPr lang="en-US" sz="1400" i="1" dirty="0">
                <a:latin typeface="Calibri"/>
                <a:ea typeface="+mn-lt"/>
                <a:cs typeface="Times New Roman"/>
              </a:rPr>
              <a:t>Operant conditioning: What It is, How It works, and Examples</a:t>
            </a:r>
            <a:r>
              <a:rPr lang="en-US" sz="1400" dirty="0">
                <a:latin typeface="Calibri"/>
                <a:ea typeface="+mn-lt"/>
                <a:cs typeface="Times New Roman"/>
              </a:rPr>
              <a:t>. Available at: </a:t>
            </a:r>
            <a:r>
              <a:rPr lang="en-US" sz="1400" dirty="0">
                <a:latin typeface="Calibri"/>
                <a:ea typeface="+mn-lt"/>
                <a:cs typeface="Times New Roman"/>
                <a:hlinkClick r:id="rId3"/>
              </a:rPr>
              <a:t>https://www.simplypsychology.org/operant-conditioning.html</a:t>
            </a:r>
            <a:r>
              <a:rPr lang="en-US" sz="1400" dirty="0">
                <a:latin typeface="Calibri"/>
                <a:ea typeface="+mn-lt"/>
                <a:cs typeface="Times New Roman"/>
              </a:rPr>
              <a:t>. </a:t>
            </a:r>
            <a:r>
              <a:rPr lang="en-US" sz="1400" dirty="0">
                <a:latin typeface="Calibri"/>
                <a:ea typeface="Calibri"/>
                <a:cs typeface="Calibri"/>
              </a:rPr>
              <a:t>(accessed: May 2025).</a:t>
            </a:r>
          </a:p>
          <a:p>
            <a:r>
              <a:rPr lang="en-US" sz="1400" dirty="0">
                <a:latin typeface="Calibri"/>
                <a:ea typeface="+mn-lt"/>
                <a:cs typeface="Times New Roman"/>
              </a:rPr>
              <a:t>McLeod, S. (2025) </a:t>
            </a:r>
            <a:r>
              <a:rPr lang="en-US" sz="1400" i="1" dirty="0">
                <a:latin typeface="Calibri"/>
                <a:ea typeface="+mn-lt"/>
                <a:cs typeface="Times New Roman"/>
              </a:rPr>
              <a:t>Vygotsky’s Sociocultural Theory of Cognitive Development</a:t>
            </a:r>
            <a:r>
              <a:rPr lang="en-US" sz="1400" dirty="0">
                <a:latin typeface="Calibri"/>
                <a:ea typeface="+mn-lt"/>
                <a:cs typeface="Times New Roman"/>
              </a:rPr>
              <a:t>. Available at: </a:t>
            </a:r>
            <a:r>
              <a:rPr lang="en-US" sz="1400" dirty="0">
                <a:latin typeface="Calibri"/>
                <a:ea typeface="+mn-lt"/>
                <a:cs typeface="Times New Roman"/>
                <a:hlinkClick r:id="rId2"/>
              </a:rPr>
              <a:t>https://www.simplypsychology.org/vygotsky.html</a:t>
            </a:r>
            <a:r>
              <a:rPr lang="en-US" sz="1400" dirty="0">
                <a:latin typeface="Calibri"/>
                <a:ea typeface="+mn-lt"/>
                <a:cs typeface="Times New Roman"/>
              </a:rPr>
              <a:t>.</a:t>
            </a:r>
            <a:r>
              <a:rPr lang="en-US" sz="1400" dirty="0">
                <a:latin typeface="Calibri"/>
                <a:ea typeface="Calibri"/>
                <a:cs typeface="Times New Roman"/>
              </a:rPr>
              <a:t> </a:t>
            </a:r>
            <a:r>
              <a:rPr lang="en-US" sz="1400" dirty="0">
                <a:latin typeface="Calibri"/>
                <a:ea typeface="Calibri"/>
                <a:cs typeface="Calibri"/>
              </a:rPr>
              <a:t>(accessed: May 2025).</a:t>
            </a:r>
            <a:endParaRPr lang="en-US" sz="1400" dirty="0">
              <a:latin typeface="Calibri"/>
              <a:ea typeface="+mn-lt"/>
              <a:cs typeface="Times New Roman"/>
            </a:endParaRPr>
          </a:p>
          <a:p>
            <a:r>
              <a:rPr lang="en-US" sz="1400" dirty="0">
                <a:latin typeface="Calibri"/>
                <a:ea typeface="+mn-lt"/>
                <a:cs typeface="Times New Roman"/>
              </a:rPr>
              <a:t>Sherrington, T. (2013) </a:t>
            </a:r>
            <a:r>
              <a:rPr lang="en-US" sz="1400" i="1" dirty="0" err="1">
                <a:latin typeface="Calibri"/>
                <a:ea typeface="+mn-lt"/>
                <a:cs typeface="Times New Roman"/>
              </a:rPr>
              <a:t>Behaviour</a:t>
            </a:r>
            <a:r>
              <a:rPr lang="en-US" sz="1400" i="1" dirty="0">
                <a:latin typeface="Calibri"/>
                <a:ea typeface="+mn-lt"/>
                <a:cs typeface="Times New Roman"/>
              </a:rPr>
              <a:t> Management: A Bill Rogers Top 10</a:t>
            </a:r>
            <a:r>
              <a:rPr lang="en-US" sz="1400" dirty="0">
                <a:latin typeface="Calibri"/>
                <a:ea typeface="+mn-lt"/>
                <a:cs typeface="Times New Roman"/>
              </a:rPr>
              <a:t>. Available at: </a:t>
            </a:r>
            <a:r>
              <a:rPr lang="en-US" sz="1400" dirty="0">
                <a:latin typeface="Calibri"/>
                <a:ea typeface="+mn-lt"/>
                <a:cs typeface="Times New Roman"/>
                <a:hlinkClick r:id="rId4"/>
              </a:rPr>
              <a:t>https://teacherhead.com/2013/01/06/behaviour-management-a-bill-rogers-top-10/</a:t>
            </a:r>
            <a:r>
              <a:rPr lang="en-US" sz="1400" dirty="0">
                <a:latin typeface="Calibri"/>
                <a:ea typeface="+mn-lt"/>
                <a:cs typeface="Times New Roman"/>
              </a:rPr>
              <a:t>. </a:t>
            </a:r>
            <a:r>
              <a:rPr lang="en-US" sz="1400" dirty="0">
                <a:latin typeface="Calibri"/>
                <a:ea typeface="Calibri"/>
                <a:cs typeface="Calibri"/>
              </a:rPr>
              <a:t>(accessed: May 2025).</a:t>
            </a:r>
          </a:p>
          <a:p>
            <a:r>
              <a:rPr lang="en-US" sz="1400" dirty="0">
                <a:latin typeface="Calibri"/>
                <a:ea typeface="+mn-lt"/>
                <a:cs typeface="Times New Roman"/>
              </a:rPr>
              <a:t>Donaldson, G. (2015) </a:t>
            </a:r>
            <a:r>
              <a:rPr lang="en-US" sz="1400" i="1" dirty="0">
                <a:latin typeface="Calibri"/>
                <a:ea typeface="+mn-lt"/>
                <a:cs typeface="Times New Roman"/>
              </a:rPr>
              <a:t>Successful Futures Independent Review of Curriculum and Assessment Arrangements in Wales</a:t>
            </a:r>
            <a:r>
              <a:rPr lang="en-US" sz="1400" dirty="0">
                <a:latin typeface="Calibri"/>
                <a:ea typeface="+mn-lt"/>
                <a:cs typeface="Times New Roman"/>
              </a:rPr>
              <a:t>. Available at: </a:t>
            </a:r>
            <a:r>
              <a:rPr lang="en-US" sz="1400" dirty="0">
                <a:latin typeface="Calibri"/>
                <a:ea typeface="+mn-lt"/>
                <a:cs typeface="Times New Roman"/>
                <a:hlinkClick r:id="rId5"/>
              </a:rPr>
              <a:t>https://www.gov.wales/sites/default/files/publications/2018-03/successful-futures.pdf</a:t>
            </a:r>
            <a:r>
              <a:rPr lang="en-US" sz="1400" dirty="0">
                <a:latin typeface="Calibri"/>
                <a:ea typeface="+mn-lt"/>
                <a:cs typeface="Times New Roman"/>
              </a:rPr>
              <a:t>. </a:t>
            </a:r>
            <a:r>
              <a:rPr lang="en-US" sz="1400" dirty="0">
                <a:latin typeface="Calibri"/>
                <a:ea typeface="Calibri"/>
                <a:cs typeface="Calibri"/>
              </a:rPr>
              <a:t>(accessed: May 2025).</a:t>
            </a:r>
          </a:p>
          <a:p>
            <a:r>
              <a:rPr lang="en-US" sz="1400" dirty="0">
                <a:latin typeface="Calibri"/>
                <a:ea typeface="Calibri"/>
                <a:cs typeface="Times New Roman"/>
              </a:rPr>
              <a:t>Cowen, R. and </a:t>
            </a:r>
            <a:r>
              <a:rPr lang="en-US" sz="1400" dirty="0" err="1">
                <a:latin typeface="Calibri"/>
                <a:ea typeface="Calibri"/>
                <a:cs typeface="Times New Roman"/>
              </a:rPr>
              <a:t>Kazamias</a:t>
            </a:r>
            <a:r>
              <a:rPr lang="en-US" sz="1400" dirty="0">
                <a:latin typeface="Calibri"/>
                <a:ea typeface="Calibri"/>
                <a:cs typeface="Times New Roman"/>
              </a:rPr>
              <a:t>, A.M. (2009) </a:t>
            </a:r>
            <a:r>
              <a:rPr lang="en-US" sz="1400" i="1" dirty="0">
                <a:latin typeface="Calibri"/>
                <a:ea typeface="Calibri"/>
                <a:cs typeface="Times New Roman"/>
              </a:rPr>
              <a:t>International Handbook of Comparative Education</a:t>
            </a:r>
            <a:r>
              <a:rPr lang="en-US" sz="1400" dirty="0">
                <a:latin typeface="Calibri"/>
                <a:ea typeface="Calibri"/>
                <a:cs typeface="Times New Roman"/>
              </a:rPr>
              <a:t>. Springer Science &amp; Business Media.</a:t>
            </a:r>
            <a:endParaRPr lang="en-US" sz="1400" dirty="0">
              <a:latin typeface="Calibri"/>
              <a:ea typeface="Calibri"/>
              <a:cs typeface="Calibri"/>
            </a:endParaRPr>
          </a:p>
          <a:p>
            <a:r>
              <a:rPr lang="en-US" sz="1400" dirty="0">
                <a:latin typeface="Calibri"/>
                <a:ea typeface="+mn-lt"/>
                <a:cs typeface="Times New Roman"/>
              </a:rPr>
              <a:t>Welsh Government (2024) </a:t>
            </a:r>
            <a:r>
              <a:rPr lang="en-US" sz="1400" i="1" dirty="0">
                <a:latin typeface="Calibri"/>
                <a:ea typeface="+mn-lt"/>
                <a:cs typeface="Times New Roman"/>
              </a:rPr>
              <a:t>Introduction to Curriculum for Wales guidance - Hwb</a:t>
            </a:r>
            <a:r>
              <a:rPr lang="en-US" sz="1400" dirty="0">
                <a:latin typeface="Calibri"/>
                <a:ea typeface="+mn-lt"/>
                <a:cs typeface="Times New Roman"/>
              </a:rPr>
              <a:t>. Available at: </a:t>
            </a:r>
            <a:r>
              <a:rPr lang="en-US" sz="1400" dirty="0">
                <a:latin typeface="Calibri"/>
                <a:ea typeface="+mn-lt"/>
                <a:cs typeface="Times New Roman"/>
                <a:hlinkClick r:id="rId6"/>
              </a:rPr>
              <a:t>https://hwb.gov.wales/curriculum-for-wales/introduction-to-curriculum-for-wales-guidance/</a:t>
            </a:r>
            <a:r>
              <a:rPr lang="en-US" sz="1400" dirty="0">
                <a:latin typeface="Calibri"/>
                <a:ea typeface="+mn-lt"/>
                <a:cs typeface="Times New Roman"/>
              </a:rPr>
              <a:t>.</a:t>
            </a:r>
            <a:r>
              <a:rPr lang="en-US" sz="1400" dirty="0">
                <a:latin typeface="Calibri"/>
                <a:ea typeface="Calibri"/>
                <a:cs typeface="Times New Roman"/>
              </a:rPr>
              <a:t> </a:t>
            </a:r>
            <a:r>
              <a:rPr lang="en-US" sz="1400" dirty="0">
                <a:latin typeface="Calibri"/>
                <a:ea typeface="Calibri"/>
                <a:cs typeface="Calibri"/>
              </a:rPr>
              <a:t>(accessed: May 2025).</a:t>
            </a:r>
          </a:p>
          <a:p>
            <a:endParaRPr lang="en-US" sz="1400" dirty="0">
              <a:latin typeface="Times New Roman"/>
              <a:ea typeface="+mn-lt"/>
              <a:cs typeface="Times New Roman"/>
            </a:endParaRPr>
          </a:p>
          <a:p>
            <a:endParaRPr lang="en-US" dirty="0">
              <a:latin typeface="Aptos" panose="020B0004020202020204"/>
              <a:ea typeface="+mn-lt"/>
              <a:cs typeface="Times New Roman"/>
            </a:endParaRPr>
          </a:p>
        </p:txBody>
      </p:sp>
    </p:spTree>
    <p:extLst>
      <p:ext uri="{BB962C8B-B14F-4D97-AF65-F5344CB8AC3E}">
        <p14:creationId xmlns:p14="http://schemas.microsoft.com/office/powerpoint/2010/main" val="412298647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16</Slides>
  <Notes>0</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915</cp:revision>
  <dcterms:created xsi:type="dcterms:W3CDTF">2025-05-14T13:24:01Z</dcterms:created>
  <dcterms:modified xsi:type="dcterms:W3CDTF">2025-05-19T12:16:30Z</dcterms:modified>
</cp:coreProperties>
</file>